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1"/>
    <p:sldMasterId id="2147483763" r:id="rId2"/>
    <p:sldMasterId id="2147483804" r:id="rId3"/>
  </p:sldMasterIdLst>
  <p:notesMasterIdLst>
    <p:notesMasterId r:id="rId46"/>
  </p:notesMasterIdLst>
  <p:handoutMasterIdLst>
    <p:handoutMasterId r:id="rId47"/>
  </p:handoutMasterIdLst>
  <p:sldIdLst>
    <p:sldId id="314" r:id="rId4"/>
    <p:sldId id="316" r:id="rId5"/>
    <p:sldId id="2147471936" r:id="rId6"/>
    <p:sldId id="2147474403" r:id="rId7"/>
    <p:sldId id="2147471938" r:id="rId8"/>
    <p:sldId id="2147474421" r:id="rId9"/>
    <p:sldId id="2147471941" r:id="rId10"/>
    <p:sldId id="2147474404" r:id="rId11"/>
    <p:sldId id="2147474405" r:id="rId12"/>
    <p:sldId id="2147474394" r:id="rId13"/>
    <p:sldId id="2147474406" r:id="rId14"/>
    <p:sldId id="2147474407" r:id="rId15"/>
    <p:sldId id="2147474408" r:id="rId16"/>
    <p:sldId id="2147472148" r:id="rId17"/>
    <p:sldId id="2147474409" r:id="rId18"/>
    <p:sldId id="2147474410" r:id="rId19"/>
    <p:sldId id="2147474390" r:id="rId20"/>
    <p:sldId id="2147472154" r:id="rId21"/>
    <p:sldId id="2147474412" r:id="rId22"/>
    <p:sldId id="2147474399" r:id="rId23"/>
    <p:sldId id="2147472155" r:id="rId24"/>
    <p:sldId id="2147474395" r:id="rId25"/>
    <p:sldId id="2147472151" r:id="rId26"/>
    <p:sldId id="2147474401" r:id="rId27"/>
    <p:sldId id="2147474396" r:id="rId28"/>
    <p:sldId id="270" r:id="rId29"/>
    <p:sldId id="2147478278" r:id="rId30"/>
    <p:sldId id="2147474414" r:id="rId31"/>
    <p:sldId id="2147474424" r:id="rId32"/>
    <p:sldId id="2147474423" r:id="rId33"/>
    <p:sldId id="317" r:id="rId34"/>
    <p:sldId id="2147474425" r:id="rId35"/>
    <p:sldId id="2147474426" r:id="rId36"/>
    <p:sldId id="2147474402" r:id="rId37"/>
    <p:sldId id="2147468636" r:id="rId38"/>
    <p:sldId id="2147474411" r:id="rId39"/>
    <p:sldId id="2147472662" r:id="rId40"/>
    <p:sldId id="2147472636" r:id="rId41"/>
    <p:sldId id="2147472674" r:id="rId42"/>
    <p:sldId id="2147472798" r:id="rId43"/>
    <p:sldId id="2147468585" r:id="rId44"/>
    <p:sldId id="323" r:id="rId45"/>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63">
          <p15:clr>
            <a:srgbClr val="A4A3A4"/>
          </p15:clr>
        </p15:guide>
        <p15:guide id="2" orient="horz" pos="4212">
          <p15:clr>
            <a:srgbClr val="A4A3A4"/>
          </p15:clr>
        </p15:guide>
        <p15:guide id="3" orient="horz" pos="3887">
          <p15:clr>
            <a:srgbClr val="A4A3A4"/>
          </p15:clr>
        </p15:guide>
        <p15:guide id="4" pos="3943">
          <p15:clr>
            <a:srgbClr val="A4A3A4"/>
          </p15:clr>
        </p15:guide>
        <p15:guide id="5" pos="2279">
          <p15:clr>
            <a:srgbClr val="A4A3A4"/>
          </p15:clr>
        </p15:guide>
        <p15:guide id="6" pos="5449"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FFCC00"/>
    <a:srgbClr val="FFCC99"/>
    <a:srgbClr val="FFCC66"/>
    <a:srgbClr val="AF70A5"/>
    <a:srgbClr val="7855FA"/>
    <a:srgbClr val="A89EF6"/>
    <a:srgbClr val="4D144A"/>
    <a:srgbClr val="E6BDC1"/>
    <a:srgbClr val="1E00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79B8C6-7C91-46FA-B68D-128B51EC3AD2}" v="196" dt="2024-02-03T04:18:11.919"/>
  </p1510:revLst>
</p1510:revInfo>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23" autoAdjust="0"/>
    <p:restoredTop sz="95796" autoAdjust="0"/>
  </p:normalViewPr>
  <p:slideViewPr>
    <p:cSldViewPr snapToGrid="0" snapToObjects="1">
      <p:cViewPr varScale="1">
        <p:scale>
          <a:sx n="115" d="100"/>
          <a:sy n="115" d="100"/>
        </p:scale>
        <p:origin x="648" y="102"/>
      </p:cViewPr>
      <p:guideLst>
        <p:guide orient="horz" pos="463"/>
        <p:guide orient="horz" pos="4212"/>
        <p:guide orient="horz" pos="3887"/>
        <p:guide pos="3943"/>
        <p:guide pos="2279"/>
        <p:guide pos="5449"/>
      </p:guideLst>
    </p:cSldViewPr>
  </p:slideViewPr>
  <p:notesTextViewPr>
    <p:cViewPr>
      <p:scale>
        <a:sx n="150" d="100"/>
        <a:sy n="150" d="100"/>
      </p:scale>
      <p:origin x="0" y="0"/>
    </p:cViewPr>
  </p:notesTextViewPr>
  <p:sorterViewPr>
    <p:cViewPr varScale="1">
      <p:scale>
        <a:sx n="100" d="100"/>
        <a:sy n="100" d="100"/>
      </p:scale>
      <p:origin x="0" y="-8388"/>
    </p:cViewPr>
  </p:sorterViewPr>
  <p:notesViewPr>
    <p:cSldViewPr snapToGrid="0" snapToObjects="1">
      <p:cViewPr varScale="1">
        <p:scale>
          <a:sx n="117" d="100"/>
          <a:sy n="117" d="100"/>
        </p:scale>
        <p:origin x="502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sz="1000" dirty="0">
              <a:latin typeface="Arial" pitchFamily="34" charset="0"/>
              <a:cs typeface="Arial"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31C0EDC-3B04-4D43-AC98-A606493C474D}" type="datetimeFigureOut">
              <a:rPr lang="en-US" sz="1000" smtClean="0">
                <a:latin typeface="Arial" pitchFamily="34" charset="0"/>
                <a:cs typeface="Arial" pitchFamily="34" charset="0"/>
              </a:rPr>
              <a:pPr/>
              <a:t>2/5/2024</a:t>
            </a:fld>
            <a:endParaRPr lang="en-US" sz="1000" dirty="0">
              <a:latin typeface="Arial" pitchFamily="34" charset="0"/>
              <a:cs typeface="Arial"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lvl="0"/>
            <a:r>
              <a:rPr lang="en-US" sz="800" cap="all" dirty="0">
                <a:solidFill>
                  <a:srgbClr val="939598"/>
                </a:solidFill>
                <a:latin typeface="Arial" pitchFamily="34" charset="0"/>
                <a:cs typeface="Arial" pitchFamily="34" charset="0"/>
              </a:rPr>
              <a:t>2011 LENOVO CONFIDENTIAL. All rights reserved.</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27F3538-DD9D-4F25-8311-592750C50641}" type="slidenum">
              <a:rPr lang="en-US" sz="800" smtClean="0">
                <a:latin typeface="Arial" pitchFamily="34" charset="0"/>
                <a:cs typeface="Arial" pitchFamily="34" charset="0"/>
              </a:rPr>
              <a:pPr/>
              <a:t>‹#›</a:t>
            </a:fld>
            <a:endParaRPr lang="en-US" sz="800" dirty="0">
              <a:latin typeface="Arial" pitchFamily="34" charset="0"/>
              <a:cs typeface="Arial" pitchFamily="34" charset="0"/>
            </a:endParaRPr>
          </a:p>
        </p:txBody>
      </p:sp>
    </p:spTree>
    <p:extLst>
      <p:ext uri="{BB962C8B-B14F-4D97-AF65-F5344CB8AC3E}">
        <p14:creationId xmlns:p14="http://schemas.microsoft.com/office/powerpoint/2010/main" val="2529155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000">
                <a:latin typeface="Arial" pitchFamily="34" charset="0"/>
                <a:cs typeface="Arial"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000">
                <a:latin typeface="Arial" pitchFamily="34" charset="0"/>
                <a:cs typeface="Arial" pitchFamily="34" charset="0"/>
              </a:defRPr>
            </a:lvl1pPr>
          </a:lstStyle>
          <a:p>
            <a:fld id="{F23CF275-28B3-497F-9AED-85D5F023BA5C}" type="datetimeFigureOut">
              <a:rPr lang="en-US" smtClean="0"/>
              <a:pPr/>
              <a:t>2/5/2024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000">
                <a:latin typeface="Arial" pitchFamily="34" charset="0"/>
                <a:cs typeface="Arial" pitchFamily="34" charset="0"/>
              </a:defRPr>
            </a:lvl1pPr>
          </a:lstStyle>
          <a:p>
            <a:r>
              <a:rPr lang="en-US" sz="800" cap="all" dirty="0">
                <a:solidFill>
                  <a:srgbClr val="939598"/>
                </a:solidFill>
              </a:rPr>
              <a:t>2011 LENOVO CONFIDENTIAL. All rights reserved.</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800">
                <a:latin typeface="Arial" pitchFamily="34" charset="0"/>
                <a:cs typeface="Arial" pitchFamily="34" charset="0"/>
              </a:defRPr>
            </a:lvl1pPr>
          </a:lstStyle>
          <a:p>
            <a:fld id="{4AED87EB-65D7-4500-873C-410831173A82}" type="slidenum">
              <a:rPr lang="en-US" smtClean="0"/>
              <a:pPr/>
              <a:t>‹#›</a:t>
            </a:fld>
            <a:endParaRPr lang="en-US" dirty="0"/>
          </a:p>
        </p:txBody>
      </p:sp>
    </p:spTree>
    <p:extLst>
      <p:ext uri="{BB962C8B-B14F-4D97-AF65-F5344CB8AC3E}">
        <p14:creationId xmlns:p14="http://schemas.microsoft.com/office/powerpoint/2010/main" val="369331368"/>
      </p:ext>
    </p:extLst>
  </p:cSld>
  <p:clrMap bg1="lt1" tx1="dk1" bg2="lt2" tx2="dk2" accent1="accent1" accent2="accent2" accent3="accent3" accent4="accent4" accent5="accent5" accent6="accent6" hlink="hlink" folHlink="folHlink"/>
  <p:hf hdr="0" ftr="0" dt="0"/>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ED87EB-65D7-4500-873C-410831173A82}" type="slidenum">
              <a:rPr lang="en-US" smtClean="0"/>
              <a:pPr/>
              <a:t>1</a:t>
            </a:fld>
            <a:endParaRPr lang="en-US" dirty="0"/>
          </a:p>
        </p:txBody>
      </p:sp>
    </p:spTree>
    <p:extLst>
      <p:ext uri="{BB962C8B-B14F-4D97-AF65-F5344CB8AC3E}">
        <p14:creationId xmlns:p14="http://schemas.microsoft.com/office/powerpoint/2010/main" val="1849109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4AED87EB-65D7-4500-873C-410831173A82}" type="slidenum">
              <a:rPr lang="en-US" smtClean="0"/>
              <a:pPr/>
              <a:t>11</a:t>
            </a:fld>
            <a:endParaRPr lang="en-US" dirty="0"/>
          </a:p>
        </p:txBody>
      </p:sp>
    </p:spTree>
    <p:extLst>
      <p:ext uri="{BB962C8B-B14F-4D97-AF65-F5344CB8AC3E}">
        <p14:creationId xmlns:p14="http://schemas.microsoft.com/office/powerpoint/2010/main" val="2703165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AED87EB-65D7-4500-873C-410831173A82}" type="slidenum">
              <a:rPr lang="en-US" smtClean="0"/>
              <a:pPr/>
              <a:t>13</a:t>
            </a:fld>
            <a:endParaRPr lang="en-US" dirty="0"/>
          </a:p>
        </p:txBody>
      </p:sp>
    </p:spTree>
    <p:extLst>
      <p:ext uri="{BB962C8B-B14F-4D97-AF65-F5344CB8AC3E}">
        <p14:creationId xmlns:p14="http://schemas.microsoft.com/office/powerpoint/2010/main" val="19826377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4AED87EB-65D7-4500-873C-410831173A82}" type="slidenum">
              <a:rPr lang="en-US" smtClean="0"/>
              <a:pPr/>
              <a:t>14</a:t>
            </a:fld>
            <a:endParaRPr lang="en-US" dirty="0"/>
          </a:p>
        </p:txBody>
      </p:sp>
    </p:spTree>
    <p:extLst>
      <p:ext uri="{BB962C8B-B14F-4D97-AF65-F5344CB8AC3E}">
        <p14:creationId xmlns:p14="http://schemas.microsoft.com/office/powerpoint/2010/main" val="2398389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AED87EB-65D7-4500-873C-410831173A82}" type="slidenum">
              <a:rPr lang="en-US" smtClean="0"/>
              <a:pPr/>
              <a:t>15</a:t>
            </a:fld>
            <a:endParaRPr lang="en-US" dirty="0"/>
          </a:p>
        </p:txBody>
      </p:sp>
    </p:spTree>
    <p:extLst>
      <p:ext uri="{BB962C8B-B14F-4D97-AF65-F5344CB8AC3E}">
        <p14:creationId xmlns:p14="http://schemas.microsoft.com/office/powerpoint/2010/main" val="6976448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AED87EB-65D7-4500-873C-410831173A82}" type="slidenum">
              <a:rPr lang="en-US" smtClean="0"/>
              <a:pPr/>
              <a:t>16</a:t>
            </a:fld>
            <a:endParaRPr lang="en-US" dirty="0"/>
          </a:p>
        </p:txBody>
      </p:sp>
    </p:spTree>
    <p:extLst>
      <p:ext uri="{BB962C8B-B14F-4D97-AF65-F5344CB8AC3E}">
        <p14:creationId xmlns:p14="http://schemas.microsoft.com/office/powerpoint/2010/main" val="15661601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AED87EB-65D7-4500-873C-410831173A82}" type="slidenum">
              <a:rPr lang="en-US" smtClean="0"/>
              <a:pPr/>
              <a:t>17</a:t>
            </a:fld>
            <a:endParaRPr lang="en-US" dirty="0"/>
          </a:p>
        </p:txBody>
      </p:sp>
    </p:spTree>
    <p:extLst>
      <p:ext uri="{BB962C8B-B14F-4D97-AF65-F5344CB8AC3E}">
        <p14:creationId xmlns:p14="http://schemas.microsoft.com/office/powerpoint/2010/main" val="13261532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AED87EB-65D7-4500-873C-410831173A82}" type="slidenum">
              <a:rPr lang="en-US" smtClean="0"/>
              <a:pPr/>
              <a:t>18</a:t>
            </a:fld>
            <a:endParaRPr lang="en-US" dirty="0"/>
          </a:p>
        </p:txBody>
      </p:sp>
    </p:spTree>
    <p:extLst>
      <p:ext uri="{BB962C8B-B14F-4D97-AF65-F5344CB8AC3E}">
        <p14:creationId xmlns:p14="http://schemas.microsoft.com/office/powerpoint/2010/main" val="22443353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AED87EB-65D7-4500-873C-410831173A82}" type="slidenum">
              <a:rPr lang="en-US" smtClean="0"/>
              <a:pPr/>
              <a:t>19</a:t>
            </a:fld>
            <a:endParaRPr lang="en-US" dirty="0"/>
          </a:p>
        </p:txBody>
      </p:sp>
    </p:spTree>
    <p:extLst>
      <p:ext uri="{BB962C8B-B14F-4D97-AF65-F5344CB8AC3E}">
        <p14:creationId xmlns:p14="http://schemas.microsoft.com/office/powerpoint/2010/main" val="33725641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AED87EB-65D7-4500-873C-410831173A82}" type="slidenum">
              <a:rPr lang="en-US" smtClean="0"/>
              <a:pPr/>
              <a:t>20</a:t>
            </a:fld>
            <a:endParaRPr lang="en-US" dirty="0"/>
          </a:p>
        </p:txBody>
      </p:sp>
    </p:spTree>
    <p:extLst>
      <p:ext uri="{BB962C8B-B14F-4D97-AF65-F5344CB8AC3E}">
        <p14:creationId xmlns:p14="http://schemas.microsoft.com/office/powerpoint/2010/main" val="24379402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AED87EB-65D7-4500-873C-410831173A82}" type="slidenum">
              <a:rPr lang="en-US" smtClean="0"/>
              <a:pPr/>
              <a:t>21</a:t>
            </a:fld>
            <a:endParaRPr lang="en-US" dirty="0"/>
          </a:p>
        </p:txBody>
      </p:sp>
    </p:spTree>
    <p:extLst>
      <p:ext uri="{BB962C8B-B14F-4D97-AF65-F5344CB8AC3E}">
        <p14:creationId xmlns:p14="http://schemas.microsoft.com/office/powerpoint/2010/main" val="4177800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AED87EB-65D7-4500-873C-410831173A82}" type="slidenum">
              <a:rPr lang="en-US" smtClean="0"/>
              <a:pPr/>
              <a:t>2</a:t>
            </a:fld>
            <a:endParaRPr lang="en-US" dirty="0"/>
          </a:p>
        </p:txBody>
      </p:sp>
    </p:spTree>
    <p:extLst>
      <p:ext uri="{BB962C8B-B14F-4D97-AF65-F5344CB8AC3E}">
        <p14:creationId xmlns:p14="http://schemas.microsoft.com/office/powerpoint/2010/main" val="35400326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AED87EB-65D7-4500-873C-410831173A82}" type="slidenum">
              <a:rPr lang="en-US" smtClean="0"/>
              <a:pPr/>
              <a:t>22</a:t>
            </a:fld>
            <a:endParaRPr lang="en-US" dirty="0"/>
          </a:p>
        </p:txBody>
      </p:sp>
    </p:spTree>
    <p:extLst>
      <p:ext uri="{BB962C8B-B14F-4D97-AF65-F5344CB8AC3E}">
        <p14:creationId xmlns:p14="http://schemas.microsoft.com/office/powerpoint/2010/main" val="11226422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AED87EB-65D7-4500-873C-410831173A82}" type="slidenum">
              <a:rPr lang="en-US" smtClean="0"/>
              <a:pPr/>
              <a:t>23</a:t>
            </a:fld>
            <a:endParaRPr lang="en-US" dirty="0"/>
          </a:p>
        </p:txBody>
      </p:sp>
    </p:spTree>
    <p:extLst>
      <p:ext uri="{BB962C8B-B14F-4D97-AF65-F5344CB8AC3E}">
        <p14:creationId xmlns:p14="http://schemas.microsoft.com/office/powerpoint/2010/main" val="20349270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AED87EB-65D7-4500-873C-410831173A82}" type="slidenum">
              <a:rPr lang="en-US" smtClean="0"/>
              <a:pPr/>
              <a:t>24</a:t>
            </a:fld>
            <a:endParaRPr lang="en-US" dirty="0"/>
          </a:p>
        </p:txBody>
      </p:sp>
    </p:spTree>
    <p:extLst>
      <p:ext uri="{BB962C8B-B14F-4D97-AF65-F5344CB8AC3E}">
        <p14:creationId xmlns:p14="http://schemas.microsoft.com/office/powerpoint/2010/main" val="34710583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2"/>
        <p:cNvGrpSpPr/>
        <p:nvPr/>
      </p:nvGrpSpPr>
      <p:grpSpPr>
        <a:xfrm>
          <a:off x="0" y="0"/>
          <a:ext cx="0" cy="0"/>
          <a:chOff x="0" y="0"/>
          <a:chExt cx="0" cy="0"/>
        </a:xfrm>
      </p:grpSpPr>
      <p:sp>
        <p:nvSpPr>
          <p:cNvPr id="2133" name="Google Shape;2133;ge653ff6d22_0_7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4" name="Google Shape;2134;ge653ff6d22_0_7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2135" name="Google Shape;2135;ge653ff6d22_0_703: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l" defTabSz="1218987" rtl="0" eaLnBrk="1" fontAlgn="auto" latinLnBrk="0" hangingPunct="1">
              <a:lnSpc>
                <a:spcPct val="100000"/>
              </a:lnSpc>
              <a:spcBef>
                <a:spcPts val="0"/>
              </a:spcBef>
              <a:spcAft>
                <a:spcPts val="0"/>
              </a:spcAft>
              <a:buClr>
                <a:srgbClr val="000000"/>
              </a:buClr>
              <a:buSzPts val="350"/>
              <a:buFont typeface="Arial"/>
              <a:buNone/>
              <a:tabLst/>
              <a:defRPr/>
            </a:pPr>
            <a:fld id="{00000000-1234-1234-1234-123412341234}" type="slidenum">
              <a:rPr kumimoji="0" lang="en-US" sz="1400" b="0" i="0" u="none" strike="noStrike" kern="1200" cap="none" spc="0" normalizeH="0" baseline="0" noProof="0">
                <a:ln>
                  <a:noFill/>
                </a:ln>
                <a:solidFill>
                  <a:srgbClr val="000000"/>
                </a:solidFill>
                <a:effectLst/>
                <a:uLnTx/>
                <a:uFillTx/>
                <a:latin typeface="Arial"/>
                <a:ea typeface="Arial"/>
                <a:cs typeface="Arial"/>
                <a:sym typeface="Arial"/>
              </a:rPr>
              <a:pPr marL="0" marR="0" lvl="0" indent="0" algn="l" defTabSz="1218987" rtl="0" eaLnBrk="1" fontAlgn="auto" latinLnBrk="0" hangingPunct="1">
                <a:lnSpc>
                  <a:spcPct val="100000"/>
                </a:lnSpc>
                <a:spcBef>
                  <a:spcPts val="0"/>
                </a:spcBef>
                <a:spcAft>
                  <a:spcPts val="0"/>
                </a:spcAft>
                <a:buClr>
                  <a:srgbClr val="000000"/>
                </a:buClr>
                <a:buSzPts val="350"/>
                <a:buFont typeface="Arial"/>
                <a:buNone/>
                <a:tabLst/>
                <a:defRPr/>
              </a:pPr>
              <a:t>26</a:t>
            </a:fld>
            <a:endParaRPr kumimoji="0" sz="1400" b="0" i="0" u="none" strike="noStrike" kern="120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AED87EB-65D7-4500-873C-410831173A82}" type="slidenum">
              <a:rPr lang="en-US" smtClean="0"/>
              <a:pPr/>
              <a:t>29</a:t>
            </a:fld>
            <a:endParaRPr lang="en-US" dirty="0"/>
          </a:p>
        </p:txBody>
      </p:sp>
    </p:spTree>
    <p:extLst>
      <p:ext uri="{BB962C8B-B14F-4D97-AF65-F5344CB8AC3E}">
        <p14:creationId xmlns:p14="http://schemas.microsoft.com/office/powerpoint/2010/main" val="4518204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4AED87EB-65D7-4500-873C-410831173A82}" type="slidenum">
              <a:rPr lang="en-US" smtClean="0"/>
              <a:pPr/>
              <a:t>32</a:t>
            </a:fld>
            <a:endParaRPr lang="en-US" dirty="0"/>
          </a:p>
        </p:txBody>
      </p:sp>
    </p:spTree>
    <p:extLst>
      <p:ext uri="{BB962C8B-B14F-4D97-AF65-F5344CB8AC3E}">
        <p14:creationId xmlns:p14="http://schemas.microsoft.com/office/powerpoint/2010/main" val="13906434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AED87EB-65D7-4500-873C-410831173A82}" type="slidenum">
              <a:rPr lang="en-US" smtClean="0"/>
              <a:pPr/>
              <a:t>33</a:t>
            </a:fld>
            <a:endParaRPr lang="en-US" dirty="0"/>
          </a:p>
        </p:txBody>
      </p:sp>
    </p:spTree>
    <p:extLst>
      <p:ext uri="{BB962C8B-B14F-4D97-AF65-F5344CB8AC3E}">
        <p14:creationId xmlns:p14="http://schemas.microsoft.com/office/powerpoint/2010/main" val="28614479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AED87EB-65D7-4500-873C-410831173A82}" type="slidenum">
              <a:rPr lang="en-US" smtClean="0"/>
              <a:pPr/>
              <a:t>34</a:t>
            </a:fld>
            <a:endParaRPr lang="en-US" dirty="0"/>
          </a:p>
        </p:txBody>
      </p:sp>
    </p:spTree>
    <p:extLst>
      <p:ext uri="{BB962C8B-B14F-4D97-AF65-F5344CB8AC3E}">
        <p14:creationId xmlns:p14="http://schemas.microsoft.com/office/powerpoint/2010/main" val="33759600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ED87EB-65D7-4500-873C-410831173A82}" type="slidenum">
              <a:rPr kumimoji="1" lang="en-US" sz="1200" b="0" i="0" u="none" strike="noStrike" kern="1200" cap="none" spc="0" normalizeH="0" baseline="0" noProof="0" smtClean="0">
                <a:ln>
                  <a:noFill/>
                </a:ln>
                <a:solidFill>
                  <a:srgbClr val="000000"/>
                </a:solidFill>
                <a:effectLst/>
                <a:uLnTx/>
                <a:uFillTx/>
                <a:latin typeface="Arial"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1" lang="en-US" sz="1200" b="0" i="0" u="none" strike="noStrike" kern="1200" cap="none" spc="0" normalizeH="0" baseline="0" noProof="0" dirty="0">
              <a:ln>
                <a:noFill/>
              </a:ln>
              <a:solidFill>
                <a:srgbClr val="000000"/>
              </a:solidFill>
              <a:effectLst/>
              <a:uLnTx/>
              <a:uFillTx/>
              <a:latin typeface="Arial" pitchFamily="34" charset="0"/>
              <a:ea typeface="ＭＳ Ｐゴシック" pitchFamily="50" charset="-128"/>
              <a:cs typeface="+mn-cs"/>
            </a:endParaRPr>
          </a:p>
        </p:txBody>
      </p:sp>
      <p:sp>
        <p:nvSpPr>
          <p:cNvPr id="5" name="フッター プレースホルダー 4">
            <a:extLst>
              <a:ext uri="{FF2B5EF4-FFF2-40B4-BE49-F238E27FC236}">
                <a16:creationId xmlns:a16="http://schemas.microsoft.com/office/drawing/2014/main" id="{50BF3CCB-1114-33A5-82BC-85387FDAF292}"/>
              </a:ext>
            </a:extLst>
          </p:cNvPr>
          <p:cNvSpPr>
            <a:spLocks noGrp="1"/>
          </p:cNvSpPr>
          <p:nvPr>
            <p:ph type="ftr" sz="quarter" idx="4"/>
          </p:nvPr>
        </p:nvSpPr>
        <p:spPr/>
        <p:txBody>
          <a:bodyPr/>
          <a:lstStyle/>
          <a:p>
            <a:r>
              <a:rPr lang="en-US" sz="800" cap="all" dirty="0">
                <a:solidFill>
                  <a:srgbClr val="939598"/>
                </a:solidFill>
              </a:rPr>
              <a:t>2023 LENOVO CONFIDENTIAL. All rights reserved.</a:t>
            </a:r>
          </a:p>
        </p:txBody>
      </p:sp>
    </p:spTree>
    <p:extLst>
      <p:ext uri="{BB962C8B-B14F-4D97-AF65-F5344CB8AC3E}">
        <p14:creationId xmlns:p14="http://schemas.microsoft.com/office/powerpoint/2010/main" val="945415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AED87EB-65D7-4500-873C-410831173A82}" type="slidenum">
              <a:rPr lang="en-US" smtClean="0"/>
              <a:pPr/>
              <a:t>36</a:t>
            </a:fld>
            <a:endParaRPr lang="en-US" dirty="0"/>
          </a:p>
        </p:txBody>
      </p:sp>
    </p:spTree>
    <p:extLst>
      <p:ext uri="{BB962C8B-B14F-4D97-AF65-F5344CB8AC3E}">
        <p14:creationId xmlns:p14="http://schemas.microsoft.com/office/powerpoint/2010/main" val="1534772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AED87EB-65D7-4500-873C-410831173A82}" type="slidenum">
              <a:rPr lang="en-US" smtClean="0"/>
              <a:pPr/>
              <a:t>3</a:t>
            </a:fld>
            <a:endParaRPr lang="en-US" dirty="0"/>
          </a:p>
        </p:txBody>
      </p:sp>
    </p:spTree>
    <p:extLst>
      <p:ext uri="{BB962C8B-B14F-4D97-AF65-F5344CB8AC3E}">
        <p14:creationId xmlns:p14="http://schemas.microsoft.com/office/powerpoint/2010/main" val="2741642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フッター プレースホルダー 3"/>
          <p:cNvSpPr>
            <a:spLocks noGrp="1"/>
          </p:cNvSpPr>
          <p:nvPr>
            <p:ph type="ftr" sz="quarter" idx="4"/>
          </p:nvPr>
        </p:nvSpPr>
        <p:spPr/>
        <p:txBody>
          <a:bodyPr/>
          <a:lstStyle/>
          <a:p>
            <a:r>
              <a:rPr lang="en-US" sz="800" cap="all" dirty="0">
                <a:solidFill>
                  <a:srgbClr val="939598"/>
                </a:solidFill>
              </a:rPr>
              <a:t>2023 LENOVO CONFIDENTIAL. All rights reserved.</a:t>
            </a:r>
          </a:p>
        </p:txBody>
      </p:sp>
      <p:sp>
        <p:nvSpPr>
          <p:cNvPr id="5" name="スライド番号プレースホルダー 4"/>
          <p:cNvSpPr>
            <a:spLocks noGrp="1"/>
          </p:cNvSpPr>
          <p:nvPr>
            <p:ph type="sldNum" sz="quarter" idx="5"/>
          </p:nvPr>
        </p:nvSpPr>
        <p:spPr/>
        <p:txBody>
          <a:bodyPr/>
          <a:lstStyle/>
          <a:p>
            <a:fld id="{4AED87EB-65D7-4500-873C-410831173A82}" type="slidenum">
              <a:rPr lang="en-US" smtClean="0"/>
              <a:pPr/>
              <a:t>37</a:t>
            </a:fld>
            <a:endParaRPr lang="en-US" dirty="0"/>
          </a:p>
        </p:txBody>
      </p:sp>
    </p:spTree>
    <p:extLst>
      <p:ext uri="{BB962C8B-B14F-4D97-AF65-F5344CB8AC3E}">
        <p14:creationId xmlns:p14="http://schemas.microsoft.com/office/powerpoint/2010/main" val="11045810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フッター プレースホルダー 3"/>
          <p:cNvSpPr>
            <a:spLocks noGrp="1"/>
          </p:cNvSpPr>
          <p:nvPr>
            <p:ph type="ftr" sz="quarter" idx="4"/>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800" b="0" i="0" u="none" strike="noStrike" kern="1200" cap="all" spc="0" normalizeH="0" baseline="0" noProof="0" dirty="0">
                <a:ln>
                  <a:noFill/>
                </a:ln>
                <a:solidFill>
                  <a:srgbClr val="939598"/>
                </a:solidFill>
                <a:effectLst/>
                <a:uLnTx/>
                <a:uFillTx/>
                <a:latin typeface="Arial" pitchFamily="34" charset="0"/>
                <a:ea typeface="+mn-ea"/>
                <a:cs typeface="Arial" pitchFamily="34" charset="0"/>
              </a:rPr>
              <a:t>2023 LENOVO CONFIDENTIAL. All rights reserved.</a:t>
            </a:r>
          </a:p>
        </p:txBody>
      </p:sp>
      <p:sp>
        <p:nvSpPr>
          <p:cNvPr id="5" name="スライド番号プレースホルダー 4"/>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4AED87EB-65D7-4500-873C-410831173A82}" type="slidenum">
              <a:rPr kumimoji="0" lang="en-US" sz="8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1218987" rtl="0" eaLnBrk="1" fontAlgn="auto" latinLnBrk="0" hangingPunct="1">
                <a:lnSpc>
                  <a:spcPct val="100000"/>
                </a:lnSpc>
                <a:spcBef>
                  <a:spcPts val="0"/>
                </a:spcBef>
                <a:spcAft>
                  <a:spcPts val="0"/>
                </a:spcAft>
                <a:buClrTx/>
                <a:buSzTx/>
                <a:buFontTx/>
                <a:buNone/>
                <a:tabLst/>
                <a:defRPr/>
              </a:pPr>
              <a:t>38</a:t>
            </a:fld>
            <a:endParaRPr kumimoji="0" lang="en-US" sz="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0205284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4"/>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800" b="0" i="0" u="none" strike="noStrike" kern="1200" cap="all" spc="0" normalizeH="0" baseline="0" noProof="0" dirty="0">
                <a:ln>
                  <a:noFill/>
                </a:ln>
                <a:solidFill>
                  <a:srgbClr val="939598"/>
                </a:solidFill>
                <a:effectLst/>
                <a:uLnTx/>
                <a:uFillTx/>
                <a:latin typeface="Arial" pitchFamily="34" charset="0"/>
                <a:ea typeface="+mn-ea"/>
                <a:cs typeface="Arial" pitchFamily="34" charset="0"/>
              </a:rPr>
              <a:t>2023 LENOVO CONFIDENTIAL. All rights reserved.</a:t>
            </a:r>
          </a:p>
        </p:txBody>
      </p:sp>
      <p:sp>
        <p:nvSpPr>
          <p:cNvPr id="5" name="スライド番号プレースホルダー 4"/>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4AED87EB-65D7-4500-873C-410831173A82}" type="slidenum">
              <a:rPr kumimoji="0" lang="en-US" sz="8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1218987" rtl="0" eaLnBrk="1" fontAlgn="auto" latinLnBrk="0" hangingPunct="1">
                <a:lnSpc>
                  <a:spcPct val="100000"/>
                </a:lnSpc>
                <a:spcBef>
                  <a:spcPts val="0"/>
                </a:spcBef>
                <a:spcAft>
                  <a:spcPts val="0"/>
                </a:spcAft>
                <a:buClrTx/>
                <a:buSzTx/>
                <a:buFontTx/>
                <a:buNone/>
                <a:tabLst/>
                <a:defRPr/>
              </a:pPr>
              <a:t>39</a:t>
            </a:fld>
            <a:endParaRPr kumimoji="0" lang="en-US" sz="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1397915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4AED87EB-65D7-4500-873C-410831173A82}" type="slidenum">
              <a:rPr lang="en-US" smtClean="0"/>
              <a:pPr/>
              <a:t>42</a:t>
            </a:fld>
            <a:endParaRPr lang="en-US" dirty="0"/>
          </a:p>
        </p:txBody>
      </p:sp>
    </p:spTree>
    <p:extLst>
      <p:ext uri="{BB962C8B-B14F-4D97-AF65-F5344CB8AC3E}">
        <p14:creationId xmlns:p14="http://schemas.microsoft.com/office/powerpoint/2010/main" val="288456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AED87EB-65D7-4500-873C-410831173A82}" type="slidenum">
              <a:rPr lang="en-US" smtClean="0"/>
              <a:pPr/>
              <a:t>4</a:t>
            </a:fld>
            <a:endParaRPr lang="en-US" dirty="0"/>
          </a:p>
        </p:txBody>
      </p:sp>
    </p:spTree>
    <p:extLst>
      <p:ext uri="{BB962C8B-B14F-4D97-AF65-F5344CB8AC3E}">
        <p14:creationId xmlns:p14="http://schemas.microsoft.com/office/powerpoint/2010/main" val="238093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AED87EB-65D7-4500-873C-410831173A82}" type="slidenum">
              <a:rPr lang="en-US" smtClean="0"/>
              <a:pPr/>
              <a:t>5</a:t>
            </a:fld>
            <a:endParaRPr lang="en-US" dirty="0"/>
          </a:p>
        </p:txBody>
      </p:sp>
    </p:spTree>
    <p:extLst>
      <p:ext uri="{BB962C8B-B14F-4D97-AF65-F5344CB8AC3E}">
        <p14:creationId xmlns:p14="http://schemas.microsoft.com/office/powerpoint/2010/main" val="1301336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AED87EB-65D7-4500-873C-410831173A82}" type="slidenum">
              <a:rPr lang="en-US" smtClean="0"/>
              <a:pPr/>
              <a:t>6</a:t>
            </a:fld>
            <a:endParaRPr lang="en-US" dirty="0"/>
          </a:p>
        </p:txBody>
      </p:sp>
    </p:spTree>
    <p:extLst>
      <p:ext uri="{BB962C8B-B14F-4D97-AF65-F5344CB8AC3E}">
        <p14:creationId xmlns:p14="http://schemas.microsoft.com/office/powerpoint/2010/main" val="1974480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AED87EB-65D7-4500-873C-410831173A82}" type="slidenum">
              <a:rPr lang="en-US" smtClean="0"/>
              <a:pPr/>
              <a:t>7</a:t>
            </a:fld>
            <a:endParaRPr lang="en-US" dirty="0"/>
          </a:p>
        </p:txBody>
      </p:sp>
    </p:spTree>
    <p:extLst>
      <p:ext uri="{BB962C8B-B14F-4D97-AF65-F5344CB8AC3E}">
        <p14:creationId xmlns:p14="http://schemas.microsoft.com/office/powerpoint/2010/main" val="1718693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AED87EB-65D7-4500-873C-410831173A82}" type="slidenum">
              <a:rPr lang="en-US" smtClean="0"/>
              <a:pPr/>
              <a:t>8</a:t>
            </a:fld>
            <a:endParaRPr lang="en-US" dirty="0"/>
          </a:p>
        </p:txBody>
      </p:sp>
    </p:spTree>
    <p:extLst>
      <p:ext uri="{BB962C8B-B14F-4D97-AF65-F5344CB8AC3E}">
        <p14:creationId xmlns:p14="http://schemas.microsoft.com/office/powerpoint/2010/main" val="1718693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AED87EB-65D7-4500-873C-410831173A82}" type="slidenum">
              <a:rPr lang="en-US" smtClean="0"/>
              <a:pPr/>
              <a:t>9</a:t>
            </a:fld>
            <a:endParaRPr lang="en-US" dirty="0"/>
          </a:p>
        </p:txBody>
      </p:sp>
    </p:spTree>
    <p:extLst>
      <p:ext uri="{BB962C8B-B14F-4D97-AF65-F5344CB8AC3E}">
        <p14:creationId xmlns:p14="http://schemas.microsoft.com/office/powerpoint/2010/main" val="12241824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ection Header_Black_Alt">
    <p:bg>
      <p:bgPr>
        <a:solidFill>
          <a:schemeClr val="tx1"/>
        </a:solidFill>
        <a:effectLst/>
      </p:bgPr>
    </p:bg>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09A5A315-4BC6-8CD2-3180-836F78A45450}"/>
              </a:ext>
            </a:extLst>
          </p:cNvPr>
          <p:cNvPicPr>
            <a:picLocks noChangeAspect="1"/>
          </p:cNvPicPr>
          <p:nvPr userDrawn="1"/>
        </p:nvPicPr>
        <p:blipFill>
          <a:blip r:embed="rId2"/>
          <a:stretch>
            <a:fillRect/>
          </a:stretch>
        </p:blipFill>
        <p:spPr>
          <a:xfrm>
            <a:off x="0" y="35"/>
            <a:ext cx="12188825" cy="6857929"/>
          </a:xfrm>
          <a:prstGeom prst="rect">
            <a:avLst/>
          </a:prstGeom>
        </p:spPr>
      </p:pic>
      <p:sp>
        <p:nvSpPr>
          <p:cNvPr id="46" name="Title 16"/>
          <p:cNvSpPr>
            <a:spLocks noGrp="1"/>
          </p:cNvSpPr>
          <p:nvPr>
            <p:ph type="title" hasCustomPrompt="1"/>
          </p:nvPr>
        </p:nvSpPr>
        <p:spPr bwMode="gray">
          <a:xfrm>
            <a:off x="750334" y="1549491"/>
            <a:ext cx="6263640" cy="2405203"/>
          </a:xfrm>
          <a:prstGeom prst="rect">
            <a:avLst/>
          </a:prstGeom>
        </p:spPr>
        <p:txBody>
          <a:bodyPr lIns="0" tIns="0" rIns="0" bIns="0" anchor="b" anchorCtr="0"/>
          <a:lstStyle>
            <a:lvl1pPr marL="0" algn="l" defTabSz="1218987" rtl="0" eaLnBrk="1" latinLnBrk="0" hangingPunct="1">
              <a:lnSpc>
                <a:spcPct val="85000"/>
              </a:lnSpc>
              <a:spcBef>
                <a:spcPct val="0"/>
              </a:spcBef>
              <a:buNone/>
              <a:defRPr lang="en-US" sz="6000" b="1" kern="1200" cap="none" spc="-150" baseline="0" dirty="0">
                <a:solidFill>
                  <a:schemeClr val="bg1"/>
                </a:solidFill>
                <a:latin typeface="+mj-lt"/>
                <a:ea typeface="+mn-ea"/>
                <a:cs typeface="Arial" pitchFamily="34" charset="0"/>
              </a:defRPr>
            </a:lvl1pPr>
          </a:lstStyle>
          <a:p>
            <a:r>
              <a:rPr lang="en-US" dirty="0"/>
              <a:t>Section header</a:t>
            </a:r>
          </a:p>
        </p:txBody>
      </p:sp>
      <p:sp>
        <p:nvSpPr>
          <p:cNvPr id="11" name="Text Placeholder 2"/>
          <p:cNvSpPr>
            <a:spLocks noGrp="1"/>
          </p:cNvSpPr>
          <p:nvPr>
            <p:ph type="body" idx="1" hasCustomPrompt="1"/>
          </p:nvPr>
        </p:nvSpPr>
        <p:spPr bwMode="white">
          <a:xfrm>
            <a:off x="750334" y="4328649"/>
            <a:ext cx="6263640" cy="327013"/>
          </a:xfrm>
          <a:prstGeom prst="rect">
            <a:avLst/>
          </a:prstGeom>
        </p:spPr>
        <p:txBody>
          <a:bodyPr lIns="0" tIns="0" rIns="0" bIns="0" anchor="t" anchorCtr="0">
            <a:spAutoFit/>
          </a:bodyPr>
          <a:lstStyle>
            <a:lvl1pPr marL="0" indent="0">
              <a:lnSpc>
                <a:spcPct val="85000"/>
              </a:lnSpc>
              <a:spcBef>
                <a:spcPts val="0"/>
              </a:spcBef>
              <a:buNone/>
              <a:defRPr sz="2500" spc="0" baseline="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Subhead here</a:t>
            </a:r>
          </a:p>
        </p:txBody>
      </p:sp>
      <p:pic>
        <p:nvPicPr>
          <p:cNvPr id="6" name="Picture 5">
            <a:extLst>
              <a:ext uri="{FF2B5EF4-FFF2-40B4-BE49-F238E27FC236}">
                <a16:creationId xmlns:a16="http://schemas.microsoft.com/office/drawing/2014/main" id="{D4585ED3-6DE7-ACE2-69C1-AD05AD55FDD4}"/>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7616824" y="0"/>
            <a:ext cx="4572001" cy="6858000"/>
          </a:xfrm>
          <a:prstGeom prst="rect">
            <a:avLst/>
          </a:prstGeom>
        </p:spPr>
      </p:pic>
      <p:grpSp>
        <p:nvGrpSpPr>
          <p:cNvPr id="26" name="Group 72">
            <a:extLst>
              <a:ext uri="{FF2B5EF4-FFF2-40B4-BE49-F238E27FC236}">
                <a16:creationId xmlns:a16="http://schemas.microsoft.com/office/drawing/2014/main" id="{5465A27D-5EBE-C57A-C5FB-5083DC4EE1F5}"/>
              </a:ext>
            </a:extLst>
          </p:cNvPr>
          <p:cNvGrpSpPr>
            <a:grpSpLocks noChangeAspect="1"/>
          </p:cNvGrpSpPr>
          <p:nvPr userDrawn="1"/>
        </p:nvGrpSpPr>
        <p:grpSpPr>
          <a:xfrm>
            <a:off x="373705" y="6426214"/>
            <a:ext cx="777442" cy="259316"/>
            <a:chOff x="547688" y="952500"/>
            <a:chExt cx="12190413" cy="4067175"/>
          </a:xfrm>
        </p:grpSpPr>
        <p:sp>
          <p:nvSpPr>
            <p:cNvPr id="28" name="Rectangle 73">
              <a:extLst>
                <a:ext uri="{FF2B5EF4-FFF2-40B4-BE49-F238E27FC236}">
                  <a16:creationId xmlns:a16="http://schemas.microsoft.com/office/drawing/2014/main" id="{95D1FDDB-6969-5DE9-18A8-DF6A744E2544}"/>
                </a:ext>
              </a:extLst>
            </p:cNvPr>
            <p:cNvSpPr>
              <a:spLocks noChangeArrowheads="1"/>
            </p:cNvSpPr>
            <p:nvPr userDrawn="1"/>
          </p:nvSpPr>
          <p:spPr bwMode="auto">
            <a:xfrm>
              <a:off x="547688" y="952500"/>
              <a:ext cx="12190413" cy="40671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9" name="Freeform 7">
              <a:extLst>
                <a:ext uri="{FF2B5EF4-FFF2-40B4-BE49-F238E27FC236}">
                  <a16:creationId xmlns:a16="http://schemas.microsoft.com/office/drawing/2014/main" id="{DE7F7928-1170-5C18-024B-422B5CB2D3B8}"/>
                </a:ext>
              </a:extLst>
            </p:cNvPr>
            <p:cNvSpPr>
              <a:spLocks/>
            </p:cNvSpPr>
            <p:nvPr userDrawn="1"/>
          </p:nvSpPr>
          <p:spPr bwMode="auto">
            <a:xfrm>
              <a:off x="4922838" y="2319338"/>
              <a:ext cx="1571625" cy="1590675"/>
            </a:xfrm>
            <a:custGeom>
              <a:avLst/>
              <a:gdLst>
                <a:gd name="T0" fmla="*/ 492 w 825"/>
                <a:gd name="T1" fmla="*/ 0 h 834"/>
                <a:gd name="T2" fmla="*/ 225 w 825"/>
                <a:gd name="T3" fmla="*/ 132 h 834"/>
                <a:gd name="T4" fmla="*/ 225 w 825"/>
                <a:gd name="T5" fmla="*/ 132 h 834"/>
                <a:gd name="T6" fmla="*/ 225 w 825"/>
                <a:gd name="T7" fmla="*/ 132 h 834"/>
                <a:gd name="T8" fmla="*/ 225 w 825"/>
                <a:gd name="T9" fmla="*/ 14 h 834"/>
                <a:gd name="T10" fmla="*/ 0 w 825"/>
                <a:gd name="T11" fmla="*/ 14 h 834"/>
                <a:gd name="T12" fmla="*/ 0 w 825"/>
                <a:gd name="T13" fmla="*/ 834 h 834"/>
                <a:gd name="T14" fmla="*/ 225 w 825"/>
                <a:gd name="T15" fmla="*/ 834 h 834"/>
                <a:gd name="T16" fmla="*/ 225 w 825"/>
                <a:gd name="T17" fmla="*/ 367 h 834"/>
                <a:gd name="T18" fmla="*/ 411 w 825"/>
                <a:gd name="T19" fmla="*/ 194 h 834"/>
                <a:gd name="T20" fmla="*/ 600 w 825"/>
                <a:gd name="T21" fmla="*/ 367 h 834"/>
                <a:gd name="T22" fmla="*/ 600 w 825"/>
                <a:gd name="T23" fmla="*/ 834 h 834"/>
                <a:gd name="T24" fmla="*/ 825 w 825"/>
                <a:gd name="T25" fmla="*/ 834 h 834"/>
                <a:gd name="T26" fmla="*/ 825 w 825"/>
                <a:gd name="T27" fmla="*/ 326 h 834"/>
                <a:gd name="T28" fmla="*/ 492 w 825"/>
                <a:gd name="T29" fmla="*/ 0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5" h="834">
                  <a:moveTo>
                    <a:pt x="492" y="0"/>
                  </a:moveTo>
                  <a:cubicBezTo>
                    <a:pt x="398" y="0"/>
                    <a:pt x="291" y="44"/>
                    <a:pt x="225" y="132"/>
                  </a:cubicBezTo>
                  <a:cubicBezTo>
                    <a:pt x="225" y="132"/>
                    <a:pt x="225" y="132"/>
                    <a:pt x="225" y="132"/>
                  </a:cubicBezTo>
                  <a:cubicBezTo>
                    <a:pt x="225" y="132"/>
                    <a:pt x="225" y="132"/>
                    <a:pt x="225" y="132"/>
                  </a:cubicBezTo>
                  <a:cubicBezTo>
                    <a:pt x="225" y="14"/>
                    <a:pt x="225" y="14"/>
                    <a:pt x="225" y="14"/>
                  </a:cubicBezTo>
                  <a:cubicBezTo>
                    <a:pt x="0" y="14"/>
                    <a:pt x="0" y="14"/>
                    <a:pt x="0" y="14"/>
                  </a:cubicBezTo>
                  <a:cubicBezTo>
                    <a:pt x="0" y="834"/>
                    <a:pt x="0" y="834"/>
                    <a:pt x="0" y="834"/>
                  </a:cubicBezTo>
                  <a:cubicBezTo>
                    <a:pt x="225" y="834"/>
                    <a:pt x="225" y="834"/>
                    <a:pt x="225" y="834"/>
                  </a:cubicBezTo>
                  <a:cubicBezTo>
                    <a:pt x="225" y="367"/>
                    <a:pt x="225" y="367"/>
                    <a:pt x="225" y="367"/>
                  </a:cubicBezTo>
                  <a:cubicBezTo>
                    <a:pt x="225" y="283"/>
                    <a:pt x="290" y="194"/>
                    <a:pt x="411" y="194"/>
                  </a:cubicBezTo>
                  <a:cubicBezTo>
                    <a:pt x="504" y="194"/>
                    <a:pt x="600" y="259"/>
                    <a:pt x="600" y="367"/>
                  </a:cubicBezTo>
                  <a:cubicBezTo>
                    <a:pt x="600" y="834"/>
                    <a:pt x="600" y="834"/>
                    <a:pt x="600" y="834"/>
                  </a:cubicBezTo>
                  <a:cubicBezTo>
                    <a:pt x="825" y="834"/>
                    <a:pt x="825" y="834"/>
                    <a:pt x="825" y="834"/>
                  </a:cubicBezTo>
                  <a:cubicBezTo>
                    <a:pt x="825" y="326"/>
                    <a:pt x="825" y="326"/>
                    <a:pt x="825" y="326"/>
                  </a:cubicBezTo>
                  <a:cubicBezTo>
                    <a:pt x="825" y="137"/>
                    <a:pt x="690" y="0"/>
                    <a:pt x="49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30" name="Freeform 8">
              <a:extLst>
                <a:ext uri="{FF2B5EF4-FFF2-40B4-BE49-F238E27FC236}">
                  <a16:creationId xmlns:a16="http://schemas.microsoft.com/office/drawing/2014/main" id="{7064B7C3-5E6E-54AB-F33F-FAA39314989C}"/>
                </a:ext>
              </a:extLst>
            </p:cNvPr>
            <p:cNvSpPr>
              <a:spLocks/>
            </p:cNvSpPr>
            <p:nvPr userDrawn="1"/>
          </p:nvSpPr>
          <p:spPr bwMode="auto">
            <a:xfrm>
              <a:off x="8277225" y="2346325"/>
              <a:ext cx="1755775" cy="1563688"/>
            </a:xfrm>
            <a:custGeom>
              <a:avLst/>
              <a:gdLst>
                <a:gd name="T0" fmla="*/ 797 w 1106"/>
                <a:gd name="T1" fmla="*/ 0 h 985"/>
                <a:gd name="T2" fmla="*/ 553 w 1106"/>
                <a:gd name="T3" fmla="*/ 671 h 985"/>
                <a:gd name="T4" fmla="*/ 308 w 1106"/>
                <a:gd name="T5" fmla="*/ 0 h 985"/>
                <a:gd name="T6" fmla="*/ 0 w 1106"/>
                <a:gd name="T7" fmla="*/ 0 h 985"/>
                <a:gd name="T8" fmla="*/ 405 w 1106"/>
                <a:gd name="T9" fmla="*/ 985 h 985"/>
                <a:gd name="T10" fmla="*/ 701 w 1106"/>
                <a:gd name="T11" fmla="*/ 985 h 985"/>
                <a:gd name="T12" fmla="*/ 1106 w 1106"/>
                <a:gd name="T13" fmla="*/ 0 h 985"/>
                <a:gd name="T14" fmla="*/ 797 w 1106"/>
                <a:gd name="T15" fmla="*/ 0 h 9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6" h="985">
                  <a:moveTo>
                    <a:pt x="797" y="0"/>
                  </a:moveTo>
                  <a:lnTo>
                    <a:pt x="553" y="671"/>
                  </a:lnTo>
                  <a:lnTo>
                    <a:pt x="308" y="0"/>
                  </a:lnTo>
                  <a:lnTo>
                    <a:pt x="0" y="0"/>
                  </a:lnTo>
                  <a:lnTo>
                    <a:pt x="405" y="985"/>
                  </a:lnTo>
                  <a:lnTo>
                    <a:pt x="701" y="985"/>
                  </a:lnTo>
                  <a:lnTo>
                    <a:pt x="1106" y="0"/>
                  </a:lnTo>
                  <a:lnTo>
                    <a:pt x="79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8" name="Freeform 9">
              <a:extLst>
                <a:ext uri="{FF2B5EF4-FFF2-40B4-BE49-F238E27FC236}">
                  <a16:creationId xmlns:a16="http://schemas.microsoft.com/office/drawing/2014/main" id="{0F1F6042-1014-BB86-2AE2-617B6E567E10}"/>
                </a:ext>
              </a:extLst>
            </p:cNvPr>
            <p:cNvSpPr>
              <a:spLocks noEditPoints="1"/>
            </p:cNvSpPr>
            <p:nvPr userDrawn="1"/>
          </p:nvSpPr>
          <p:spPr bwMode="auto">
            <a:xfrm>
              <a:off x="3138488" y="2319338"/>
              <a:ext cx="1630363" cy="1617663"/>
            </a:xfrm>
            <a:custGeom>
              <a:avLst/>
              <a:gdLst>
                <a:gd name="T0" fmla="*/ 697 w 856"/>
                <a:gd name="T1" fmla="*/ 582 h 848"/>
                <a:gd name="T2" fmla="*/ 462 w 856"/>
                <a:gd name="T3" fmla="*/ 669 h 848"/>
                <a:gd name="T4" fmla="*/ 280 w 856"/>
                <a:gd name="T5" fmla="*/ 602 h 848"/>
                <a:gd name="T6" fmla="*/ 856 w 856"/>
                <a:gd name="T7" fmla="*/ 363 h 848"/>
                <a:gd name="T8" fmla="*/ 758 w 856"/>
                <a:gd name="T9" fmla="*/ 135 h 848"/>
                <a:gd name="T10" fmla="*/ 434 w 856"/>
                <a:gd name="T11" fmla="*/ 0 h 848"/>
                <a:gd name="T12" fmla="*/ 0 w 856"/>
                <a:gd name="T13" fmla="*/ 424 h 848"/>
                <a:gd name="T14" fmla="*/ 459 w 856"/>
                <a:gd name="T15" fmla="*/ 848 h 848"/>
                <a:gd name="T16" fmla="*/ 840 w 856"/>
                <a:gd name="T17" fmla="*/ 691 h 848"/>
                <a:gd name="T18" fmla="*/ 697 w 856"/>
                <a:gd name="T19" fmla="*/ 582 h 848"/>
                <a:gd name="T20" fmla="*/ 265 w 856"/>
                <a:gd name="T21" fmla="*/ 261 h 848"/>
                <a:gd name="T22" fmla="*/ 438 w 856"/>
                <a:gd name="T23" fmla="*/ 179 h 848"/>
                <a:gd name="T24" fmla="*/ 612 w 856"/>
                <a:gd name="T25" fmla="*/ 294 h 848"/>
                <a:gd name="T26" fmla="*/ 219 w 856"/>
                <a:gd name="T27" fmla="*/ 457 h 848"/>
                <a:gd name="T28" fmla="*/ 265 w 856"/>
                <a:gd name="T29" fmla="*/ 261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56" h="848">
                  <a:moveTo>
                    <a:pt x="697" y="582"/>
                  </a:moveTo>
                  <a:cubicBezTo>
                    <a:pt x="602" y="652"/>
                    <a:pt x="548" y="669"/>
                    <a:pt x="462" y="669"/>
                  </a:cubicBezTo>
                  <a:cubicBezTo>
                    <a:pt x="384" y="669"/>
                    <a:pt x="323" y="645"/>
                    <a:pt x="280" y="602"/>
                  </a:cubicBezTo>
                  <a:cubicBezTo>
                    <a:pt x="856" y="363"/>
                    <a:pt x="856" y="363"/>
                    <a:pt x="856" y="363"/>
                  </a:cubicBezTo>
                  <a:cubicBezTo>
                    <a:pt x="843" y="275"/>
                    <a:pt x="810" y="195"/>
                    <a:pt x="758" y="135"/>
                  </a:cubicBezTo>
                  <a:cubicBezTo>
                    <a:pt x="682" y="47"/>
                    <a:pt x="570" y="0"/>
                    <a:pt x="434" y="0"/>
                  </a:cubicBezTo>
                  <a:cubicBezTo>
                    <a:pt x="186" y="0"/>
                    <a:pt x="0" y="183"/>
                    <a:pt x="0" y="424"/>
                  </a:cubicBezTo>
                  <a:cubicBezTo>
                    <a:pt x="0" y="672"/>
                    <a:pt x="187" y="848"/>
                    <a:pt x="459" y="848"/>
                  </a:cubicBezTo>
                  <a:cubicBezTo>
                    <a:pt x="611" y="848"/>
                    <a:pt x="767" y="776"/>
                    <a:pt x="840" y="691"/>
                  </a:cubicBezTo>
                  <a:lnTo>
                    <a:pt x="697" y="582"/>
                  </a:lnTo>
                  <a:close/>
                  <a:moveTo>
                    <a:pt x="265" y="261"/>
                  </a:moveTo>
                  <a:cubicBezTo>
                    <a:pt x="303" y="210"/>
                    <a:pt x="364" y="179"/>
                    <a:pt x="438" y="179"/>
                  </a:cubicBezTo>
                  <a:cubicBezTo>
                    <a:pt x="519" y="179"/>
                    <a:pt x="581" y="226"/>
                    <a:pt x="612" y="294"/>
                  </a:cubicBezTo>
                  <a:cubicBezTo>
                    <a:pt x="219" y="457"/>
                    <a:pt x="219" y="457"/>
                    <a:pt x="219" y="457"/>
                  </a:cubicBezTo>
                  <a:cubicBezTo>
                    <a:pt x="208" y="374"/>
                    <a:pt x="230" y="308"/>
                    <a:pt x="265" y="2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9" name="Freeform 10">
              <a:extLst>
                <a:ext uri="{FF2B5EF4-FFF2-40B4-BE49-F238E27FC236}">
                  <a16:creationId xmlns:a16="http://schemas.microsoft.com/office/drawing/2014/main" id="{881EDB6B-F40E-AA46-05C6-2F23358E6D38}"/>
                </a:ext>
              </a:extLst>
            </p:cNvPr>
            <p:cNvSpPr>
              <a:spLocks/>
            </p:cNvSpPr>
            <p:nvPr userDrawn="1"/>
          </p:nvSpPr>
          <p:spPr bwMode="auto">
            <a:xfrm>
              <a:off x="1685925" y="1879600"/>
              <a:ext cx="1409700" cy="2030413"/>
            </a:xfrm>
            <a:custGeom>
              <a:avLst/>
              <a:gdLst>
                <a:gd name="T0" fmla="*/ 888 w 888"/>
                <a:gd name="T1" fmla="*/ 1030 h 1279"/>
                <a:gd name="T2" fmla="*/ 274 w 888"/>
                <a:gd name="T3" fmla="*/ 1030 h 1279"/>
                <a:gd name="T4" fmla="*/ 274 w 888"/>
                <a:gd name="T5" fmla="*/ 0 h 1279"/>
                <a:gd name="T6" fmla="*/ 0 w 888"/>
                <a:gd name="T7" fmla="*/ 0 h 1279"/>
                <a:gd name="T8" fmla="*/ 0 w 888"/>
                <a:gd name="T9" fmla="*/ 1279 h 1279"/>
                <a:gd name="T10" fmla="*/ 888 w 888"/>
                <a:gd name="T11" fmla="*/ 1279 h 1279"/>
                <a:gd name="T12" fmla="*/ 888 w 888"/>
                <a:gd name="T13" fmla="*/ 1030 h 1279"/>
              </a:gdLst>
              <a:ahLst/>
              <a:cxnLst>
                <a:cxn ang="0">
                  <a:pos x="T0" y="T1"/>
                </a:cxn>
                <a:cxn ang="0">
                  <a:pos x="T2" y="T3"/>
                </a:cxn>
                <a:cxn ang="0">
                  <a:pos x="T4" y="T5"/>
                </a:cxn>
                <a:cxn ang="0">
                  <a:pos x="T6" y="T7"/>
                </a:cxn>
                <a:cxn ang="0">
                  <a:pos x="T8" y="T9"/>
                </a:cxn>
                <a:cxn ang="0">
                  <a:pos x="T10" y="T11"/>
                </a:cxn>
                <a:cxn ang="0">
                  <a:pos x="T12" y="T13"/>
                </a:cxn>
              </a:cxnLst>
              <a:rect l="0" t="0" r="r" b="b"/>
              <a:pathLst>
                <a:path w="888" h="1279">
                  <a:moveTo>
                    <a:pt x="888" y="1030"/>
                  </a:moveTo>
                  <a:lnTo>
                    <a:pt x="274" y="1030"/>
                  </a:lnTo>
                  <a:lnTo>
                    <a:pt x="274" y="0"/>
                  </a:lnTo>
                  <a:lnTo>
                    <a:pt x="0" y="0"/>
                  </a:lnTo>
                  <a:lnTo>
                    <a:pt x="0" y="1279"/>
                  </a:lnTo>
                  <a:lnTo>
                    <a:pt x="888" y="1279"/>
                  </a:lnTo>
                  <a:lnTo>
                    <a:pt x="888" y="10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0" name="Freeform 10">
              <a:extLst>
                <a:ext uri="{FF2B5EF4-FFF2-40B4-BE49-F238E27FC236}">
                  <a16:creationId xmlns:a16="http://schemas.microsoft.com/office/drawing/2014/main" id="{CFE76044-8C9C-ED93-C366-8F41736F3353}"/>
                </a:ext>
              </a:extLst>
            </p:cNvPr>
            <p:cNvSpPr>
              <a:spLocks noEditPoints="1"/>
            </p:cNvSpPr>
            <p:nvPr userDrawn="1"/>
          </p:nvSpPr>
          <p:spPr bwMode="auto">
            <a:xfrm>
              <a:off x="9966325" y="2319338"/>
              <a:ext cx="1677988" cy="1617663"/>
            </a:xfrm>
            <a:custGeom>
              <a:avLst/>
              <a:gdLst>
                <a:gd name="T0" fmla="*/ 439 w 881"/>
                <a:gd name="T1" fmla="*/ 848 h 848"/>
                <a:gd name="T2" fmla="*/ 0 w 881"/>
                <a:gd name="T3" fmla="*/ 424 h 848"/>
                <a:gd name="T4" fmla="*/ 442 w 881"/>
                <a:gd name="T5" fmla="*/ 0 h 848"/>
                <a:gd name="T6" fmla="*/ 881 w 881"/>
                <a:gd name="T7" fmla="*/ 424 h 848"/>
                <a:gd name="T8" fmla="*/ 439 w 881"/>
                <a:gd name="T9" fmla="*/ 848 h 848"/>
                <a:gd name="T10" fmla="*/ 439 w 881"/>
                <a:gd name="T11" fmla="*/ 193 h 848"/>
                <a:gd name="T12" fmla="*/ 222 w 881"/>
                <a:gd name="T13" fmla="*/ 424 h 848"/>
                <a:gd name="T14" fmla="*/ 442 w 881"/>
                <a:gd name="T15" fmla="*/ 655 h 848"/>
                <a:gd name="T16" fmla="*/ 659 w 881"/>
                <a:gd name="T17" fmla="*/ 424 h 848"/>
                <a:gd name="T18" fmla="*/ 439 w 881"/>
                <a:gd name="T19" fmla="*/ 19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1" h="848">
                  <a:moveTo>
                    <a:pt x="439" y="848"/>
                  </a:moveTo>
                  <a:cubicBezTo>
                    <a:pt x="193" y="848"/>
                    <a:pt x="0" y="664"/>
                    <a:pt x="0" y="424"/>
                  </a:cubicBezTo>
                  <a:cubicBezTo>
                    <a:pt x="0" y="186"/>
                    <a:pt x="194" y="0"/>
                    <a:pt x="442" y="0"/>
                  </a:cubicBezTo>
                  <a:cubicBezTo>
                    <a:pt x="688" y="0"/>
                    <a:pt x="881" y="184"/>
                    <a:pt x="881" y="424"/>
                  </a:cubicBezTo>
                  <a:cubicBezTo>
                    <a:pt x="881" y="662"/>
                    <a:pt x="687" y="848"/>
                    <a:pt x="439" y="848"/>
                  </a:cubicBezTo>
                  <a:moveTo>
                    <a:pt x="439" y="193"/>
                  </a:moveTo>
                  <a:cubicBezTo>
                    <a:pt x="313" y="193"/>
                    <a:pt x="222" y="288"/>
                    <a:pt x="222" y="424"/>
                  </a:cubicBezTo>
                  <a:cubicBezTo>
                    <a:pt x="222" y="553"/>
                    <a:pt x="319" y="655"/>
                    <a:pt x="442" y="655"/>
                  </a:cubicBezTo>
                  <a:cubicBezTo>
                    <a:pt x="568" y="655"/>
                    <a:pt x="659" y="557"/>
                    <a:pt x="659" y="424"/>
                  </a:cubicBezTo>
                  <a:cubicBezTo>
                    <a:pt x="659" y="295"/>
                    <a:pt x="562" y="193"/>
                    <a:pt x="439" y="19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1" name="Freeform 11">
              <a:extLst>
                <a:ext uri="{FF2B5EF4-FFF2-40B4-BE49-F238E27FC236}">
                  <a16:creationId xmlns:a16="http://schemas.microsoft.com/office/drawing/2014/main" id="{38BC0CA7-F200-890E-0A79-9B95809589AE}"/>
                </a:ext>
              </a:extLst>
            </p:cNvPr>
            <p:cNvSpPr>
              <a:spLocks noEditPoints="1"/>
            </p:cNvSpPr>
            <p:nvPr userDrawn="1"/>
          </p:nvSpPr>
          <p:spPr bwMode="auto">
            <a:xfrm>
              <a:off x="6664325" y="2319338"/>
              <a:ext cx="1679575" cy="1617663"/>
            </a:xfrm>
            <a:custGeom>
              <a:avLst/>
              <a:gdLst>
                <a:gd name="T0" fmla="*/ 439 w 882"/>
                <a:gd name="T1" fmla="*/ 848 h 848"/>
                <a:gd name="T2" fmla="*/ 0 w 882"/>
                <a:gd name="T3" fmla="*/ 424 h 848"/>
                <a:gd name="T4" fmla="*/ 442 w 882"/>
                <a:gd name="T5" fmla="*/ 0 h 848"/>
                <a:gd name="T6" fmla="*/ 882 w 882"/>
                <a:gd name="T7" fmla="*/ 424 h 848"/>
                <a:gd name="T8" fmla="*/ 439 w 882"/>
                <a:gd name="T9" fmla="*/ 848 h 848"/>
                <a:gd name="T10" fmla="*/ 439 w 882"/>
                <a:gd name="T11" fmla="*/ 193 h 848"/>
                <a:gd name="T12" fmla="*/ 222 w 882"/>
                <a:gd name="T13" fmla="*/ 424 h 848"/>
                <a:gd name="T14" fmla="*/ 442 w 882"/>
                <a:gd name="T15" fmla="*/ 655 h 848"/>
                <a:gd name="T16" fmla="*/ 660 w 882"/>
                <a:gd name="T17" fmla="*/ 424 h 848"/>
                <a:gd name="T18" fmla="*/ 439 w 882"/>
                <a:gd name="T19" fmla="*/ 19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2" h="848">
                  <a:moveTo>
                    <a:pt x="439" y="848"/>
                  </a:moveTo>
                  <a:cubicBezTo>
                    <a:pt x="193" y="848"/>
                    <a:pt x="0" y="664"/>
                    <a:pt x="0" y="424"/>
                  </a:cubicBezTo>
                  <a:cubicBezTo>
                    <a:pt x="0" y="186"/>
                    <a:pt x="195" y="0"/>
                    <a:pt x="442" y="0"/>
                  </a:cubicBezTo>
                  <a:cubicBezTo>
                    <a:pt x="689" y="0"/>
                    <a:pt x="882" y="184"/>
                    <a:pt x="882" y="424"/>
                  </a:cubicBezTo>
                  <a:cubicBezTo>
                    <a:pt x="882" y="662"/>
                    <a:pt x="687" y="848"/>
                    <a:pt x="439" y="848"/>
                  </a:cubicBezTo>
                  <a:moveTo>
                    <a:pt x="439" y="193"/>
                  </a:moveTo>
                  <a:cubicBezTo>
                    <a:pt x="314" y="193"/>
                    <a:pt x="222" y="288"/>
                    <a:pt x="222" y="424"/>
                  </a:cubicBezTo>
                  <a:cubicBezTo>
                    <a:pt x="222" y="553"/>
                    <a:pt x="319" y="655"/>
                    <a:pt x="442" y="655"/>
                  </a:cubicBezTo>
                  <a:cubicBezTo>
                    <a:pt x="568" y="655"/>
                    <a:pt x="660" y="557"/>
                    <a:pt x="660" y="424"/>
                  </a:cubicBezTo>
                  <a:cubicBezTo>
                    <a:pt x="660" y="295"/>
                    <a:pt x="563" y="193"/>
                    <a:pt x="439" y="19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grpSp>
      <p:sp>
        <p:nvSpPr>
          <p:cNvPr id="27" name="TextBox 1">
            <a:extLst>
              <a:ext uri="{FF2B5EF4-FFF2-40B4-BE49-F238E27FC236}">
                <a16:creationId xmlns:a16="http://schemas.microsoft.com/office/drawing/2014/main" id="{0818BCA6-F44A-CFD3-266B-DB21C2C0B8D2}"/>
              </a:ext>
            </a:extLst>
          </p:cNvPr>
          <p:cNvSpPr txBox="1"/>
          <p:nvPr userDrawn="1"/>
        </p:nvSpPr>
        <p:spPr>
          <a:xfrm>
            <a:off x="1259423" y="6487126"/>
            <a:ext cx="4115872" cy="153888"/>
          </a:xfrm>
          <a:prstGeom prst="rect">
            <a:avLst/>
          </a:prstGeom>
          <a:noFill/>
        </p:spPr>
        <p:txBody>
          <a:bodyPr wrap="square" lIns="0" tIns="0" rIns="0" bIns="0" rtlCol="0">
            <a:spAutoFit/>
          </a:bodyPr>
          <a:lstStyle/>
          <a:p>
            <a:r>
              <a:rPr lang="en-US" sz="1000" dirty="0">
                <a:solidFill>
                  <a:schemeClr val="bg1"/>
                </a:solidFill>
                <a:latin typeface="Arial" pitchFamily="34" charset="0"/>
                <a:cs typeface="Arial" pitchFamily="34" charset="0"/>
              </a:rPr>
              <a:t>2024 Lenovo Enterprise Solutions LLC. All rights reserved.</a:t>
            </a:r>
          </a:p>
        </p:txBody>
      </p:sp>
    </p:spTree>
    <p:extLst>
      <p:ext uri="{BB962C8B-B14F-4D97-AF65-F5344CB8AC3E}">
        <p14:creationId xmlns:p14="http://schemas.microsoft.com/office/powerpoint/2010/main" val="323309067"/>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Only_Black">
    <p:bg>
      <p:bgPr>
        <a:solidFill>
          <a:srgbClr val="1E0013"/>
        </a:solidFill>
        <a:effectLst/>
      </p:bgPr>
    </p:bg>
    <p:spTree>
      <p:nvGrpSpPr>
        <p:cNvPr id="1" name=""/>
        <p:cNvGrpSpPr/>
        <p:nvPr/>
      </p:nvGrpSpPr>
      <p:grpSpPr>
        <a:xfrm>
          <a:off x="0" y="0"/>
          <a:ext cx="0" cy="0"/>
          <a:chOff x="0" y="0"/>
          <a:chExt cx="0" cy="0"/>
        </a:xfrm>
      </p:grpSpPr>
      <p:sp>
        <p:nvSpPr>
          <p:cNvPr id="21" name="Title 28"/>
          <p:cNvSpPr>
            <a:spLocks noGrp="1"/>
          </p:cNvSpPr>
          <p:nvPr>
            <p:ph type="title" hasCustomPrompt="1"/>
          </p:nvPr>
        </p:nvSpPr>
        <p:spPr bwMode="gray">
          <a:xfrm>
            <a:off x="760412" y="442528"/>
            <a:ext cx="10668001" cy="418576"/>
          </a:xfrm>
          <a:prstGeom prst="rect">
            <a:avLst/>
          </a:prstGeom>
        </p:spPr>
        <p:txBody>
          <a:bodyPr wrap="square" lIns="0" tIns="0" rIns="0" bIns="0" anchor="t" anchorCtr="0">
            <a:noAutofit/>
          </a:bodyPr>
          <a:lstStyle>
            <a:lvl1pPr marL="0" algn="l" defTabSz="1218987" rtl="0" eaLnBrk="1" latinLnBrk="0" hangingPunct="1">
              <a:lnSpc>
                <a:spcPct val="85000"/>
              </a:lnSpc>
              <a:spcBef>
                <a:spcPct val="0"/>
              </a:spcBef>
              <a:buNone/>
              <a:tabLst>
                <a:tab pos="1218987" algn="l"/>
              </a:tabLst>
              <a:defRPr lang="en-US" sz="3200" b="1" kern="1200" cap="none" spc="-150" baseline="0" dirty="0">
                <a:solidFill>
                  <a:schemeClr val="bg1"/>
                </a:solidFill>
                <a:latin typeface="Arial" pitchFamily="34" charset="0"/>
                <a:ea typeface="+mn-ea"/>
                <a:cs typeface="Arial" pitchFamily="34" charset="0"/>
              </a:defRPr>
            </a:lvl1pPr>
          </a:lstStyle>
          <a:p>
            <a:r>
              <a:rPr lang="en-US" dirty="0"/>
              <a:t>Click to edit master title</a:t>
            </a:r>
          </a:p>
        </p:txBody>
      </p:sp>
      <p:sp>
        <p:nvSpPr>
          <p:cNvPr id="3" name="Slide Number Placeholder 5">
            <a:extLst>
              <a:ext uri="{FF2B5EF4-FFF2-40B4-BE49-F238E27FC236}">
                <a16:creationId xmlns:a16="http://schemas.microsoft.com/office/drawing/2014/main" id="{656C0589-2EA4-F48D-7472-F096F53E1EA0}"/>
              </a:ext>
            </a:extLst>
          </p:cNvPr>
          <p:cNvSpPr>
            <a:spLocks noGrp="1"/>
          </p:cNvSpPr>
          <p:nvPr>
            <p:ph type="sldNum" sz="quarter" idx="4"/>
          </p:nvPr>
        </p:nvSpPr>
        <p:spPr>
          <a:xfrm>
            <a:off x="11672569" y="6400800"/>
            <a:ext cx="439026" cy="155448"/>
          </a:xfrm>
          <a:prstGeom prst="rect">
            <a:avLst/>
          </a:prstGeom>
        </p:spPr>
        <p:txBody>
          <a:bodyPr vert="horz" lIns="0" tIns="0" rIns="0" bIns="0" rtlCol="0" anchor="ctr"/>
          <a:lstStyle>
            <a:lvl1pPr algn="ctr">
              <a:defRPr sz="1000">
                <a:solidFill>
                  <a:schemeClr val="bg1"/>
                </a:solidFill>
                <a:latin typeface="Arial" panose="020B0604020202020204" pitchFamily="34" charset="0"/>
                <a:cs typeface="Arial" panose="020B0604020202020204" pitchFamily="34" charset="0"/>
              </a:defRPr>
            </a:lvl1pPr>
          </a:lstStyle>
          <a:p>
            <a:fld id="{6D22F896-40B5-4ADD-8801-0D06FADFA095}" type="slidenum">
              <a:rPr lang="en-US" smtClean="0"/>
              <a:pPr/>
              <a:t>‹#›</a:t>
            </a:fld>
            <a:endParaRPr lang="en-US" dirty="0"/>
          </a:p>
        </p:txBody>
      </p:sp>
      <p:grpSp>
        <p:nvGrpSpPr>
          <p:cNvPr id="43" name="Group 72">
            <a:extLst>
              <a:ext uri="{FF2B5EF4-FFF2-40B4-BE49-F238E27FC236}">
                <a16:creationId xmlns:a16="http://schemas.microsoft.com/office/drawing/2014/main" id="{F5C27DFB-C190-B1C4-6805-F7ED11955260}"/>
              </a:ext>
            </a:extLst>
          </p:cNvPr>
          <p:cNvGrpSpPr>
            <a:grpSpLocks noChangeAspect="1"/>
          </p:cNvGrpSpPr>
          <p:nvPr userDrawn="1"/>
        </p:nvGrpSpPr>
        <p:grpSpPr>
          <a:xfrm>
            <a:off x="373705" y="6426214"/>
            <a:ext cx="777442" cy="259316"/>
            <a:chOff x="547688" y="952500"/>
            <a:chExt cx="12190413" cy="4067175"/>
          </a:xfrm>
        </p:grpSpPr>
        <p:sp>
          <p:nvSpPr>
            <p:cNvPr id="44" name="Rectangle 73">
              <a:extLst>
                <a:ext uri="{FF2B5EF4-FFF2-40B4-BE49-F238E27FC236}">
                  <a16:creationId xmlns:a16="http://schemas.microsoft.com/office/drawing/2014/main" id="{899B61BB-577D-266C-2584-174B4BFF1D30}"/>
                </a:ext>
              </a:extLst>
            </p:cNvPr>
            <p:cNvSpPr>
              <a:spLocks noChangeArrowheads="1"/>
            </p:cNvSpPr>
            <p:nvPr userDrawn="1"/>
          </p:nvSpPr>
          <p:spPr bwMode="auto">
            <a:xfrm>
              <a:off x="547688" y="952500"/>
              <a:ext cx="12190413" cy="40671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5" name="Freeform 7">
              <a:extLst>
                <a:ext uri="{FF2B5EF4-FFF2-40B4-BE49-F238E27FC236}">
                  <a16:creationId xmlns:a16="http://schemas.microsoft.com/office/drawing/2014/main" id="{435F6993-C129-4565-BFD6-F5A6ECAF89C1}"/>
                </a:ext>
              </a:extLst>
            </p:cNvPr>
            <p:cNvSpPr>
              <a:spLocks/>
            </p:cNvSpPr>
            <p:nvPr userDrawn="1"/>
          </p:nvSpPr>
          <p:spPr bwMode="auto">
            <a:xfrm>
              <a:off x="4922838" y="2319338"/>
              <a:ext cx="1571625" cy="1590675"/>
            </a:xfrm>
            <a:custGeom>
              <a:avLst/>
              <a:gdLst>
                <a:gd name="T0" fmla="*/ 492 w 825"/>
                <a:gd name="T1" fmla="*/ 0 h 834"/>
                <a:gd name="T2" fmla="*/ 225 w 825"/>
                <a:gd name="T3" fmla="*/ 132 h 834"/>
                <a:gd name="T4" fmla="*/ 225 w 825"/>
                <a:gd name="T5" fmla="*/ 132 h 834"/>
                <a:gd name="T6" fmla="*/ 225 w 825"/>
                <a:gd name="T7" fmla="*/ 132 h 834"/>
                <a:gd name="T8" fmla="*/ 225 w 825"/>
                <a:gd name="T9" fmla="*/ 14 h 834"/>
                <a:gd name="T10" fmla="*/ 0 w 825"/>
                <a:gd name="T11" fmla="*/ 14 h 834"/>
                <a:gd name="T12" fmla="*/ 0 w 825"/>
                <a:gd name="T13" fmla="*/ 834 h 834"/>
                <a:gd name="T14" fmla="*/ 225 w 825"/>
                <a:gd name="T15" fmla="*/ 834 h 834"/>
                <a:gd name="T16" fmla="*/ 225 w 825"/>
                <a:gd name="T17" fmla="*/ 367 h 834"/>
                <a:gd name="T18" fmla="*/ 411 w 825"/>
                <a:gd name="T19" fmla="*/ 194 h 834"/>
                <a:gd name="T20" fmla="*/ 600 w 825"/>
                <a:gd name="T21" fmla="*/ 367 h 834"/>
                <a:gd name="T22" fmla="*/ 600 w 825"/>
                <a:gd name="T23" fmla="*/ 834 h 834"/>
                <a:gd name="T24" fmla="*/ 825 w 825"/>
                <a:gd name="T25" fmla="*/ 834 h 834"/>
                <a:gd name="T26" fmla="*/ 825 w 825"/>
                <a:gd name="T27" fmla="*/ 326 h 834"/>
                <a:gd name="T28" fmla="*/ 492 w 825"/>
                <a:gd name="T29" fmla="*/ 0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5" h="834">
                  <a:moveTo>
                    <a:pt x="492" y="0"/>
                  </a:moveTo>
                  <a:cubicBezTo>
                    <a:pt x="398" y="0"/>
                    <a:pt x="291" y="44"/>
                    <a:pt x="225" y="132"/>
                  </a:cubicBezTo>
                  <a:cubicBezTo>
                    <a:pt x="225" y="132"/>
                    <a:pt x="225" y="132"/>
                    <a:pt x="225" y="132"/>
                  </a:cubicBezTo>
                  <a:cubicBezTo>
                    <a:pt x="225" y="132"/>
                    <a:pt x="225" y="132"/>
                    <a:pt x="225" y="132"/>
                  </a:cubicBezTo>
                  <a:cubicBezTo>
                    <a:pt x="225" y="14"/>
                    <a:pt x="225" y="14"/>
                    <a:pt x="225" y="14"/>
                  </a:cubicBezTo>
                  <a:cubicBezTo>
                    <a:pt x="0" y="14"/>
                    <a:pt x="0" y="14"/>
                    <a:pt x="0" y="14"/>
                  </a:cubicBezTo>
                  <a:cubicBezTo>
                    <a:pt x="0" y="834"/>
                    <a:pt x="0" y="834"/>
                    <a:pt x="0" y="834"/>
                  </a:cubicBezTo>
                  <a:cubicBezTo>
                    <a:pt x="225" y="834"/>
                    <a:pt x="225" y="834"/>
                    <a:pt x="225" y="834"/>
                  </a:cubicBezTo>
                  <a:cubicBezTo>
                    <a:pt x="225" y="367"/>
                    <a:pt x="225" y="367"/>
                    <a:pt x="225" y="367"/>
                  </a:cubicBezTo>
                  <a:cubicBezTo>
                    <a:pt x="225" y="283"/>
                    <a:pt x="290" y="194"/>
                    <a:pt x="411" y="194"/>
                  </a:cubicBezTo>
                  <a:cubicBezTo>
                    <a:pt x="504" y="194"/>
                    <a:pt x="600" y="259"/>
                    <a:pt x="600" y="367"/>
                  </a:cubicBezTo>
                  <a:cubicBezTo>
                    <a:pt x="600" y="834"/>
                    <a:pt x="600" y="834"/>
                    <a:pt x="600" y="834"/>
                  </a:cubicBezTo>
                  <a:cubicBezTo>
                    <a:pt x="825" y="834"/>
                    <a:pt x="825" y="834"/>
                    <a:pt x="825" y="834"/>
                  </a:cubicBezTo>
                  <a:cubicBezTo>
                    <a:pt x="825" y="326"/>
                    <a:pt x="825" y="326"/>
                    <a:pt x="825" y="326"/>
                  </a:cubicBezTo>
                  <a:cubicBezTo>
                    <a:pt x="825" y="137"/>
                    <a:pt x="690" y="0"/>
                    <a:pt x="49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6" name="Freeform 8">
              <a:extLst>
                <a:ext uri="{FF2B5EF4-FFF2-40B4-BE49-F238E27FC236}">
                  <a16:creationId xmlns:a16="http://schemas.microsoft.com/office/drawing/2014/main" id="{EB15A94A-9949-6E87-09E5-E74087544A4E}"/>
                </a:ext>
              </a:extLst>
            </p:cNvPr>
            <p:cNvSpPr>
              <a:spLocks/>
            </p:cNvSpPr>
            <p:nvPr userDrawn="1"/>
          </p:nvSpPr>
          <p:spPr bwMode="auto">
            <a:xfrm>
              <a:off x="8277225" y="2346325"/>
              <a:ext cx="1755775" cy="1563688"/>
            </a:xfrm>
            <a:custGeom>
              <a:avLst/>
              <a:gdLst>
                <a:gd name="T0" fmla="*/ 797 w 1106"/>
                <a:gd name="T1" fmla="*/ 0 h 985"/>
                <a:gd name="T2" fmla="*/ 553 w 1106"/>
                <a:gd name="T3" fmla="*/ 671 h 985"/>
                <a:gd name="T4" fmla="*/ 308 w 1106"/>
                <a:gd name="T5" fmla="*/ 0 h 985"/>
                <a:gd name="T6" fmla="*/ 0 w 1106"/>
                <a:gd name="T7" fmla="*/ 0 h 985"/>
                <a:gd name="T8" fmla="*/ 405 w 1106"/>
                <a:gd name="T9" fmla="*/ 985 h 985"/>
                <a:gd name="T10" fmla="*/ 701 w 1106"/>
                <a:gd name="T11" fmla="*/ 985 h 985"/>
                <a:gd name="T12" fmla="*/ 1106 w 1106"/>
                <a:gd name="T13" fmla="*/ 0 h 985"/>
                <a:gd name="T14" fmla="*/ 797 w 1106"/>
                <a:gd name="T15" fmla="*/ 0 h 9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6" h="985">
                  <a:moveTo>
                    <a:pt x="797" y="0"/>
                  </a:moveTo>
                  <a:lnTo>
                    <a:pt x="553" y="671"/>
                  </a:lnTo>
                  <a:lnTo>
                    <a:pt x="308" y="0"/>
                  </a:lnTo>
                  <a:lnTo>
                    <a:pt x="0" y="0"/>
                  </a:lnTo>
                  <a:lnTo>
                    <a:pt x="405" y="985"/>
                  </a:lnTo>
                  <a:lnTo>
                    <a:pt x="701" y="985"/>
                  </a:lnTo>
                  <a:lnTo>
                    <a:pt x="1106" y="0"/>
                  </a:lnTo>
                  <a:lnTo>
                    <a:pt x="79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7" name="Freeform 9">
              <a:extLst>
                <a:ext uri="{FF2B5EF4-FFF2-40B4-BE49-F238E27FC236}">
                  <a16:creationId xmlns:a16="http://schemas.microsoft.com/office/drawing/2014/main" id="{AFB4E43D-1BC1-12B0-465C-84EE39BDBE5B}"/>
                </a:ext>
              </a:extLst>
            </p:cNvPr>
            <p:cNvSpPr>
              <a:spLocks noEditPoints="1"/>
            </p:cNvSpPr>
            <p:nvPr userDrawn="1"/>
          </p:nvSpPr>
          <p:spPr bwMode="auto">
            <a:xfrm>
              <a:off x="3138488" y="2319338"/>
              <a:ext cx="1630363" cy="1617663"/>
            </a:xfrm>
            <a:custGeom>
              <a:avLst/>
              <a:gdLst>
                <a:gd name="T0" fmla="*/ 697 w 856"/>
                <a:gd name="T1" fmla="*/ 582 h 848"/>
                <a:gd name="T2" fmla="*/ 462 w 856"/>
                <a:gd name="T3" fmla="*/ 669 h 848"/>
                <a:gd name="T4" fmla="*/ 280 w 856"/>
                <a:gd name="T5" fmla="*/ 602 h 848"/>
                <a:gd name="T6" fmla="*/ 856 w 856"/>
                <a:gd name="T7" fmla="*/ 363 h 848"/>
                <a:gd name="T8" fmla="*/ 758 w 856"/>
                <a:gd name="T9" fmla="*/ 135 h 848"/>
                <a:gd name="T10" fmla="*/ 434 w 856"/>
                <a:gd name="T11" fmla="*/ 0 h 848"/>
                <a:gd name="T12" fmla="*/ 0 w 856"/>
                <a:gd name="T13" fmla="*/ 424 h 848"/>
                <a:gd name="T14" fmla="*/ 459 w 856"/>
                <a:gd name="T15" fmla="*/ 848 h 848"/>
                <a:gd name="T16" fmla="*/ 840 w 856"/>
                <a:gd name="T17" fmla="*/ 691 h 848"/>
                <a:gd name="T18" fmla="*/ 697 w 856"/>
                <a:gd name="T19" fmla="*/ 582 h 848"/>
                <a:gd name="T20" fmla="*/ 265 w 856"/>
                <a:gd name="T21" fmla="*/ 261 h 848"/>
                <a:gd name="T22" fmla="*/ 438 w 856"/>
                <a:gd name="T23" fmla="*/ 179 h 848"/>
                <a:gd name="T24" fmla="*/ 612 w 856"/>
                <a:gd name="T25" fmla="*/ 294 h 848"/>
                <a:gd name="T26" fmla="*/ 219 w 856"/>
                <a:gd name="T27" fmla="*/ 457 h 848"/>
                <a:gd name="T28" fmla="*/ 265 w 856"/>
                <a:gd name="T29" fmla="*/ 261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56" h="848">
                  <a:moveTo>
                    <a:pt x="697" y="582"/>
                  </a:moveTo>
                  <a:cubicBezTo>
                    <a:pt x="602" y="652"/>
                    <a:pt x="548" y="669"/>
                    <a:pt x="462" y="669"/>
                  </a:cubicBezTo>
                  <a:cubicBezTo>
                    <a:pt x="384" y="669"/>
                    <a:pt x="323" y="645"/>
                    <a:pt x="280" y="602"/>
                  </a:cubicBezTo>
                  <a:cubicBezTo>
                    <a:pt x="856" y="363"/>
                    <a:pt x="856" y="363"/>
                    <a:pt x="856" y="363"/>
                  </a:cubicBezTo>
                  <a:cubicBezTo>
                    <a:pt x="843" y="275"/>
                    <a:pt x="810" y="195"/>
                    <a:pt x="758" y="135"/>
                  </a:cubicBezTo>
                  <a:cubicBezTo>
                    <a:pt x="682" y="47"/>
                    <a:pt x="570" y="0"/>
                    <a:pt x="434" y="0"/>
                  </a:cubicBezTo>
                  <a:cubicBezTo>
                    <a:pt x="186" y="0"/>
                    <a:pt x="0" y="183"/>
                    <a:pt x="0" y="424"/>
                  </a:cubicBezTo>
                  <a:cubicBezTo>
                    <a:pt x="0" y="672"/>
                    <a:pt x="187" y="848"/>
                    <a:pt x="459" y="848"/>
                  </a:cubicBezTo>
                  <a:cubicBezTo>
                    <a:pt x="611" y="848"/>
                    <a:pt x="767" y="776"/>
                    <a:pt x="840" y="691"/>
                  </a:cubicBezTo>
                  <a:lnTo>
                    <a:pt x="697" y="582"/>
                  </a:lnTo>
                  <a:close/>
                  <a:moveTo>
                    <a:pt x="265" y="261"/>
                  </a:moveTo>
                  <a:cubicBezTo>
                    <a:pt x="303" y="210"/>
                    <a:pt x="364" y="179"/>
                    <a:pt x="438" y="179"/>
                  </a:cubicBezTo>
                  <a:cubicBezTo>
                    <a:pt x="519" y="179"/>
                    <a:pt x="581" y="226"/>
                    <a:pt x="612" y="294"/>
                  </a:cubicBezTo>
                  <a:cubicBezTo>
                    <a:pt x="219" y="457"/>
                    <a:pt x="219" y="457"/>
                    <a:pt x="219" y="457"/>
                  </a:cubicBezTo>
                  <a:cubicBezTo>
                    <a:pt x="208" y="374"/>
                    <a:pt x="230" y="308"/>
                    <a:pt x="265" y="2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8" name="Freeform 10">
              <a:extLst>
                <a:ext uri="{FF2B5EF4-FFF2-40B4-BE49-F238E27FC236}">
                  <a16:creationId xmlns:a16="http://schemas.microsoft.com/office/drawing/2014/main" id="{90EC69CA-7379-FC6B-F7FE-C45DF042147C}"/>
                </a:ext>
              </a:extLst>
            </p:cNvPr>
            <p:cNvSpPr>
              <a:spLocks/>
            </p:cNvSpPr>
            <p:nvPr userDrawn="1"/>
          </p:nvSpPr>
          <p:spPr bwMode="auto">
            <a:xfrm>
              <a:off x="1685925" y="1879600"/>
              <a:ext cx="1409700" cy="2030413"/>
            </a:xfrm>
            <a:custGeom>
              <a:avLst/>
              <a:gdLst>
                <a:gd name="T0" fmla="*/ 888 w 888"/>
                <a:gd name="T1" fmla="*/ 1030 h 1279"/>
                <a:gd name="T2" fmla="*/ 274 w 888"/>
                <a:gd name="T3" fmla="*/ 1030 h 1279"/>
                <a:gd name="T4" fmla="*/ 274 w 888"/>
                <a:gd name="T5" fmla="*/ 0 h 1279"/>
                <a:gd name="T6" fmla="*/ 0 w 888"/>
                <a:gd name="T7" fmla="*/ 0 h 1279"/>
                <a:gd name="T8" fmla="*/ 0 w 888"/>
                <a:gd name="T9" fmla="*/ 1279 h 1279"/>
                <a:gd name="T10" fmla="*/ 888 w 888"/>
                <a:gd name="T11" fmla="*/ 1279 h 1279"/>
                <a:gd name="T12" fmla="*/ 888 w 888"/>
                <a:gd name="T13" fmla="*/ 1030 h 1279"/>
              </a:gdLst>
              <a:ahLst/>
              <a:cxnLst>
                <a:cxn ang="0">
                  <a:pos x="T0" y="T1"/>
                </a:cxn>
                <a:cxn ang="0">
                  <a:pos x="T2" y="T3"/>
                </a:cxn>
                <a:cxn ang="0">
                  <a:pos x="T4" y="T5"/>
                </a:cxn>
                <a:cxn ang="0">
                  <a:pos x="T6" y="T7"/>
                </a:cxn>
                <a:cxn ang="0">
                  <a:pos x="T8" y="T9"/>
                </a:cxn>
                <a:cxn ang="0">
                  <a:pos x="T10" y="T11"/>
                </a:cxn>
                <a:cxn ang="0">
                  <a:pos x="T12" y="T13"/>
                </a:cxn>
              </a:cxnLst>
              <a:rect l="0" t="0" r="r" b="b"/>
              <a:pathLst>
                <a:path w="888" h="1279">
                  <a:moveTo>
                    <a:pt x="888" y="1030"/>
                  </a:moveTo>
                  <a:lnTo>
                    <a:pt x="274" y="1030"/>
                  </a:lnTo>
                  <a:lnTo>
                    <a:pt x="274" y="0"/>
                  </a:lnTo>
                  <a:lnTo>
                    <a:pt x="0" y="0"/>
                  </a:lnTo>
                  <a:lnTo>
                    <a:pt x="0" y="1279"/>
                  </a:lnTo>
                  <a:lnTo>
                    <a:pt x="888" y="1279"/>
                  </a:lnTo>
                  <a:lnTo>
                    <a:pt x="888" y="10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9" name="Freeform 10">
              <a:extLst>
                <a:ext uri="{FF2B5EF4-FFF2-40B4-BE49-F238E27FC236}">
                  <a16:creationId xmlns:a16="http://schemas.microsoft.com/office/drawing/2014/main" id="{071AD490-8C41-A38A-6E3E-7AAC3B9AA6B2}"/>
                </a:ext>
              </a:extLst>
            </p:cNvPr>
            <p:cNvSpPr>
              <a:spLocks noEditPoints="1"/>
            </p:cNvSpPr>
            <p:nvPr userDrawn="1"/>
          </p:nvSpPr>
          <p:spPr bwMode="auto">
            <a:xfrm>
              <a:off x="9966325" y="2319338"/>
              <a:ext cx="1677988" cy="1617663"/>
            </a:xfrm>
            <a:custGeom>
              <a:avLst/>
              <a:gdLst>
                <a:gd name="T0" fmla="*/ 439 w 881"/>
                <a:gd name="T1" fmla="*/ 848 h 848"/>
                <a:gd name="T2" fmla="*/ 0 w 881"/>
                <a:gd name="T3" fmla="*/ 424 h 848"/>
                <a:gd name="T4" fmla="*/ 442 w 881"/>
                <a:gd name="T5" fmla="*/ 0 h 848"/>
                <a:gd name="T6" fmla="*/ 881 w 881"/>
                <a:gd name="T7" fmla="*/ 424 h 848"/>
                <a:gd name="T8" fmla="*/ 439 w 881"/>
                <a:gd name="T9" fmla="*/ 848 h 848"/>
                <a:gd name="T10" fmla="*/ 439 w 881"/>
                <a:gd name="T11" fmla="*/ 193 h 848"/>
                <a:gd name="T12" fmla="*/ 222 w 881"/>
                <a:gd name="T13" fmla="*/ 424 h 848"/>
                <a:gd name="T14" fmla="*/ 442 w 881"/>
                <a:gd name="T15" fmla="*/ 655 h 848"/>
                <a:gd name="T16" fmla="*/ 659 w 881"/>
                <a:gd name="T17" fmla="*/ 424 h 848"/>
                <a:gd name="T18" fmla="*/ 439 w 881"/>
                <a:gd name="T19" fmla="*/ 19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1" h="848">
                  <a:moveTo>
                    <a:pt x="439" y="848"/>
                  </a:moveTo>
                  <a:cubicBezTo>
                    <a:pt x="193" y="848"/>
                    <a:pt x="0" y="664"/>
                    <a:pt x="0" y="424"/>
                  </a:cubicBezTo>
                  <a:cubicBezTo>
                    <a:pt x="0" y="186"/>
                    <a:pt x="194" y="0"/>
                    <a:pt x="442" y="0"/>
                  </a:cubicBezTo>
                  <a:cubicBezTo>
                    <a:pt x="688" y="0"/>
                    <a:pt x="881" y="184"/>
                    <a:pt x="881" y="424"/>
                  </a:cubicBezTo>
                  <a:cubicBezTo>
                    <a:pt x="881" y="662"/>
                    <a:pt x="687" y="848"/>
                    <a:pt x="439" y="848"/>
                  </a:cubicBezTo>
                  <a:moveTo>
                    <a:pt x="439" y="193"/>
                  </a:moveTo>
                  <a:cubicBezTo>
                    <a:pt x="313" y="193"/>
                    <a:pt x="222" y="288"/>
                    <a:pt x="222" y="424"/>
                  </a:cubicBezTo>
                  <a:cubicBezTo>
                    <a:pt x="222" y="553"/>
                    <a:pt x="319" y="655"/>
                    <a:pt x="442" y="655"/>
                  </a:cubicBezTo>
                  <a:cubicBezTo>
                    <a:pt x="568" y="655"/>
                    <a:pt x="659" y="557"/>
                    <a:pt x="659" y="424"/>
                  </a:cubicBezTo>
                  <a:cubicBezTo>
                    <a:pt x="659" y="295"/>
                    <a:pt x="562" y="193"/>
                    <a:pt x="439" y="19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0" name="Freeform 11">
              <a:extLst>
                <a:ext uri="{FF2B5EF4-FFF2-40B4-BE49-F238E27FC236}">
                  <a16:creationId xmlns:a16="http://schemas.microsoft.com/office/drawing/2014/main" id="{CB067093-2C30-F32A-4096-A8E7F246EA1A}"/>
                </a:ext>
              </a:extLst>
            </p:cNvPr>
            <p:cNvSpPr>
              <a:spLocks noEditPoints="1"/>
            </p:cNvSpPr>
            <p:nvPr userDrawn="1"/>
          </p:nvSpPr>
          <p:spPr bwMode="auto">
            <a:xfrm>
              <a:off x="6664325" y="2319338"/>
              <a:ext cx="1679575" cy="1617663"/>
            </a:xfrm>
            <a:custGeom>
              <a:avLst/>
              <a:gdLst>
                <a:gd name="T0" fmla="*/ 439 w 882"/>
                <a:gd name="T1" fmla="*/ 848 h 848"/>
                <a:gd name="T2" fmla="*/ 0 w 882"/>
                <a:gd name="T3" fmla="*/ 424 h 848"/>
                <a:gd name="T4" fmla="*/ 442 w 882"/>
                <a:gd name="T5" fmla="*/ 0 h 848"/>
                <a:gd name="T6" fmla="*/ 882 w 882"/>
                <a:gd name="T7" fmla="*/ 424 h 848"/>
                <a:gd name="T8" fmla="*/ 439 w 882"/>
                <a:gd name="T9" fmla="*/ 848 h 848"/>
                <a:gd name="T10" fmla="*/ 439 w 882"/>
                <a:gd name="T11" fmla="*/ 193 h 848"/>
                <a:gd name="T12" fmla="*/ 222 w 882"/>
                <a:gd name="T13" fmla="*/ 424 h 848"/>
                <a:gd name="T14" fmla="*/ 442 w 882"/>
                <a:gd name="T15" fmla="*/ 655 h 848"/>
                <a:gd name="T16" fmla="*/ 660 w 882"/>
                <a:gd name="T17" fmla="*/ 424 h 848"/>
                <a:gd name="T18" fmla="*/ 439 w 882"/>
                <a:gd name="T19" fmla="*/ 19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2" h="848">
                  <a:moveTo>
                    <a:pt x="439" y="848"/>
                  </a:moveTo>
                  <a:cubicBezTo>
                    <a:pt x="193" y="848"/>
                    <a:pt x="0" y="664"/>
                    <a:pt x="0" y="424"/>
                  </a:cubicBezTo>
                  <a:cubicBezTo>
                    <a:pt x="0" y="186"/>
                    <a:pt x="195" y="0"/>
                    <a:pt x="442" y="0"/>
                  </a:cubicBezTo>
                  <a:cubicBezTo>
                    <a:pt x="689" y="0"/>
                    <a:pt x="882" y="184"/>
                    <a:pt x="882" y="424"/>
                  </a:cubicBezTo>
                  <a:cubicBezTo>
                    <a:pt x="882" y="662"/>
                    <a:pt x="687" y="848"/>
                    <a:pt x="439" y="848"/>
                  </a:cubicBezTo>
                  <a:moveTo>
                    <a:pt x="439" y="193"/>
                  </a:moveTo>
                  <a:cubicBezTo>
                    <a:pt x="314" y="193"/>
                    <a:pt x="222" y="288"/>
                    <a:pt x="222" y="424"/>
                  </a:cubicBezTo>
                  <a:cubicBezTo>
                    <a:pt x="222" y="553"/>
                    <a:pt x="319" y="655"/>
                    <a:pt x="442" y="655"/>
                  </a:cubicBezTo>
                  <a:cubicBezTo>
                    <a:pt x="568" y="655"/>
                    <a:pt x="660" y="557"/>
                    <a:pt x="660" y="424"/>
                  </a:cubicBezTo>
                  <a:cubicBezTo>
                    <a:pt x="660" y="295"/>
                    <a:pt x="563" y="193"/>
                    <a:pt x="439" y="19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grpSp>
      <p:sp>
        <p:nvSpPr>
          <p:cNvPr id="51" name="TextBox 1">
            <a:extLst>
              <a:ext uri="{FF2B5EF4-FFF2-40B4-BE49-F238E27FC236}">
                <a16:creationId xmlns:a16="http://schemas.microsoft.com/office/drawing/2014/main" id="{765181F5-DCE8-7236-39E7-976089D92A2D}"/>
              </a:ext>
            </a:extLst>
          </p:cNvPr>
          <p:cNvSpPr txBox="1"/>
          <p:nvPr userDrawn="1"/>
        </p:nvSpPr>
        <p:spPr>
          <a:xfrm>
            <a:off x="1259423" y="6487126"/>
            <a:ext cx="4115872" cy="153888"/>
          </a:xfrm>
          <a:prstGeom prst="rect">
            <a:avLst/>
          </a:prstGeom>
          <a:noFill/>
        </p:spPr>
        <p:txBody>
          <a:bodyPr wrap="square" lIns="0" tIns="0" rIns="0" bIns="0" rtlCol="0">
            <a:spAutoFit/>
          </a:bodyPr>
          <a:lstStyle/>
          <a:p>
            <a:r>
              <a:rPr lang="en-US" sz="1000" dirty="0">
                <a:solidFill>
                  <a:schemeClr val="bg1"/>
                </a:solidFill>
                <a:latin typeface="Arial" pitchFamily="34" charset="0"/>
                <a:cs typeface="Arial" pitchFamily="34" charset="0"/>
              </a:rPr>
              <a:t>2024 Lenovo Enterprise Solutions LLC. All rights reserved.</a:t>
            </a:r>
          </a:p>
        </p:txBody>
      </p:sp>
    </p:spTree>
    <p:extLst>
      <p:ext uri="{BB962C8B-B14F-4D97-AF65-F5344CB8AC3E}">
        <p14:creationId xmlns:p14="http://schemas.microsoft.com/office/powerpoint/2010/main" val="4175929092"/>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with Subtitle Only_Black">
    <p:bg>
      <p:bgPr>
        <a:solidFill>
          <a:srgbClr val="1E0013"/>
        </a:solidFill>
        <a:effectLst/>
      </p:bgPr>
    </p:bg>
    <p:spTree>
      <p:nvGrpSpPr>
        <p:cNvPr id="1" name=""/>
        <p:cNvGrpSpPr/>
        <p:nvPr/>
      </p:nvGrpSpPr>
      <p:grpSpPr>
        <a:xfrm>
          <a:off x="0" y="0"/>
          <a:ext cx="0" cy="0"/>
          <a:chOff x="0" y="0"/>
          <a:chExt cx="0" cy="0"/>
        </a:xfrm>
      </p:grpSpPr>
      <p:sp>
        <p:nvSpPr>
          <p:cNvPr id="23" name="Text Placeholder 2"/>
          <p:cNvSpPr>
            <a:spLocks noGrp="1"/>
          </p:cNvSpPr>
          <p:nvPr>
            <p:ph type="body" idx="10" hasCustomPrompt="1"/>
          </p:nvPr>
        </p:nvSpPr>
        <p:spPr bwMode="gray">
          <a:xfrm>
            <a:off x="760412" y="931563"/>
            <a:ext cx="10671048" cy="261610"/>
          </a:xfrm>
          <a:prstGeom prst="rect">
            <a:avLst/>
          </a:prstGeom>
        </p:spPr>
        <p:txBody>
          <a:bodyPr lIns="0" tIns="0" rIns="0" bIns="0" anchor="t" anchorCtr="0">
            <a:noAutofit/>
          </a:bodyPr>
          <a:lstStyle>
            <a:lvl1pPr marL="0" indent="0">
              <a:lnSpc>
                <a:spcPct val="85000"/>
              </a:lnSpc>
              <a:spcBef>
                <a:spcPts val="0"/>
              </a:spcBef>
              <a:buNone/>
              <a:defRPr sz="2000" b="0">
                <a:solidFill>
                  <a:schemeClr val="bg1"/>
                </a:solidFill>
                <a:latin typeface="Arial" pitchFamily="34" charset="0"/>
                <a:cs typeface="Arial" pitchFamily="34" charset="0"/>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a:t>Click to edit master text styles</a:t>
            </a:r>
          </a:p>
        </p:txBody>
      </p:sp>
      <p:sp>
        <p:nvSpPr>
          <p:cNvPr id="11" name="Title 28"/>
          <p:cNvSpPr>
            <a:spLocks noGrp="1"/>
          </p:cNvSpPr>
          <p:nvPr>
            <p:ph type="title" hasCustomPrompt="1"/>
          </p:nvPr>
        </p:nvSpPr>
        <p:spPr bwMode="gray">
          <a:xfrm>
            <a:off x="760412" y="442528"/>
            <a:ext cx="10671048" cy="418576"/>
          </a:xfrm>
          <a:prstGeom prst="rect">
            <a:avLst/>
          </a:prstGeom>
        </p:spPr>
        <p:txBody>
          <a:bodyPr wrap="square" lIns="0" tIns="0" rIns="0" bIns="0" anchor="t" anchorCtr="0">
            <a:noAutofit/>
          </a:bodyPr>
          <a:lstStyle>
            <a:lvl1pPr marL="0" algn="l" defTabSz="1218987" rtl="0" eaLnBrk="1" latinLnBrk="0" hangingPunct="1">
              <a:lnSpc>
                <a:spcPct val="85000"/>
              </a:lnSpc>
              <a:spcBef>
                <a:spcPct val="0"/>
              </a:spcBef>
              <a:buNone/>
              <a:tabLst>
                <a:tab pos="1218987" algn="l"/>
              </a:tabLst>
              <a:defRPr lang="en-US" sz="3200" b="1" kern="1200" cap="none" spc="-150" baseline="0" dirty="0">
                <a:solidFill>
                  <a:schemeClr val="bg1"/>
                </a:solidFill>
                <a:latin typeface="Arial" pitchFamily="34" charset="0"/>
                <a:ea typeface="+mn-ea"/>
                <a:cs typeface="Arial" pitchFamily="34" charset="0"/>
              </a:defRPr>
            </a:lvl1pPr>
          </a:lstStyle>
          <a:p>
            <a:r>
              <a:rPr lang="en-US" dirty="0"/>
              <a:t>Click to edit master title</a:t>
            </a:r>
          </a:p>
        </p:txBody>
      </p:sp>
      <p:sp>
        <p:nvSpPr>
          <p:cNvPr id="2" name="Slide Number Placeholder 1">
            <a:extLst>
              <a:ext uri="{FF2B5EF4-FFF2-40B4-BE49-F238E27FC236}">
                <a16:creationId xmlns:a16="http://schemas.microsoft.com/office/drawing/2014/main" id="{BC296FD5-38BC-1E97-5513-17F333DF59B9}"/>
              </a:ext>
            </a:extLst>
          </p:cNvPr>
          <p:cNvSpPr>
            <a:spLocks noGrp="1"/>
          </p:cNvSpPr>
          <p:nvPr>
            <p:ph type="sldNum" sz="quarter" idx="11"/>
          </p:nvPr>
        </p:nvSpPr>
        <p:spPr>
          <a:xfrm>
            <a:off x="11669529" y="6400800"/>
            <a:ext cx="438912" cy="155448"/>
          </a:xfrm>
          <a:prstGeom prst="rect">
            <a:avLst/>
          </a:prstGeom>
        </p:spPr>
        <p:txBody>
          <a:bodyPr/>
          <a:lstStyle>
            <a:lvl1pPr>
              <a:defRPr>
                <a:solidFill>
                  <a:schemeClr val="bg1"/>
                </a:solidFill>
              </a:defRPr>
            </a:lvl1pPr>
          </a:lstStyle>
          <a:p>
            <a:fld id="{6D22F896-40B5-4ADD-8801-0D06FADFA095}" type="slidenum">
              <a:rPr lang="en-US" smtClean="0"/>
              <a:pPr/>
              <a:t>‹#›</a:t>
            </a:fld>
            <a:endParaRPr lang="en-US" dirty="0"/>
          </a:p>
        </p:txBody>
      </p:sp>
      <p:grpSp>
        <p:nvGrpSpPr>
          <p:cNvPr id="3" name="Group 72">
            <a:extLst>
              <a:ext uri="{FF2B5EF4-FFF2-40B4-BE49-F238E27FC236}">
                <a16:creationId xmlns:a16="http://schemas.microsoft.com/office/drawing/2014/main" id="{FA8DBA91-B4FE-359E-FA4C-48865034524B}"/>
              </a:ext>
            </a:extLst>
          </p:cNvPr>
          <p:cNvGrpSpPr>
            <a:grpSpLocks noChangeAspect="1"/>
          </p:cNvGrpSpPr>
          <p:nvPr userDrawn="1"/>
        </p:nvGrpSpPr>
        <p:grpSpPr>
          <a:xfrm>
            <a:off x="373705" y="6426214"/>
            <a:ext cx="777442" cy="259316"/>
            <a:chOff x="547688" y="952500"/>
            <a:chExt cx="12190413" cy="4067175"/>
          </a:xfrm>
        </p:grpSpPr>
        <p:sp>
          <p:nvSpPr>
            <p:cNvPr id="4" name="Rectangle 73">
              <a:extLst>
                <a:ext uri="{FF2B5EF4-FFF2-40B4-BE49-F238E27FC236}">
                  <a16:creationId xmlns:a16="http://schemas.microsoft.com/office/drawing/2014/main" id="{2C5EE2CF-D107-3ADA-7C10-55E1CF095842}"/>
                </a:ext>
              </a:extLst>
            </p:cNvPr>
            <p:cNvSpPr>
              <a:spLocks noChangeArrowheads="1"/>
            </p:cNvSpPr>
            <p:nvPr userDrawn="1"/>
          </p:nvSpPr>
          <p:spPr bwMode="auto">
            <a:xfrm>
              <a:off x="547688" y="952500"/>
              <a:ext cx="12190413" cy="40671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 name="Freeform 7">
              <a:extLst>
                <a:ext uri="{FF2B5EF4-FFF2-40B4-BE49-F238E27FC236}">
                  <a16:creationId xmlns:a16="http://schemas.microsoft.com/office/drawing/2014/main" id="{5B409821-6FA0-A215-F4AD-633829963132}"/>
                </a:ext>
              </a:extLst>
            </p:cNvPr>
            <p:cNvSpPr>
              <a:spLocks/>
            </p:cNvSpPr>
            <p:nvPr userDrawn="1"/>
          </p:nvSpPr>
          <p:spPr bwMode="auto">
            <a:xfrm>
              <a:off x="4922838" y="2319338"/>
              <a:ext cx="1571625" cy="1590675"/>
            </a:xfrm>
            <a:custGeom>
              <a:avLst/>
              <a:gdLst>
                <a:gd name="T0" fmla="*/ 492 w 825"/>
                <a:gd name="T1" fmla="*/ 0 h 834"/>
                <a:gd name="T2" fmla="*/ 225 w 825"/>
                <a:gd name="T3" fmla="*/ 132 h 834"/>
                <a:gd name="T4" fmla="*/ 225 w 825"/>
                <a:gd name="T5" fmla="*/ 132 h 834"/>
                <a:gd name="T6" fmla="*/ 225 w 825"/>
                <a:gd name="T7" fmla="*/ 132 h 834"/>
                <a:gd name="T8" fmla="*/ 225 w 825"/>
                <a:gd name="T9" fmla="*/ 14 h 834"/>
                <a:gd name="T10" fmla="*/ 0 w 825"/>
                <a:gd name="T11" fmla="*/ 14 h 834"/>
                <a:gd name="T12" fmla="*/ 0 w 825"/>
                <a:gd name="T13" fmla="*/ 834 h 834"/>
                <a:gd name="T14" fmla="*/ 225 w 825"/>
                <a:gd name="T15" fmla="*/ 834 h 834"/>
                <a:gd name="T16" fmla="*/ 225 w 825"/>
                <a:gd name="T17" fmla="*/ 367 h 834"/>
                <a:gd name="T18" fmla="*/ 411 w 825"/>
                <a:gd name="T19" fmla="*/ 194 h 834"/>
                <a:gd name="T20" fmla="*/ 600 w 825"/>
                <a:gd name="T21" fmla="*/ 367 h 834"/>
                <a:gd name="T22" fmla="*/ 600 w 825"/>
                <a:gd name="T23" fmla="*/ 834 h 834"/>
                <a:gd name="T24" fmla="*/ 825 w 825"/>
                <a:gd name="T25" fmla="*/ 834 h 834"/>
                <a:gd name="T26" fmla="*/ 825 w 825"/>
                <a:gd name="T27" fmla="*/ 326 h 834"/>
                <a:gd name="T28" fmla="*/ 492 w 825"/>
                <a:gd name="T29" fmla="*/ 0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5" h="834">
                  <a:moveTo>
                    <a:pt x="492" y="0"/>
                  </a:moveTo>
                  <a:cubicBezTo>
                    <a:pt x="398" y="0"/>
                    <a:pt x="291" y="44"/>
                    <a:pt x="225" y="132"/>
                  </a:cubicBezTo>
                  <a:cubicBezTo>
                    <a:pt x="225" y="132"/>
                    <a:pt x="225" y="132"/>
                    <a:pt x="225" y="132"/>
                  </a:cubicBezTo>
                  <a:cubicBezTo>
                    <a:pt x="225" y="132"/>
                    <a:pt x="225" y="132"/>
                    <a:pt x="225" y="132"/>
                  </a:cubicBezTo>
                  <a:cubicBezTo>
                    <a:pt x="225" y="14"/>
                    <a:pt x="225" y="14"/>
                    <a:pt x="225" y="14"/>
                  </a:cubicBezTo>
                  <a:cubicBezTo>
                    <a:pt x="0" y="14"/>
                    <a:pt x="0" y="14"/>
                    <a:pt x="0" y="14"/>
                  </a:cubicBezTo>
                  <a:cubicBezTo>
                    <a:pt x="0" y="834"/>
                    <a:pt x="0" y="834"/>
                    <a:pt x="0" y="834"/>
                  </a:cubicBezTo>
                  <a:cubicBezTo>
                    <a:pt x="225" y="834"/>
                    <a:pt x="225" y="834"/>
                    <a:pt x="225" y="834"/>
                  </a:cubicBezTo>
                  <a:cubicBezTo>
                    <a:pt x="225" y="367"/>
                    <a:pt x="225" y="367"/>
                    <a:pt x="225" y="367"/>
                  </a:cubicBezTo>
                  <a:cubicBezTo>
                    <a:pt x="225" y="283"/>
                    <a:pt x="290" y="194"/>
                    <a:pt x="411" y="194"/>
                  </a:cubicBezTo>
                  <a:cubicBezTo>
                    <a:pt x="504" y="194"/>
                    <a:pt x="600" y="259"/>
                    <a:pt x="600" y="367"/>
                  </a:cubicBezTo>
                  <a:cubicBezTo>
                    <a:pt x="600" y="834"/>
                    <a:pt x="600" y="834"/>
                    <a:pt x="600" y="834"/>
                  </a:cubicBezTo>
                  <a:cubicBezTo>
                    <a:pt x="825" y="834"/>
                    <a:pt x="825" y="834"/>
                    <a:pt x="825" y="834"/>
                  </a:cubicBezTo>
                  <a:cubicBezTo>
                    <a:pt x="825" y="326"/>
                    <a:pt x="825" y="326"/>
                    <a:pt x="825" y="326"/>
                  </a:cubicBezTo>
                  <a:cubicBezTo>
                    <a:pt x="825" y="137"/>
                    <a:pt x="690" y="0"/>
                    <a:pt x="49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6" name="Freeform 8">
              <a:extLst>
                <a:ext uri="{FF2B5EF4-FFF2-40B4-BE49-F238E27FC236}">
                  <a16:creationId xmlns:a16="http://schemas.microsoft.com/office/drawing/2014/main" id="{5BEF5693-2D44-0C4F-02A8-94779A1D6709}"/>
                </a:ext>
              </a:extLst>
            </p:cNvPr>
            <p:cNvSpPr>
              <a:spLocks/>
            </p:cNvSpPr>
            <p:nvPr userDrawn="1"/>
          </p:nvSpPr>
          <p:spPr bwMode="auto">
            <a:xfrm>
              <a:off x="8277225" y="2346325"/>
              <a:ext cx="1755775" cy="1563688"/>
            </a:xfrm>
            <a:custGeom>
              <a:avLst/>
              <a:gdLst>
                <a:gd name="T0" fmla="*/ 797 w 1106"/>
                <a:gd name="T1" fmla="*/ 0 h 985"/>
                <a:gd name="T2" fmla="*/ 553 w 1106"/>
                <a:gd name="T3" fmla="*/ 671 h 985"/>
                <a:gd name="T4" fmla="*/ 308 w 1106"/>
                <a:gd name="T5" fmla="*/ 0 h 985"/>
                <a:gd name="T6" fmla="*/ 0 w 1106"/>
                <a:gd name="T7" fmla="*/ 0 h 985"/>
                <a:gd name="T8" fmla="*/ 405 w 1106"/>
                <a:gd name="T9" fmla="*/ 985 h 985"/>
                <a:gd name="T10" fmla="*/ 701 w 1106"/>
                <a:gd name="T11" fmla="*/ 985 h 985"/>
                <a:gd name="T12" fmla="*/ 1106 w 1106"/>
                <a:gd name="T13" fmla="*/ 0 h 985"/>
                <a:gd name="T14" fmla="*/ 797 w 1106"/>
                <a:gd name="T15" fmla="*/ 0 h 9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6" h="985">
                  <a:moveTo>
                    <a:pt x="797" y="0"/>
                  </a:moveTo>
                  <a:lnTo>
                    <a:pt x="553" y="671"/>
                  </a:lnTo>
                  <a:lnTo>
                    <a:pt x="308" y="0"/>
                  </a:lnTo>
                  <a:lnTo>
                    <a:pt x="0" y="0"/>
                  </a:lnTo>
                  <a:lnTo>
                    <a:pt x="405" y="985"/>
                  </a:lnTo>
                  <a:lnTo>
                    <a:pt x="701" y="985"/>
                  </a:lnTo>
                  <a:lnTo>
                    <a:pt x="1106" y="0"/>
                  </a:lnTo>
                  <a:lnTo>
                    <a:pt x="79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7" name="Freeform 9">
              <a:extLst>
                <a:ext uri="{FF2B5EF4-FFF2-40B4-BE49-F238E27FC236}">
                  <a16:creationId xmlns:a16="http://schemas.microsoft.com/office/drawing/2014/main" id="{1D415EC9-02AE-60B8-F7BF-B7E03FBCE11C}"/>
                </a:ext>
              </a:extLst>
            </p:cNvPr>
            <p:cNvSpPr>
              <a:spLocks noEditPoints="1"/>
            </p:cNvSpPr>
            <p:nvPr userDrawn="1"/>
          </p:nvSpPr>
          <p:spPr bwMode="auto">
            <a:xfrm>
              <a:off x="3138488" y="2319338"/>
              <a:ext cx="1630363" cy="1617663"/>
            </a:xfrm>
            <a:custGeom>
              <a:avLst/>
              <a:gdLst>
                <a:gd name="T0" fmla="*/ 697 w 856"/>
                <a:gd name="T1" fmla="*/ 582 h 848"/>
                <a:gd name="T2" fmla="*/ 462 w 856"/>
                <a:gd name="T3" fmla="*/ 669 h 848"/>
                <a:gd name="T4" fmla="*/ 280 w 856"/>
                <a:gd name="T5" fmla="*/ 602 h 848"/>
                <a:gd name="T6" fmla="*/ 856 w 856"/>
                <a:gd name="T7" fmla="*/ 363 h 848"/>
                <a:gd name="T8" fmla="*/ 758 w 856"/>
                <a:gd name="T9" fmla="*/ 135 h 848"/>
                <a:gd name="T10" fmla="*/ 434 w 856"/>
                <a:gd name="T11" fmla="*/ 0 h 848"/>
                <a:gd name="T12" fmla="*/ 0 w 856"/>
                <a:gd name="T13" fmla="*/ 424 h 848"/>
                <a:gd name="T14" fmla="*/ 459 w 856"/>
                <a:gd name="T15" fmla="*/ 848 h 848"/>
                <a:gd name="T16" fmla="*/ 840 w 856"/>
                <a:gd name="T17" fmla="*/ 691 h 848"/>
                <a:gd name="T18" fmla="*/ 697 w 856"/>
                <a:gd name="T19" fmla="*/ 582 h 848"/>
                <a:gd name="T20" fmla="*/ 265 w 856"/>
                <a:gd name="T21" fmla="*/ 261 h 848"/>
                <a:gd name="T22" fmla="*/ 438 w 856"/>
                <a:gd name="T23" fmla="*/ 179 h 848"/>
                <a:gd name="T24" fmla="*/ 612 w 856"/>
                <a:gd name="T25" fmla="*/ 294 h 848"/>
                <a:gd name="T26" fmla="*/ 219 w 856"/>
                <a:gd name="T27" fmla="*/ 457 h 848"/>
                <a:gd name="T28" fmla="*/ 265 w 856"/>
                <a:gd name="T29" fmla="*/ 261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56" h="848">
                  <a:moveTo>
                    <a:pt x="697" y="582"/>
                  </a:moveTo>
                  <a:cubicBezTo>
                    <a:pt x="602" y="652"/>
                    <a:pt x="548" y="669"/>
                    <a:pt x="462" y="669"/>
                  </a:cubicBezTo>
                  <a:cubicBezTo>
                    <a:pt x="384" y="669"/>
                    <a:pt x="323" y="645"/>
                    <a:pt x="280" y="602"/>
                  </a:cubicBezTo>
                  <a:cubicBezTo>
                    <a:pt x="856" y="363"/>
                    <a:pt x="856" y="363"/>
                    <a:pt x="856" y="363"/>
                  </a:cubicBezTo>
                  <a:cubicBezTo>
                    <a:pt x="843" y="275"/>
                    <a:pt x="810" y="195"/>
                    <a:pt x="758" y="135"/>
                  </a:cubicBezTo>
                  <a:cubicBezTo>
                    <a:pt x="682" y="47"/>
                    <a:pt x="570" y="0"/>
                    <a:pt x="434" y="0"/>
                  </a:cubicBezTo>
                  <a:cubicBezTo>
                    <a:pt x="186" y="0"/>
                    <a:pt x="0" y="183"/>
                    <a:pt x="0" y="424"/>
                  </a:cubicBezTo>
                  <a:cubicBezTo>
                    <a:pt x="0" y="672"/>
                    <a:pt x="187" y="848"/>
                    <a:pt x="459" y="848"/>
                  </a:cubicBezTo>
                  <a:cubicBezTo>
                    <a:pt x="611" y="848"/>
                    <a:pt x="767" y="776"/>
                    <a:pt x="840" y="691"/>
                  </a:cubicBezTo>
                  <a:lnTo>
                    <a:pt x="697" y="582"/>
                  </a:lnTo>
                  <a:close/>
                  <a:moveTo>
                    <a:pt x="265" y="261"/>
                  </a:moveTo>
                  <a:cubicBezTo>
                    <a:pt x="303" y="210"/>
                    <a:pt x="364" y="179"/>
                    <a:pt x="438" y="179"/>
                  </a:cubicBezTo>
                  <a:cubicBezTo>
                    <a:pt x="519" y="179"/>
                    <a:pt x="581" y="226"/>
                    <a:pt x="612" y="294"/>
                  </a:cubicBezTo>
                  <a:cubicBezTo>
                    <a:pt x="219" y="457"/>
                    <a:pt x="219" y="457"/>
                    <a:pt x="219" y="457"/>
                  </a:cubicBezTo>
                  <a:cubicBezTo>
                    <a:pt x="208" y="374"/>
                    <a:pt x="230" y="308"/>
                    <a:pt x="265" y="2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8" name="Freeform 10">
              <a:extLst>
                <a:ext uri="{FF2B5EF4-FFF2-40B4-BE49-F238E27FC236}">
                  <a16:creationId xmlns:a16="http://schemas.microsoft.com/office/drawing/2014/main" id="{E02E5880-A9F0-0943-2249-630F8E5002F3}"/>
                </a:ext>
              </a:extLst>
            </p:cNvPr>
            <p:cNvSpPr>
              <a:spLocks/>
            </p:cNvSpPr>
            <p:nvPr userDrawn="1"/>
          </p:nvSpPr>
          <p:spPr bwMode="auto">
            <a:xfrm>
              <a:off x="1685925" y="1879600"/>
              <a:ext cx="1409700" cy="2030413"/>
            </a:xfrm>
            <a:custGeom>
              <a:avLst/>
              <a:gdLst>
                <a:gd name="T0" fmla="*/ 888 w 888"/>
                <a:gd name="T1" fmla="*/ 1030 h 1279"/>
                <a:gd name="T2" fmla="*/ 274 w 888"/>
                <a:gd name="T3" fmla="*/ 1030 h 1279"/>
                <a:gd name="T4" fmla="*/ 274 w 888"/>
                <a:gd name="T5" fmla="*/ 0 h 1279"/>
                <a:gd name="T6" fmla="*/ 0 w 888"/>
                <a:gd name="T7" fmla="*/ 0 h 1279"/>
                <a:gd name="T8" fmla="*/ 0 w 888"/>
                <a:gd name="T9" fmla="*/ 1279 h 1279"/>
                <a:gd name="T10" fmla="*/ 888 w 888"/>
                <a:gd name="T11" fmla="*/ 1279 h 1279"/>
                <a:gd name="T12" fmla="*/ 888 w 888"/>
                <a:gd name="T13" fmla="*/ 1030 h 1279"/>
              </a:gdLst>
              <a:ahLst/>
              <a:cxnLst>
                <a:cxn ang="0">
                  <a:pos x="T0" y="T1"/>
                </a:cxn>
                <a:cxn ang="0">
                  <a:pos x="T2" y="T3"/>
                </a:cxn>
                <a:cxn ang="0">
                  <a:pos x="T4" y="T5"/>
                </a:cxn>
                <a:cxn ang="0">
                  <a:pos x="T6" y="T7"/>
                </a:cxn>
                <a:cxn ang="0">
                  <a:pos x="T8" y="T9"/>
                </a:cxn>
                <a:cxn ang="0">
                  <a:pos x="T10" y="T11"/>
                </a:cxn>
                <a:cxn ang="0">
                  <a:pos x="T12" y="T13"/>
                </a:cxn>
              </a:cxnLst>
              <a:rect l="0" t="0" r="r" b="b"/>
              <a:pathLst>
                <a:path w="888" h="1279">
                  <a:moveTo>
                    <a:pt x="888" y="1030"/>
                  </a:moveTo>
                  <a:lnTo>
                    <a:pt x="274" y="1030"/>
                  </a:lnTo>
                  <a:lnTo>
                    <a:pt x="274" y="0"/>
                  </a:lnTo>
                  <a:lnTo>
                    <a:pt x="0" y="0"/>
                  </a:lnTo>
                  <a:lnTo>
                    <a:pt x="0" y="1279"/>
                  </a:lnTo>
                  <a:lnTo>
                    <a:pt x="888" y="1279"/>
                  </a:lnTo>
                  <a:lnTo>
                    <a:pt x="888" y="10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9" name="Freeform 10">
              <a:extLst>
                <a:ext uri="{FF2B5EF4-FFF2-40B4-BE49-F238E27FC236}">
                  <a16:creationId xmlns:a16="http://schemas.microsoft.com/office/drawing/2014/main" id="{AAED16B8-AF02-B1F1-52FE-4E88E2516227}"/>
                </a:ext>
              </a:extLst>
            </p:cNvPr>
            <p:cNvSpPr>
              <a:spLocks noEditPoints="1"/>
            </p:cNvSpPr>
            <p:nvPr userDrawn="1"/>
          </p:nvSpPr>
          <p:spPr bwMode="auto">
            <a:xfrm>
              <a:off x="9966325" y="2319338"/>
              <a:ext cx="1677988" cy="1617663"/>
            </a:xfrm>
            <a:custGeom>
              <a:avLst/>
              <a:gdLst>
                <a:gd name="T0" fmla="*/ 439 w 881"/>
                <a:gd name="T1" fmla="*/ 848 h 848"/>
                <a:gd name="T2" fmla="*/ 0 w 881"/>
                <a:gd name="T3" fmla="*/ 424 h 848"/>
                <a:gd name="T4" fmla="*/ 442 w 881"/>
                <a:gd name="T5" fmla="*/ 0 h 848"/>
                <a:gd name="T6" fmla="*/ 881 w 881"/>
                <a:gd name="T7" fmla="*/ 424 h 848"/>
                <a:gd name="T8" fmla="*/ 439 w 881"/>
                <a:gd name="T9" fmla="*/ 848 h 848"/>
                <a:gd name="T10" fmla="*/ 439 w 881"/>
                <a:gd name="T11" fmla="*/ 193 h 848"/>
                <a:gd name="T12" fmla="*/ 222 w 881"/>
                <a:gd name="T13" fmla="*/ 424 h 848"/>
                <a:gd name="T14" fmla="*/ 442 w 881"/>
                <a:gd name="T15" fmla="*/ 655 h 848"/>
                <a:gd name="T16" fmla="*/ 659 w 881"/>
                <a:gd name="T17" fmla="*/ 424 h 848"/>
                <a:gd name="T18" fmla="*/ 439 w 881"/>
                <a:gd name="T19" fmla="*/ 19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1" h="848">
                  <a:moveTo>
                    <a:pt x="439" y="848"/>
                  </a:moveTo>
                  <a:cubicBezTo>
                    <a:pt x="193" y="848"/>
                    <a:pt x="0" y="664"/>
                    <a:pt x="0" y="424"/>
                  </a:cubicBezTo>
                  <a:cubicBezTo>
                    <a:pt x="0" y="186"/>
                    <a:pt x="194" y="0"/>
                    <a:pt x="442" y="0"/>
                  </a:cubicBezTo>
                  <a:cubicBezTo>
                    <a:pt x="688" y="0"/>
                    <a:pt x="881" y="184"/>
                    <a:pt x="881" y="424"/>
                  </a:cubicBezTo>
                  <a:cubicBezTo>
                    <a:pt x="881" y="662"/>
                    <a:pt x="687" y="848"/>
                    <a:pt x="439" y="848"/>
                  </a:cubicBezTo>
                  <a:moveTo>
                    <a:pt x="439" y="193"/>
                  </a:moveTo>
                  <a:cubicBezTo>
                    <a:pt x="313" y="193"/>
                    <a:pt x="222" y="288"/>
                    <a:pt x="222" y="424"/>
                  </a:cubicBezTo>
                  <a:cubicBezTo>
                    <a:pt x="222" y="553"/>
                    <a:pt x="319" y="655"/>
                    <a:pt x="442" y="655"/>
                  </a:cubicBezTo>
                  <a:cubicBezTo>
                    <a:pt x="568" y="655"/>
                    <a:pt x="659" y="557"/>
                    <a:pt x="659" y="424"/>
                  </a:cubicBezTo>
                  <a:cubicBezTo>
                    <a:pt x="659" y="295"/>
                    <a:pt x="562" y="193"/>
                    <a:pt x="439" y="19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0" name="Freeform 11">
              <a:extLst>
                <a:ext uri="{FF2B5EF4-FFF2-40B4-BE49-F238E27FC236}">
                  <a16:creationId xmlns:a16="http://schemas.microsoft.com/office/drawing/2014/main" id="{3E4D2D4A-5C78-20C6-F01E-2F171CB93953}"/>
                </a:ext>
              </a:extLst>
            </p:cNvPr>
            <p:cNvSpPr>
              <a:spLocks noEditPoints="1"/>
            </p:cNvSpPr>
            <p:nvPr userDrawn="1"/>
          </p:nvSpPr>
          <p:spPr bwMode="auto">
            <a:xfrm>
              <a:off x="6664325" y="2319338"/>
              <a:ext cx="1679575" cy="1617663"/>
            </a:xfrm>
            <a:custGeom>
              <a:avLst/>
              <a:gdLst>
                <a:gd name="T0" fmla="*/ 439 w 882"/>
                <a:gd name="T1" fmla="*/ 848 h 848"/>
                <a:gd name="T2" fmla="*/ 0 w 882"/>
                <a:gd name="T3" fmla="*/ 424 h 848"/>
                <a:gd name="T4" fmla="*/ 442 w 882"/>
                <a:gd name="T5" fmla="*/ 0 h 848"/>
                <a:gd name="T6" fmla="*/ 882 w 882"/>
                <a:gd name="T7" fmla="*/ 424 h 848"/>
                <a:gd name="T8" fmla="*/ 439 w 882"/>
                <a:gd name="T9" fmla="*/ 848 h 848"/>
                <a:gd name="T10" fmla="*/ 439 w 882"/>
                <a:gd name="T11" fmla="*/ 193 h 848"/>
                <a:gd name="T12" fmla="*/ 222 w 882"/>
                <a:gd name="T13" fmla="*/ 424 h 848"/>
                <a:gd name="T14" fmla="*/ 442 w 882"/>
                <a:gd name="T15" fmla="*/ 655 h 848"/>
                <a:gd name="T16" fmla="*/ 660 w 882"/>
                <a:gd name="T17" fmla="*/ 424 h 848"/>
                <a:gd name="T18" fmla="*/ 439 w 882"/>
                <a:gd name="T19" fmla="*/ 19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2" h="848">
                  <a:moveTo>
                    <a:pt x="439" y="848"/>
                  </a:moveTo>
                  <a:cubicBezTo>
                    <a:pt x="193" y="848"/>
                    <a:pt x="0" y="664"/>
                    <a:pt x="0" y="424"/>
                  </a:cubicBezTo>
                  <a:cubicBezTo>
                    <a:pt x="0" y="186"/>
                    <a:pt x="195" y="0"/>
                    <a:pt x="442" y="0"/>
                  </a:cubicBezTo>
                  <a:cubicBezTo>
                    <a:pt x="689" y="0"/>
                    <a:pt x="882" y="184"/>
                    <a:pt x="882" y="424"/>
                  </a:cubicBezTo>
                  <a:cubicBezTo>
                    <a:pt x="882" y="662"/>
                    <a:pt x="687" y="848"/>
                    <a:pt x="439" y="848"/>
                  </a:cubicBezTo>
                  <a:moveTo>
                    <a:pt x="439" y="193"/>
                  </a:moveTo>
                  <a:cubicBezTo>
                    <a:pt x="314" y="193"/>
                    <a:pt x="222" y="288"/>
                    <a:pt x="222" y="424"/>
                  </a:cubicBezTo>
                  <a:cubicBezTo>
                    <a:pt x="222" y="553"/>
                    <a:pt x="319" y="655"/>
                    <a:pt x="442" y="655"/>
                  </a:cubicBezTo>
                  <a:cubicBezTo>
                    <a:pt x="568" y="655"/>
                    <a:pt x="660" y="557"/>
                    <a:pt x="660" y="424"/>
                  </a:cubicBezTo>
                  <a:cubicBezTo>
                    <a:pt x="660" y="295"/>
                    <a:pt x="563" y="193"/>
                    <a:pt x="439" y="19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grpSp>
      <p:sp>
        <p:nvSpPr>
          <p:cNvPr id="12" name="TextBox 1">
            <a:extLst>
              <a:ext uri="{FF2B5EF4-FFF2-40B4-BE49-F238E27FC236}">
                <a16:creationId xmlns:a16="http://schemas.microsoft.com/office/drawing/2014/main" id="{80668D26-125F-B4B1-471A-D9882F228D96}"/>
              </a:ext>
            </a:extLst>
          </p:cNvPr>
          <p:cNvSpPr txBox="1"/>
          <p:nvPr userDrawn="1"/>
        </p:nvSpPr>
        <p:spPr>
          <a:xfrm>
            <a:off x="1259423" y="6487126"/>
            <a:ext cx="4115872" cy="153888"/>
          </a:xfrm>
          <a:prstGeom prst="rect">
            <a:avLst/>
          </a:prstGeom>
          <a:noFill/>
        </p:spPr>
        <p:txBody>
          <a:bodyPr wrap="square" lIns="0" tIns="0" rIns="0" bIns="0" rtlCol="0">
            <a:spAutoFit/>
          </a:bodyPr>
          <a:lstStyle/>
          <a:p>
            <a:r>
              <a:rPr lang="en-US" sz="1000" dirty="0">
                <a:solidFill>
                  <a:schemeClr val="bg1"/>
                </a:solidFill>
                <a:latin typeface="Arial" pitchFamily="34" charset="0"/>
                <a:cs typeface="Arial" pitchFamily="34" charset="0"/>
              </a:rPr>
              <a:t>2024 Lenovo Enterprise Solutions LLC. All rights reserved.</a:t>
            </a:r>
          </a:p>
        </p:txBody>
      </p:sp>
    </p:spTree>
    <p:extLst>
      <p:ext uri="{BB962C8B-B14F-4D97-AF65-F5344CB8AC3E}">
        <p14:creationId xmlns:p14="http://schemas.microsoft.com/office/powerpoint/2010/main" val="2266481201"/>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Title and Content_Black">
    <p:bg>
      <p:bgPr>
        <a:solidFill>
          <a:schemeClr val="tx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237F21D-F93A-4004-AC7F-3D9A1FDA8FC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6200000" flipH="1">
            <a:off x="2665410" y="-2663656"/>
            <a:ext cx="6858002" cy="12188827"/>
          </a:xfrm>
          <a:prstGeom prst="rect">
            <a:avLst/>
          </a:prstGeom>
          <a:blipFill>
            <a:blip r:embed="rId3" cstate="email">
              <a:extLst>
                <a:ext uri="{28A0092B-C50C-407E-A947-70E740481C1C}">
                  <a14:useLocalDpi xmlns:a14="http://schemas.microsoft.com/office/drawing/2010/main"/>
                </a:ext>
              </a:extLst>
            </a:blip>
            <a:stretch>
              <a:fillRect/>
            </a:stretch>
          </a:blipFill>
        </p:spPr>
      </p:pic>
      <p:sp>
        <p:nvSpPr>
          <p:cNvPr id="10" name="Title 28"/>
          <p:cNvSpPr>
            <a:spLocks noGrp="1"/>
          </p:cNvSpPr>
          <p:nvPr>
            <p:ph type="title" hasCustomPrompt="1"/>
          </p:nvPr>
        </p:nvSpPr>
        <p:spPr bwMode="gray">
          <a:xfrm>
            <a:off x="548640" y="402336"/>
            <a:ext cx="11073384" cy="521208"/>
          </a:xfrm>
          <a:prstGeom prst="rect">
            <a:avLst/>
          </a:prstGeom>
        </p:spPr>
        <p:txBody>
          <a:bodyPr wrap="square" lIns="0" tIns="0" rIns="0" bIns="0" anchor="t" anchorCtr="0"/>
          <a:lstStyle>
            <a:lvl1pPr marL="0" algn="l" defTabSz="1218621" rtl="0" eaLnBrk="1" latinLnBrk="0" hangingPunct="1">
              <a:lnSpc>
                <a:spcPts val="3199"/>
              </a:lnSpc>
              <a:spcBef>
                <a:spcPct val="0"/>
              </a:spcBef>
              <a:buNone/>
              <a:tabLst>
                <a:tab pos="1218621" algn="l"/>
              </a:tabLst>
              <a:defRPr lang="en-US" sz="3199" b="1" kern="1200" cap="none" spc="-150" baseline="0" dirty="0">
                <a:solidFill>
                  <a:schemeClr val="bg1"/>
                </a:solidFill>
                <a:latin typeface="Arial" pitchFamily="34" charset="0"/>
                <a:ea typeface="+mn-ea"/>
                <a:cs typeface="Arial" pitchFamily="34" charset="0"/>
              </a:defRPr>
            </a:lvl1pPr>
          </a:lstStyle>
          <a:p>
            <a:r>
              <a:rPr lang="en-US"/>
              <a:t>Click to edit master title</a:t>
            </a:r>
          </a:p>
        </p:txBody>
      </p:sp>
      <p:sp>
        <p:nvSpPr>
          <p:cNvPr id="22" name="Content Placeholder 2"/>
          <p:cNvSpPr>
            <a:spLocks noGrp="1"/>
          </p:cNvSpPr>
          <p:nvPr>
            <p:ph sz="half" idx="1"/>
          </p:nvPr>
        </p:nvSpPr>
        <p:spPr bwMode="gray">
          <a:xfrm>
            <a:off x="548640" y="1307593"/>
            <a:ext cx="11073384" cy="4919588"/>
          </a:xfrm>
          <a:prstGeom prst="rect">
            <a:avLst/>
          </a:prstGeom>
        </p:spPr>
        <p:txBody>
          <a:bodyPr lIns="0" tIns="0" rIns="0" bIns="0"/>
          <a:lstStyle>
            <a:lvl1pPr marL="171399" indent="-171399">
              <a:lnSpc>
                <a:spcPct val="90000"/>
              </a:lnSpc>
              <a:spcBef>
                <a:spcPts val="500"/>
              </a:spcBef>
              <a:buClrTx/>
              <a:buFont typeface="Arial" panose="020B0604020202020204" pitchFamily="34" charset="0"/>
              <a:buChar char="•"/>
              <a:defRPr sz="1999">
                <a:solidFill>
                  <a:schemeClr val="bg1"/>
                </a:solidFill>
                <a:latin typeface="Arial" pitchFamily="34" charset="0"/>
                <a:cs typeface="Arial" pitchFamily="34" charset="0"/>
              </a:defRPr>
            </a:lvl1pPr>
            <a:lvl2pPr marL="609310" indent="-228491">
              <a:lnSpc>
                <a:spcPct val="90000"/>
              </a:lnSpc>
              <a:spcBef>
                <a:spcPts val="500"/>
              </a:spcBef>
              <a:buClrTx/>
              <a:buFont typeface="Arial" pitchFamily="34" charset="0"/>
              <a:buChar char="–"/>
              <a:defRPr sz="1799">
                <a:solidFill>
                  <a:schemeClr val="bg1"/>
                </a:solidFill>
                <a:latin typeface="Arial" pitchFamily="34" charset="0"/>
                <a:cs typeface="Arial" pitchFamily="34" charset="0"/>
              </a:defRPr>
            </a:lvl2pPr>
            <a:lvl3pPr marL="835687" indent="-150213">
              <a:lnSpc>
                <a:spcPct val="90000"/>
              </a:lnSpc>
              <a:spcBef>
                <a:spcPts val="500"/>
              </a:spcBef>
              <a:buClrTx/>
              <a:buFont typeface="Arial" panose="020B0604020202020204" pitchFamily="34" charset="0"/>
              <a:buChar char="-"/>
              <a:defRPr sz="1799">
                <a:solidFill>
                  <a:schemeClr val="bg1"/>
                </a:solidFill>
                <a:latin typeface="Arial" pitchFamily="34" charset="0"/>
                <a:cs typeface="Arial" pitchFamily="34" charset="0"/>
              </a:defRPr>
            </a:lvl3pPr>
            <a:lvl4pPr marL="1146689" indent="-156559">
              <a:lnSpc>
                <a:spcPct val="90000"/>
              </a:lnSpc>
              <a:spcBef>
                <a:spcPts val="500"/>
              </a:spcBef>
              <a:buClrTx/>
              <a:buFont typeface="Arial" panose="020B0604020202020204" pitchFamily="34" charset="0"/>
              <a:buChar char="-"/>
              <a:defRPr sz="1799">
                <a:solidFill>
                  <a:schemeClr val="bg1"/>
                </a:solidFill>
                <a:latin typeface="Arial" pitchFamily="34" charset="0"/>
                <a:cs typeface="Arial" pitchFamily="34" charset="0"/>
              </a:defRPr>
            </a:lvl4pPr>
            <a:lvl5pPr marL="1444997" indent="-150213">
              <a:lnSpc>
                <a:spcPct val="90000"/>
              </a:lnSpc>
              <a:spcBef>
                <a:spcPts val="500"/>
              </a:spcBef>
              <a:buClrTx/>
              <a:buFont typeface="Arial" panose="020B0604020202020204" pitchFamily="34" charset="0"/>
              <a:buChar char="-"/>
              <a:defRPr sz="1799">
                <a:solidFill>
                  <a:schemeClr val="bg1"/>
                </a:solidFill>
                <a:latin typeface="Arial" pitchFamily="34" charset="0"/>
                <a:cs typeface="Arial" pitchFamily="34" charset="0"/>
              </a:defRPr>
            </a:lvl5pPr>
            <a:lvl6pPr>
              <a:defRPr sz="2399"/>
            </a:lvl6pPr>
            <a:lvl7pPr>
              <a:defRPr sz="2399"/>
            </a:lvl7pPr>
            <a:lvl8pPr>
              <a:defRPr sz="2399"/>
            </a:lvl8pPr>
            <a:lvl9pPr>
              <a:defRPr sz="23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5">
            <a:extLst>
              <a:ext uri="{FF2B5EF4-FFF2-40B4-BE49-F238E27FC236}">
                <a16:creationId xmlns:a16="http://schemas.microsoft.com/office/drawing/2014/main" id="{1AF83D88-F67B-E49A-3320-FDD297613CBE}"/>
              </a:ext>
            </a:extLst>
          </p:cNvPr>
          <p:cNvSpPr>
            <a:spLocks noGrp="1"/>
          </p:cNvSpPr>
          <p:nvPr>
            <p:ph type="sldNum" sz="quarter" idx="4"/>
          </p:nvPr>
        </p:nvSpPr>
        <p:spPr>
          <a:xfrm>
            <a:off x="11672569" y="6400800"/>
            <a:ext cx="439026" cy="155448"/>
          </a:xfrm>
          <a:prstGeom prst="rect">
            <a:avLst/>
          </a:prstGeom>
        </p:spPr>
        <p:txBody>
          <a:bodyPr vert="horz" lIns="0" tIns="0" rIns="0" bIns="0" rtlCol="0" anchor="ctr"/>
          <a:lstStyle>
            <a:lvl1pPr algn="ctr">
              <a:defRPr sz="1000">
                <a:solidFill>
                  <a:schemeClr val="bg1"/>
                </a:solidFill>
                <a:latin typeface="Arial" panose="020B0604020202020204" pitchFamily="34" charset="0"/>
                <a:cs typeface="Arial" panose="020B0604020202020204" pitchFamily="34" charset="0"/>
              </a:defRPr>
            </a:lvl1pPr>
          </a:lstStyle>
          <a:p>
            <a:fld id="{6D22F896-40B5-4ADD-8801-0D06FADFA095}" type="slidenum">
              <a:rPr lang="en-US" smtClean="0"/>
              <a:pPr/>
              <a:t>‹#›</a:t>
            </a:fld>
            <a:endParaRPr lang="en-US" dirty="0"/>
          </a:p>
        </p:txBody>
      </p:sp>
      <p:grpSp>
        <p:nvGrpSpPr>
          <p:cNvPr id="3" name="Group 72">
            <a:extLst>
              <a:ext uri="{FF2B5EF4-FFF2-40B4-BE49-F238E27FC236}">
                <a16:creationId xmlns:a16="http://schemas.microsoft.com/office/drawing/2014/main" id="{3A6F708D-98F7-C2BF-91BF-8CD5BE15E308}"/>
              </a:ext>
            </a:extLst>
          </p:cNvPr>
          <p:cNvGrpSpPr>
            <a:grpSpLocks noChangeAspect="1"/>
          </p:cNvGrpSpPr>
          <p:nvPr userDrawn="1"/>
        </p:nvGrpSpPr>
        <p:grpSpPr>
          <a:xfrm>
            <a:off x="373705" y="6426214"/>
            <a:ext cx="777442" cy="259316"/>
            <a:chOff x="547688" y="952500"/>
            <a:chExt cx="12190413" cy="4067175"/>
          </a:xfrm>
        </p:grpSpPr>
        <p:sp>
          <p:nvSpPr>
            <p:cNvPr id="4" name="Rectangle 73">
              <a:extLst>
                <a:ext uri="{FF2B5EF4-FFF2-40B4-BE49-F238E27FC236}">
                  <a16:creationId xmlns:a16="http://schemas.microsoft.com/office/drawing/2014/main" id="{462CE1C8-969D-5B0D-16EF-A3550E255063}"/>
                </a:ext>
              </a:extLst>
            </p:cNvPr>
            <p:cNvSpPr>
              <a:spLocks noChangeArrowheads="1"/>
            </p:cNvSpPr>
            <p:nvPr userDrawn="1"/>
          </p:nvSpPr>
          <p:spPr bwMode="auto">
            <a:xfrm>
              <a:off x="547688" y="952500"/>
              <a:ext cx="12190413" cy="40671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 name="Freeform 7">
              <a:extLst>
                <a:ext uri="{FF2B5EF4-FFF2-40B4-BE49-F238E27FC236}">
                  <a16:creationId xmlns:a16="http://schemas.microsoft.com/office/drawing/2014/main" id="{71848A7F-0551-7F1E-30A8-39E74CE4F11C}"/>
                </a:ext>
              </a:extLst>
            </p:cNvPr>
            <p:cNvSpPr>
              <a:spLocks/>
            </p:cNvSpPr>
            <p:nvPr userDrawn="1"/>
          </p:nvSpPr>
          <p:spPr bwMode="auto">
            <a:xfrm>
              <a:off x="4922838" y="2319338"/>
              <a:ext cx="1571625" cy="1590675"/>
            </a:xfrm>
            <a:custGeom>
              <a:avLst/>
              <a:gdLst>
                <a:gd name="T0" fmla="*/ 492 w 825"/>
                <a:gd name="T1" fmla="*/ 0 h 834"/>
                <a:gd name="T2" fmla="*/ 225 w 825"/>
                <a:gd name="T3" fmla="*/ 132 h 834"/>
                <a:gd name="T4" fmla="*/ 225 w 825"/>
                <a:gd name="T5" fmla="*/ 132 h 834"/>
                <a:gd name="T6" fmla="*/ 225 w 825"/>
                <a:gd name="T7" fmla="*/ 132 h 834"/>
                <a:gd name="T8" fmla="*/ 225 w 825"/>
                <a:gd name="T9" fmla="*/ 14 h 834"/>
                <a:gd name="T10" fmla="*/ 0 w 825"/>
                <a:gd name="T11" fmla="*/ 14 h 834"/>
                <a:gd name="T12" fmla="*/ 0 w 825"/>
                <a:gd name="T13" fmla="*/ 834 h 834"/>
                <a:gd name="T14" fmla="*/ 225 w 825"/>
                <a:gd name="T15" fmla="*/ 834 h 834"/>
                <a:gd name="T16" fmla="*/ 225 w 825"/>
                <a:gd name="T17" fmla="*/ 367 h 834"/>
                <a:gd name="T18" fmla="*/ 411 w 825"/>
                <a:gd name="T19" fmla="*/ 194 h 834"/>
                <a:gd name="T20" fmla="*/ 600 w 825"/>
                <a:gd name="T21" fmla="*/ 367 h 834"/>
                <a:gd name="T22" fmla="*/ 600 w 825"/>
                <a:gd name="T23" fmla="*/ 834 h 834"/>
                <a:gd name="T24" fmla="*/ 825 w 825"/>
                <a:gd name="T25" fmla="*/ 834 h 834"/>
                <a:gd name="T26" fmla="*/ 825 w 825"/>
                <a:gd name="T27" fmla="*/ 326 h 834"/>
                <a:gd name="T28" fmla="*/ 492 w 825"/>
                <a:gd name="T29" fmla="*/ 0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5" h="834">
                  <a:moveTo>
                    <a:pt x="492" y="0"/>
                  </a:moveTo>
                  <a:cubicBezTo>
                    <a:pt x="398" y="0"/>
                    <a:pt x="291" y="44"/>
                    <a:pt x="225" y="132"/>
                  </a:cubicBezTo>
                  <a:cubicBezTo>
                    <a:pt x="225" y="132"/>
                    <a:pt x="225" y="132"/>
                    <a:pt x="225" y="132"/>
                  </a:cubicBezTo>
                  <a:cubicBezTo>
                    <a:pt x="225" y="132"/>
                    <a:pt x="225" y="132"/>
                    <a:pt x="225" y="132"/>
                  </a:cubicBezTo>
                  <a:cubicBezTo>
                    <a:pt x="225" y="14"/>
                    <a:pt x="225" y="14"/>
                    <a:pt x="225" y="14"/>
                  </a:cubicBezTo>
                  <a:cubicBezTo>
                    <a:pt x="0" y="14"/>
                    <a:pt x="0" y="14"/>
                    <a:pt x="0" y="14"/>
                  </a:cubicBezTo>
                  <a:cubicBezTo>
                    <a:pt x="0" y="834"/>
                    <a:pt x="0" y="834"/>
                    <a:pt x="0" y="834"/>
                  </a:cubicBezTo>
                  <a:cubicBezTo>
                    <a:pt x="225" y="834"/>
                    <a:pt x="225" y="834"/>
                    <a:pt x="225" y="834"/>
                  </a:cubicBezTo>
                  <a:cubicBezTo>
                    <a:pt x="225" y="367"/>
                    <a:pt x="225" y="367"/>
                    <a:pt x="225" y="367"/>
                  </a:cubicBezTo>
                  <a:cubicBezTo>
                    <a:pt x="225" y="283"/>
                    <a:pt x="290" y="194"/>
                    <a:pt x="411" y="194"/>
                  </a:cubicBezTo>
                  <a:cubicBezTo>
                    <a:pt x="504" y="194"/>
                    <a:pt x="600" y="259"/>
                    <a:pt x="600" y="367"/>
                  </a:cubicBezTo>
                  <a:cubicBezTo>
                    <a:pt x="600" y="834"/>
                    <a:pt x="600" y="834"/>
                    <a:pt x="600" y="834"/>
                  </a:cubicBezTo>
                  <a:cubicBezTo>
                    <a:pt x="825" y="834"/>
                    <a:pt x="825" y="834"/>
                    <a:pt x="825" y="834"/>
                  </a:cubicBezTo>
                  <a:cubicBezTo>
                    <a:pt x="825" y="326"/>
                    <a:pt x="825" y="326"/>
                    <a:pt x="825" y="326"/>
                  </a:cubicBezTo>
                  <a:cubicBezTo>
                    <a:pt x="825" y="137"/>
                    <a:pt x="690" y="0"/>
                    <a:pt x="49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7" name="Freeform 8">
              <a:extLst>
                <a:ext uri="{FF2B5EF4-FFF2-40B4-BE49-F238E27FC236}">
                  <a16:creationId xmlns:a16="http://schemas.microsoft.com/office/drawing/2014/main" id="{04FCD0F8-1081-11D8-E1F5-BF6D19F61B36}"/>
                </a:ext>
              </a:extLst>
            </p:cNvPr>
            <p:cNvSpPr>
              <a:spLocks/>
            </p:cNvSpPr>
            <p:nvPr userDrawn="1"/>
          </p:nvSpPr>
          <p:spPr bwMode="auto">
            <a:xfrm>
              <a:off x="8277225" y="2346325"/>
              <a:ext cx="1755775" cy="1563688"/>
            </a:xfrm>
            <a:custGeom>
              <a:avLst/>
              <a:gdLst>
                <a:gd name="T0" fmla="*/ 797 w 1106"/>
                <a:gd name="T1" fmla="*/ 0 h 985"/>
                <a:gd name="T2" fmla="*/ 553 w 1106"/>
                <a:gd name="T3" fmla="*/ 671 h 985"/>
                <a:gd name="T4" fmla="*/ 308 w 1106"/>
                <a:gd name="T5" fmla="*/ 0 h 985"/>
                <a:gd name="T6" fmla="*/ 0 w 1106"/>
                <a:gd name="T7" fmla="*/ 0 h 985"/>
                <a:gd name="T8" fmla="*/ 405 w 1106"/>
                <a:gd name="T9" fmla="*/ 985 h 985"/>
                <a:gd name="T10" fmla="*/ 701 w 1106"/>
                <a:gd name="T11" fmla="*/ 985 h 985"/>
                <a:gd name="T12" fmla="*/ 1106 w 1106"/>
                <a:gd name="T13" fmla="*/ 0 h 985"/>
                <a:gd name="T14" fmla="*/ 797 w 1106"/>
                <a:gd name="T15" fmla="*/ 0 h 9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6" h="985">
                  <a:moveTo>
                    <a:pt x="797" y="0"/>
                  </a:moveTo>
                  <a:lnTo>
                    <a:pt x="553" y="671"/>
                  </a:lnTo>
                  <a:lnTo>
                    <a:pt x="308" y="0"/>
                  </a:lnTo>
                  <a:lnTo>
                    <a:pt x="0" y="0"/>
                  </a:lnTo>
                  <a:lnTo>
                    <a:pt x="405" y="985"/>
                  </a:lnTo>
                  <a:lnTo>
                    <a:pt x="701" y="985"/>
                  </a:lnTo>
                  <a:lnTo>
                    <a:pt x="1106" y="0"/>
                  </a:lnTo>
                  <a:lnTo>
                    <a:pt x="79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9" name="Freeform 9">
              <a:extLst>
                <a:ext uri="{FF2B5EF4-FFF2-40B4-BE49-F238E27FC236}">
                  <a16:creationId xmlns:a16="http://schemas.microsoft.com/office/drawing/2014/main" id="{832BA596-E779-07DC-E66B-05F06895CB1B}"/>
                </a:ext>
              </a:extLst>
            </p:cNvPr>
            <p:cNvSpPr>
              <a:spLocks noEditPoints="1"/>
            </p:cNvSpPr>
            <p:nvPr userDrawn="1"/>
          </p:nvSpPr>
          <p:spPr bwMode="auto">
            <a:xfrm>
              <a:off x="3138488" y="2319338"/>
              <a:ext cx="1630363" cy="1617663"/>
            </a:xfrm>
            <a:custGeom>
              <a:avLst/>
              <a:gdLst>
                <a:gd name="T0" fmla="*/ 697 w 856"/>
                <a:gd name="T1" fmla="*/ 582 h 848"/>
                <a:gd name="T2" fmla="*/ 462 w 856"/>
                <a:gd name="T3" fmla="*/ 669 h 848"/>
                <a:gd name="T4" fmla="*/ 280 w 856"/>
                <a:gd name="T5" fmla="*/ 602 h 848"/>
                <a:gd name="T6" fmla="*/ 856 w 856"/>
                <a:gd name="T7" fmla="*/ 363 h 848"/>
                <a:gd name="T8" fmla="*/ 758 w 856"/>
                <a:gd name="T9" fmla="*/ 135 h 848"/>
                <a:gd name="T10" fmla="*/ 434 w 856"/>
                <a:gd name="T11" fmla="*/ 0 h 848"/>
                <a:gd name="T12" fmla="*/ 0 w 856"/>
                <a:gd name="T13" fmla="*/ 424 h 848"/>
                <a:gd name="T14" fmla="*/ 459 w 856"/>
                <a:gd name="T15" fmla="*/ 848 h 848"/>
                <a:gd name="T16" fmla="*/ 840 w 856"/>
                <a:gd name="T17" fmla="*/ 691 h 848"/>
                <a:gd name="T18" fmla="*/ 697 w 856"/>
                <a:gd name="T19" fmla="*/ 582 h 848"/>
                <a:gd name="T20" fmla="*/ 265 w 856"/>
                <a:gd name="T21" fmla="*/ 261 h 848"/>
                <a:gd name="T22" fmla="*/ 438 w 856"/>
                <a:gd name="T23" fmla="*/ 179 h 848"/>
                <a:gd name="T24" fmla="*/ 612 w 856"/>
                <a:gd name="T25" fmla="*/ 294 h 848"/>
                <a:gd name="T26" fmla="*/ 219 w 856"/>
                <a:gd name="T27" fmla="*/ 457 h 848"/>
                <a:gd name="T28" fmla="*/ 265 w 856"/>
                <a:gd name="T29" fmla="*/ 261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56" h="848">
                  <a:moveTo>
                    <a:pt x="697" y="582"/>
                  </a:moveTo>
                  <a:cubicBezTo>
                    <a:pt x="602" y="652"/>
                    <a:pt x="548" y="669"/>
                    <a:pt x="462" y="669"/>
                  </a:cubicBezTo>
                  <a:cubicBezTo>
                    <a:pt x="384" y="669"/>
                    <a:pt x="323" y="645"/>
                    <a:pt x="280" y="602"/>
                  </a:cubicBezTo>
                  <a:cubicBezTo>
                    <a:pt x="856" y="363"/>
                    <a:pt x="856" y="363"/>
                    <a:pt x="856" y="363"/>
                  </a:cubicBezTo>
                  <a:cubicBezTo>
                    <a:pt x="843" y="275"/>
                    <a:pt x="810" y="195"/>
                    <a:pt x="758" y="135"/>
                  </a:cubicBezTo>
                  <a:cubicBezTo>
                    <a:pt x="682" y="47"/>
                    <a:pt x="570" y="0"/>
                    <a:pt x="434" y="0"/>
                  </a:cubicBezTo>
                  <a:cubicBezTo>
                    <a:pt x="186" y="0"/>
                    <a:pt x="0" y="183"/>
                    <a:pt x="0" y="424"/>
                  </a:cubicBezTo>
                  <a:cubicBezTo>
                    <a:pt x="0" y="672"/>
                    <a:pt x="187" y="848"/>
                    <a:pt x="459" y="848"/>
                  </a:cubicBezTo>
                  <a:cubicBezTo>
                    <a:pt x="611" y="848"/>
                    <a:pt x="767" y="776"/>
                    <a:pt x="840" y="691"/>
                  </a:cubicBezTo>
                  <a:lnTo>
                    <a:pt x="697" y="582"/>
                  </a:lnTo>
                  <a:close/>
                  <a:moveTo>
                    <a:pt x="265" y="261"/>
                  </a:moveTo>
                  <a:cubicBezTo>
                    <a:pt x="303" y="210"/>
                    <a:pt x="364" y="179"/>
                    <a:pt x="438" y="179"/>
                  </a:cubicBezTo>
                  <a:cubicBezTo>
                    <a:pt x="519" y="179"/>
                    <a:pt x="581" y="226"/>
                    <a:pt x="612" y="294"/>
                  </a:cubicBezTo>
                  <a:cubicBezTo>
                    <a:pt x="219" y="457"/>
                    <a:pt x="219" y="457"/>
                    <a:pt x="219" y="457"/>
                  </a:cubicBezTo>
                  <a:cubicBezTo>
                    <a:pt x="208" y="374"/>
                    <a:pt x="230" y="308"/>
                    <a:pt x="265" y="2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0" name="Freeform 10">
              <a:extLst>
                <a:ext uri="{FF2B5EF4-FFF2-40B4-BE49-F238E27FC236}">
                  <a16:creationId xmlns:a16="http://schemas.microsoft.com/office/drawing/2014/main" id="{5D7DD324-35C6-A07D-AC87-AE07536F2335}"/>
                </a:ext>
              </a:extLst>
            </p:cNvPr>
            <p:cNvSpPr>
              <a:spLocks/>
            </p:cNvSpPr>
            <p:nvPr userDrawn="1"/>
          </p:nvSpPr>
          <p:spPr bwMode="auto">
            <a:xfrm>
              <a:off x="1685925" y="1879600"/>
              <a:ext cx="1409700" cy="2030413"/>
            </a:xfrm>
            <a:custGeom>
              <a:avLst/>
              <a:gdLst>
                <a:gd name="T0" fmla="*/ 888 w 888"/>
                <a:gd name="T1" fmla="*/ 1030 h 1279"/>
                <a:gd name="T2" fmla="*/ 274 w 888"/>
                <a:gd name="T3" fmla="*/ 1030 h 1279"/>
                <a:gd name="T4" fmla="*/ 274 w 888"/>
                <a:gd name="T5" fmla="*/ 0 h 1279"/>
                <a:gd name="T6" fmla="*/ 0 w 888"/>
                <a:gd name="T7" fmla="*/ 0 h 1279"/>
                <a:gd name="T8" fmla="*/ 0 w 888"/>
                <a:gd name="T9" fmla="*/ 1279 h 1279"/>
                <a:gd name="T10" fmla="*/ 888 w 888"/>
                <a:gd name="T11" fmla="*/ 1279 h 1279"/>
                <a:gd name="T12" fmla="*/ 888 w 888"/>
                <a:gd name="T13" fmla="*/ 1030 h 1279"/>
              </a:gdLst>
              <a:ahLst/>
              <a:cxnLst>
                <a:cxn ang="0">
                  <a:pos x="T0" y="T1"/>
                </a:cxn>
                <a:cxn ang="0">
                  <a:pos x="T2" y="T3"/>
                </a:cxn>
                <a:cxn ang="0">
                  <a:pos x="T4" y="T5"/>
                </a:cxn>
                <a:cxn ang="0">
                  <a:pos x="T6" y="T7"/>
                </a:cxn>
                <a:cxn ang="0">
                  <a:pos x="T8" y="T9"/>
                </a:cxn>
                <a:cxn ang="0">
                  <a:pos x="T10" y="T11"/>
                </a:cxn>
                <a:cxn ang="0">
                  <a:pos x="T12" y="T13"/>
                </a:cxn>
              </a:cxnLst>
              <a:rect l="0" t="0" r="r" b="b"/>
              <a:pathLst>
                <a:path w="888" h="1279">
                  <a:moveTo>
                    <a:pt x="888" y="1030"/>
                  </a:moveTo>
                  <a:lnTo>
                    <a:pt x="274" y="1030"/>
                  </a:lnTo>
                  <a:lnTo>
                    <a:pt x="274" y="0"/>
                  </a:lnTo>
                  <a:lnTo>
                    <a:pt x="0" y="0"/>
                  </a:lnTo>
                  <a:lnTo>
                    <a:pt x="0" y="1279"/>
                  </a:lnTo>
                  <a:lnTo>
                    <a:pt x="888" y="1279"/>
                  </a:lnTo>
                  <a:lnTo>
                    <a:pt x="888" y="10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1" name="Freeform 10">
              <a:extLst>
                <a:ext uri="{FF2B5EF4-FFF2-40B4-BE49-F238E27FC236}">
                  <a16:creationId xmlns:a16="http://schemas.microsoft.com/office/drawing/2014/main" id="{938F9515-A741-0185-3D52-4EF7F2D506C0}"/>
                </a:ext>
              </a:extLst>
            </p:cNvPr>
            <p:cNvSpPr>
              <a:spLocks noEditPoints="1"/>
            </p:cNvSpPr>
            <p:nvPr userDrawn="1"/>
          </p:nvSpPr>
          <p:spPr bwMode="auto">
            <a:xfrm>
              <a:off x="9966325" y="2319338"/>
              <a:ext cx="1677988" cy="1617663"/>
            </a:xfrm>
            <a:custGeom>
              <a:avLst/>
              <a:gdLst>
                <a:gd name="T0" fmla="*/ 439 w 881"/>
                <a:gd name="T1" fmla="*/ 848 h 848"/>
                <a:gd name="T2" fmla="*/ 0 w 881"/>
                <a:gd name="T3" fmla="*/ 424 h 848"/>
                <a:gd name="T4" fmla="*/ 442 w 881"/>
                <a:gd name="T5" fmla="*/ 0 h 848"/>
                <a:gd name="T6" fmla="*/ 881 w 881"/>
                <a:gd name="T7" fmla="*/ 424 h 848"/>
                <a:gd name="T8" fmla="*/ 439 w 881"/>
                <a:gd name="T9" fmla="*/ 848 h 848"/>
                <a:gd name="T10" fmla="*/ 439 w 881"/>
                <a:gd name="T11" fmla="*/ 193 h 848"/>
                <a:gd name="T12" fmla="*/ 222 w 881"/>
                <a:gd name="T13" fmla="*/ 424 h 848"/>
                <a:gd name="T14" fmla="*/ 442 w 881"/>
                <a:gd name="T15" fmla="*/ 655 h 848"/>
                <a:gd name="T16" fmla="*/ 659 w 881"/>
                <a:gd name="T17" fmla="*/ 424 h 848"/>
                <a:gd name="T18" fmla="*/ 439 w 881"/>
                <a:gd name="T19" fmla="*/ 19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1" h="848">
                  <a:moveTo>
                    <a:pt x="439" y="848"/>
                  </a:moveTo>
                  <a:cubicBezTo>
                    <a:pt x="193" y="848"/>
                    <a:pt x="0" y="664"/>
                    <a:pt x="0" y="424"/>
                  </a:cubicBezTo>
                  <a:cubicBezTo>
                    <a:pt x="0" y="186"/>
                    <a:pt x="194" y="0"/>
                    <a:pt x="442" y="0"/>
                  </a:cubicBezTo>
                  <a:cubicBezTo>
                    <a:pt x="688" y="0"/>
                    <a:pt x="881" y="184"/>
                    <a:pt x="881" y="424"/>
                  </a:cubicBezTo>
                  <a:cubicBezTo>
                    <a:pt x="881" y="662"/>
                    <a:pt x="687" y="848"/>
                    <a:pt x="439" y="848"/>
                  </a:cubicBezTo>
                  <a:moveTo>
                    <a:pt x="439" y="193"/>
                  </a:moveTo>
                  <a:cubicBezTo>
                    <a:pt x="313" y="193"/>
                    <a:pt x="222" y="288"/>
                    <a:pt x="222" y="424"/>
                  </a:cubicBezTo>
                  <a:cubicBezTo>
                    <a:pt x="222" y="553"/>
                    <a:pt x="319" y="655"/>
                    <a:pt x="442" y="655"/>
                  </a:cubicBezTo>
                  <a:cubicBezTo>
                    <a:pt x="568" y="655"/>
                    <a:pt x="659" y="557"/>
                    <a:pt x="659" y="424"/>
                  </a:cubicBezTo>
                  <a:cubicBezTo>
                    <a:pt x="659" y="295"/>
                    <a:pt x="562" y="193"/>
                    <a:pt x="439" y="19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3" name="Freeform 11">
              <a:extLst>
                <a:ext uri="{FF2B5EF4-FFF2-40B4-BE49-F238E27FC236}">
                  <a16:creationId xmlns:a16="http://schemas.microsoft.com/office/drawing/2014/main" id="{615758FB-3B46-71E1-3FC2-70FFD6AA8762}"/>
                </a:ext>
              </a:extLst>
            </p:cNvPr>
            <p:cNvSpPr>
              <a:spLocks noEditPoints="1"/>
            </p:cNvSpPr>
            <p:nvPr userDrawn="1"/>
          </p:nvSpPr>
          <p:spPr bwMode="auto">
            <a:xfrm>
              <a:off x="6664325" y="2319338"/>
              <a:ext cx="1679575" cy="1617663"/>
            </a:xfrm>
            <a:custGeom>
              <a:avLst/>
              <a:gdLst>
                <a:gd name="T0" fmla="*/ 439 w 882"/>
                <a:gd name="T1" fmla="*/ 848 h 848"/>
                <a:gd name="T2" fmla="*/ 0 w 882"/>
                <a:gd name="T3" fmla="*/ 424 h 848"/>
                <a:gd name="T4" fmla="*/ 442 w 882"/>
                <a:gd name="T5" fmla="*/ 0 h 848"/>
                <a:gd name="T6" fmla="*/ 882 w 882"/>
                <a:gd name="T7" fmla="*/ 424 h 848"/>
                <a:gd name="T8" fmla="*/ 439 w 882"/>
                <a:gd name="T9" fmla="*/ 848 h 848"/>
                <a:gd name="T10" fmla="*/ 439 w 882"/>
                <a:gd name="T11" fmla="*/ 193 h 848"/>
                <a:gd name="T12" fmla="*/ 222 w 882"/>
                <a:gd name="T13" fmla="*/ 424 h 848"/>
                <a:gd name="T14" fmla="*/ 442 w 882"/>
                <a:gd name="T15" fmla="*/ 655 h 848"/>
                <a:gd name="T16" fmla="*/ 660 w 882"/>
                <a:gd name="T17" fmla="*/ 424 h 848"/>
                <a:gd name="T18" fmla="*/ 439 w 882"/>
                <a:gd name="T19" fmla="*/ 19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2" h="848">
                  <a:moveTo>
                    <a:pt x="439" y="848"/>
                  </a:moveTo>
                  <a:cubicBezTo>
                    <a:pt x="193" y="848"/>
                    <a:pt x="0" y="664"/>
                    <a:pt x="0" y="424"/>
                  </a:cubicBezTo>
                  <a:cubicBezTo>
                    <a:pt x="0" y="186"/>
                    <a:pt x="195" y="0"/>
                    <a:pt x="442" y="0"/>
                  </a:cubicBezTo>
                  <a:cubicBezTo>
                    <a:pt x="689" y="0"/>
                    <a:pt x="882" y="184"/>
                    <a:pt x="882" y="424"/>
                  </a:cubicBezTo>
                  <a:cubicBezTo>
                    <a:pt x="882" y="662"/>
                    <a:pt x="687" y="848"/>
                    <a:pt x="439" y="848"/>
                  </a:cubicBezTo>
                  <a:moveTo>
                    <a:pt x="439" y="193"/>
                  </a:moveTo>
                  <a:cubicBezTo>
                    <a:pt x="314" y="193"/>
                    <a:pt x="222" y="288"/>
                    <a:pt x="222" y="424"/>
                  </a:cubicBezTo>
                  <a:cubicBezTo>
                    <a:pt x="222" y="553"/>
                    <a:pt x="319" y="655"/>
                    <a:pt x="442" y="655"/>
                  </a:cubicBezTo>
                  <a:cubicBezTo>
                    <a:pt x="568" y="655"/>
                    <a:pt x="660" y="557"/>
                    <a:pt x="660" y="424"/>
                  </a:cubicBezTo>
                  <a:cubicBezTo>
                    <a:pt x="660" y="295"/>
                    <a:pt x="563" y="193"/>
                    <a:pt x="439" y="19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grpSp>
      <p:sp>
        <p:nvSpPr>
          <p:cNvPr id="24" name="TextBox 1">
            <a:extLst>
              <a:ext uri="{FF2B5EF4-FFF2-40B4-BE49-F238E27FC236}">
                <a16:creationId xmlns:a16="http://schemas.microsoft.com/office/drawing/2014/main" id="{E0AB1583-0FA9-7732-806B-3FB07CB0D9F9}"/>
              </a:ext>
            </a:extLst>
          </p:cNvPr>
          <p:cNvSpPr txBox="1"/>
          <p:nvPr userDrawn="1"/>
        </p:nvSpPr>
        <p:spPr>
          <a:xfrm>
            <a:off x="1259423" y="6487126"/>
            <a:ext cx="4115872" cy="153888"/>
          </a:xfrm>
          <a:prstGeom prst="rect">
            <a:avLst/>
          </a:prstGeom>
          <a:noFill/>
        </p:spPr>
        <p:txBody>
          <a:bodyPr wrap="square" lIns="0" tIns="0" rIns="0" bIns="0" rtlCol="0">
            <a:spAutoFit/>
          </a:bodyPr>
          <a:lstStyle/>
          <a:p>
            <a:r>
              <a:rPr lang="en-US" sz="1000" dirty="0">
                <a:solidFill>
                  <a:schemeClr val="bg1"/>
                </a:solidFill>
                <a:latin typeface="Arial" pitchFamily="34" charset="0"/>
                <a:cs typeface="Arial" pitchFamily="34" charset="0"/>
              </a:rPr>
              <a:t>2024 Lenovo Enterprise Solutions LLC. All rights reserved.</a:t>
            </a:r>
          </a:p>
        </p:txBody>
      </p:sp>
    </p:spTree>
    <p:extLst>
      <p:ext uri="{BB962C8B-B14F-4D97-AF65-F5344CB8AC3E}">
        <p14:creationId xmlns:p14="http://schemas.microsoft.com/office/powerpoint/2010/main" val="74608014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1" name="Title 28"/>
          <p:cNvSpPr>
            <a:spLocks noGrp="1"/>
          </p:cNvSpPr>
          <p:nvPr>
            <p:ph type="title" hasCustomPrompt="1"/>
          </p:nvPr>
        </p:nvSpPr>
        <p:spPr bwMode="gray">
          <a:xfrm>
            <a:off x="760412" y="442528"/>
            <a:ext cx="10668001" cy="418576"/>
          </a:xfrm>
          <a:prstGeom prst="rect">
            <a:avLst/>
          </a:prstGeom>
        </p:spPr>
        <p:txBody>
          <a:bodyPr wrap="square" lIns="0" tIns="0" rIns="0" bIns="0" anchor="t" anchorCtr="0">
            <a:noAutofit/>
          </a:bodyPr>
          <a:lstStyle>
            <a:lvl1pPr marL="0" algn="l" defTabSz="1218987" rtl="0" eaLnBrk="1" latinLnBrk="0" hangingPunct="1">
              <a:lnSpc>
                <a:spcPct val="85000"/>
              </a:lnSpc>
              <a:spcBef>
                <a:spcPct val="0"/>
              </a:spcBef>
              <a:buNone/>
              <a:tabLst>
                <a:tab pos="1218987" algn="l"/>
              </a:tabLst>
              <a:defRPr lang="en-US" sz="3200" b="1" kern="1200" cap="none" spc="-150" baseline="0" dirty="0">
                <a:solidFill>
                  <a:schemeClr val="tx1"/>
                </a:solidFill>
                <a:latin typeface="+mj-lt"/>
                <a:ea typeface="+mn-ea"/>
                <a:cs typeface="Arial" pitchFamily="34" charset="0"/>
              </a:defRPr>
            </a:lvl1pPr>
          </a:lstStyle>
          <a:p>
            <a:r>
              <a:rPr lang="en-US" dirty="0"/>
              <a:t>Click to edit master title</a:t>
            </a:r>
          </a:p>
        </p:txBody>
      </p:sp>
      <p:sp>
        <p:nvSpPr>
          <p:cNvPr id="3" name="Slide Number Placeholder 5">
            <a:extLst>
              <a:ext uri="{FF2B5EF4-FFF2-40B4-BE49-F238E27FC236}">
                <a16:creationId xmlns:a16="http://schemas.microsoft.com/office/drawing/2014/main" id="{DA678F4E-96F3-6926-3E5E-125805A56724}"/>
              </a:ext>
            </a:extLst>
          </p:cNvPr>
          <p:cNvSpPr>
            <a:spLocks noGrp="1"/>
          </p:cNvSpPr>
          <p:nvPr>
            <p:ph type="sldNum" sz="quarter" idx="4"/>
          </p:nvPr>
        </p:nvSpPr>
        <p:spPr>
          <a:xfrm>
            <a:off x="11672569" y="6400800"/>
            <a:ext cx="439026" cy="155448"/>
          </a:xfrm>
          <a:prstGeom prst="rect">
            <a:avLst/>
          </a:prstGeom>
        </p:spPr>
        <p:txBody>
          <a:bodyPr vert="horz" lIns="0" tIns="0" rIns="0" bIns="0" rtlCol="0" anchor="ctr"/>
          <a:lstStyle>
            <a:lvl1pPr algn="ctr">
              <a:defRPr sz="1000">
                <a:solidFill>
                  <a:schemeClr val="tx1"/>
                </a:solidFill>
                <a:latin typeface="Arial" panose="020B0604020202020204" pitchFamily="34" charset="0"/>
                <a:cs typeface="Arial" panose="020B0604020202020204" pitchFamily="34" charset="0"/>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0939585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Only_Black">
    <p:bg>
      <p:bgPr>
        <a:solidFill>
          <a:srgbClr val="1E0013"/>
        </a:solidFill>
        <a:effectLst/>
      </p:bgPr>
    </p:bg>
    <p:spTree>
      <p:nvGrpSpPr>
        <p:cNvPr id="1" name=""/>
        <p:cNvGrpSpPr/>
        <p:nvPr/>
      </p:nvGrpSpPr>
      <p:grpSpPr>
        <a:xfrm>
          <a:off x="0" y="0"/>
          <a:ext cx="0" cy="0"/>
          <a:chOff x="0" y="0"/>
          <a:chExt cx="0" cy="0"/>
        </a:xfrm>
      </p:grpSpPr>
      <p:sp>
        <p:nvSpPr>
          <p:cNvPr id="21" name="Title 28"/>
          <p:cNvSpPr>
            <a:spLocks noGrp="1"/>
          </p:cNvSpPr>
          <p:nvPr>
            <p:ph type="title" hasCustomPrompt="1"/>
          </p:nvPr>
        </p:nvSpPr>
        <p:spPr bwMode="gray">
          <a:xfrm>
            <a:off x="760412" y="442528"/>
            <a:ext cx="10668001" cy="418576"/>
          </a:xfrm>
          <a:prstGeom prst="rect">
            <a:avLst/>
          </a:prstGeom>
        </p:spPr>
        <p:txBody>
          <a:bodyPr wrap="square" lIns="0" tIns="0" rIns="0" bIns="0" anchor="t" anchorCtr="0">
            <a:noAutofit/>
          </a:bodyPr>
          <a:lstStyle>
            <a:lvl1pPr marL="0" algn="l" defTabSz="1218987" rtl="0" eaLnBrk="1" latinLnBrk="0" hangingPunct="1">
              <a:lnSpc>
                <a:spcPct val="85000"/>
              </a:lnSpc>
              <a:spcBef>
                <a:spcPct val="0"/>
              </a:spcBef>
              <a:buNone/>
              <a:tabLst>
                <a:tab pos="1218987" algn="l"/>
              </a:tabLst>
              <a:defRPr lang="en-US" sz="3200" b="1" kern="1200" cap="none" spc="-150" baseline="0" dirty="0">
                <a:solidFill>
                  <a:schemeClr val="bg1"/>
                </a:solidFill>
                <a:latin typeface="+mj-lt"/>
                <a:ea typeface="+mn-ea"/>
                <a:cs typeface="Arial" pitchFamily="34" charset="0"/>
              </a:defRPr>
            </a:lvl1pPr>
          </a:lstStyle>
          <a:p>
            <a:r>
              <a:rPr lang="en-US" dirty="0"/>
              <a:t>Click to edit master title</a:t>
            </a:r>
          </a:p>
        </p:txBody>
      </p:sp>
      <p:grpSp>
        <p:nvGrpSpPr>
          <p:cNvPr id="22" name="Group 72">
            <a:extLst>
              <a:ext uri="{FF2B5EF4-FFF2-40B4-BE49-F238E27FC236}">
                <a16:creationId xmlns:a16="http://schemas.microsoft.com/office/drawing/2014/main" id="{26D56505-38BA-D126-4BD4-393B3B04BD32}"/>
              </a:ext>
            </a:extLst>
          </p:cNvPr>
          <p:cNvGrpSpPr>
            <a:grpSpLocks noChangeAspect="1"/>
          </p:cNvGrpSpPr>
          <p:nvPr userDrawn="1"/>
        </p:nvGrpSpPr>
        <p:grpSpPr>
          <a:xfrm>
            <a:off x="373705" y="6426214"/>
            <a:ext cx="777442" cy="259316"/>
            <a:chOff x="547688" y="952500"/>
            <a:chExt cx="12190413" cy="4067175"/>
          </a:xfrm>
        </p:grpSpPr>
        <p:sp>
          <p:nvSpPr>
            <p:cNvPr id="24" name="Rectangle 73">
              <a:extLst>
                <a:ext uri="{FF2B5EF4-FFF2-40B4-BE49-F238E27FC236}">
                  <a16:creationId xmlns:a16="http://schemas.microsoft.com/office/drawing/2014/main" id="{3B886FA6-7F2F-795C-386D-81CEB38BA5FF}"/>
                </a:ext>
              </a:extLst>
            </p:cNvPr>
            <p:cNvSpPr>
              <a:spLocks noChangeArrowheads="1"/>
            </p:cNvSpPr>
            <p:nvPr userDrawn="1"/>
          </p:nvSpPr>
          <p:spPr bwMode="auto">
            <a:xfrm>
              <a:off x="547688" y="952500"/>
              <a:ext cx="12190413" cy="40671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34" name="Freeform 7">
              <a:extLst>
                <a:ext uri="{FF2B5EF4-FFF2-40B4-BE49-F238E27FC236}">
                  <a16:creationId xmlns:a16="http://schemas.microsoft.com/office/drawing/2014/main" id="{2A0ABA97-E140-2D5A-2586-B47F1BD43BD1}"/>
                </a:ext>
              </a:extLst>
            </p:cNvPr>
            <p:cNvSpPr>
              <a:spLocks/>
            </p:cNvSpPr>
            <p:nvPr userDrawn="1"/>
          </p:nvSpPr>
          <p:spPr bwMode="auto">
            <a:xfrm>
              <a:off x="4922838" y="2319338"/>
              <a:ext cx="1571625" cy="1590675"/>
            </a:xfrm>
            <a:custGeom>
              <a:avLst/>
              <a:gdLst>
                <a:gd name="T0" fmla="*/ 492 w 825"/>
                <a:gd name="T1" fmla="*/ 0 h 834"/>
                <a:gd name="T2" fmla="*/ 225 w 825"/>
                <a:gd name="T3" fmla="*/ 132 h 834"/>
                <a:gd name="T4" fmla="*/ 225 w 825"/>
                <a:gd name="T5" fmla="*/ 132 h 834"/>
                <a:gd name="T6" fmla="*/ 225 w 825"/>
                <a:gd name="T7" fmla="*/ 132 h 834"/>
                <a:gd name="T8" fmla="*/ 225 w 825"/>
                <a:gd name="T9" fmla="*/ 14 h 834"/>
                <a:gd name="T10" fmla="*/ 0 w 825"/>
                <a:gd name="T11" fmla="*/ 14 h 834"/>
                <a:gd name="T12" fmla="*/ 0 w 825"/>
                <a:gd name="T13" fmla="*/ 834 h 834"/>
                <a:gd name="T14" fmla="*/ 225 w 825"/>
                <a:gd name="T15" fmla="*/ 834 h 834"/>
                <a:gd name="T16" fmla="*/ 225 w 825"/>
                <a:gd name="T17" fmla="*/ 367 h 834"/>
                <a:gd name="T18" fmla="*/ 411 w 825"/>
                <a:gd name="T19" fmla="*/ 194 h 834"/>
                <a:gd name="T20" fmla="*/ 600 w 825"/>
                <a:gd name="T21" fmla="*/ 367 h 834"/>
                <a:gd name="T22" fmla="*/ 600 w 825"/>
                <a:gd name="T23" fmla="*/ 834 h 834"/>
                <a:gd name="T24" fmla="*/ 825 w 825"/>
                <a:gd name="T25" fmla="*/ 834 h 834"/>
                <a:gd name="T26" fmla="*/ 825 w 825"/>
                <a:gd name="T27" fmla="*/ 326 h 834"/>
                <a:gd name="T28" fmla="*/ 492 w 825"/>
                <a:gd name="T29" fmla="*/ 0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5" h="834">
                  <a:moveTo>
                    <a:pt x="492" y="0"/>
                  </a:moveTo>
                  <a:cubicBezTo>
                    <a:pt x="398" y="0"/>
                    <a:pt x="291" y="44"/>
                    <a:pt x="225" y="132"/>
                  </a:cubicBezTo>
                  <a:cubicBezTo>
                    <a:pt x="225" y="132"/>
                    <a:pt x="225" y="132"/>
                    <a:pt x="225" y="132"/>
                  </a:cubicBezTo>
                  <a:cubicBezTo>
                    <a:pt x="225" y="132"/>
                    <a:pt x="225" y="132"/>
                    <a:pt x="225" y="132"/>
                  </a:cubicBezTo>
                  <a:cubicBezTo>
                    <a:pt x="225" y="14"/>
                    <a:pt x="225" y="14"/>
                    <a:pt x="225" y="14"/>
                  </a:cubicBezTo>
                  <a:cubicBezTo>
                    <a:pt x="0" y="14"/>
                    <a:pt x="0" y="14"/>
                    <a:pt x="0" y="14"/>
                  </a:cubicBezTo>
                  <a:cubicBezTo>
                    <a:pt x="0" y="834"/>
                    <a:pt x="0" y="834"/>
                    <a:pt x="0" y="834"/>
                  </a:cubicBezTo>
                  <a:cubicBezTo>
                    <a:pt x="225" y="834"/>
                    <a:pt x="225" y="834"/>
                    <a:pt x="225" y="834"/>
                  </a:cubicBezTo>
                  <a:cubicBezTo>
                    <a:pt x="225" y="367"/>
                    <a:pt x="225" y="367"/>
                    <a:pt x="225" y="367"/>
                  </a:cubicBezTo>
                  <a:cubicBezTo>
                    <a:pt x="225" y="283"/>
                    <a:pt x="290" y="194"/>
                    <a:pt x="411" y="194"/>
                  </a:cubicBezTo>
                  <a:cubicBezTo>
                    <a:pt x="504" y="194"/>
                    <a:pt x="600" y="259"/>
                    <a:pt x="600" y="367"/>
                  </a:cubicBezTo>
                  <a:cubicBezTo>
                    <a:pt x="600" y="834"/>
                    <a:pt x="600" y="834"/>
                    <a:pt x="600" y="834"/>
                  </a:cubicBezTo>
                  <a:cubicBezTo>
                    <a:pt x="825" y="834"/>
                    <a:pt x="825" y="834"/>
                    <a:pt x="825" y="834"/>
                  </a:cubicBezTo>
                  <a:cubicBezTo>
                    <a:pt x="825" y="326"/>
                    <a:pt x="825" y="326"/>
                    <a:pt x="825" y="326"/>
                  </a:cubicBezTo>
                  <a:cubicBezTo>
                    <a:pt x="825" y="137"/>
                    <a:pt x="690" y="0"/>
                    <a:pt x="49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35" name="Freeform 8">
              <a:extLst>
                <a:ext uri="{FF2B5EF4-FFF2-40B4-BE49-F238E27FC236}">
                  <a16:creationId xmlns:a16="http://schemas.microsoft.com/office/drawing/2014/main" id="{89609B47-58D9-7A48-3570-6BFE67B32498}"/>
                </a:ext>
              </a:extLst>
            </p:cNvPr>
            <p:cNvSpPr>
              <a:spLocks/>
            </p:cNvSpPr>
            <p:nvPr userDrawn="1"/>
          </p:nvSpPr>
          <p:spPr bwMode="auto">
            <a:xfrm>
              <a:off x="8277225" y="2346325"/>
              <a:ext cx="1755775" cy="1563688"/>
            </a:xfrm>
            <a:custGeom>
              <a:avLst/>
              <a:gdLst>
                <a:gd name="T0" fmla="*/ 797 w 1106"/>
                <a:gd name="T1" fmla="*/ 0 h 985"/>
                <a:gd name="T2" fmla="*/ 553 w 1106"/>
                <a:gd name="T3" fmla="*/ 671 h 985"/>
                <a:gd name="T4" fmla="*/ 308 w 1106"/>
                <a:gd name="T5" fmla="*/ 0 h 985"/>
                <a:gd name="T6" fmla="*/ 0 w 1106"/>
                <a:gd name="T7" fmla="*/ 0 h 985"/>
                <a:gd name="T8" fmla="*/ 405 w 1106"/>
                <a:gd name="T9" fmla="*/ 985 h 985"/>
                <a:gd name="T10" fmla="*/ 701 w 1106"/>
                <a:gd name="T11" fmla="*/ 985 h 985"/>
                <a:gd name="T12" fmla="*/ 1106 w 1106"/>
                <a:gd name="T13" fmla="*/ 0 h 985"/>
                <a:gd name="T14" fmla="*/ 797 w 1106"/>
                <a:gd name="T15" fmla="*/ 0 h 9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6" h="985">
                  <a:moveTo>
                    <a:pt x="797" y="0"/>
                  </a:moveTo>
                  <a:lnTo>
                    <a:pt x="553" y="671"/>
                  </a:lnTo>
                  <a:lnTo>
                    <a:pt x="308" y="0"/>
                  </a:lnTo>
                  <a:lnTo>
                    <a:pt x="0" y="0"/>
                  </a:lnTo>
                  <a:lnTo>
                    <a:pt x="405" y="985"/>
                  </a:lnTo>
                  <a:lnTo>
                    <a:pt x="701" y="985"/>
                  </a:lnTo>
                  <a:lnTo>
                    <a:pt x="1106" y="0"/>
                  </a:lnTo>
                  <a:lnTo>
                    <a:pt x="79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36" name="Freeform 9">
              <a:extLst>
                <a:ext uri="{FF2B5EF4-FFF2-40B4-BE49-F238E27FC236}">
                  <a16:creationId xmlns:a16="http://schemas.microsoft.com/office/drawing/2014/main" id="{DF3303C8-C819-61DF-A6F2-6A9E74740395}"/>
                </a:ext>
              </a:extLst>
            </p:cNvPr>
            <p:cNvSpPr>
              <a:spLocks noEditPoints="1"/>
            </p:cNvSpPr>
            <p:nvPr userDrawn="1"/>
          </p:nvSpPr>
          <p:spPr bwMode="auto">
            <a:xfrm>
              <a:off x="3138488" y="2319338"/>
              <a:ext cx="1630363" cy="1617663"/>
            </a:xfrm>
            <a:custGeom>
              <a:avLst/>
              <a:gdLst>
                <a:gd name="T0" fmla="*/ 697 w 856"/>
                <a:gd name="T1" fmla="*/ 582 h 848"/>
                <a:gd name="T2" fmla="*/ 462 w 856"/>
                <a:gd name="T3" fmla="*/ 669 h 848"/>
                <a:gd name="T4" fmla="*/ 280 w 856"/>
                <a:gd name="T5" fmla="*/ 602 h 848"/>
                <a:gd name="T6" fmla="*/ 856 w 856"/>
                <a:gd name="T7" fmla="*/ 363 h 848"/>
                <a:gd name="T8" fmla="*/ 758 w 856"/>
                <a:gd name="T9" fmla="*/ 135 h 848"/>
                <a:gd name="T10" fmla="*/ 434 w 856"/>
                <a:gd name="T11" fmla="*/ 0 h 848"/>
                <a:gd name="T12" fmla="*/ 0 w 856"/>
                <a:gd name="T13" fmla="*/ 424 h 848"/>
                <a:gd name="T14" fmla="*/ 459 w 856"/>
                <a:gd name="T15" fmla="*/ 848 h 848"/>
                <a:gd name="T16" fmla="*/ 840 w 856"/>
                <a:gd name="T17" fmla="*/ 691 h 848"/>
                <a:gd name="T18" fmla="*/ 697 w 856"/>
                <a:gd name="T19" fmla="*/ 582 h 848"/>
                <a:gd name="T20" fmla="*/ 265 w 856"/>
                <a:gd name="T21" fmla="*/ 261 h 848"/>
                <a:gd name="T22" fmla="*/ 438 w 856"/>
                <a:gd name="T23" fmla="*/ 179 h 848"/>
                <a:gd name="T24" fmla="*/ 612 w 856"/>
                <a:gd name="T25" fmla="*/ 294 h 848"/>
                <a:gd name="T26" fmla="*/ 219 w 856"/>
                <a:gd name="T27" fmla="*/ 457 h 848"/>
                <a:gd name="T28" fmla="*/ 265 w 856"/>
                <a:gd name="T29" fmla="*/ 261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56" h="848">
                  <a:moveTo>
                    <a:pt x="697" y="582"/>
                  </a:moveTo>
                  <a:cubicBezTo>
                    <a:pt x="602" y="652"/>
                    <a:pt x="548" y="669"/>
                    <a:pt x="462" y="669"/>
                  </a:cubicBezTo>
                  <a:cubicBezTo>
                    <a:pt x="384" y="669"/>
                    <a:pt x="323" y="645"/>
                    <a:pt x="280" y="602"/>
                  </a:cubicBezTo>
                  <a:cubicBezTo>
                    <a:pt x="856" y="363"/>
                    <a:pt x="856" y="363"/>
                    <a:pt x="856" y="363"/>
                  </a:cubicBezTo>
                  <a:cubicBezTo>
                    <a:pt x="843" y="275"/>
                    <a:pt x="810" y="195"/>
                    <a:pt x="758" y="135"/>
                  </a:cubicBezTo>
                  <a:cubicBezTo>
                    <a:pt x="682" y="47"/>
                    <a:pt x="570" y="0"/>
                    <a:pt x="434" y="0"/>
                  </a:cubicBezTo>
                  <a:cubicBezTo>
                    <a:pt x="186" y="0"/>
                    <a:pt x="0" y="183"/>
                    <a:pt x="0" y="424"/>
                  </a:cubicBezTo>
                  <a:cubicBezTo>
                    <a:pt x="0" y="672"/>
                    <a:pt x="187" y="848"/>
                    <a:pt x="459" y="848"/>
                  </a:cubicBezTo>
                  <a:cubicBezTo>
                    <a:pt x="611" y="848"/>
                    <a:pt x="767" y="776"/>
                    <a:pt x="840" y="691"/>
                  </a:cubicBezTo>
                  <a:lnTo>
                    <a:pt x="697" y="582"/>
                  </a:lnTo>
                  <a:close/>
                  <a:moveTo>
                    <a:pt x="265" y="261"/>
                  </a:moveTo>
                  <a:cubicBezTo>
                    <a:pt x="303" y="210"/>
                    <a:pt x="364" y="179"/>
                    <a:pt x="438" y="179"/>
                  </a:cubicBezTo>
                  <a:cubicBezTo>
                    <a:pt x="519" y="179"/>
                    <a:pt x="581" y="226"/>
                    <a:pt x="612" y="294"/>
                  </a:cubicBezTo>
                  <a:cubicBezTo>
                    <a:pt x="219" y="457"/>
                    <a:pt x="219" y="457"/>
                    <a:pt x="219" y="457"/>
                  </a:cubicBezTo>
                  <a:cubicBezTo>
                    <a:pt x="208" y="374"/>
                    <a:pt x="230" y="308"/>
                    <a:pt x="265" y="2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37" name="Freeform 10">
              <a:extLst>
                <a:ext uri="{FF2B5EF4-FFF2-40B4-BE49-F238E27FC236}">
                  <a16:creationId xmlns:a16="http://schemas.microsoft.com/office/drawing/2014/main" id="{F17957F1-4219-0F29-93CF-AE9B96B3E790}"/>
                </a:ext>
              </a:extLst>
            </p:cNvPr>
            <p:cNvSpPr>
              <a:spLocks/>
            </p:cNvSpPr>
            <p:nvPr userDrawn="1"/>
          </p:nvSpPr>
          <p:spPr bwMode="auto">
            <a:xfrm>
              <a:off x="1685925" y="1879600"/>
              <a:ext cx="1409700" cy="2030413"/>
            </a:xfrm>
            <a:custGeom>
              <a:avLst/>
              <a:gdLst>
                <a:gd name="T0" fmla="*/ 888 w 888"/>
                <a:gd name="T1" fmla="*/ 1030 h 1279"/>
                <a:gd name="T2" fmla="*/ 274 w 888"/>
                <a:gd name="T3" fmla="*/ 1030 h 1279"/>
                <a:gd name="T4" fmla="*/ 274 w 888"/>
                <a:gd name="T5" fmla="*/ 0 h 1279"/>
                <a:gd name="T6" fmla="*/ 0 w 888"/>
                <a:gd name="T7" fmla="*/ 0 h 1279"/>
                <a:gd name="T8" fmla="*/ 0 w 888"/>
                <a:gd name="T9" fmla="*/ 1279 h 1279"/>
                <a:gd name="T10" fmla="*/ 888 w 888"/>
                <a:gd name="T11" fmla="*/ 1279 h 1279"/>
                <a:gd name="T12" fmla="*/ 888 w 888"/>
                <a:gd name="T13" fmla="*/ 1030 h 1279"/>
              </a:gdLst>
              <a:ahLst/>
              <a:cxnLst>
                <a:cxn ang="0">
                  <a:pos x="T0" y="T1"/>
                </a:cxn>
                <a:cxn ang="0">
                  <a:pos x="T2" y="T3"/>
                </a:cxn>
                <a:cxn ang="0">
                  <a:pos x="T4" y="T5"/>
                </a:cxn>
                <a:cxn ang="0">
                  <a:pos x="T6" y="T7"/>
                </a:cxn>
                <a:cxn ang="0">
                  <a:pos x="T8" y="T9"/>
                </a:cxn>
                <a:cxn ang="0">
                  <a:pos x="T10" y="T11"/>
                </a:cxn>
                <a:cxn ang="0">
                  <a:pos x="T12" y="T13"/>
                </a:cxn>
              </a:cxnLst>
              <a:rect l="0" t="0" r="r" b="b"/>
              <a:pathLst>
                <a:path w="888" h="1279">
                  <a:moveTo>
                    <a:pt x="888" y="1030"/>
                  </a:moveTo>
                  <a:lnTo>
                    <a:pt x="274" y="1030"/>
                  </a:lnTo>
                  <a:lnTo>
                    <a:pt x="274" y="0"/>
                  </a:lnTo>
                  <a:lnTo>
                    <a:pt x="0" y="0"/>
                  </a:lnTo>
                  <a:lnTo>
                    <a:pt x="0" y="1279"/>
                  </a:lnTo>
                  <a:lnTo>
                    <a:pt x="888" y="1279"/>
                  </a:lnTo>
                  <a:lnTo>
                    <a:pt x="888" y="10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38" name="Freeform 10">
              <a:extLst>
                <a:ext uri="{FF2B5EF4-FFF2-40B4-BE49-F238E27FC236}">
                  <a16:creationId xmlns:a16="http://schemas.microsoft.com/office/drawing/2014/main" id="{C9AD36AE-6BAE-DE14-CC83-7AA163472FF8}"/>
                </a:ext>
              </a:extLst>
            </p:cNvPr>
            <p:cNvSpPr>
              <a:spLocks noEditPoints="1"/>
            </p:cNvSpPr>
            <p:nvPr userDrawn="1"/>
          </p:nvSpPr>
          <p:spPr bwMode="auto">
            <a:xfrm>
              <a:off x="9966325" y="2319338"/>
              <a:ext cx="1677988" cy="1617663"/>
            </a:xfrm>
            <a:custGeom>
              <a:avLst/>
              <a:gdLst>
                <a:gd name="T0" fmla="*/ 439 w 881"/>
                <a:gd name="T1" fmla="*/ 848 h 848"/>
                <a:gd name="T2" fmla="*/ 0 w 881"/>
                <a:gd name="T3" fmla="*/ 424 h 848"/>
                <a:gd name="T4" fmla="*/ 442 w 881"/>
                <a:gd name="T5" fmla="*/ 0 h 848"/>
                <a:gd name="T6" fmla="*/ 881 w 881"/>
                <a:gd name="T7" fmla="*/ 424 h 848"/>
                <a:gd name="T8" fmla="*/ 439 w 881"/>
                <a:gd name="T9" fmla="*/ 848 h 848"/>
                <a:gd name="T10" fmla="*/ 439 w 881"/>
                <a:gd name="T11" fmla="*/ 193 h 848"/>
                <a:gd name="T12" fmla="*/ 222 w 881"/>
                <a:gd name="T13" fmla="*/ 424 h 848"/>
                <a:gd name="T14" fmla="*/ 442 w 881"/>
                <a:gd name="T15" fmla="*/ 655 h 848"/>
                <a:gd name="T16" fmla="*/ 659 w 881"/>
                <a:gd name="T17" fmla="*/ 424 h 848"/>
                <a:gd name="T18" fmla="*/ 439 w 881"/>
                <a:gd name="T19" fmla="*/ 19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1" h="848">
                  <a:moveTo>
                    <a:pt x="439" y="848"/>
                  </a:moveTo>
                  <a:cubicBezTo>
                    <a:pt x="193" y="848"/>
                    <a:pt x="0" y="664"/>
                    <a:pt x="0" y="424"/>
                  </a:cubicBezTo>
                  <a:cubicBezTo>
                    <a:pt x="0" y="186"/>
                    <a:pt x="194" y="0"/>
                    <a:pt x="442" y="0"/>
                  </a:cubicBezTo>
                  <a:cubicBezTo>
                    <a:pt x="688" y="0"/>
                    <a:pt x="881" y="184"/>
                    <a:pt x="881" y="424"/>
                  </a:cubicBezTo>
                  <a:cubicBezTo>
                    <a:pt x="881" y="662"/>
                    <a:pt x="687" y="848"/>
                    <a:pt x="439" y="848"/>
                  </a:cubicBezTo>
                  <a:moveTo>
                    <a:pt x="439" y="193"/>
                  </a:moveTo>
                  <a:cubicBezTo>
                    <a:pt x="313" y="193"/>
                    <a:pt x="222" y="288"/>
                    <a:pt x="222" y="424"/>
                  </a:cubicBezTo>
                  <a:cubicBezTo>
                    <a:pt x="222" y="553"/>
                    <a:pt x="319" y="655"/>
                    <a:pt x="442" y="655"/>
                  </a:cubicBezTo>
                  <a:cubicBezTo>
                    <a:pt x="568" y="655"/>
                    <a:pt x="659" y="557"/>
                    <a:pt x="659" y="424"/>
                  </a:cubicBezTo>
                  <a:cubicBezTo>
                    <a:pt x="659" y="295"/>
                    <a:pt x="562" y="193"/>
                    <a:pt x="439" y="19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39" name="Freeform 11">
              <a:extLst>
                <a:ext uri="{FF2B5EF4-FFF2-40B4-BE49-F238E27FC236}">
                  <a16:creationId xmlns:a16="http://schemas.microsoft.com/office/drawing/2014/main" id="{38C8A7C6-5977-7A3F-CC4A-DDC652EFA436}"/>
                </a:ext>
              </a:extLst>
            </p:cNvPr>
            <p:cNvSpPr>
              <a:spLocks noEditPoints="1"/>
            </p:cNvSpPr>
            <p:nvPr userDrawn="1"/>
          </p:nvSpPr>
          <p:spPr bwMode="auto">
            <a:xfrm>
              <a:off x="6664325" y="2319338"/>
              <a:ext cx="1679575" cy="1617663"/>
            </a:xfrm>
            <a:custGeom>
              <a:avLst/>
              <a:gdLst>
                <a:gd name="T0" fmla="*/ 439 w 882"/>
                <a:gd name="T1" fmla="*/ 848 h 848"/>
                <a:gd name="T2" fmla="*/ 0 w 882"/>
                <a:gd name="T3" fmla="*/ 424 h 848"/>
                <a:gd name="T4" fmla="*/ 442 w 882"/>
                <a:gd name="T5" fmla="*/ 0 h 848"/>
                <a:gd name="T6" fmla="*/ 882 w 882"/>
                <a:gd name="T7" fmla="*/ 424 h 848"/>
                <a:gd name="T8" fmla="*/ 439 w 882"/>
                <a:gd name="T9" fmla="*/ 848 h 848"/>
                <a:gd name="T10" fmla="*/ 439 w 882"/>
                <a:gd name="T11" fmla="*/ 193 h 848"/>
                <a:gd name="T12" fmla="*/ 222 w 882"/>
                <a:gd name="T13" fmla="*/ 424 h 848"/>
                <a:gd name="T14" fmla="*/ 442 w 882"/>
                <a:gd name="T15" fmla="*/ 655 h 848"/>
                <a:gd name="T16" fmla="*/ 660 w 882"/>
                <a:gd name="T17" fmla="*/ 424 h 848"/>
                <a:gd name="T18" fmla="*/ 439 w 882"/>
                <a:gd name="T19" fmla="*/ 19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2" h="848">
                  <a:moveTo>
                    <a:pt x="439" y="848"/>
                  </a:moveTo>
                  <a:cubicBezTo>
                    <a:pt x="193" y="848"/>
                    <a:pt x="0" y="664"/>
                    <a:pt x="0" y="424"/>
                  </a:cubicBezTo>
                  <a:cubicBezTo>
                    <a:pt x="0" y="186"/>
                    <a:pt x="195" y="0"/>
                    <a:pt x="442" y="0"/>
                  </a:cubicBezTo>
                  <a:cubicBezTo>
                    <a:pt x="689" y="0"/>
                    <a:pt x="882" y="184"/>
                    <a:pt x="882" y="424"/>
                  </a:cubicBezTo>
                  <a:cubicBezTo>
                    <a:pt x="882" y="662"/>
                    <a:pt x="687" y="848"/>
                    <a:pt x="439" y="848"/>
                  </a:cubicBezTo>
                  <a:moveTo>
                    <a:pt x="439" y="193"/>
                  </a:moveTo>
                  <a:cubicBezTo>
                    <a:pt x="314" y="193"/>
                    <a:pt x="222" y="288"/>
                    <a:pt x="222" y="424"/>
                  </a:cubicBezTo>
                  <a:cubicBezTo>
                    <a:pt x="222" y="553"/>
                    <a:pt x="319" y="655"/>
                    <a:pt x="442" y="655"/>
                  </a:cubicBezTo>
                  <a:cubicBezTo>
                    <a:pt x="568" y="655"/>
                    <a:pt x="660" y="557"/>
                    <a:pt x="660" y="424"/>
                  </a:cubicBezTo>
                  <a:cubicBezTo>
                    <a:pt x="660" y="295"/>
                    <a:pt x="563" y="193"/>
                    <a:pt x="439" y="19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grpSp>
      <p:sp>
        <p:nvSpPr>
          <p:cNvPr id="23" name="TextBox 1">
            <a:extLst>
              <a:ext uri="{FF2B5EF4-FFF2-40B4-BE49-F238E27FC236}">
                <a16:creationId xmlns:a16="http://schemas.microsoft.com/office/drawing/2014/main" id="{524B89E8-F468-C894-06E2-AA34D6DBE4F1}"/>
              </a:ext>
            </a:extLst>
          </p:cNvPr>
          <p:cNvSpPr txBox="1"/>
          <p:nvPr userDrawn="1"/>
        </p:nvSpPr>
        <p:spPr>
          <a:xfrm>
            <a:off x="1259423" y="6487126"/>
            <a:ext cx="4115872" cy="153888"/>
          </a:xfrm>
          <a:prstGeom prst="rect">
            <a:avLst/>
          </a:prstGeom>
          <a:noFill/>
        </p:spPr>
        <p:txBody>
          <a:bodyPr wrap="square" lIns="0" tIns="0" rIns="0" bIns="0" rtlCol="0">
            <a:spAutoFit/>
          </a:bodyPr>
          <a:lstStyle/>
          <a:p>
            <a:r>
              <a:rPr lang="en-US" sz="1000" dirty="0">
                <a:solidFill>
                  <a:schemeClr val="bg1"/>
                </a:solidFill>
                <a:latin typeface="Arial" pitchFamily="34" charset="0"/>
                <a:cs typeface="Arial" pitchFamily="34" charset="0"/>
              </a:rPr>
              <a:t>2024 Lenovo Enterprise Solutions LLC. All rights reserved.</a:t>
            </a:r>
          </a:p>
        </p:txBody>
      </p:sp>
      <p:sp>
        <p:nvSpPr>
          <p:cNvPr id="48" name="Slide Number Placeholder 5">
            <a:extLst>
              <a:ext uri="{FF2B5EF4-FFF2-40B4-BE49-F238E27FC236}">
                <a16:creationId xmlns:a16="http://schemas.microsoft.com/office/drawing/2014/main" id="{6FD0BC0A-49E9-3970-CA61-DFD654021F40}"/>
              </a:ext>
            </a:extLst>
          </p:cNvPr>
          <p:cNvSpPr>
            <a:spLocks noGrp="1"/>
          </p:cNvSpPr>
          <p:nvPr>
            <p:ph type="sldNum" sz="quarter" idx="4"/>
          </p:nvPr>
        </p:nvSpPr>
        <p:spPr>
          <a:xfrm>
            <a:off x="11672569" y="6400800"/>
            <a:ext cx="439026" cy="155448"/>
          </a:xfrm>
          <a:prstGeom prst="rect">
            <a:avLst/>
          </a:prstGeom>
        </p:spPr>
        <p:txBody>
          <a:bodyPr vert="horz" lIns="0" tIns="0" rIns="0" bIns="0" rtlCol="0" anchor="ctr"/>
          <a:lstStyle>
            <a:lvl1pPr algn="ctr">
              <a:defRPr sz="1000">
                <a:solidFill>
                  <a:schemeClr val="bg1"/>
                </a:solidFill>
                <a:latin typeface="Arial" panose="020B0604020202020204" pitchFamily="34" charset="0"/>
                <a:cs typeface="Arial" panose="020B0604020202020204" pitchFamily="34" charset="0"/>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290322121"/>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_Black">
    <p:bg>
      <p:bgPr>
        <a:solidFill>
          <a:srgbClr val="1E0013"/>
        </a:solidFill>
        <a:effectLst/>
      </p:bgPr>
    </p:bg>
    <p:spTree>
      <p:nvGrpSpPr>
        <p:cNvPr id="1" name=""/>
        <p:cNvGrpSpPr/>
        <p:nvPr/>
      </p:nvGrpSpPr>
      <p:grpSpPr>
        <a:xfrm>
          <a:off x="0" y="0"/>
          <a:ext cx="0" cy="0"/>
          <a:chOff x="0" y="0"/>
          <a:chExt cx="0" cy="0"/>
        </a:xfrm>
      </p:grpSpPr>
      <p:grpSp>
        <p:nvGrpSpPr>
          <p:cNvPr id="40" name="Group 72">
            <a:extLst>
              <a:ext uri="{FF2B5EF4-FFF2-40B4-BE49-F238E27FC236}">
                <a16:creationId xmlns:a16="http://schemas.microsoft.com/office/drawing/2014/main" id="{EE210720-EDB9-C27D-9626-AF777409EBE2}"/>
              </a:ext>
            </a:extLst>
          </p:cNvPr>
          <p:cNvGrpSpPr>
            <a:grpSpLocks noChangeAspect="1"/>
          </p:cNvGrpSpPr>
          <p:nvPr userDrawn="1"/>
        </p:nvGrpSpPr>
        <p:grpSpPr>
          <a:xfrm>
            <a:off x="373705" y="6426214"/>
            <a:ext cx="777442" cy="259316"/>
            <a:chOff x="547688" y="952500"/>
            <a:chExt cx="12190413" cy="4067175"/>
          </a:xfrm>
        </p:grpSpPr>
        <p:sp>
          <p:nvSpPr>
            <p:cNvPr id="41" name="Rectangle 73">
              <a:extLst>
                <a:ext uri="{FF2B5EF4-FFF2-40B4-BE49-F238E27FC236}">
                  <a16:creationId xmlns:a16="http://schemas.microsoft.com/office/drawing/2014/main" id="{25350AE9-8BC0-6B54-A912-99919CBFDD76}"/>
                </a:ext>
              </a:extLst>
            </p:cNvPr>
            <p:cNvSpPr>
              <a:spLocks noChangeArrowheads="1"/>
            </p:cNvSpPr>
            <p:nvPr userDrawn="1"/>
          </p:nvSpPr>
          <p:spPr bwMode="auto">
            <a:xfrm>
              <a:off x="547688" y="952500"/>
              <a:ext cx="12190413" cy="40671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2" name="Freeform 7">
              <a:extLst>
                <a:ext uri="{FF2B5EF4-FFF2-40B4-BE49-F238E27FC236}">
                  <a16:creationId xmlns:a16="http://schemas.microsoft.com/office/drawing/2014/main" id="{EA809B95-F07D-37C0-FC3C-DA7FC452448C}"/>
                </a:ext>
              </a:extLst>
            </p:cNvPr>
            <p:cNvSpPr>
              <a:spLocks/>
            </p:cNvSpPr>
            <p:nvPr userDrawn="1"/>
          </p:nvSpPr>
          <p:spPr bwMode="auto">
            <a:xfrm>
              <a:off x="4922838" y="2319338"/>
              <a:ext cx="1571625" cy="1590675"/>
            </a:xfrm>
            <a:custGeom>
              <a:avLst/>
              <a:gdLst>
                <a:gd name="T0" fmla="*/ 492 w 825"/>
                <a:gd name="T1" fmla="*/ 0 h 834"/>
                <a:gd name="T2" fmla="*/ 225 w 825"/>
                <a:gd name="T3" fmla="*/ 132 h 834"/>
                <a:gd name="T4" fmla="*/ 225 w 825"/>
                <a:gd name="T5" fmla="*/ 132 h 834"/>
                <a:gd name="T6" fmla="*/ 225 w 825"/>
                <a:gd name="T7" fmla="*/ 132 h 834"/>
                <a:gd name="T8" fmla="*/ 225 w 825"/>
                <a:gd name="T9" fmla="*/ 14 h 834"/>
                <a:gd name="T10" fmla="*/ 0 w 825"/>
                <a:gd name="T11" fmla="*/ 14 h 834"/>
                <a:gd name="T12" fmla="*/ 0 w 825"/>
                <a:gd name="T13" fmla="*/ 834 h 834"/>
                <a:gd name="T14" fmla="*/ 225 w 825"/>
                <a:gd name="T15" fmla="*/ 834 h 834"/>
                <a:gd name="T16" fmla="*/ 225 w 825"/>
                <a:gd name="T17" fmla="*/ 367 h 834"/>
                <a:gd name="T18" fmla="*/ 411 w 825"/>
                <a:gd name="T19" fmla="*/ 194 h 834"/>
                <a:gd name="T20" fmla="*/ 600 w 825"/>
                <a:gd name="T21" fmla="*/ 367 h 834"/>
                <a:gd name="T22" fmla="*/ 600 w 825"/>
                <a:gd name="T23" fmla="*/ 834 h 834"/>
                <a:gd name="T24" fmla="*/ 825 w 825"/>
                <a:gd name="T25" fmla="*/ 834 h 834"/>
                <a:gd name="T26" fmla="*/ 825 w 825"/>
                <a:gd name="T27" fmla="*/ 326 h 834"/>
                <a:gd name="T28" fmla="*/ 492 w 825"/>
                <a:gd name="T29" fmla="*/ 0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5" h="834">
                  <a:moveTo>
                    <a:pt x="492" y="0"/>
                  </a:moveTo>
                  <a:cubicBezTo>
                    <a:pt x="398" y="0"/>
                    <a:pt x="291" y="44"/>
                    <a:pt x="225" y="132"/>
                  </a:cubicBezTo>
                  <a:cubicBezTo>
                    <a:pt x="225" y="132"/>
                    <a:pt x="225" y="132"/>
                    <a:pt x="225" y="132"/>
                  </a:cubicBezTo>
                  <a:cubicBezTo>
                    <a:pt x="225" y="132"/>
                    <a:pt x="225" y="132"/>
                    <a:pt x="225" y="132"/>
                  </a:cubicBezTo>
                  <a:cubicBezTo>
                    <a:pt x="225" y="14"/>
                    <a:pt x="225" y="14"/>
                    <a:pt x="225" y="14"/>
                  </a:cubicBezTo>
                  <a:cubicBezTo>
                    <a:pt x="0" y="14"/>
                    <a:pt x="0" y="14"/>
                    <a:pt x="0" y="14"/>
                  </a:cubicBezTo>
                  <a:cubicBezTo>
                    <a:pt x="0" y="834"/>
                    <a:pt x="0" y="834"/>
                    <a:pt x="0" y="834"/>
                  </a:cubicBezTo>
                  <a:cubicBezTo>
                    <a:pt x="225" y="834"/>
                    <a:pt x="225" y="834"/>
                    <a:pt x="225" y="834"/>
                  </a:cubicBezTo>
                  <a:cubicBezTo>
                    <a:pt x="225" y="367"/>
                    <a:pt x="225" y="367"/>
                    <a:pt x="225" y="367"/>
                  </a:cubicBezTo>
                  <a:cubicBezTo>
                    <a:pt x="225" y="283"/>
                    <a:pt x="290" y="194"/>
                    <a:pt x="411" y="194"/>
                  </a:cubicBezTo>
                  <a:cubicBezTo>
                    <a:pt x="504" y="194"/>
                    <a:pt x="600" y="259"/>
                    <a:pt x="600" y="367"/>
                  </a:cubicBezTo>
                  <a:cubicBezTo>
                    <a:pt x="600" y="834"/>
                    <a:pt x="600" y="834"/>
                    <a:pt x="600" y="834"/>
                  </a:cubicBezTo>
                  <a:cubicBezTo>
                    <a:pt x="825" y="834"/>
                    <a:pt x="825" y="834"/>
                    <a:pt x="825" y="834"/>
                  </a:cubicBezTo>
                  <a:cubicBezTo>
                    <a:pt x="825" y="326"/>
                    <a:pt x="825" y="326"/>
                    <a:pt x="825" y="326"/>
                  </a:cubicBezTo>
                  <a:cubicBezTo>
                    <a:pt x="825" y="137"/>
                    <a:pt x="690" y="0"/>
                    <a:pt x="49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3" name="Freeform 8">
              <a:extLst>
                <a:ext uri="{FF2B5EF4-FFF2-40B4-BE49-F238E27FC236}">
                  <a16:creationId xmlns:a16="http://schemas.microsoft.com/office/drawing/2014/main" id="{49F1DFED-FEE0-D440-0DEA-0DE214975841}"/>
                </a:ext>
              </a:extLst>
            </p:cNvPr>
            <p:cNvSpPr>
              <a:spLocks/>
            </p:cNvSpPr>
            <p:nvPr userDrawn="1"/>
          </p:nvSpPr>
          <p:spPr bwMode="auto">
            <a:xfrm>
              <a:off x="8277225" y="2346325"/>
              <a:ext cx="1755775" cy="1563688"/>
            </a:xfrm>
            <a:custGeom>
              <a:avLst/>
              <a:gdLst>
                <a:gd name="T0" fmla="*/ 797 w 1106"/>
                <a:gd name="T1" fmla="*/ 0 h 985"/>
                <a:gd name="T2" fmla="*/ 553 w 1106"/>
                <a:gd name="T3" fmla="*/ 671 h 985"/>
                <a:gd name="T4" fmla="*/ 308 w 1106"/>
                <a:gd name="T5" fmla="*/ 0 h 985"/>
                <a:gd name="T6" fmla="*/ 0 w 1106"/>
                <a:gd name="T7" fmla="*/ 0 h 985"/>
                <a:gd name="T8" fmla="*/ 405 w 1106"/>
                <a:gd name="T9" fmla="*/ 985 h 985"/>
                <a:gd name="T10" fmla="*/ 701 w 1106"/>
                <a:gd name="T11" fmla="*/ 985 h 985"/>
                <a:gd name="T12" fmla="*/ 1106 w 1106"/>
                <a:gd name="T13" fmla="*/ 0 h 985"/>
                <a:gd name="T14" fmla="*/ 797 w 1106"/>
                <a:gd name="T15" fmla="*/ 0 h 9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6" h="985">
                  <a:moveTo>
                    <a:pt x="797" y="0"/>
                  </a:moveTo>
                  <a:lnTo>
                    <a:pt x="553" y="671"/>
                  </a:lnTo>
                  <a:lnTo>
                    <a:pt x="308" y="0"/>
                  </a:lnTo>
                  <a:lnTo>
                    <a:pt x="0" y="0"/>
                  </a:lnTo>
                  <a:lnTo>
                    <a:pt x="405" y="985"/>
                  </a:lnTo>
                  <a:lnTo>
                    <a:pt x="701" y="985"/>
                  </a:lnTo>
                  <a:lnTo>
                    <a:pt x="1106" y="0"/>
                  </a:lnTo>
                  <a:lnTo>
                    <a:pt x="79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4" name="Freeform 9">
              <a:extLst>
                <a:ext uri="{FF2B5EF4-FFF2-40B4-BE49-F238E27FC236}">
                  <a16:creationId xmlns:a16="http://schemas.microsoft.com/office/drawing/2014/main" id="{A43FB04C-6C36-7621-C359-97EAE8927B9D}"/>
                </a:ext>
              </a:extLst>
            </p:cNvPr>
            <p:cNvSpPr>
              <a:spLocks noEditPoints="1"/>
            </p:cNvSpPr>
            <p:nvPr userDrawn="1"/>
          </p:nvSpPr>
          <p:spPr bwMode="auto">
            <a:xfrm>
              <a:off x="3138488" y="2319338"/>
              <a:ext cx="1630363" cy="1617663"/>
            </a:xfrm>
            <a:custGeom>
              <a:avLst/>
              <a:gdLst>
                <a:gd name="T0" fmla="*/ 697 w 856"/>
                <a:gd name="T1" fmla="*/ 582 h 848"/>
                <a:gd name="T2" fmla="*/ 462 w 856"/>
                <a:gd name="T3" fmla="*/ 669 h 848"/>
                <a:gd name="T4" fmla="*/ 280 w 856"/>
                <a:gd name="T5" fmla="*/ 602 h 848"/>
                <a:gd name="T6" fmla="*/ 856 w 856"/>
                <a:gd name="T7" fmla="*/ 363 h 848"/>
                <a:gd name="T8" fmla="*/ 758 w 856"/>
                <a:gd name="T9" fmla="*/ 135 h 848"/>
                <a:gd name="T10" fmla="*/ 434 w 856"/>
                <a:gd name="T11" fmla="*/ 0 h 848"/>
                <a:gd name="T12" fmla="*/ 0 w 856"/>
                <a:gd name="T13" fmla="*/ 424 h 848"/>
                <a:gd name="T14" fmla="*/ 459 w 856"/>
                <a:gd name="T15" fmla="*/ 848 h 848"/>
                <a:gd name="T16" fmla="*/ 840 w 856"/>
                <a:gd name="T17" fmla="*/ 691 h 848"/>
                <a:gd name="T18" fmla="*/ 697 w 856"/>
                <a:gd name="T19" fmla="*/ 582 h 848"/>
                <a:gd name="T20" fmla="*/ 265 w 856"/>
                <a:gd name="T21" fmla="*/ 261 h 848"/>
                <a:gd name="T22" fmla="*/ 438 w 856"/>
                <a:gd name="T23" fmla="*/ 179 h 848"/>
                <a:gd name="T24" fmla="*/ 612 w 856"/>
                <a:gd name="T25" fmla="*/ 294 h 848"/>
                <a:gd name="T26" fmla="*/ 219 w 856"/>
                <a:gd name="T27" fmla="*/ 457 h 848"/>
                <a:gd name="T28" fmla="*/ 265 w 856"/>
                <a:gd name="T29" fmla="*/ 261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56" h="848">
                  <a:moveTo>
                    <a:pt x="697" y="582"/>
                  </a:moveTo>
                  <a:cubicBezTo>
                    <a:pt x="602" y="652"/>
                    <a:pt x="548" y="669"/>
                    <a:pt x="462" y="669"/>
                  </a:cubicBezTo>
                  <a:cubicBezTo>
                    <a:pt x="384" y="669"/>
                    <a:pt x="323" y="645"/>
                    <a:pt x="280" y="602"/>
                  </a:cubicBezTo>
                  <a:cubicBezTo>
                    <a:pt x="856" y="363"/>
                    <a:pt x="856" y="363"/>
                    <a:pt x="856" y="363"/>
                  </a:cubicBezTo>
                  <a:cubicBezTo>
                    <a:pt x="843" y="275"/>
                    <a:pt x="810" y="195"/>
                    <a:pt x="758" y="135"/>
                  </a:cubicBezTo>
                  <a:cubicBezTo>
                    <a:pt x="682" y="47"/>
                    <a:pt x="570" y="0"/>
                    <a:pt x="434" y="0"/>
                  </a:cubicBezTo>
                  <a:cubicBezTo>
                    <a:pt x="186" y="0"/>
                    <a:pt x="0" y="183"/>
                    <a:pt x="0" y="424"/>
                  </a:cubicBezTo>
                  <a:cubicBezTo>
                    <a:pt x="0" y="672"/>
                    <a:pt x="187" y="848"/>
                    <a:pt x="459" y="848"/>
                  </a:cubicBezTo>
                  <a:cubicBezTo>
                    <a:pt x="611" y="848"/>
                    <a:pt x="767" y="776"/>
                    <a:pt x="840" y="691"/>
                  </a:cubicBezTo>
                  <a:lnTo>
                    <a:pt x="697" y="582"/>
                  </a:lnTo>
                  <a:close/>
                  <a:moveTo>
                    <a:pt x="265" y="261"/>
                  </a:moveTo>
                  <a:cubicBezTo>
                    <a:pt x="303" y="210"/>
                    <a:pt x="364" y="179"/>
                    <a:pt x="438" y="179"/>
                  </a:cubicBezTo>
                  <a:cubicBezTo>
                    <a:pt x="519" y="179"/>
                    <a:pt x="581" y="226"/>
                    <a:pt x="612" y="294"/>
                  </a:cubicBezTo>
                  <a:cubicBezTo>
                    <a:pt x="219" y="457"/>
                    <a:pt x="219" y="457"/>
                    <a:pt x="219" y="457"/>
                  </a:cubicBezTo>
                  <a:cubicBezTo>
                    <a:pt x="208" y="374"/>
                    <a:pt x="230" y="308"/>
                    <a:pt x="265" y="2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5" name="Freeform 10">
              <a:extLst>
                <a:ext uri="{FF2B5EF4-FFF2-40B4-BE49-F238E27FC236}">
                  <a16:creationId xmlns:a16="http://schemas.microsoft.com/office/drawing/2014/main" id="{97884938-4E95-0949-105E-98AEFB43CA9E}"/>
                </a:ext>
              </a:extLst>
            </p:cNvPr>
            <p:cNvSpPr>
              <a:spLocks/>
            </p:cNvSpPr>
            <p:nvPr userDrawn="1"/>
          </p:nvSpPr>
          <p:spPr bwMode="auto">
            <a:xfrm>
              <a:off x="1685925" y="1879600"/>
              <a:ext cx="1409700" cy="2030413"/>
            </a:xfrm>
            <a:custGeom>
              <a:avLst/>
              <a:gdLst>
                <a:gd name="T0" fmla="*/ 888 w 888"/>
                <a:gd name="T1" fmla="*/ 1030 h 1279"/>
                <a:gd name="T2" fmla="*/ 274 w 888"/>
                <a:gd name="T3" fmla="*/ 1030 h 1279"/>
                <a:gd name="T4" fmla="*/ 274 w 888"/>
                <a:gd name="T5" fmla="*/ 0 h 1279"/>
                <a:gd name="T6" fmla="*/ 0 w 888"/>
                <a:gd name="T7" fmla="*/ 0 h 1279"/>
                <a:gd name="T8" fmla="*/ 0 w 888"/>
                <a:gd name="T9" fmla="*/ 1279 h 1279"/>
                <a:gd name="T10" fmla="*/ 888 w 888"/>
                <a:gd name="T11" fmla="*/ 1279 h 1279"/>
                <a:gd name="T12" fmla="*/ 888 w 888"/>
                <a:gd name="T13" fmla="*/ 1030 h 1279"/>
              </a:gdLst>
              <a:ahLst/>
              <a:cxnLst>
                <a:cxn ang="0">
                  <a:pos x="T0" y="T1"/>
                </a:cxn>
                <a:cxn ang="0">
                  <a:pos x="T2" y="T3"/>
                </a:cxn>
                <a:cxn ang="0">
                  <a:pos x="T4" y="T5"/>
                </a:cxn>
                <a:cxn ang="0">
                  <a:pos x="T6" y="T7"/>
                </a:cxn>
                <a:cxn ang="0">
                  <a:pos x="T8" y="T9"/>
                </a:cxn>
                <a:cxn ang="0">
                  <a:pos x="T10" y="T11"/>
                </a:cxn>
                <a:cxn ang="0">
                  <a:pos x="T12" y="T13"/>
                </a:cxn>
              </a:cxnLst>
              <a:rect l="0" t="0" r="r" b="b"/>
              <a:pathLst>
                <a:path w="888" h="1279">
                  <a:moveTo>
                    <a:pt x="888" y="1030"/>
                  </a:moveTo>
                  <a:lnTo>
                    <a:pt x="274" y="1030"/>
                  </a:lnTo>
                  <a:lnTo>
                    <a:pt x="274" y="0"/>
                  </a:lnTo>
                  <a:lnTo>
                    <a:pt x="0" y="0"/>
                  </a:lnTo>
                  <a:lnTo>
                    <a:pt x="0" y="1279"/>
                  </a:lnTo>
                  <a:lnTo>
                    <a:pt x="888" y="1279"/>
                  </a:lnTo>
                  <a:lnTo>
                    <a:pt x="888" y="10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6" name="Freeform 10">
              <a:extLst>
                <a:ext uri="{FF2B5EF4-FFF2-40B4-BE49-F238E27FC236}">
                  <a16:creationId xmlns:a16="http://schemas.microsoft.com/office/drawing/2014/main" id="{4FDF6087-F2AB-BF7A-DC16-889EA5DA9062}"/>
                </a:ext>
              </a:extLst>
            </p:cNvPr>
            <p:cNvSpPr>
              <a:spLocks noEditPoints="1"/>
            </p:cNvSpPr>
            <p:nvPr userDrawn="1"/>
          </p:nvSpPr>
          <p:spPr bwMode="auto">
            <a:xfrm>
              <a:off x="9966325" y="2319338"/>
              <a:ext cx="1677988" cy="1617663"/>
            </a:xfrm>
            <a:custGeom>
              <a:avLst/>
              <a:gdLst>
                <a:gd name="T0" fmla="*/ 439 w 881"/>
                <a:gd name="T1" fmla="*/ 848 h 848"/>
                <a:gd name="T2" fmla="*/ 0 w 881"/>
                <a:gd name="T3" fmla="*/ 424 h 848"/>
                <a:gd name="T4" fmla="*/ 442 w 881"/>
                <a:gd name="T5" fmla="*/ 0 h 848"/>
                <a:gd name="T6" fmla="*/ 881 w 881"/>
                <a:gd name="T7" fmla="*/ 424 h 848"/>
                <a:gd name="T8" fmla="*/ 439 w 881"/>
                <a:gd name="T9" fmla="*/ 848 h 848"/>
                <a:gd name="T10" fmla="*/ 439 w 881"/>
                <a:gd name="T11" fmla="*/ 193 h 848"/>
                <a:gd name="T12" fmla="*/ 222 w 881"/>
                <a:gd name="T13" fmla="*/ 424 h 848"/>
                <a:gd name="T14" fmla="*/ 442 w 881"/>
                <a:gd name="T15" fmla="*/ 655 h 848"/>
                <a:gd name="T16" fmla="*/ 659 w 881"/>
                <a:gd name="T17" fmla="*/ 424 h 848"/>
                <a:gd name="T18" fmla="*/ 439 w 881"/>
                <a:gd name="T19" fmla="*/ 19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1" h="848">
                  <a:moveTo>
                    <a:pt x="439" y="848"/>
                  </a:moveTo>
                  <a:cubicBezTo>
                    <a:pt x="193" y="848"/>
                    <a:pt x="0" y="664"/>
                    <a:pt x="0" y="424"/>
                  </a:cubicBezTo>
                  <a:cubicBezTo>
                    <a:pt x="0" y="186"/>
                    <a:pt x="194" y="0"/>
                    <a:pt x="442" y="0"/>
                  </a:cubicBezTo>
                  <a:cubicBezTo>
                    <a:pt x="688" y="0"/>
                    <a:pt x="881" y="184"/>
                    <a:pt x="881" y="424"/>
                  </a:cubicBezTo>
                  <a:cubicBezTo>
                    <a:pt x="881" y="662"/>
                    <a:pt x="687" y="848"/>
                    <a:pt x="439" y="848"/>
                  </a:cubicBezTo>
                  <a:moveTo>
                    <a:pt x="439" y="193"/>
                  </a:moveTo>
                  <a:cubicBezTo>
                    <a:pt x="313" y="193"/>
                    <a:pt x="222" y="288"/>
                    <a:pt x="222" y="424"/>
                  </a:cubicBezTo>
                  <a:cubicBezTo>
                    <a:pt x="222" y="553"/>
                    <a:pt x="319" y="655"/>
                    <a:pt x="442" y="655"/>
                  </a:cubicBezTo>
                  <a:cubicBezTo>
                    <a:pt x="568" y="655"/>
                    <a:pt x="659" y="557"/>
                    <a:pt x="659" y="424"/>
                  </a:cubicBezTo>
                  <a:cubicBezTo>
                    <a:pt x="659" y="295"/>
                    <a:pt x="562" y="193"/>
                    <a:pt x="439" y="19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7" name="Freeform 11">
              <a:extLst>
                <a:ext uri="{FF2B5EF4-FFF2-40B4-BE49-F238E27FC236}">
                  <a16:creationId xmlns:a16="http://schemas.microsoft.com/office/drawing/2014/main" id="{9F9C0A5B-E816-7634-5C5B-B762B9122330}"/>
                </a:ext>
              </a:extLst>
            </p:cNvPr>
            <p:cNvSpPr>
              <a:spLocks noEditPoints="1"/>
            </p:cNvSpPr>
            <p:nvPr userDrawn="1"/>
          </p:nvSpPr>
          <p:spPr bwMode="auto">
            <a:xfrm>
              <a:off x="6664325" y="2319338"/>
              <a:ext cx="1679575" cy="1617663"/>
            </a:xfrm>
            <a:custGeom>
              <a:avLst/>
              <a:gdLst>
                <a:gd name="T0" fmla="*/ 439 w 882"/>
                <a:gd name="T1" fmla="*/ 848 h 848"/>
                <a:gd name="T2" fmla="*/ 0 w 882"/>
                <a:gd name="T3" fmla="*/ 424 h 848"/>
                <a:gd name="T4" fmla="*/ 442 w 882"/>
                <a:gd name="T5" fmla="*/ 0 h 848"/>
                <a:gd name="T6" fmla="*/ 882 w 882"/>
                <a:gd name="T7" fmla="*/ 424 h 848"/>
                <a:gd name="T8" fmla="*/ 439 w 882"/>
                <a:gd name="T9" fmla="*/ 848 h 848"/>
                <a:gd name="T10" fmla="*/ 439 w 882"/>
                <a:gd name="T11" fmla="*/ 193 h 848"/>
                <a:gd name="T12" fmla="*/ 222 w 882"/>
                <a:gd name="T13" fmla="*/ 424 h 848"/>
                <a:gd name="T14" fmla="*/ 442 w 882"/>
                <a:gd name="T15" fmla="*/ 655 h 848"/>
                <a:gd name="T16" fmla="*/ 660 w 882"/>
                <a:gd name="T17" fmla="*/ 424 h 848"/>
                <a:gd name="T18" fmla="*/ 439 w 882"/>
                <a:gd name="T19" fmla="*/ 19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2" h="848">
                  <a:moveTo>
                    <a:pt x="439" y="848"/>
                  </a:moveTo>
                  <a:cubicBezTo>
                    <a:pt x="193" y="848"/>
                    <a:pt x="0" y="664"/>
                    <a:pt x="0" y="424"/>
                  </a:cubicBezTo>
                  <a:cubicBezTo>
                    <a:pt x="0" y="186"/>
                    <a:pt x="195" y="0"/>
                    <a:pt x="442" y="0"/>
                  </a:cubicBezTo>
                  <a:cubicBezTo>
                    <a:pt x="689" y="0"/>
                    <a:pt x="882" y="184"/>
                    <a:pt x="882" y="424"/>
                  </a:cubicBezTo>
                  <a:cubicBezTo>
                    <a:pt x="882" y="662"/>
                    <a:pt x="687" y="848"/>
                    <a:pt x="439" y="848"/>
                  </a:cubicBezTo>
                  <a:moveTo>
                    <a:pt x="439" y="193"/>
                  </a:moveTo>
                  <a:cubicBezTo>
                    <a:pt x="314" y="193"/>
                    <a:pt x="222" y="288"/>
                    <a:pt x="222" y="424"/>
                  </a:cubicBezTo>
                  <a:cubicBezTo>
                    <a:pt x="222" y="553"/>
                    <a:pt x="319" y="655"/>
                    <a:pt x="442" y="655"/>
                  </a:cubicBezTo>
                  <a:cubicBezTo>
                    <a:pt x="568" y="655"/>
                    <a:pt x="660" y="557"/>
                    <a:pt x="660" y="424"/>
                  </a:cubicBezTo>
                  <a:cubicBezTo>
                    <a:pt x="660" y="295"/>
                    <a:pt x="563" y="193"/>
                    <a:pt x="439" y="19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grpSp>
      <p:sp>
        <p:nvSpPr>
          <p:cNvPr id="10" name="Title 28"/>
          <p:cNvSpPr>
            <a:spLocks noGrp="1"/>
          </p:cNvSpPr>
          <p:nvPr>
            <p:ph type="title" hasCustomPrompt="1"/>
          </p:nvPr>
        </p:nvSpPr>
        <p:spPr bwMode="gray">
          <a:xfrm>
            <a:off x="760412" y="442528"/>
            <a:ext cx="10671049" cy="418576"/>
          </a:xfrm>
          <a:prstGeom prst="rect">
            <a:avLst/>
          </a:prstGeom>
        </p:spPr>
        <p:txBody>
          <a:bodyPr wrap="square" lIns="0" tIns="0" rIns="0" bIns="0" anchor="t" anchorCtr="0">
            <a:noAutofit/>
          </a:bodyPr>
          <a:lstStyle>
            <a:lvl1pPr marL="0" algn="l" defTabSz="1218987" rtl="0" eaLnBrk="1" latinLnBrk="0" hangingPunct="1">
              <a:lnSpc>
                <a:spcPct val="85000"/>
              </a:lnSpc>
              <a:spcBef>
                <a:spcPct val="0"/>
              </a:spcBef>
              <a:buNone/>
              <a:tabLst>
                <a:tab pos="1218987" algn="l"/>
              </a:tabLst>
              <a:defRPr lang="en-US" sz="3200" b="1" kern="1200" cap="none" spc="-150" baseline="0" dirty="0">
                <a:solidFill>
                  <a:schemeClr val="bg1"/>
                </a:solidFill>
                <a:latin typeface="+mj-lt"/>
                <a:ea typeface="+mn-ea"/>
                <a:cs typeface="Arial" pitchFamily="34" charset="0"/>
              </a:defRPr>
            </a:lvl1pPr>
          </a:lstStyle>
          <a:p>
            <a:r>
              <a:rPr lang="en-US" dirty="0"/>
              <a:t>Click to edit master title</a:t>
            </a:r>
          </a:p>
        </p:txBody>
      </p:sp>
      <p:sp>
        <p:nvSpPr>
          <p:cNvPr id="22" name="Content Placeholder 2"/>
          <p:cNvSpPr>
            <a:spLocks noGrp="1"/>
          </p:cNvSpPr>
          <p:nvPr>
            <p:ph sz="half" idx="1"/>
          </p:nvPr>
        </p:nvSpPr>
        <p:spPr bwMode="gray">
          <a:xfrm>
            <a:off x="760413" y="1308880"/>
            <a:ext cx="10667999" cy="4787120"/>
          </a:xfrm>
          <a:prstGeom prst="rect">
            <a:avLst/>
          </a:prstGeom>
        </p:spPr>
        <p:txBody>
          <a:bodyPr lIns="0" tIns="0" rIns="0" bIns="0"/>
          <a:lstStyle>
            <a:lvl1pPr marL="171450" indent="-171450">
              <a:lnSpc>
                <a:spcPct val="90000"/>
              </a:lnSpc>
              <a:spcBef>
                <a:spcPts val="1000"/>
              </a:spcBef>
              <a:buClrTx/>
              <a:buFont typeface="Arial" panose="020B0604020202020204" pitchFamily="34" charset="0"/>
              <a:buChar char="•"/>
              <a:defRPr sz="2000">
                <a:solidFill>
                  <a:schemeClr val="bg1"/>
                </a:solidFill>
                <a:latin typeface="+mn-lt"/>
                <a:cs typeface="Arial" pitchFamily="34" charset="0"/>
              </a:defRPr>
            </a:lvl1pPr>
            <a:lvl2pPr marL="609493" indent="-228560">
              <a:lnSpc>
                <a:spcPct val="90000"/>
              </a:lnSpc>
              <a:spcBef>
                <a:spcPts val="500"/>
              </a:spcBef>
              <a:buClrTx/>
              <a:buFont typeface="Arial" pitchFamily="34" charset="0"/>
              <a:buChar char="–"/>
              <a:defRPr sz="1800">
                <a:solidFill>
                  <a:schemeClr val="bg1"/>
                </a:solidFill>
                <a:latin typeface="+mn-lt"/>
                <a:cs typeface="Arial" pitchFamily="34" charset="0"/>
              </a:defRPr>
            </a:lvl2pPr>
            <a:lvl3pPr marL="835938" indent="-150258">
              <a:lnSpc>
                <a:spcPct val="90000"/>
              </a:lnSpc>
              <a:spcBef>
                <a:spcPts val="500"/>
              </a:spcBef>
              <a:buClrTx/>
              <a:buFont typeface="Arial" panose="020B0604020202020204" pitchFamily="34" charset="0"/>
              <a:buChar char="-"/>
              <a:defRPr sz="1800">
                <a:solidFill>
                  <a:schemeClr val="bg1"/>
                </a:solidFill>
                <a:latin typeface="+mn-lt"/>
                <a:cs typeface="Arial" pitchFamily="34" charset="0"/>
              </a:defRPr>
            </a:lvl3pPr>
            <a:lvl4pPr marL="1147033" indent="-156606">
              <a:lnSpc>
                <a:spcPct val="90000"/>
              </a:lnSpc>
              <a:spcBef>
                <a:spcPts val="500"/>
              </a:spcBef>
              <a:buClrTx/>
              <a:buFont typeface="Arial" panose="020B0604020202020204" pitchFamily="34" charset="0"/>
              <a:buChar char="-"/>
              <a:defRPr sz="1800">
                <a:solidFill>
                  <a:schemeClr val="bg1"/>
                </a:solidFill>
                <a:latin typeface="+mn-lt"/>
                <a:cs typeface="Arial" pitchFamily="34" charset="0"/>
              </a:defRPr>
            </a:lvl4pPr>
            <a:lvl5pPr marL="1445431" indent="-150258">
              <a:lnSpc>
                <a:spcPct val="90000"/>
              </a:lnSpc>
              <a:spcBef>
                <a:spcPts val="500"/>
              </a:spcBef>
              <a:buClrTx/>
              <a:buFont typeface="Arial" panose="020B0604020202020204" pitchFamily="34" charset="0"/>
              <a:buChar char="-"/>
              <a:defRPr sz="1800">
                <a:solidFill>
                  <a:schemeClr val="bg1"/>
                </a:solidFill>
                <a:latin typeface="+mn-lt"/>
                <a:cs typeface="Arial" pitchFamily="34" charset="0"/>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 name="TextBox 1">
            <a:extLst>
              <a:ext uri="{FF2B5EF4-FFF2-40B4-BE49-F238E27FC236}">
                <a16:creationId xmlns:a16="http://schemas.microsoft.com/office/drawing/2014/main" id="{E41571DF-E319-127D-E44C-966DF1676FD5}"/>
              </a:ext>
            </a:extLst>
          </p:cNvPr>
          <p:cNvSpPr txBox="1"/>
          <p:nvPr userDrawn="1"/>
        </p:nvSpPr>
        <p:spPr>
          <a:xfrm>
            <a:off x="1259423" y="6487126"/>
            <a:ext cx="4115872" cy="153888"/>
          </a:xfrm>
          <a:prstGeom prst="rect">
            <a:avLst/>
          </a:prstGeom>
          <a:noFill/>
        </p:spPr>
        <p:txBody>
          <a:bodyPr wrap="square" lIns="0" tIns="0" rIns="0" bIns="0" rtlCol="0">
            <a:spAutoFit/>
          </a:bodyPr>
          <a:lstStyle/>
          <a:p>
            <a:r>
              <a:rPr lang="en-US" sz="1000" dirty="0">
                <a:solidFill>
                  <a:schemeClr val="bg1"/>
                </a:solidFill>
                <a:latin typeface="Arial" pitchFamily="34" charset="0"/>
                <a:cs typeface="Arial" pitchFamily="34" charset="0"/>
              </a:rPr>
              <a:t>2024 Lenovo Enterprise Solutions LLC. All rights reserved.</a:t>
            </a:r>
          </a:p>
        </p:txBody>
      </p:sp>
      <p:sp>
        <p:nvSpPr>
          <p:cNvPr id="48" name="Slide Number Placeholder 5">
            <a:extLst>
              <a:ext uri="{FF2B5EF4-FFF2-40B4-BE49-F238E27FC236}">
                <a16:creationId xmlns:a16="http://schemas.microsoft.com/office/drawing/2014/main" id="{A83FF340-149C-2DD8-5F18-E8A52536D02D}"/>
              </a:ext>
            </a:extLst>
          </p:cNvPr>
          <p:cNvSpPr>
            <a:spLocks noGrp="1"/>
          </p:cNvSpPr>
          <p:nvPr>
            <p:ph type="sldNum" sz="quarter" idx="4"/>
          </p:nvPr>
        </p:nvSpPr>
        <p:spPr>
          <a:xfrm>
            <a:off x="11672569" y="6400800"/>
            <a:ext cx="439026" cy="155448"/>
          </a:xfrm>
          <a:prstGeom prst="rect">
            <a:avLst/>
          </a:prstGeom>
        </p:spPr>
        <p:txBody>
          <a:bodyPr vert="horz" lIns="0" tIns="0" rIns="0" bIns="0" rtlCol="0" anchor="ctr"/>
          <a:lstStyle>
            <a:lvl1pPr algn="ctr">
              <a:defRPr sz="1000">
                <a:solidFill>
                  <a:schemeClr val="bg1"/>
                </a:solidFill>
                <a:latin typeface="Arial" panose="020B0604020202020204" pitchFamily="34" charset="0"/>
                <a:cs typeface="Arial" panose="020B0604020202020204" pitchFamily="34" charset="0"/>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70975778"/>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with Subtitle Content_Black">
    <p:bg>
      <p:bgPr>
        <a:solidFill>
          <a:srgbClr val="1E0013"/>
        </a:solidFill>
        <a:effectLst/>
      </p:bgPr>
    </p:bg>
    <p:spTree>
      <p:nvGrpSpPr>
        <p:cNvPr id="1" name=""/>
        <p:cNvGrpSpPr/>
        <p:nvPr/>
      </p:nvGrpSpPr>
      <p:grpSpPr>
        <a:xfrm>
          <a:off x="0" y="0"/>
          <a:ext cx="0" cy="0"/>
          <a:chOff x="0" y="0"/>
          <a:chExt cx="0" cy="0"/>
        </a:xfrm>
      </p:grpSpPr>
      <p:sp>
        <p:nvSpPr>
          <p:cNvPr id="22" name="Content Placeholder 2"/>
          <p:cNvSpPr>
            <a:spLocks noGrp="1"/>
          </p:cNvSpPr>
          <p:nvPr>
            <p:ph sz="half" idx="1"/>
          </p:nvPr>
        </p:nvSpPr>
        <p:spPr bwMode="gray">
          <a:xfrm>
            <a:off x="760412" y="1749389"/>
            <a:ext cx="10671049" cy="4346612"/>
          </a:xfrm>
          <a:prstGeom prst="rect">
            <a:avLst/>
          </a:prstGeom>
        </p:spPr>
        <p:txBody>
          <a:bodyPr lIns="0" tIns="0" rIns="0" bIns="0"/>
          <a:lstStyle>
            <a:lvl1pPr marL="171450" indent="-171450">
              <a:lnSpc>
                <a:spcPct val="90000"/>
              </a:lnSpc>
              <a:spcBef>
                <a:spcPts val="1000"/>
              </a:spcBef>
              <a:buClrTx/>
              <a:buFont typeface="Arial" panose="020B0604020202020204" pitchFamily="34" charset="0"/>
              <a:buChar char="•"/>
              <a:defRPr sz="2000">
                <a:solidFill>
                  <a:schemeClr val="bg1"/>
                </a:solidFill>
                <a:latin typeface="+mn-lt"/>
                <a:cs typeface="Arial" pitchFamily="34" charset="0"/>
              </a:defRPr>
            </a:lvl1pPr>
            <a:lvl2pPr marL="609493" indent="-228560">
              <a:lnSpc>
                <a:spcPct val="90000"/>
              </a:lnSpc>
              <a:spcBef>
                <a:spcPts val="500"/>
              </a:spcBef>
              <a:buClrTx/>
              <a:buFont typeface="Arial" pitchFamily="34" charset="0"/>
              <a:buChar char="–"/>
              <a:defRPr sz="1800">
                <a:solidFill>
                  <a:schemeClr val="bg1"/>
                </a:solidFill>
                <a:latin typeface="+mn-lt"/>
                <a:cs typeface="Arial" pitchFamily="34" charset="0"/>
              </a:defRPr>
            </a:lvl2pPr>
            <a:lvl3pPr marL="835938" indent="-150258">
              <a:lnSpc>
                <a:spcPct val="90000"/>
              </a:lnSpc>
              <a:spcBef>
                <a:spcPts val="500"/>
              </a:spcBef>
              <a:buClrTx/>
              <a:buFont typeface="Arial" panose="020B0604020202020204" pitchFamily="34" charset="0"/>
              <a:buChar char="-"/>
              <a:defRPr sz="1800">
                <a:solidFill>
                  <a:schemeClr val="bg1"/>
                </a:solidFill>
                <a:latin typeface="+mn-lt"/>
                <a:cs typeface="Arial" pitchFamily="34" charset="0"/>
              </a:defRPr>
            </a:lvl3pPr>
            <a:lvl4pPr marL="1147033" indent="-156606">
              <a:lnSpc>
                <a:spcPct val="90000"/>
              </a:lnSpc>
              <a:spcBef>
                <a:spcPts val="500"/>
              </a:spcBef>
              <a:buClrTx/>
              <a:buFont typeface="Arial" panose="020B0604020202020204" pitchFamily="34" charset="0"/>
              <a:buChar char="-"/>
              <a:defRPr sz="1800">
                <a:solidFill>
                  <a:schemeClr val="bg1"/>
                </a:solidFill>
                <a:latin typeface="+mn-lt"/>
                <a:cs typeface="Arial" pitchFamily="34" charset="0"/>
              </a:defRPr>
            </a:lvl4pPr>
            <a:lvl5pPr marL="1445431" indent="-150258">
              <a:lnSpc>
                <a:spcPct val="90000"/>
              </a:lnSpc>
              <a:spcBef>
                <a:spcPts val="500"/>
              </a:spcBef>
              <a:buClrTx/>
              <a:buFont typeface="Arial" panose="020B0604020202020204" pitchFamily="34" charset="0"/>
              <a:buChar char="-"/>
              <a:defRPr sz="1800">
                <a:solidFill>
                  <a:schemeClr val="bg1"/>
                </a:solidFill>
                <a:latin typeface="+mn-lt"/>
                <a:cs typeface="Arial" pitchFamily="34" charset="0"/>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2"/>
          <p:cNvSpPr>
            <a:spLocks noGrp="1"/>
          </p:cNvSpPr>
          <p:nvPr>
            <p:ph type="body" idx="10" hasCustomPrompt="1"/>
          </p:nvPr>
        </p:nvSpPr>
        <p:spPr bwMode="gray">
          <a:xfrm>
            <a:off x="760412" y="931563"/>
            <a:ext cx="10671048" cy="261610"/>
          </a:xfrm>
          <a:prstGeom prst="rect">
            <a:avLst/>
          </a:prstGeom>
        </p:spPr>
        <p:txBody>
          <a:bodyPr lIns="0" tIns="0" rIns="0" bIns="0" anchor="t" anchorCtr="0">
            <a:noAutofit/>
          </a:bodyPr>
          <a:lstStyle>
            <a:lvl1pPr marL="0" indent="0">
              <a:lnSpc>
                <a:spcPct val="85000"/>
              </a:lnSpc>
              <a:spcBef>
                <a:spcPts val="0"/>
              </a:spcBef>
              <a:buNone/>
              <a:defRPr sz="2000" b="0">
                <a:solidFill>
                  <a:schemeClr val="bg1"/>
                </a:solidFill>
                <a:latin typeface="+mn-lt"/>
                <a:cs typeface="Arial" pitchFamily="34" charset="0"/>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a:t>Click to edit master text styles</a:t>
            </a:r>
          </a:p>
        </p:txBody>
      </p:sp>
      <p:sp>
        <p:nvSpPr>
          <p:cNvPr id="11" name="Title 28"/>
          <p:cNvSpPr>
            <a:spLocks noGrp="1"/>
          </p:cNvSpPr>
          <p:nvPr>
            <p:ph type="title" hasCustomPrompt="1"/>
          </p:nvPr>
        </p:nvSpPr>
        <p:spPr bwMode="gray">
          <a:xfrm>
            <a:off x="760412" y="442528"/>
            <a:ext cx="10671049" cy="418576"/>
          </a:xfrm>
          <a:prstGeom prst="rect">
            <a:avLst/>
          </a:prstGeom>
        </p:spPr>
        <p:txBody>
          <a:bodyPr wrap="square" lIns="0" tIns="0" rIns="0" bIns="0" anchor="t" anchorCtr="0">
            <a:noAutofit/>
          </a:bodyPr>
          <a:lstStyle>
            <a:lvl1pPr marL="0" algn="l" defTabSz="1218987" rtl="0" eaLnBrk="1" latinLnBrk="0" hangingPunct="1">
              <a:lnSpc>
                <a:spcPct val="85000"/>
              </a:lnSpc>
              <a:spcBef>
                <a:spcPct val="0"/>
              </a:spcBef>
              <a:buNone/>
              <a:tabLst>
                <a:tab pos="1218987" algn="l"/>
              </a:tabLst>
              <a:defRPr lang="en-US" sz="3200" b="1" kern="1200" cap="none" spc="-150" baseline="0" dirty="0">
                <a:solidFill>
                  <a:schemeClr val="bg1"/>
                </a:solidFill>
                <a:latin typeface="+mj-lt"/>
                <a:ea typeface="+mn-ea"/>
                <a:cs typeface="Arial" pitchFamily="34" charset="0"/>
              </a:defRPr>
            </a:lvl1pPr>
          </a:lstStyle>
          <a:p>
            <a:r>
              <a:rPr lang="en-US" dirty="0"/>
              <a:t>Click to edit master title</a:t>
            </a:r>
          </a:p>
        </p:txBody>
      </p:sp>
      <p:grpSp>
        <p:nvGrpSpPr>
          <p:cNvPr id="33" name="Group 72">
            <a:extLst>
              <a:ext uri="{FF2B5EF4-FFF2-40B4-BE49-F238E27FC236}">
                <a16:creationId xmlns:a16="http://schemas.microsoft.com/office/drawing/2014/main" id="{8673D5F2-9E91-ECDF-8AF5-902D90E49BEE}"/>
              </a:ext>
            </a:extLst>
          </p:cNvPr>
          <p:cNvGrpSpPr>
            <a:grpSpLocks noChangeAspect="1"/>
          </p:cNvGrpSpPr>
          <p:nvPr userDrawn="1"/>
        </p:nvGrpSpPr>
        <p:grpSpPr>
          <a:xfrm>
            <a:off x="373705" y="6426214"/>
            <a:ext cx="777442" cy="259316"/>
            <a:chOff x="547688" y="952500"/>
            <a:chExt cx="12190413" cy="4067175"/>
          </a:xfrm>
        </p:grpSpPr>
        <p:sp>
          <p:nvSpPr>
            <p:cNvPr id="35" name="Rectangle 73">
              <a:extLst>
                <a:ext uri="{FF2B5EF4-FFF2-40B4-BE49-F238E27FC236}">
                  <a16:creationId xmlns:a16="http://schemas.microsoft.com/office/drawing/2014/main" id="{D1FBED12-FFB0-8F03-A38E-EF85C1CDA2F2}"/>
                </a:ext>
              </a:extLst>
            </p:cNvPr>
            <p:cNvSpPr>
              <a:spLocks noChangeArrowheads="1"/>
            </p:cNvSpPr>
            <p:nvPr userDrawn="1"/>
          </p:nvSpPr>
          <p:spPr bwMode="auto">
            <a:xfrm>
              <a:off x="547688" y="952500"/>
              <a:ext cx="12190413" cy="40671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36" name="Freeform 7">
              <a:extLst>
                <a:ext uri="{FF2B5EF4-FFF2-40B4-BE49-F238E27FC236}">
                  <a16:creationId xmlns:a16="http://schemas.microsoft.com/office/drawing/2014/main" id="{CC9B45D1-C855-E874-4ED6-DBBF14EB7F51}"/>
                </a:ext>
              </a:extLst>
            </p:cNvPr>
            <p:cNvSpPr>
              <a:spLocks/>
            </p:cNvSpPr>
            <p:nvPr userDrawn="1"/>
          </p:nvSpPr>
          <p:spPr bwMode="auto">
            <a:xfrm>
              <a:off x="4922838" y="2319338"/>
              <a:ext cx="1571625" cy="1590675"/>
            </a:xfrm>
            <a:custGeom>
              <a:avLst/>
              <a:gdLst>
                <a:gd name="T0" fmla="*/ 492 w 825"/>
                <a:gd name="T1" fmla="*/ 0 h 834"/>
                <a:gd name="T2" fmla="*/ 225 w 825"/>
                <a:gd name="T3" fmla="*/ 132 h 834"/>
                <a:gd name="T4" fmla="*/ 225 w 825"/>
                <a:gd name="T5" fmla="*/ 132 h 834"/>
                <a:gd name="T6" fmla="*/ 225 w 825"/>
                <a:gd name="T7" fmla="*/ 132 h 834"/>
                <a:gd name="T8" fmla="*/ 225 w 825"/>
                <a:gd name="T9" fmla="*/ 14 h 834"/>
                <a:gd name="T10" fmla="*/ 0 w 825"/>
                <a:gd name="T11" fmla="*/ 14 h 834"/>
                <a:gd name="T12" fmla="*/ 0 w 825"/>
                <a:gd name="T13" fmla="*/ 834 h 834"/>
                <a:gd name="T14" fmla="*/ 225 w 825"/>
                <a:gd name="T15" fmla="*/ 834 h 834"/>
                <a:gd name="T16" fmla="*/ 225 w 825"/>
                <a:gd name="T17" fmla="*/ 367 h 834"/>
                <a:gd name="T18" fmla="*/ 411 w 825"/>
                <a:gd name="T19" fmla="*/ 194 h 834"/>
                <a:gd name="T20" fmla="*/ 600 w 825"/>
                <a:gd name="T21" fmla="*/ 367 h 834"/>
                <a:gd name="T22" fmla="*/ 600 w 825"/>
                <a:gd name="T23" fmla="*/ 834 h 834"/>
                <a:gd name="T24" fmla="*/ 825 w 825"/>
                <a:gd name="T25" fmla="*/ 834 h 834"/>
                <a:gd name="T26" fmla="*/ 825 w 825"/>
                <a:gd name="T27" fmla="*/ 326 h 834"/>
                <a:gd name="T28" fmla="*/ 492 w 825"/>
                <a:gd name="T29" fmla="*/ 0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5" h="834">
                  <a:moveTo>
                    <a:pt x="492" y="0"/>
                  </a:moveTo>
                  <a:cubicBezTo>
                    <a:pt x="398" y="0"/>
                    <a:pt x="291" y="44"/>
                    <a:pt x="225" y="132"/>
                  </a:cubicBezTo>
                  <a:cubicBezTo>
                    <a:pt x="225" y="132"/>
                    <a:pt x="225" y="132"/>
                    <a:pt x="225" y="132"/>
                  </a:cubicBezTo>
                  <a:cubicBezTo>
                    <a:pt x="225" y="132"/>
                    <a:pt x="225" y="132"/>
                    <a:pt x="225" y="132"/>
                  </a:cubicBezTo>
                  <a:cubicBezTo>
                    <a:pt x="225" y="14"/>
                    <a:pt x="225" y="14"/>
                    <a:pt x="225" y="14"/>
                  </a:cubicBezTo>
                  <a:cubicBezTo>
                    <a:pt x="0" y="14"/>
                    <a:pt x="0" y="14"/>
                    <a:pt x="0" y="14"/>
                  </a:cubicBezTo>
                  <a:cubicBezTo>
                    <a:pt x="0" y="834"/>
                    <a:pt x="0" y="834"/>
                    <a:pt x="0" y="834"/>
                  </a:cubicBezTo>
                  <a:cubicBezTo>
                    <a:pt x="225" y="834"/>
                    <a:pt x="225" y="834"/>
                    <a:pt x="225" y="834"/>
                  </a:cubicBezTo>
                  <a:cubicBezTo>
                    <a:pt x="225" y="367"/>
                    <a:pt x="225" y="367"/>
                    <a:pt x="225" y="367"/>
                  </a:cubicBezTo>
                  <a:cubicBezTo>
                    <a:pt x="225" y="283"/>
                    <a:pt x="290" y="194"/>
                    <a:pt x="411" y="194"/>
                  </a:cubicBezTo>
                  <a:cubicBezTo>
                    <a:pt x="504" y="194"/>
                    <a:pt x="600" y="259"/>
                    <a:pt x="600" y="367"/>
                  </a:cubicBezTo>
                  <a:cubicBezTo>
                    <a:pt x="600" y="834"/>
                    <a:pt x="600" y="834"/>
                    <a:pt x="600" y="834"/>
                  </a:cubicBezTo>
                  <a:cubicBezTo>
                    <a:pt x="825" y="834"/>
                    <a:pt x="825" y="834"/>
                    <a:pt x="825" y="834"/>
                  </a:cubicBezTo>
                  <a:cubicBezTo>
                    <a:pt x="825" y="326"/>
                    <a:pt x="825" y="326"/>
                    <a:pt x="825" y="326"/>
                  </a:cubicBezTo>
                  <a:cubicBezTo>
                    <a:pt x="825" y="137"/>
                    <a:pt x="690" y="0"/>
                    <a:pt x="49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37" name="Freeform 8">
              <a:extLst>
                <a:ext uri="{FF2B5EF4-FFF2-40B4-BE49-F238E27FC236}">
                  <a16:creationId xmlns:a16="http://schemas.microsoft.com/office/drawing/2014/main" id="{F5C1BD7E-A51B-7118-DD20-260523237D22}"/>
                </a:ext>
              </a:extLst>
            </p:cNvPr>
            <p:cNvSpPr>
              <a:spLocks/>
            </p:cNvSpPr>
            <p:nvPr userDrawn="1"/>
          </p:nvSpPr>
          <p:spPr bwMode="auto">
            <a:xfrm>
              <a:off x="8277225" y="2346325"/>
              <a:ext cx="1755775" cy="1563688"/>
            </a:xfrm>
            <a:custGeom>
              <a:avLst/>
              <a:gdLst>
                <a:gd name="T0" fmla="*/ 797 w 1106"/>
                <a:gd name="T1" fmla="*/ 0 h 985"/>
                <a:gd name="T2" fmla="*/ 553 w 1106"/>
                <a:gd name="T3" fmla="*/ 671 h 985"/>
                <a:gd name="T4" fmla="*/ 308 w 1106"/>
                <a:gd name="T5" fmla="*/ 0 h 985"/>
                <a:gd name="T6" fmla="*/ 0 w 1106"/>
                <a:gd name="T7" fmla="*/ 0 h 985"/>
                <a:gd name="T8" fmla="*/ 405 w 1106"/>
                <a:gd name="T9" fmla="*/ 985 h 985"/>
                <a:gd name="T10" fmla="*/ 701 w 1106"/>
                <a:gd name="T11" fmla="*/ 985 h 985"/>
                <a:gd name="T12" fmla="*/ 1106 w 1106"/>
                <a:gd name="T13" fmla="*/ 0 h 985"/>
                <a:gd name="T14" fmla="*/ 797 w 1106"/>
                <a:gd name="T15" fmla="*/ 0 h 9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6" h="985">
                  <a:moveTo>
                    <a:pt x="797" y="0"/>
                  </a:moveTo>
                  <a:lnTo>
                    <a:pt x="553" y="671"/>
                  </a:lnTo>
                  <a:lnTo>
                    <a:pt x="308" y="0"/>
                  </a:lnTo>
                  <a:lnTo>
                    <a:pt x="0" y="0"/>
                  </a:lnTo>
                  <a:lnTo>
                    <a:pt x="405" y="985"/>
                  </a:lnTo>
                  <a:lnTo>
                    <a:pt x="701" y="985"/>
                  </a:lnTo>
                  <a:lnTo>
                    <a:pt x="1106" y="0"/>
                  </a:lnTo>
                  <a:lnTo>
                    <a:pt x="79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38" name="Freeform 9">
              <a:extLst>
                <a:ext uri="{FF2B5EF4-FFF2-40B4-BE49-F238E27FC236}">
                  <a16:creationId xmlns:a16="http://schemas.microsoft.com/office/drawing/2014/main" id="{8DDC9860-EBC4-35FF-E5D9-5575EDB510A3}"/>
                </a:ext>
              </a:extLst>
            </p:cNvPr>
            <p:cNvSpPr>
              <a:spLocks noEditPoints="1"/>
            </p:cNvSpPr>
            <p:nvPr userDrawn="1"/>
          </p:nvSpPr>
          <p:spPr bwMode="auto">
            <a:xfrm>
              <a:off x="3138488" y="2319338"/>
              <a:ext cx="1630363" cy="1617663"/>
            </a:xfrm>
            <a:custGeom>
              <a:avLst/>
              <a:gdLst>
                <a:gd name="T0" fmla="*/ 697 w 856"/>
                <a:gd name="T1" fmla="*/ 582 h 848"/>
                <a:gd name="T2" fmla="*/ 462 w 856"/>
                <a:gd name="T3" fmla="*/ 669 h 848"/>
                <a:gd name="T4" fmla="*/ 280 w 856"/>
                <a:gd name="T5" fmla="*/ 602 h 848"/>
                <a:gd name="T6" fmla="*/ 856 w 856"/>
                <a:gd name="T7" fmla="*/ 363 h 848"/>
                <a:gd name="T8" fmla="*/ 758 w 856"/>
                <a:gd name="T9" fmla="*/ 135 h 848"/>
                <a:gd name="T10" fmla="*/ 434 w 856"/>
                <a:gd name="T11" fmla="*/ 0 h 848"/>
                <a:gd name="T12" fmla="*/ 0 w 856"/>
                <a:gd name="T13" fmla="*/ 424 h 848"/>
                <a:gd name="T14" fmla="*/ 459 w 856"/>
                <a:gd name="T15" fmla="*/ 848 h 848"/>
                <a:gd name="T16" fmla="*/ 840 w 856"/>
                <a:gd name="T17" fmla="*/ 691 h 848"/>
                <a:gd name="T18" fmla="*/ 697 w 856"/>
                <a:gd name="T19" fmla="*/ 582 h 848"/>
                <a:gd name="T20" fmla="*/ 265 w 856"/>
                <a:gd name="T21" fmla="*/ 261 h 848"/>
                <a:gd name="T22" fmla="*/ 438 w 856"/>
                <a:gd name="T23" fmla="*/ 179 h 848"/>
                <a:gd name="T24" fmla="*/ 612 w 856"/>
                <a:gd name="T25" fmla="*/ 294 h 848"/>
                <a:gd name="T26" fmla="*/ 219 w 856"/>
                <a:gd name="T27" fmla="*/ 457 h 848"/>
                <a:gd name="T28" fmla="*/ 265 w 856"/>
                <a:gd name="T29" fmla="*/ 261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56" h="848">
                  <a:moveTo>
                    <a:pt x="697" y="582"/>
                  </a:moveTo>
                  <a:cubicBezTo>
                    <a:pt x="602" y="652"/>
                    <a:pt x="548" y="669"/>
                    <a:pt x="462" y="669"/>
                  </a:cubicBezTo>
                  <a:cubicBezTo>
                    <a:pt x="384" y="669"/>
                    <a:pt x="323" y="645"/>
                    <a:pt x="280" y="602"/>
                  </a:cubicBezTo>
                  <a:cubicBezTo>
                    <a:pt x="856" y="363"/>
                    <a:pt x="856" y="363"/>
                    <a:pt x="856" y="363"/>
                  </a:cubicBezTo>
                  <a:cubicBezTo>
                    <a:pt x="843" y="275"/>
                    <a:pt x="810" y="195"/>
                    <a:pt x="758" y="135"/>
                  </a:cubicBezTo>
                  <a:cubicBezTo>
                    <a:pt x="682" y="47"/>
                    <a:pt x="570" y="0"/>
                    <a:pt x="434" y="0"/>
                  </a:cubicBezTo>
                  <a:cubicBezTo>
                    <a:pt x="186" y="0"/>
                    <a:pt x="0" y="183"/>
                    <a:pt x="0" y="424"/>
                  </a:cubicBezTo>
                  <a:cubicBezTo>
                    <a:pt x="0" y="672"/>
                    <a:pt x="187" y="848"/>
                    <a:pt x="459" y="848"/>
                  </a:cubicBezTo>
                  <a:cubicBezTo>
                    <a:pt x="611" y="848"/>
                    <a:pt x="767" y="776"/>
                    <a:pt x="840" y="691"/>
                  </a:cubicBezTo>
                  <a:lnTo>
                    <a:pt x="697" y="582"/>
                  </a:lnTo>
                  <a:close/>
                  <a:moveTo>
                    <a:pt x="265" y="261"/>
                  </a:moveTo>
                  <a:cubicBezTo>
                    <a:pt x="303" y="210"/>
                    <a:pt x="364" y="179"/>
                    <a:pt x="438" y="179"/>
                  </a:cubicBezTo>
                  <a:cubicBezTo>
                    <a:pt x="519" y="179"/>
                    <a:pt x="581" y="226"/>
                    <a:pt x="612" y="294"/>
                  </a:cubicBezTo>
                  <a:cubicBezTo>
                    <a:pt x="219" y="457"/>
                    <a:pt x="219" y="457"/>
                    <a:pt x="219" y="457"/>
                  </a:cubicBezTo>
                  <a:cubicBezTo>
                    <a:pt x="208" y="374"/>
                    <a:pt x="230" y="308"/>
                    <a:pt x="265" y="2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39" name="Freeform 10">
              <a:extLst>
                <a:ext uri="{FF2B5EF4-FFF2-40B4-BE49-F238E27FC236}">
                  <a16:creationId xmlns:a16="http://schemas.microsoft.com/office/drawing/2014/main" id="{9FFF16F8-B99A-9B28-411F-CD5254715F91}"/>
                </a:ext>
              </a:extLst>
            </p:cNvPr>
            <p:cNvSpPr>
              <a:spLocks/>
            </p:cNvSpPr>
            <p:nvPr userDrawn="1"/>
          </p:nvSpPr>
          <p:spPr bwMode="auto">
            <a:xfrm>
              <a:off x="1685925" y="1879600"/>
              <a:ext cx="1409700" cy="2030413"/>
            </a:xfrm>
            <a:custGeom>
              <a:avLst/>
              <a:gdLst>
                <a:gd name="T0" fmla="*/ 888 w 888"/>
                <a:gd name="T1" fmla="*/ 1030 h 1279"/>
                <a:gd name="T2" fmla="*/ 274 w 888"/>
                <a:gd name="T3" fmla="*/ 1030 h 1279"/>
                <a:gd name="T4" fmla="*/ 274 w 888"/>
                <a:gd name="T5" fmla="*/ 0 h 1279"/>
                <a:gd name="T6" fmla="*/ 0 w 888"/>
                <a:gd name="T7" fmla="*/ 0 h 1279"/>
                <a:gd name="T8" fmla="*/ 0 w 888"/>
                <a:gd name="T9" fmla="*/ 1279 h 1279"/>
                <a:gd name="T10" fmla="*/ 888 w 888"/>
                <a:gd name="T11" fmla="*/ 1279 h 1279"/>
                <a:gd name="T12" fmla="*/ 888 w 888"/>
                <a:gd name="T13" fmla="*/ 1030 h 1279"/>
              </a:gdLst>
              <a:ahLst/>
              <a:cxnLst>
                <a:cxn ang="0">
                  <a:pos x="T0" y="T1"/>
                </a:cxn>
                <a:cxn ang="0">
                  <a:pos x="T2" y="T3"/>
                </a:cxn>
                <a:cxn ang="0">
                  <a:pos x="T4" y="T5"/>
                </a:cxn>
                <a:cxn ang="0">
                  <a:pos x="T6" y="T7"/>
                </a:cxn>
                <a:cxn ang="0">
                  <a:pos x="T8" y="T9"/>
                </a:cxn>
                <a:cxn ang="0">
                  <a:pos x="T10" y="T11"/>
                </a:cxn>
                <a:cxn ang="0">
                  <a:pos x="T12" y="T13"/>
                </a:cxn>
              </a:cxnLst>
              <a:rect l="0" t="0" r="r" b="b"/>
              <a:pathLst>
                <a:path w="888" h="1279">
                  <a:moveTo>
                    <a:pt x="888" y="1030"/>
                  </a:moveTo>
                  <a:lnTo>
                    <a:pt x="274" y="1030"/>
                  </a:lnTo>
                  <a:lnTo>
                    <a:pt x="274" y="0"/>
                  </a:lnTo>
                  <a:lnTo>
                    <a:pt x="0" y="0"/>
                  </a:lnTo>
                  <a:lnTo>
                    <a:pt x="0" y="1279"/>
                  </a:lnTo>
                  <a:lnTo>
                    <a:pt x="888" y="1279"/>
                  </a:lnTo>
                  <a:lnTo>
                    <a:pt x="888" y="10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0" name="Freeform 10">
              <a:extLst>
                <a:ext uri="{FF2B5EF4-FFF2-40B4-BE49-F238E27FC236}">
                  <a16:creationId xmlns:a16="http://schemas.microsoft.com/office/drawing/2014/main" id="{C52E7552-8E3D-515D-B679-775F138EACA0}"/>
                </a:ext>
              </a:extLst>
            </p:cNvPr>
            <p:cNvSpPr>
              <a:spLocks noEditPoints="1"/>
            </p:cNvSpPr>
            <p:nvPr userDrawn="1"/>
          </p:nvSpPr>
          <p:spPr bwMode="auto">
            <a:xfrm>
              <a:off x="9966325" y="2319338"/>
              <a:ext cx="1677988" cy="1617663"/>
            </a:xfrm>
            <a:custGeom>
              <a:avLst/>
              <a:gdLst>
                <a:gd name="T0" fmla="*/ 439 w 881"/>
                <a:gd name="T1" fmla="*/ 848 h 848"/>
                <a:gd name="T2" fmla="*/ 0 w 881"/>
                <a:gd name="T3" fmla="*/ 424 h 848"/>
                <a:gd name="T4" fmla="*/ 442 w 881"/>
                <a:gd name="T5" fmla="*/ 0 h 848"/>
                <a:gd name="T6" fmla="*/ 881 w 881"/>
                <a:gd name="T7" fmla="*/ 424 h 848"/>
                <a:gd name="T8" fmla="*/ 439 w 881"/>
                <a:gd name="T9" fmla="*/ 848 h 848"/>
                <a:gd name="T10" fmla="*/ 439 w 881"/>
                <a:gd name="T11" fmla="*/ 193 h 848"/>
                <a:gd name="T12" fmla="*/ 222 w 881"/>
                <a:gd name="T13" fmla="*/ 424 h 848"/>
                <a:gd name="T14" fmla="*/ 442 w 881"/>
                <a:gd name="T15" fmla="*/ 655 h 848"/>
                <a:gd name="T16" fmla="*/ 659 w 881"/>
                <a:gd name="T17" fmla="*/ 424 h 848"/>
                <a:gd name="T18" fmla="*/ 439 w 881"/>
                <a:gd name="T19" fmla="*/ 19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1" h="848">
                  <a:moveTo>
                    <a:pt x="439" y="848"/>
                  </a:moveTo>
                  <a:cubicBezTo>
                    <a:pt x="193" y="848"/>
                    <a:pt x="0" y="664"/>
                    <a:pt x="0" y="424"/>
                  </a:cubicBezTo>
                  <a:cubicBezTo>
                    <a:pt x="0" y="186"/>
                    <a:pt x="194" y="0"/>
                    <a:pt x="442" y="0"/>
                  </a:cubicBezTo>
                  <a:cubicBezTo>
                    <a:pt x="688" y="0"/>
                    <a:pt x="881" y="184"/>
                    <a:pt x="881" y="424"/>
                  </a:cubicBezTo>
                  <a:cubicBezTo>
                    <a:pt x="881" y="662"/>
                    <a:pt x="687" y="848"/>
                    <a:pt x="439" y="848"/>
                  </a:cubicBezTo>
                  <a:moveTo>
                    <a:pt x="439" y="193"/>
                  </a:moveTo>
                  <a:cubicBezTo>
                    <a:pt x="313" y="193"/>
                    <a:pt x="222" y="288"/>
                    <a:pt x="222" y="424"/>
                  </a:cubicBezTo>
                  <a:cubicBezTo>
                    <a:pt x="222" y="553"/>
                    <a:pt x="319" y="655"/>
                    <a:pt x="442" y="655"/>
                  </a:cubicBezTo>
                  <a:cubicBezTo>
                    <a:pt x="568" y="655"/>
                    <a:pt x="659" y="557"/>
                    <a:pt x="659" y="424"/>
                  </a:cubicBezTo>
                  <a:cubicBezTo>
                    <a:pt x="659" y="295"/>
                    <a:pt x="562" y="193"/>
                    <a:pt x="439" y="19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1" name="Freeform 11">
              <a:extLst>
                <a:ext uri="{FF2B5EF4-FFF2-40B4-BE49-F238E27FC236}">
                  <a16:creationId xmlns:a16="http://schemas.microsoft.com/office/drawing/2014/main" id="{078AEFE5-8D3F-DBDB-DEC1-6E0BCE4B396A}"/>
                </a:ext>
              </a:extLst>
            </p:cNvPr>
            <p:cNvSpPr>
              <a:spLocks noEditPoints="1"/>
            </p:cNvSpPr>
            <p:nvPr userDrawn="1"/>
          </p:nvSpPr>
          <p:spPr bwMode="auto">
            <a:xfrm>
              <a:off x="6664325" y="2319338"/>
              <a:ext cx="1679575" cy="1617663"/>
            </a:xfrm>
            <a:custGeom>
              <a:avLst/>
              <a:gdLst>
                <a:gd name="T0" fmla="*/ 439 w 882"/>
                <a:gd name="T1" fmla="*/ 848 h 848"/>
                <a:gd name="T2" fmla="*/ 0 w 882"/>
                <a:gd name="T3" fmla="*/ 424 h 848"/>
                <a:gd name="T4" fmla="*/ 442 w 882"/>
                <a:gd name="T5" fmla="*/ 0 h 848"/>
                <a:gd name="T6" fmla="*/ 882 w 882"/>
                <a:gd name="T7" fmla="*/ 424 h 848"/>
                <a:gd name="T8" fmla="*/ 439 w 882"/>
                <a:gd name="T9" fmla="*/ 848 h 848"/>
                <a:gd name="T10" fmla="*/ 439 w 882"/>
                <a:gd name="T11" fmla="*/ 193 h 848"/>
                <a:gd name="T12" fmla="*/ 222 w 882"/>
                <a:gd name="T13" fmla="*/ 424 h 848"/>
                <a:gd name="T14" fmla="*/ 442 w 882"/>
                <a:gd name="T15" fmla="*/ 655 h 848"/>
                <a:gd name="T16" fmla="*/ 660 w 882"/>
                <a:gd name="T17" fmla="*/ 424 h 848"/>
                <a:gd name="T18" fmla="*/ 439 w 882"/>
                <a:gd name="T19" fmla="*/ 19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2" h="848">
                  <a:moveTo>
                    <a:pt x="439" y="848"/>
                  </a:moveTo>
                  <a:cubicBezTo>
                    <a:pt x="193" y="848"/>
                    <a:pt x="0" y="664"/>
                    <a:pt x="0" y="424"/>
                  </a:cubicBezTo>
                  <a:cubicBezTo>
                    <a:pt x="0" y="186"/>
                    <a:pt x="195" y="0"/>
                    <a:pt x="442" y="0"/>
                  </a:cubicBezTo>
                  <a:cubicBezTo>
                    <a:pt x="689" y="0"/>
                    <a:pt x="882" y="184"/>
                    <a:pt x="882" y="424"/>
                  </a:cubicBezTo>
                  <a:cubicBezTo>
                    <a:pt x="882" y="662"/>
                    <a:pt x="687" y="848"/>
                    <a:pt x="439" y="848"/>
                  </a:cubicBezTo>
                  <a:moveTo>
                    <a:pt x="439" y="193"/>
                  </a:moveTo>
                  <a:cubicBezTo>
                    <a:pt x="314" y="193"/>
                    <a:pt x="222" y="288"/>
                    <a:pt x="222" y="424"/>
                  </a:cubicBezTo>
                  <a:cubicBezTo>
                    <a:pt x="222" y="553"/>
                    <a:pt x="319" y="655"/>
                    <a:pt x="442" y="655"/>
                  </a:cubicBezTo>
                  <a:cubicBezTo>
                    <a:pt x="568" y="655"/>
                    <a:pt x="660" y="557"/>
                    <a:pt x="660" y="424"/>
                  </a:cubicBezTo>
                  <a:cubicBezTo>
                    <a:pt x="660" y="295"/>
                    <a:pt x="563" y="193"/>
                    <a:pt x="439" y="19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grpSp>
      <p:sp>
        <p:nvSpPr>
          <p:cNvPr id="34" name="TextBox 1">
            <a:extLst>
              <a:ext uri="{FF2B5EF4-FFF2-40B4-BE49-F238E27FC236}">
                <a16:creationId xmlns:a16="http://schemas.microsoft.com/office/drawing/2014/main" id="{9C11A014-A7BF-A0C8-1ADF-0FFC5FE5E94B}"/>
              </a:ext>
            </a:extLst>
          </p:cNvPr>
          <p:cNvSpPr txBox="1"/>
          <p:nvPr userDrawn="1"/>
        </p:nvSpPr>
        <p:spPr>
          <a:xfrm>
            <a:off x="1259423" y="6487126"/>
            <a:ext cx="4115872" cy="153888"/>
          </a:xfrm>
          <a:prstGeom prst="rect">
            <a:avLst/>
          </a:prstGeom>
          <a:noFill/>
        </p:spPr>
        <p:txBody>
          <a:bodyPr wrap="square" lIns="0" tIns="0" rIns="0" bIns="0" rtlCol="0">
            <a:spAutoFit/>
          </a:bodyPr>
          <a:lstStyle/>
          <a:p>
            <a:r>
              <a:rPr lang="en-US" sz="1000" dirty="0">
                <a:solidFill>
                  <a:schemeClr val="bg1"/>
                </a:solidFill>
                <a:latin typeface="Arial" pitchFamily="34" charset="0"/>
                <a:cs typeface="Arial" pitchFamily="34" charset="0"/>
              </a:rPr>
              <a:t>2024 Lenovo Enterprise Solutions LLC. All rights reserved.</a:t>
            </a:r>
          </a:p>
        </p:txBody>
      </p:sp>
      <p:sp>
        <p:nvSpPr>
          <p:cNvPr id="50" name="Slide Number Placeholder 5">
            <a:extLst>
              <a:ext uri="{FF2B5EF4-FFF2-40B4-BE49-F238E27FC236}">
                <a16:creationId xmlns:a16="http://schemas.microsoft.com/office/drawing/2014/main" id="{B506F036-04FB-447B-D9C0-753C0DEFF9F2}"/>
              </a:ext>
            </a:extLst>
          </p:cNvPr>
          <p:cNvSpPr>
            <a:spLocks noGrp="1"/>
          </p:cNvSpPr>
          <p:nvPr>
            <p:ph type="sldNum" sz="quarter" idx="4"/>
          </p:nvPr>
        </p:nvSpPr>
        <p:spPr>
          <a:xfrm>
            <a:off x="11672569" y="6400800"/>
            <a:ext cx="439026" cy="155448"/>
          </a:xfrm>
          <a:prstGeom prst="rect">
            <a:avLst/>
          </a:prstGeom>
        </p:spPr>
        <p:txBody>
          <a:bodyPr vert="horz" lIns="0" tIns="0" rIns="0" bIns="0" rtlCol="0" anchor="ctr"/>
          <a:lstStyle>
            <a:lvl1pPr algn="ctr">
              <a:defRPr sz="1000">
                <a:solidFill>
                  <a:schemeClr val="bg1"/>
                </a:solidFill>
                <a:latin typeface="Arial" panose="020B0604020202020204" pitchFamily="34" charset="0"/>
                <a:cs typeface="Arial" panose="020B0604020202020204" pitchFamily="34" charset="0"/>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65945371"/>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lank Slide_Black">
    <p:bg>
      <p:bgPr>
        <a:solidFill>
          <a:srgbClr val="1E0013"/>
        </a:solidFill>
        <a:effectLst/>
      </p:bgPr>
    </p:bg>
    <p:spTree>
      <p:nvGrpSpPr>
        <p:cNvPr id="1" name=""/>
        <p:cNvGrpSpPr/>
        <p:nvPr/>
      </p:nvGrpSpPr>
      <p:grpSpPr>
        <a:xfrm>
          <a:off x="0" y="0"/>
          <a:ext cx="0" cy="0"/>
          <a:chOff x="0" y="0"/>
          <a:chExt cx="0" cy="0"/>
        </a:xfrm>
      </p:grpSpPr>
      <p:grpSp>
        <p:nvGrpSpPr>
          <p:cNvPr id="30" name="Group 72">
            <a:extLst>
              <a:ext uri="{FF2B5EF4-FFF2-40B4-BE49-F238E27FC236}">
                <a16:creationId xmlns:a16="http://schemas.microsoft.com/office/drawing/2014/main" id="{3E86AD38-196B-4CFE-F988-DEBC4380EF8A}"/>
              </a:ext>
            </a:extLst>
          </p:cNvPr>
          <p:cNvGrpSpPr>
            <a:grpSpLocks noChangeAspect="1"/>
          </p:cNvGrpSpPr>
          <p:nvPr userDrawn="1"/>
        </p:nvGrpSpPr>
        <p:grpSpPr>
          <a:xfrm>
            <a:off x="448231" y="6500524"/>
            <a:ext cx="635031" cy="131168"/>
            <a:chOff x="1685925" y="1879600"/>
            <a:chExt cx="9958388" cy="2057401"/>
          </a:xfrm>
        </p:grpSpPr>
        <p:sp>
          <p:nvSpPr>
            <p:cNvPr id="31" name="Freeform 7">
              <a:extLst>
                <a:ext uri="{FF2B5EF4-FFF2-40B4-BE49-F238E27FC236}">
                  <a16:creationId xmlns:a16="http://schemas.microsoft.com/office/drawing/2014/main" id="{1BE01376-6197-0D3D-D05D-60438B20D4AA}"/>
                </a:ext>
              </a:extLst>
            </p:cNvPr>
            <p:cNvSpPr>
              <a:spLocks/>
            </p:cNvSpPr>
            <p:nvPr userDrawn="1"/>
          </p:nvSpPr>
          <p:spPr bwMode="auto">
            <a:xfrm>
              <a:off x="4922838" y="2319338"/>
              <a:ext cx="1571625" cy="1590675"/>
            </a:xfrm>
            <a:custGeom>
              <a:avLst/>
              <a:gdLst>
                <a:gd name="T0" fmla="*/ 492 w 825"/>
                <a:gd name="T1" fmla="*/ 0 h 834"/>
                <a:gd name="T2" fmla="*/ 225 w 825"/>
                <a:gd name="T3" fmla="*/ 132 h 834"/>
                <a:gd name="T4" fmla="*/ 225 w 825"/>
                <a:gd name="T5" fmla="*/ 132 h 834"/>
                <a:gd name="T6" fmla="*/ 225 w 825"/>
                <a:gd name="T7" fmla="*/ 132 h 834"/>
                <a:gd name="T8" fmla="*/ 225 w 825"/>
                <a:gd name="T9" fmla="*/ 14 h 834"/>
                <a:gd name="T10" fmla="*/ 0 w 825"/>
                <a:gd name="T11" fmla="*/ 14 h 834"/>
                <a:gd name="T12" fmla="*/ 0 w 825"/>
                <a:gd name="T13" fmla="*/ 834 h 834"/>
                <a:gd name="T14" fmla="*/ 225 w 825"/>
                <a:gd name="T15" fmla="*/ 834 h 834"/>
                <a:gd name="T16" fmla="*/ 225 w 825"/>
                <a:gd name="T17" fmla="*/ 367 h 834"/>
                <a:gd name="T18" fmla="*/ 411 w 825"/>
                <a:gd name="T19" fmla="*/ 194 h 834"/>
                <a:gd name="T20" fmla="*/ 600 w 825"/>
                <a:gd name="T21" fmla="*/ 367 h 834"/>
                <a:gd name="T22" fmla="*/ 600 w 825"/>
                <a:gd name="T23" fmla="*/ 834 h 834"/>
                <a:gd name="T24" fmla="*/ 825 w 825"/>
                <a:gd name="T25" fmla="*/ 834 h 834"/>
                <a:gd name="T26" fmla="*/ 825 w 825"/>
                <a:gd name="T27" fmla="*/ 326 h 834"/>
                <a:gd name="T28" fmla="*/ 492 w 825"/>
                <a:gd name="T29" fmla="*/ 0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5" h="834">
                  <a:moveTo>
                    <a:pt x="492" y="0"/>
                  </a:moveTo>
                  <a:cubicBezTo>
                    <a:pt x="398" y="0"/>
                    <a:pt x="291" y="44"/>
                    <a:pt x="225" y="132"/>
                  </a:cubicBezTo>
                  <a:cubicBezTo>
                    <a:pt x="225" y="132"/>
                    <a:pt x="225" y="132"/>
                    <a:pt x="225" y="132"/>
                  </a:cubicBezTo>
                  <a:cubicBezTo>
                    <a:pt x="225" y="132"/>
                    <a:pt x="225" y="132"/>
                    <a:pt x="225" y="132"/>
                  </a:cubicBezTo>
                  <a:cubicBezTo>
                    <a:pt x="225" y="14"/>
                    <a:pt x="225" y="14"/>
                    <a:pt x="225" y="14"/>
                  </a:cubicBezTo>
                  <a:cubicBezTo>
                    <a:pt x="0" y="14"/>
                    <a:pt x="0" y="14"/>
                    <a:pt x="0" y="14"/>
                  </a:cubicBezTo>
                  <a:cubicBezTo>
                    <a:pt x="0" y="834"/>
                    <a:pt x="0" y="834"/>
                    <a:pt x="0" y="834"/>
                  </a:cubicBezTo>
                  <a:cubicBezTo>
                    <a:pt x="225" y="834"/>
                    <a:pt x="225" y="834"/>
                    <a:pt x="225" y="834"/>
                  </a:cubicBezTo>
                  <a:cubicBezTo>
                    <a:pt x="225" y="367"/>
                    <a:pt x="225" y="367"/>
                    <a:pt x="225" y="367"/>
                  </a:cubicBezTo>
                  <a:cubicBezTo>
                    <a:pt x="225" y="283"/>
                    <a:pt x="290" y="194"/>
                    <a:pt x="411" y="194"/>
                  </a:cubicBezTo>
                  <a:cubicBezTo>
                    <a:pt x="504" y="194"/>
                    <a:pt x="600" y="259"/>
                    <a:pt x="600" y="367"/>
                  </a:cubicBezTo>
                  <a:cubicBezTo>
                    <a:pt x="600" y="834"/>
                    <a:pt x="600" y="834"/>
                    <a:pt x="600" y="834"/>
                  </a:cubicBezTo>
                  <a:cubicBezTo>
                    <a:pt x="825" y="834"/>
                    <a:pt x="825" y="834"/>
                    <a:pt x="825" y="834"/>
                  </a:cubicBezTo>
                  <a:cubicBezTo>
                    <a:pt x="825" y="326"/>
                    <a:pt x="825" y="326"/>
                    <a:pt x="825" y="326"/>
                  </a:cubicBezTo>
                  <a:cubicBezTo>
                    <a:pt x="825" y="137"/>
                    <a:pt x="690" y="0"/>
                    <a:pt x="49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8">
              <a:extLst>
                <a:ext uri="{FF2B5EF4-FFF2-40B4-BE49-F238E27FC236}">
                  <a16:creationId xmlns:a16="http://schemas.microsoft.com/office/drawing/2014/main" id="{FE2FC591-114C-BD4C-393F-2918F1093267}"/>
                </a:ext>
              </a:extLst>
            </p:cNvPr>
            <p:cNvSpPr>
              <a:spLocks/>
            </p:cNvSpPr>
            <p:nvPr userDrawn="1"/>
          </p:nvSpPr>
          <p:spPr bwMode="auto">
            <a:xfrm>
              <a:off x="8277225" y="2346325"/>
              <a:ext cx="1755775" cy="1563688"/>
            </a:xfrm>
            <a:custGeom>
              <a:avLst/>
              <a:gdLst>
                <a:gd name="T0" fmla="*/ 797 w 1106"/>
                <a:gd name="T1" fmla="*/ 0 h 985"/>
                <a:gd name="T2" fmla="*/ 553 w 1106"/>
                <a:gd name="T3" fmla="*/ 671 h 985"/>
                <a:gd name="T4" fmla="*/ 308 w 1106"/>
                <a:gd name="T5" fmla="*/ 0 h 985"/>
                <a:gd name="T6" fmla="*/ 0 w 1106"/>
                <a:gd name="T7" fmla="*/ 0 h 985"/>
                <a:gd name="T8" fmla="*/ 405 w 1106"/>
                <a:gd name="T9" fmla="*/ 985 h 985"/>
                <a:gd name="T10" fmla="*/ 701 w 1106"/>
                <a:gd name="T11" fmla="*/ 985 h 985"/>
                <a:gd name="T12" fmla="*/ 1106 w 1106"/>
                <a:gd name="T13" fmla="*/ 0 h 985"/>
                <a:gd name="T14" fmla="*/ 797 w 1106"/>
                <a:gd name="T15" fmla="*/ 0 h 9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6" h="985">
                  <a:moveTo>
                    <a:pt x="797" y="0"/>
                  </a:moveTo>
                  <a:lnTo>
                    <a:pt x="553" y="671"/>
                  </a:lnTo>
                  <a:lnTo>
                    <a:pt x="308" y="0"/>
                  </a:lnTo>
                  <a:lnTo>
                    <a:pt x="0" y="0"/>
                  </a:lnTo>
                  <a:lnTo>
                    <a:pt x="405" y="985"/>
                  </a:lnTo>
                  <a:lnTo>
                    <a:pt x="701" y="985"/>
                  </a:lnTo>
                  <a:lnTo>
                    <a:pt x="1106" y="0"/>
                  </a:lnTo>
                  <a:lnTo>
                    <a:pt x="79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9">
              <a:extLst>
                <a:ext uri="{FF2B5EF4-FFF2-40B4-BE49-F238E27FC236}">
                  <a16:creationId xmlns:a16="http://schemas.microsoft.com/office/drawing/2014/main" id="{BCCBF1E3-ED7B-67EC-E0E4-EB3B49065BF1}"/>
                </a:ext>
              </a:extLst>
            </p:cNvPr>
            <p:cNvSpPr>
              <a:spLocks noEditPoints="1"/>
            </p:cNvSpPr>
            <p:nvPr userDrawn="1"/>
          </p:nvSpPr>
          <p:spPr bwMode="auto">
            <a:xfrm>
              <a:off x="3138488" y="2319338"/>
              <a:ext cx="1630363" cy="1617663"/>
            </a:xfrm>
            <a:custGeom>
              <a:avLst/>
              <a:gdLst>
                <a:gd name="T0" fmla="*/ 697 w 856"/>
                <a:gd name="T1" fmla="*/ 582 h 848"/>
                <a:gd name="T2" fmla="*/ 462 w 856"/>
                <a:gd name="T3" fmla="*/ 669 h 848"/>
                <a:gd name="T4" fmla="*/ 280 w 856"/>
                <a:gd name="T5" fmla="*/ 602 h 848"/>
                <a:gd name="T6" fmla="*/ 856 w 856"/>
                <a:gd name="T7" fmla="*/ 363 h 848"/>
                <a:gd name="T8" fmla="*/ 758 w 856"/>
                <a:gd name="T9" fmla="*/ 135 h 848"/>
                <a:gd name="T10" fmla="*/ 434 w 856"/>
                <a:gd name="T11" fmla="*/ 0 h 848"/>
                <a:gd name="T12" fmla="*/ 0 w 856"/>
                <a:gd name="T13" fmla="*/ 424 h 848"/>
                <a:gd name="T14" fmla="*/ 459 w 856"/>
                <a:gd name="T15" fmla="*/ 848 h 848"/>
                <a:gd name="T16" fmla="*/ 840 w 856"/>
                <a:gd name="T17" fmla="*/ 691 h 848"/>
                <a:gd name="T18" fmla="*/ 697 w 856"/>
                <a:gd name="T19" fmla="*/ 582 h 848"/>
                <a:gd name="T20" fmla="*/ 265 w 856"/>
                <a:gd name="T21" fmla="*/ 261 h 848"/>
                <a:gd name="T22" fmla="*/ 438 w 856"/>
                <a:gd name="T23" fmla="*/ 179 h 848"/>
                <a:gd name="T24" fmla="*/ 612 w 856"/>
                <a:gd name="T25" fmla="*/ 294 h 848"/>
                <a:gd name="T26" fmla="*/ 219 w 856"/>
                <a:gd name="T27" fmla="*/ 457 h 848"/>
                <a:gd name="T28" fmla="*/ 265 w 856"/>
                <a:gd name="T29" fmla="*/ 261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56" h="848">
                  <a:moveTo>
                    <a:pt x="697" y="582"/>
                  </a:moveTo>
                  <a:cubicBezTo>
                    <a:pt x="602" y="652"/>
                    <a:pt x="548" y="669"/>
                    <a:pt x="462" y="669"/>
                  </a:cubicBezTo>
                  <a:cubicBezTo>
                    <a:pt x="384" y="669"/>
                    <a:pt x="323" y="645"/>
                    <a:pt x="280" y="602"/>
                  </a:cubicBezTo>
                  <a:cubicBezTo>
                    <a:pt x="856" y="363"/>
                    <a:pt x="856" y="363"/>
                    <a:pt x="856" y="363"/>
                  </a:cubicBezTo>
                  <a:cubicBezTo>
                    <a:pt x="843" y="275"/>
                    <a:pt x="810" y="195"/>
                    <a:pt x="758" y="135"/>
                  </a:cubicBezTo>
                  <a:cubicBezTo>
                    <a:pt x="682" y="47"/>
                    <a:pt x="570" y="0"/>
                    <a:pt x="434" y="0"/>
                  </a:cubicBezTo>
                  <a:cubicBezTo>
                    <a:pt x="186" y="0"/>
                    <a:pt x="0" y="183"/>
                    <a:pt x="0" y="424"/>
                  </a:cubicBezTo>
                  <a:cubicBezTo>
                    <a:pt x="0" y="672"/>
                    <a:pt x="187" y="848"/>
                    <a:pt x="459" y="848"/>
                  </a:cubicBezTo>
                  <a:cubicBezTo>
                    <a:pt x="611" y="848"/>
                    <a:pt x="767" y="776"/>
                    <a:pt x="840" y="691"/>
                  </a:cubicBezTo>
                  <a:lnTo>
                    <a:pt x="697" y="582"/>
                  </a:lnTo>
                  <a:close/>
                  <a:moveTo>
                    <a:pt x="265" y="261"/>
                  </a:moveTo>
                  <a:cubicBezTo>
                    <a:pt x="303" y="210"/>
                    <a:pt x="364" y="179"/>
                    <a:pt x="438" y="179"/>
                  </a:cubicBezTo>
                  <a:cubicBezTo>
                    <a:pt x="519" y="179"/>
                    <a:pt x="581" y="226"/>
                    <a:pt x="612" y="294"/>
                  </a:cubicBezTo>
                  <a:cubicBezTo>
                    <a:pt x="219" y="457"/>
                    <a:pt x="219" y="457"/>
                    <a:pt x="219" y="457"/>
                  </a:cubicBezTo>
                  <a:cubicBezTo>
                    <a:pt x="208" y="374"/>
                    <a:pt x="230" y="308"/>
                    <a:pt x="265" y="2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10">
              <a:extLst>
                <a:ext uri="{FF2B5EF4-FFF2-40B4-BE49-F238E27FC236}">
                  <a16:creationId xmlns:a16="http://schemas.microsoft.com/office/drawing/2014/main" id="{9CD69DC0-1E5E-B2E7-1037-AE97D8CC9A54}"/>
                </a:ext>
              </a:extLst>
            </p:cNvPr>
            <p:cNvSpPr>
              <a:spLocks/>
            </p:cNvSpPr>
            <p:nvPr userDrawn="1"/>
          </p:nvSpPr>
          <p:spPr bwMode="auto">
            <a:xfrm>
              <a:off x="1685925" y="1879600"/>
              <a:ext cx="1409700" cy="2030413"/>
            </a:xfrm>
            <a:custGeom>
              <a:avLst/>
              <a:gdLst>
                <a:gd name="T0" fmla="*/ 888 w 888"/>
                <a:gd name="T1" fmla="*/ 1030 h 1279"/>
                <a:gd name="T2" fmla="*/ 274 w 888"/>
                <a:gd name="T3" fmla="*/ 1030 h 1279"/>
                <a:gd name="T4" fmla="*/ 274 w 888"/>
                <a:gd name="T5" fmla="*/ 0 h 1279"/>
                <a:gd name="T6" fmla="*/ 0 w 888"/>
                <a:gd name="T7" fmla="*/ 0 h 1279"/>
                <a:gd name="T8" fmla="*/ 0 w 888"/>
                <a:gd name="T9" fmla="*/ 1279 h 1279"/>
                <a:gd name="T10" fmla="*/ 888 w 888"/>
                <a:gd name="T11" fmla="*/ 1279 h 1279"/>
                <a:gd name="T12" fmla="*/ 888 w 888"/>
                <a:gd name="T13" fmla="*/ 1030 h 1279"/>
              </a:gdLst>
              <a:ahLst/>
              <a:cxnLst>
                <a:cxn ang="0">
                  <a:pos x="T0" y="T1"/>
                </a:cxn>
                <a:cxn ang="0">
                  <a:pos x="T2" y="T3"/>
                </a:cxn>
                <a:cxn ang="0">
                  <a:pos x="T4" y="T5"/>
                </a:cxn>
                <a:cxn ang="0">
                  <a:pos x="T6" y="T7"/>
                </a:cxn>
                <a:cxn ang="0">
                  <a:pos x="T8" y="T9"/>
                </a:cxn>
                <a:cxn ang="0">
                  <a:pos x="T10" y="T11"/>
                </a:cxn>
                <a:cxn ang="0">
                  <a:pos x="T12" y="T13"/>
                </a:cxn>
              </a:cxnLst>
              <a:rect l="0" t="0" r="r" b="b"/>
              <a:pathLst>
                <a:path w="888" h="1279">
                  <a:moveTo>
                    <a:pt x="888" y="1030"/>
                  </a:moveTo>
                  <a:lnTo>
                    <a:pt x="274" y="1030"/>
                  </a:lnTo>
                  <a:lnTo>
                    <a:pt x="274" y="0"/>
                  </a:lnTo>
                  <a:lnTo>
                    <a:pt x="0" y="0"/>
                  </a:lnTo>
                  <a:lnTo>
                    <a:pt x="0" y="1279"/>
                  </a:lnTo>
                  <a:lnTo>
                    <a:pt x="888" y="1279"/>
                  </a:lnTo>
                  <a:lnTo>
                    <a:pt x="888" y="10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10">
              <a:extLst>
                <a:ext uri="{FF2B5EF4-FFF2-40B4-BE49-F238E27FC236}">
                  <a16:creationId xmlns:a16="http://schemas.microsoft.com/office/drawing/2014/main" id="{76923877-4E0B-CA7F-6CAD-85CEAF707F72}"/>
                </a:ext>
              </a:extLst>
            </p:cNvPr>
            <p:cNvSpPr>
              <a:spLocks noEditPoints="1"/>
            </p:cNvSpPr>
            <p:nvPr userDrawn="1"/>
          </p:nvSpPr>
          <p:spPr bwMode="auto">
            <a:xfrm>
              <a:off x="9966325" y="2319338"/>
              <a:ext cx="1677988" cy="1617663"/>
            </a:xfrm>
            <a:custGeom>
              <a:avLst/>
              <a:gdLst>
                <a:gd name="T0" fmla="*/ 439 w 881"/>
                <a:gd name="T1" fmla="*/ 848 h 848"/>
                <a:gd name="T2" fmla="*/ 0 w 881"/>
                <a:gd name="T3" fmla="*/ 424 h 848"/>
                <a:gd name="T4" fmla="*/ 442 w 881"/>
                <a:gd name="T5" fmla="*/ 0 h 848"/>
                <a:gd name="T6" fmla="*/ 881 w 881"/>
                <a:gd name="T7" fmla="*/ 424 h 848"/>
                <a:gd name="T8" fmla="*/ 439 w 881"/>
                <a:gd name="T9" fmla="*/ 848 h 848"/>
                <a:gd name="T10" fmla="*/ 439 w 881"/>
                <a:gd name="T11" fmla="*/ 193 h 848"/>
                <a:gd name="T12" fmla="*/ 222 w 881"/>
                <a:gd name="T13" fmla="*/ 424 h 848"/>
                <a:gd name="T14" fmla="*/ 442 w 881"/>
                <a:gd name="T15" fmla="*/ 655 h 848"/>
                <a:gd name="T16" fmla="*/ 659 w 881"/>
                <a:gd name="T17" fmla="*/ 424 h 848"/>
                <a:gd name="T18" fmla="*/ 439 w 881"/>
                <a:gd name="T19" fmla="*/ 19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1" h="848">
                  <a:moveTo>
                    <a:pt x="439" y="848"/>
                  </a:moveTo>
                  <a:cubicBezTo>
                    <a:pt x="193" y="848"/>
                    <a:pt x="0" y="664"/>
                    <a:pt x="0" y="424"/>
                  </a:cubicBezTo>
                  <a:cubicBezTo>
                    <a:pt x="0" y="186"/>
                    <a:pt x="194" y="0"/>
                    <a:pt x="442" y="0"/>
                  </a:cubicBezTo>
                  <a:cubicBezTo>
                    <a:pt x="688" y="0"/>
                    <a:pt x="881" y="184"/>
                    <a:pt x="881" y="424"/>
                  </a:cubicBezTo>
                  <a:cubicBezTo>
                    <a:pt x="881" y="662"/>
                    <a:pt x="687" y="848"/>
                    <a:pt x="439" y="848"/>
                  </a:cubicBezTo>
                  <a:moveTo>
                    <a:pt x="439" y="193"/>
                  </a:moveTo>
                  <a:cubicBezTo>
                    <a:pt x="313" y="193"/>
                    <a:pt x="222" y="288"/>
                    <a:pt x="222" y="424"/>
                  </a:cubicBezTo>
                  <a:cubicBezTo>
                    <a:pt x="222" y="553"/>
                    <a:pt x="319" y="655"/>
                    <a:pt x="442" y="655"/>
                  </a:cubicBezTo>
                  <a:cubicBezTo>
                    <a:pt x="568" y="655"/>
                    <a:pt x="659" y="557"/>
                    <a:pt x="659" y="424"/>
                  </a:cubicBezTo>
                  <a:cubicBezTo>
                    <a:pt x="659" y="295"/>
                    <a:pt x="562" y="193"/>
                    <a:pt x="439" y="19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11">
              <a:extLst>
                <a:ext uri="{FF2B5EF4-FFF2-40B4-BE49-F238E27FC236}">
                  <a16:creationId xmlns:a16="http://schemas.microsoft.com/office/drawing/2014/main" id="{1C36C8EA-DFF6-DCEA-1883-866D49F7709A}"/>
                </a:ext>
              </a:extLst>
            </p:cNvPr>
            <p:cNvSpPr>
              <a:spLocks noEditPoints="1"/>
            </p:cNvSpPr>
            <p:nvPr userDrawn="1"/>
          </p:nvSpPr>
          <p:spPr bwMode="auto">
            <a:xfrm>
              <a:off x="6664325" y="2319338"/>
              <a:ext cx="1679575" cy="1617663"/>
            </a:xfrm>
            <a:custGeom>
              <a:avLst/>
              <a:gdLst>
                <a:gd name="T0" fmla="*/ 439 w 882"/>
                <a:gd name="T1" fmla="*/ 848 h 848"/>
                <a:gd name="T2" fmla="*/ 0 w 882"/>
                <a:gd name="T3" fmla="*/ 424 h 848"/>
                <a:gd name="T4" fmla="*/ 442 w 882"/>
                <a:gd name="T5" fmla="*/ 0 h 848"/>
                <a:gd name="T6" fmla="*/ 882 w 882"/>
                <a:gd name="T7" fmla="*/ 424 h 848"/>
                <a:gd name="T8" fmla="*/ 439 w 882"/>
                <a:gd name="T9" fmla="*/ 848 h 848"/>
                <a:gd name="T10" fmla="*/ 439 w 882"/>
                <a:gd name="T11" fmla="*/ 193 h 848"/>
                <a:gd name="T12" fmla="*/ 222 w 882"/>
                <a:gd name="T13" fmla="*/ 424 h 848"/>
                <a:gd name="T14" fmla="*/ 442 w 882"/>
                <a:gd name="T15" fmla="*/ 655 h 848"/>
                <a:gd name="T16" fmla="*/ 660 w 882"/>
                <a:gd name="T17" fmla="*/ 424 h 848"/>
                <a:gd name="T18" fmla="*/ 439 w 882"/>
                <a:gd name="T19" fmla="*/ 19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2" h="848">
                  <a:moveTo>
                    <a:pt x="439" y="848"/>
                  </a:moveTo>
                  <a:cubicBezTo>
                    <a:pt x="193" y="848"/>
                    <a:pt x="0" y="664"/>
                    <a:pt x="0" y="424"/>
                  </a:cubicBezTo>
                  <a:cubicBezTo>
                    <a:pt x="0" y="186"/>
                    <a:pt x="195" y="0"/>
                    <a:pt x="442" y="0"/>
                  </a:cubicBezTo>
                  <a:cubicBezTo>
                    <a:pt x="689" y="0"/>
                    <a:pt x="882" y="184"/>
                    <a:pt x="882" y="424"/>
                  </a:cubicBezTo>
                  <a:cubicBezTo>
                    <a:pt x="882" y="662"/>
                    <a:pt x="687" y="848"/>
                    <a:pt x="439" y="848"/>
                  </a:cubicBezTo>
                  <a:moveTo>
                    <a:pt x="439" y="193"/>
                  </a:moveTo>
                  <a:cubicBezTo>
                    <a:pt x="314" y="193"/>
                    <a:pt x="222" y="288"/>
                    <a:pt x="222" y="424"/>
                  </a:cubicBezTo>
                  <a:cubicBezTo>
                    <a:pt x="222" y="553"/>
                    <a:pt x="319" y="655"/>
                    <a:pt x="442" y="655"/>
                  </a:cubicBezTo>
                  <a:cubicBezTo>
                    <a:pt x="568" y="655"/>
                    <a:pt x="660" y="557"/>
                    <a:pt x="660" y="424"/>
                  </a:cubicBezTo>
                  <a:cubicBezTo>
                    <a:pt x="660" y="295"/>
                    <a:pt x="563" y="193"/>
                    <a:pt x="439" y="19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7" name="Group 72">
            <a:extLst>
              <a:ext uri="{FF2B5EF4-FFF2-40B4-BE49-F238E27FC236}">
                <a16:creationId xmlns:a16="http://schemas.microsoft.com/office/drawing/2014/main" id="{678D46B8-4812-FAD0-8F1D-29F27F14EC33}"/>
              </a:ext>
            </a:extLst>
          </p:cNvPr>
          <p:cNvGrpSpPr>
            <a:grpSpLocks noChangeAspect="1"/>
          </p:cNvGrpSpPr>
          <p:nvPr userDrawn="1"/>
        </p:nvGrpSpPr>
        <p:grpSpPr>
          <a:xfrm>
            <a:off x="373705" y="6426214"/>
            <a:ext cx="777442" cy="259316"/>
            <a:chOff x="547688" y="952500"/>
            <a:chExt cx="12190413" cy="4067175"/>
          </a:xfrm>
        </p:grpSpPr>
        <p:sp>
          <p:nvSpPr>
            <p:cNvPr id="38" name="Rectangle 73">
              <a:extLst>
                <a:ext uri="{FF2B5EF4-FFF2-40B4-BE49-F238E27FC236}">
                  <a16:creationId xmlns:a16="http://schemas.microsoft.com/office/drawing/2014/main" id="{4372577E-1F19-577E-C6D8-9BB4123B861D}"/>
                </a:ext>
              </a:extLst>
            </p:cNvPr>
            <p:cNvSpPr>
              <a:spLocks noChangeArrowheads="1"/>
            </p:cNvSpPr>
            <p:nvPr userDrawn="1"/>
          </p:nvSpPr>
          <p:spPr bwMode="auto">
            <a:xfrm>
              <a:off x="547688" y="952500"/>
              <a:ext cx="12190413" cy="40671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39" name="Freeform 7">
              <a:extLst>
                <a:ext uri="{FF2B5EF4-FFF2-40B4-BE49-F238E27FC236}">
                  <a16:creationId xmlns:a16="http://schemas.microsoft.com/office/drawing/2014/main" id="{9B2AA587-D5A7-DE13-3549-77D82288C85E}"/>
                </a:ext>
              </a:extLst>
            </p:cNvPr>
            <p:cNvSpPr>
              <a:spLocks/>
            </p:cNvSpPr>
            <p:nvPr userDrawn="1"/>
          </p:nvSpPr>
          <p:spPr bwMode="auto">
            <a:xfrm>
              <a:off x="4922838" y="2319338"/>
              <a:ext cx="1571625" cy="1590675"/>
            </a:xfrm>
            <a:custGeom>
              <a:avLst/>
              <a:gdLst>
                <a:gd name="T0" fmla="*/ 492 w 825"/>
                <a:gd name="T1" fmla="*/ 0 h 834"/>
                <a:gd name="T2" fmla="*/ 225 w 825"/>
                <a:gd name="T3" fmla="*/ 132 h 834"/>
                <a:gd name="T4" fmla="*/ 225 w 825"/>
                <a:gd name="T5" fmla="*/ 132 h 834"/>
                <a:gd name="T6" fmla="*/ 225 w 825"/>
                <a:gd name="T7" fmla="*/ 132 h 834"/>
                <a:gd name="T8" fmla="*/ 225 w 825"/>
                <a:gd name="T9" fmla="*/ 14 h 834"/>
                <a:gd name="T10" fmla="*/ 0 w 825"/>
                <a:gd name="T11" fmla="*/ 14 h 834"/>
                <a:gd name="T12" fmla="*/ 0 w 825"/>
                <a:gd name="T13" fmla="*/ 834 h 834"/>
                <a:gd name="T14" fmla="*/ 225 w 825"/>
                <a:gd name="T15" fmla="*/ 834 h 834"/>
                <a:gd name="T16" fmla="*/ 225 w 825"/>
                <a:gd name="T17" fmla="*/ 367 h 834"/>
                <a:gd name="T18" fmla="*/ 411 w 825"/>
                <a:gd name="T19" fmla="*/ 194 h 834"/>
                <a:gd name="T20" fmla="*/ 600 w 825"/>
                <a:gd name="T21" fmla="*/ 367 h 834"/>
                <a:gd name="T22" fmla="*/ 600 w 825"/>
                <a:gd name="T23" fmla="*/ 834 h 834"/>
                <a:gd name="T24" fmla="*/ 825 w 825"/>
                <a:gd name="T25" fmla="*/ 834 h 834"/>
                <a:gd name="T26" fmla="*/ 825 w 825"/>
                <a:gd name="T27" fmla="*/ 326 h 834"/>
                <a:gd name="T28" fmla="*/ 492 w 825"/>
                <a:gd name="T29" fmla="*/ 0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5" h="834">
                  <a:moveTo>
                    <a:pt x="492" y="0"/>
                  </a:moveTo>
                  <a:cubicBezTo>
                    <a:pt x="398" y="0"/>
                    <a:pt x="291" y="44"/>
                    <a:pt x="225" y="132"/>
                  </a:cubicBezTo>
                  <a:cubicBezTo>
                    <a:pt x="225" y="132"/>
                    <a:pt x="225" y="132"/>
                    <a:pt x="225" y="132"/>
                  </a:cubicBezTo>
                  <a:cubicBezTo>
                    <a:pt x="225" y="132"/>
                    <a:pt x="225" y="132"/>
                    <a:pt x="225" y="132"/>
                  </a:cubicBezTo>
                  <a:cubicBezTo>
                    <a:pt x="225" y="14"/>
                    <a:pt x="225" y="14"/>
                    <a:pt x="225" y="14"/>
                  </a:cubicBezTo>
                  <a:cubicBezTo>
                    <a:pt x="0" y="14"/>
                    <a:pt x="0" y="14"/>
                    <a:pt x="0" y="14"/>
                  </a:cubicBezTo>
                  <a:cubicBezTo>
                    <a:pt x="0" y="834"/>
                    <a:pt x="0" y="834"/>
                    <a:pt x="0" y="834"/>
                  </a:cubicBezTo>
                  <a:cubicBezTo>
                    <a:pt x="225" y="834"/>
                    <a:pt x="225" y="834"/>
                    <a:pt x="225" y="834"/>
                  </a:cubicBezTo>
                  <a:cubicBezTo>
                    <a:pt x="225" y="367"/>
                    <a:pt x="225" y="367"/>
                    <a:pt x="225" y="367"/>
                  </a:cubicBezTo>
                  <a:cubicBezTo>
                    <a:pt x="225" y="283"/>
                    <a:pt x="290" y="194"/>
                    <a:pt x="411" y="194"/>
                  </a:cubicBezTo>
                  <a:cubicBezTo>
                    <a:pt x="504" y="194"/>
                    <a:pt x="600" y="259"/>
                    <a:pt x="600" y="367"/>
                  </a:cubicBezTo>
                  <a:cubicBezTo>
                    <a:pt x="600" y="834"/>
                    <a:pt x="600" y="834"/>
                    <a:pt x="600" y="834"/>
                  </a:cubicBezTo>
                  <a:cubicBezTo>
                    <a:pt x="825" y="834"/>
                    <a:pt x="825" y="834"/>
                    <a:pt x="825" y="834"/>
                  </a:cubicBezTo>
                  <a:cubicBezTo>
                    <a:pt x="825" y="326"/>
                    <a:pt x="825" y="326"/>
                    <a:pt x="825" y="326"/>
                  </a:cubicBezTo>
                  <a:cubicBezTo>
                    <a:pt x="825" y="137"/>
                    <a:pt x="690" y="0"/>
                    <a:pt x="49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0" name="Freeform 8">
              <a:extLst>
                <a:ext uri="{FF2B5EF4-FFF2-40B4-BE49-F238E27FC236}">
                  <a16:creationId xmlns:a16="http://schemas.microsoft.com/office/drawing/2014/main" id="{843FB1E0-71B9-6915-869B-D03D62C48945}"/>
                </a:ext>
              </a:extLst>
            </p:cNvPr>
            <p:cNvSpPr>
              <a:spLocks/>
            </p:cNvSpPr>
            <p:nvPr userDrawn="1"/>
          </p:nvSpPr>
          <p:spPr bwMode="auto">
            <a:xfrm>
              <a:off x="8277225" y="2346325"/>
              <a:ext cx="1755775" cy="1563688"/>
            </a:xfrm>
            <a:custGeom>
              <a:avLst/>
              <a:gdLst>
                <a:gd name="T0" fmla="*/ 797 w 1106"/>
                <a:gd name="T1" fmla="*/ 0 h 985"/>
                <a:gd name="T2" fmla="*/ 553 w 1106"/>
                <a:gd name="T3" fmla="*/ 671 h 985"/>
                <a:gd name="T4" fmla="*/ 308 w 1106"/>
                <a:gd name="T5" fmla="*/ 0 h 985"/>
                <a:gd name="T6" fmla="*/ 0 w 1106"/>
                <a:gd name="T7" fmla="*/ 0 h 985"/>
                <a:gd name="T8" fmla="*/ 405 w 1106"/>
                <a:gd name="T9" fmla="*/ 985 h 985"/>
                <a:gd name="T10" fmla="*/ 701 w 1106"/>
                <a:gd name="T11" fmla="*/ 985 h 985"/>
                <a:gd name="T12" fmla="*/ 1106 w 1106"/>
                <a:gd name="T13" fmla="*/ 0 h 985"/>
                <a:gd name="T14" fmla="*/ 797 w 1106"/>
                <a:gd name="T15" fmla="*/ 0 h 9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6" h="985">
                  <a:moveTo>
                    <a:pt x="797" y="0"/>
                  </a:moveTo>
                  <a:lnTo>
                    <a:pt x="553" y="671"/>
                  </a:lnTo>
                  <a:lnTo>
                    <a:pt x="308" y="0"/>
                  </a:lnTo>
                  <a:lnTo>
                    <a:pt x="0" y="0"/>
                  </a:lnTo>
                  <a:lnTo>
                    <a:pt x="405" y="985"/>
                  </a:lnTo>
                  <a:lnTo>
                    <a:pt x="701" y="985"/>
                  </a:lnTo>
                  <a:lnTo>
                    <a:pt x="1106" y="0"/>
                  </a:lnTo>
                  <a:lnTo>
                    <a:pt x="79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1" name="Freeform 9">
              <a:extLst>
                <a:ext uri="{FF2B5EF4-FFF2-40B4-BE49-F238E27FC236}">
                  <a16:creationId xmlns:a16="http://schemas.microsoft.com/office/drawing/2014/main" id="{CFEC9310-AAFB-5306-21C6-DC83C12DD442}"/>
                </a:ext>
              </a:extLst>
            </p:cNvPr>
            <p:cNvSpPr>
              <a:spLocks noEditPoints="1"/>
            </p:cNvSpPr>
            <p:nvPr userDrawn="1"/>
          </p:nvSpPr>
          <p:spPr bwMode="auto">
            <a:xfrm>
              <a:off x="3138488" y="2319338"/>
              <a:ext cx="1630363" cy="1617663"/>
            </a:xfrm>
            <a:custGeom>
              <a:avLst/>
              <a:gdLst>
                <a:gd name="T0" fmla="*/ 697 w 856"/>
                <a:gd name="T1" fmla="*/ 582 h 848"/>
                <a:gd name="T2" fmla="*/ 462 w 856"/>
                <a:gd name="T3" fmla="*/ 669 h 848"/>
                <a:gd name="T4" fmla="*/ 280 w 856"/>
                <a:gd name="T5" fmla="*/ 602 h 848"/>
                <a:gd name="T6" fmla="*/ 856 w 856"/>
                <a:gd name="T7" fmla="*/ 363 h 848"/>
                <a:gd name="T8" fmla="*/ 758 w 856"/>
                <a:gd name="T9" fmla="*/ 135 h 848"/>
                <a:gd name="T10" fmla="*/ 434 w 856"/>
                <a:gd name="T11" fmla="*/ 0 h 848"/>
                <a:gd name="T12" fmla="*/ 0 w 856"/>
                <a:gd name="T13" fmla="*/ 424 h 848"/>
                <a:gd name="T14" fmla="*/ 459 w 856"/>
                <a:gd name="T15" fmla="*/ 848 h 848"/>
                <a:gd name="T16" fmla="*/ 840 w 856"/>
                <a:gd name="T17" fmla="*/ 691 h 848"/>
                <a:gd name="T18" fmla="*/ 697 w 856"/>
                <a:gd name="T19" fmla="*/ 582 h 848"/>
                <a:gd name="T20" fmla="*/ 265 w 856"/>
                <a:gd name="T21" fmla="*/ 261 h 848"/>
                <a:gd name="T22" fmla="*/ 438 w 856"/>
                <a:gd name="T23" fmla="*/ 179 h 848"/>
                <a:gd name="T24" fmla="*/ 612 w 856"/>
                <a:gd name="T25" fmla="*/ 294 h 848"/>
                <a:gd name="T26" fmla="*/ 219 w 856"/>
                <a:gd name="T27" fmla="*/ 457 h 848"/>
                <a:gd name="T28" fmla="*/ 265 w 856"/>
                <a:gd name="T29" fmla="*/ 261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56" h="848">
                  <a:moveTo>
                    <a:pt x="697" y="582"/>
                  </a:moveTo>
                  <a:cubicBezTo>
                    <a:pt x="602" y="652"/>
                    <a:pt x="548" y="669"/>
                    <a:pt x="462" y="669"/>
                  </a:cubicBezTo>
                  <a:cubicBezTo>
                    <a:pt x="384" y="669"/>
                    <a:pt x="323" y="645"/>
                    <a:pt x="280" y="602"/>
                  </a:cubicBezTo>
                  <a:cubicBezTo>
                    <a:pt x="856" y="363"/>
                    <a:pt x="856" y="363"/>
                    <a:pt x="856" y="363"/>
                  </a:cubicBezTo>
                  <a:cubicBezTo>
                    <a:pt x="843" y="275"/>
                    <a:pt x="810" y="195"/>
                    <a:pt x="758" y="135"/>
                  </a:cubicBezTo>
                  <a:cubicBezTo>
                    <a:pt x="682" y="47"/>
                    <a:pt x="570" y="0"/>
                    <a:pt x="434" y="0"/>
                  </a:cubicBezTo>
                  <a:cubicBezTo>
                    <a:pt x="186" y="0"/>
                    <a:pt x="0" y="183"/>
                    <a:pt x="0" y="424"/>
                  </a:cubicBezTo>
                  <a:cubicBezTo>
                    <a:pt x="0" y="672"/>
                    <a:pt x="187" y="848"/>
                    <a:pt x="459" y="848"/>
                  </a:cubicBezTo>
                  <a:cubicBezTo>
                    <a:pt x="611" y="848"/>
                    <a:pt x="767" y="776"/>
                    <a:pt x="840" y="691"/>
                  </a:cubicBezTo>
                  <a:lnTo>
                    <a:pt x="697" y="582"/>
                  </a:lnTo>
                  <a:close/>
                  <a:moveTo>
                    <a:pt x="265" y="261"/>
                  </a:moveTo>
                  <a:cubicBezTo>
                    <a:pt x="303" y="210"/>
                    <a:pt x="364" y="179"/>
                    <a:pt x="438" y="179"/>
                  </a:cubicBezTo>
                  <a:cubicBezTo>
                    <a:pt x="519" y="179"/>
                    <a:pt x="581" y="226"/>
                    <a:pt x="612" y="294"/>
                  </a:cubicBezTo>
                  <a:cubicBezTo>
                    <a:pt x="219" y="457"/>
                    <a:pt x="219" y="457"/>
                    <a:pt x="219" y="457"/>
                  </a:cubicBezTo>
                  <a:cubicBezTo>
                    <a:pt x="208" y="374"/>
                    <a:pt x="230" y="308"/>
                    <a:pt x="265" y="2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2" name="Freeform 10">
              <a:extLst>
                <a:ext uri="{FF2B5EF4-FFF2-40B4-BE49-F238E27FC236}">
                  <a16:creationId xmlns:a16="http://schemas.microsoft.com/office/drawing/2014/main" id="{44CA332A-41EE-8EC3-27C0-BBC307193E12}"/>
                </a:ext>
              </a:extLst>
            </p:cNvPr>
            <p:cNvSpPr>
              <a:spLocks/>
            </p:cNvSpPr>
            <p:nvPr userDrawn="1"/>
          </p:nvSpPr>
          <p:spPr bwMode="auto">
            <a:xfrm>
              <a:off x="1685925" y="1879600"/>
              <a:ext cx="1409700" cy="2030413"/>
            </a:xfrm>
            <a:custGeom>
              <a:avLst/>
              <a:gdLst>
                <a:gd name="T0" fmla="*/ 888 w 888"/>
                <a:gd name="T1" fmla="*/ 1030 h 1279"/>
                <a:gd name="T2" fmla="*/ 274 w 888"/>
                <a:gd name="T3" fmla="*/ 1030 h 1279"/>
                <a:gd name="T4" fmla="*/ 274 w 888"/>
                <a:gd name="T5" fmla="*/ 0 h 1279"/>
                <a:gd name="T6" fmla="*/ 0 w 888"/>
                <a:gd name="T7" fmla="*/ 0 h 1279"/>
                <a:gd name="T8" fmla="*/ 0 w 888"/>
                <a:gd name="T9" fmla="*/ 1279 h 1279"/>
                <a:gd name="T10" fmla="*/ 888 w 888"/>
                <a:gd name="T11" fmla="*/ 1279 h 1279"/>
                <a:gd name="T12" fmla="*/ 888 w 888"/>
                <a:gd name="T13" fmla="*/ 1030 h 1279"/>
              </a:gdLst>
              <a:ahLst/>
              <a:cxnLst>
                <a:cxn ang="0">
                  <a:pos x="T0" y="T1"/>
                </a:cxn>
                <a:cxn ang="0">
                  <a:pos x="T2" y="T3"/>
                </a:cxn>
                <a:cxn ang="0">
                  <a:pos x="T4" y="T5"/>
                </a:cxn>
                <a:cxn ang="0">
                  <a:pos x="T6" y="T7"/>
                </a:cxn>
                <a:cxn ang="0">
                  <a:pos x="T8" y="T9"/>
                </a:cxn>
                <a:cxn ang="0">
                  <a:pos x="T10" y="T11"/>
                </a:cxn>
                <a:cxn ang="0">
                  <a:pos x="T12" y="T13"/>
                </a:cxn>
              </a:cxnLst>
              <a:rect l="0" t="0" r="r" b="b"/>
              <a:pathLst>
                <a:path w="888" h="1279">
                  <a:moveTo>
                    <a:pt x="888" y="1030"/>
                  </a:moveTo>
                  <a:lnTo>
                    <a:pt x="274" y="1030"/>
                  </a:lnTo>
                  <a:lnTo>
                    <a:pt x="274" y="0"/>
                  </a:lnTo>
                  <a:lnTo>
                    <a:pt x="0" y="0"/>
                  </a:lnTo>
                  <a:lnTo>
                    <a:pt x="0" y="1279"/>
                  </a:lnTo>
                  <a:lnTo>
                    <a:pt x="888" y="1279"/>
                  </a:lnTo>
                  <a:lnTo>
                    <a:pt x="888" y="10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3" name="Freeform 10">
              <a:extLst>
                <a:ext uri="{FF2B5EF4-FFF2-40B4-BE49-F238E27FC236}">
                  <a16:creationId xmlns:a16="http://schemas.microsoft.com/office/drawing/2014/main" id="{9BEA8688-B374-15BD-9DC0-89594DBF7A95}"/>
                </a:ext>
              </a:extLst>
            </p:cNvPr>
            <p:cNvSpPr>
              <a:spLocks noEditPoints="1"/>
            </p:cNvSpPr>
            <p:nvPr userDrawn="1"/>
          </p:nvSpPr>
          <p:spPr bwMode="auto">
            <a:xfrm>
              <a:off x="9966325" y="2319338"/>
              <a:ext cx="1677988" cy="1617663"/>
            </a:xfrm>
            <a:custGeom>
              <a:avLst/>
              <a:gdLst>
                <a:gd name="T0" fmla="*/ 439 w 881"/>
                <a:gd name="T1" fmla="*/ 848 h 848"/>
                <a:gd name="T2" fmla="*/ 0 w 881"/>
                <a:gd name="T3" fmla="*/ 424 h 848"/>
                <a:gd name="T4" fmla="*/ 442 w 881"/>
                <a:gd name="T5" fmla="*/ 0 h 848"/>
                <a:gd name="T6" fmla="*/ 881 w 881"/>
                <a:gd name="T7" fmla="*/ 424 h 848"/>
                <a:gd name="T8" fmla="*/ 439 w 881"/>
                <a:gd name="T9" fmla="*/ 848 h 848"/>
                <a:gd name="T10" fmla="*/ 439 w 881"/>
                <a:gd name="T11" fmla="*/ 193 h 848"/>
                <a:gd name="T12" fmla="*/ 222 w 881"/>
                <a:gd name="T13" fmla="*/ 424 h 848"/>
                <a:gd name="T14" fmla="*/ 442 w 881"/>
                <a:gd name="T15" fmla="*/ 655 h 848"/>
                <a:gd name="T16" fmla="*/ 659 w 881"/>
                <a:gd name="T17" fmla="*/ 424 h 848"/>
                <a:gd name="T18" fmla="*/ 439 w 881"/>
                <a:gd name="T19" fmla="*/ 19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1" h="848">
                  <a:moveTo>
                    <a:pt x="439" y="848"/>
                  </a:moveTo>
                  <a:cubicBezTo>
                    <a:pt x="193" y="848"/>
                    <a:pt x="0" y="664"/>
                    <a:pt x="0" y="424"/>
                  </a:cubicBezTo>
                  <a:cubicBezTo>
                    <a:pt x="0" y="186"/>
                    <a:pt x="194" y="0"/>
                    <a:pt x="442" y="0"/>
                  </a:cubicBezTo>
                  <a:cubicBezTo>
                    <a:pt x="688" y="0"/>
                    <a:pt x="881" y="184"/>
                    <a:pt x="881" y="424"/>
                  </a:cubicBezTo>
                  <a:cubicBezTo>
                    <a:pt x="881" y="662"/>
                    <a:pt x="687" y="848"/>
                    <a:pt x="439" y="848"/>
                  </a:cubicBezTo>
                  <a:moveTo>
                    <a:pt x="439" y="193"/>
                  </a:moveTo>
                  <a:cubicBezTo>
                    <a:pt x="313" y="193"/>
                    <a:pt x="222" y="288"/>
                    <a:pt x="222" y="424"/>
                  </a:cubicBezTo>
                  <a:cubicBezTo>
                    <a:pt x="222" y="553"/>
                    <a:pt x="319" y="655"/>
                    <a:pt x="442" y="655"/>
                  </a:cubicBezTo>
                  <a:cubicBezTo>
                    <a:pt x="568" y="655"/>
                    <a:pt x="659" y="557"/>
                    <a:pt x="659" y="424"/>
                  </a:cubicBezTo>
                  <a:cubicBezTo>
                    <a:pt x="659" y="295"/>
                    <a:pt x="562" y="193"/>
                    <a:pt x="439" y="19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4" name="Freeform 11">
              <a:extLst>
                <a:ext uri="{FF2B5EF4-FFF2-40B4-BE49-F238E27FC236}">
                  <a16:creationId xmlns:a16="http://schemas.microsoft.com/office/drawing/2014/main" id="{A75AFCC6-0667-F459-1E20-BF8839B394C5}"/>
                </a:ext>
              </a:extLst>
            </p:cNvPr>
            <p:cNvSpPr>
              <a:spLocks noEditPoints="1"/>
            </p:cNvSpPr>
            <p:nvPr userDrawn="1"/>
          </p:nvSpPr>
          <p:spPr bwMode="auto">
            <a:xfrm>
              <a:off x="6664325" y="2319338"/>
              <a:ext cx="1679575" cy="1617663"/>
            </a:xfrm>
            <a:custGeom>
              <a:avLst/>
              <a:gdLst>
                <a:gd name="T0" fmla="*/ 439 w 882"/>
                <a:gd name="T1" fmla="*/ 848 h 848"/>
                <a:gd name="T2" fmla="*/ 0 w 882"/>
                <a:gd name="T3" fmla="*/ 424 h 848"/>
                <a:gd name="T4" fmla="*/ 442 w 882"/>
                <a:gd name="T5" fmla="*/ 0 h 848"/>
                <a:gd name="T6" fmla="*/ 882 w 882"/>
                <a:gd name="T7" fmla="*/ 424 h 848"/>
                <a:gd name="T8" fmla="*/ 439 w 882"/>
                <a:gd name="T9" fmla="*/ 848 h 848"/>
                <a:gd name="T10" fmla="*/ 439 w 882"/>
                <a:gd name="T11" fmla="*/ 193 h 848"/>
                <a:gd name="T12" fmla="*/ 222 w 882"/>
                <a:gd name="T13" fmla="*/ 424 h 848"/>
                <a:gd name="T14" fmla="*/ 442 w 882"/>
                <a:gd name="T15" fmla="*/ 655 h 848"/>
                <a:gd name="T16" fmla="*/ 660 w 882"/>
                <a:gd name="T17" fmla="*/ 424 h 848"/>
                <a:gd name="T18" fmla="*/ 439 w 882"/>
                <a:gd name="T19" fmla="*/ 19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2" h="848">
                  <a:moveTo>
                    <a:pt x="439" y="848"/>
                  </a:moveTo>
                  <a:cubicBezTo>
                    <a:pt x="193" y="848"/>
                    <a:pt x="0" y="664"/>
                    <a:pt x="0" y="424"/>
                  </a:cubicBezTo>
                  <a:cubicBezTo>
                    <a:pt x="0" y="186"/>
                    <a:pt x="195" y="0"/>
                    <a:pt x="442" y="0"/>
                  </a:cubicBezTo>
                  <a:cubicBezTo>
                    <a:pt x="689" y="0"/>
                    <a:pt x="882" y="184"/>
                    <a:pt x="882" y="424"/>
                  </a:cubicBezTo>
                  <a:cubicBezTo>
                    <a:pt x="882" y="662"/>
                    <a:pt x="687" y="848"/>
                    <a:pt x="439" y="848"/>
                  </a:cubicBezTo>
                  <a:moveTo>
                    <a:pt x="439" y="193"/>
                  </a:moveTo>
                  <a:cubicBezTo>
                    <a:pt x="314" y="193"/>
                    <a:pt x="222" y="288"/>
                    <a:pt x="222" y="424"/>
                  </a:cubicBezTo>
                  <a:cubicBezTo>
                    <a:pt x="222" y="553"/>
                    <a:pt x="319" y="655"/>
                    <a:pt x="442" y="655"/>
                  </a:cubicBezTo>
                  <a:cubicBezTo>
                    <a:pt x="568" y="655"/>
                    <a:pt x="660" y="557"/>
                    <a:pt x="660" y="424"/>
                  </a:cubicBezTo>
                  <a:cubicBezTo>
                    <a:pt x="660" y="295"/>
                    <a:pt x="563" y="193"/>
                    <a:pt x="439" y="19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grpSp>
      <p:sp>
        <p:nvSpPr>
          <p:cNvPr id="45" name="TextBox 1">
            <a:extLst>
              <a:ext uri="{FF2B5EF4-FFF2-40B4-BE49-F238E27FC236}">
                <a16:creationId xmlns:a16="http://schemas.microsoft.com/office/drawing/2014/main" id="{BD7B7F07-E55D-7D8B-97F7-0712AD1704EE}"/>
              </a:ext>
            </a:extLst>
          </p:cNvPr>
          <p:cNvSpPr txBox="1"/>
          <p:nvPr userDrawn="1"/>
        </p:nvSpPr>
        <p:spPr>
          <a:xfrm>
            <a:off x="1259423" y="6487126"/>
            <a:ext cx="4115872" cy="153888"/>
          </a:xfrm>
          <a:prstGeom prst="rect">
            <a:avLst/>
          </a:prstGeom>
          <a:noFill/>
        </p:spPr>
        <p:txBody>
          <a:bodyPr wrap="square" lIns="0" tIns="0" rIns="0" bIns="0" rtlCol="0">
            <a:spAutoFit/>
          </a:bodyPr>
          <a:lstStyle/>
          <a:p>
            <a:r>
              <a:rPr lang="en-US" sz="1000" dirty="0">
                <a:solidFill>
                  <a:schemeClr val="bg1"/>
                </a:solidFill>
                <a:latin typeface="Arial" pitchFamily="34" charset="0"/>
                <a:cs typeface="Arial" pitchFamily="34" charset="0"/>
              </a:rPr>
              <a:t>2024 Lenovo Enterprise Solutions LLC. All rights reserved.</a:t>
            </a:r>
          </a:p>
        </p:txBody>
      </p:sp>
      <p:sp>
        <p:nvSpPr>
          <p:cNvPr id="46" name="Slide Number Placeholder 5">
            <a:extLst>
              <a:ext uri="{FF2B5EF4-FFF2-40B4-BE49-F238E27FC236}">
                <a16:creationId xmlns:a16="http://schemas.microsoft.com/office/drawing/2014/main" id="{F7141292-A31B-140C-0F4D-5E94551FE115}"/>
              </a:ext>
            </a:extLst>
          </p:cNvPr>
          <p:cNvSpPr>
            <a:spLocks noGrp="1"/>
          </p:cNvSpPr>
          <p:nvPr>
            <p:ph type="sldNum" sz="quarter" idx="4"/>
          </p:nvPr>
        </p:nvSpPr>
        <p:spPr>
          <a:xfrm>
            <a:off x="11672569" y="6400800"/>
            <a:ext cx="439026" cy="155448"/>
          </a:xfrm>
          <a:prstGeom prst="rect">
            <a:avLst/>
          </a:prstGeom>
        </p:spPr>
        <p:txBody>
          <a:bodyPr vert="horz" lIns="0" tIns="0" rIns="0" bIns="0" rtlCol="0" anchor="ctr"/>
          <a:lstStyle>
            <a:lvl1pPr algn="ctr">
              <a:defRPr sz="1000">
                <a:solidFill>
                  <a:schemeClr val="bg1"/>
                </a:solidFill>
                <a:latin typeface="Arial" panose="020B0604020202020204" pitchFamily="34" charset="0"/>
                <a:cs typeface="Arial" panose="020B0604020202020204" pitchFamily="34" charset="0"/>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37376891"/>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losing Slide_Black">
    <p:bg>
      <p:bgPr>
        <a:gradFill>
          <a:gsLst>
            <a:gs pos="100000">
              <a:srgbClr val="391262"/>
            </a:gs>
            <a:gs pos="26000">
              <a:srgbClr val="64131E"/>
            </a:gs>
            <a:gs pos="0">
              <a:srgbClr val="831B22"/>
            </a:gs>
            <a:gs pos="66000">
              <a:srgbClr val="4D144A"/>
            </a:gs>
          </a:gsLst>
          <a:path path="circle">
            <a:fillToRect l="100000" t="100000"/>
          </a:path>
        </a:gradFill>
        <a:effectLst/>
      </p:bgPr>
    </p:bg>
    <p:spTree>
      <p:nvGrpSpPr>
        <p:cNvPr id="1" name=""/>
        <p:cNvGrpSpPr/>
        <p:nvPr/>
      </p:nvGrpSpPr>
      <p:grpSpPr>
        <a:xfrm>
          <a:off x="0" y="0"/>
          <a:ext cx="0" cy="0"/>
          <a:chOff x="0" y="0"/>
          <a:chExt cx="0" cy="0"/>
        </a:xfrm>
      </p:grpSpPr>
      <p:grpSp>
        <p:nvGrpSpPr>
          <p:cNvPr id="166" name="Group 165">
            <a:extLst>
              <a:ext uri="{FF2B5EF4-FFF2-40B4-BE49-F238E27FC236}">
                <a16:creationId xmlns:a16="http://schemas.microsoft.com/office/drawing/2014/main" id="{45DF6D6F-9C39-7C31-64D4-4BCE9C9CA5D6}"/>
              </a:ext>
            </a:extLst>
          </p:cNvPr>
          <p:cNvGrpSpPr/>
          <p:nvPr userDrawn="1"/>
        </p:nvGrpSpPr>
        <p:grpSpPr>
          <a:xfrm>
            <a:off x="1538947" y="3561907"/>
            <a:ext cx="7851377" cy="1769127"/>
            <a:chOff x="541049" y="2649538"/>
            <a:chExt cx="9285724" cy="2092325"/>
          </a:xfrm>
          <a:solidFill>
            <a:schemeClr val="bg1"/>
          </a:solidFill>
        </p:grpSpPr>
        <p:sp>
          <p:nvSpPr>
            <p:cNvPr id="167" name="Freeform 5">
              <a:extLst>
                <a:ext uri="{FF2B5EF4-FFF2-40B4-BE49-F238E27FC236}">
                  <a16:creationId xmlns:a16="http://schemas.microsoft.com/office/drawing/2014/main" id="{E109AFA1-C190-E6CF-D819-5DDBF44B5ED2}"/>
                </a:ext>
              </a:extLst>
            </p:cNvPr>
            <p:cNvSpPr>
              <a:spLocks/>
            </p:cNvSpPr>
            <p:nvPr userDrawn="1"/>
          </p:nvSpPr>
          <p:spPr bwMode="auto">
            <a:xfrm>
              <a:off x="541049" y="2809876"/>
              <a:ext cx="963613" cy="1928813"/>
            </a:xfrm>
            <a:custGeom>
              <a:avLst/>
              <a:gdLst>
                <a:gd name="T0" fmla="*/ 57 w 301"/>
                <a:gd name="T1" fmla="*/ 458 h 600"/>
                <a:gd name="T2" fmla="*/ 57 w 301"/>
                <a:gd name="T3" fmla="*/ 235 h 600"/>
                <a:gd name="T4" fmla="*/ 0 w 301"/>
                <a:gd name="T5" fmla="*/ 235 h 600"/>
                <a:gd name="T6" fmla="*/ 0 w 301"/>
                <a:gd name="T7" fmla="*/ 121 h 600"/>
                <a:gd name="T8" fmla="*/ 57 w 301"/>
                <a:gd name="T9" fmla="*/ 121 h 600"/>
                <a:gd name="T10" fmla="*/ 57 w 301"/>
                <a:gd name="T11" fmla="*/ 0 h 600"/>
                <a:gd name="T12" fmla="*/ 190 w 301"/>
                <a:gd name="T13" fmla="*/ 0 h 600"/>
                <a:gd name="T14" fmla="*/ 190 w 301"/>
                <a:gd name="T15" fmla="*/ 121 h 600"/>
                <a:gd name="T16" fmla="*/ 301 w 301"/>
                <a:gd name="T17" fmla="*/ 121 h 600"/>
                <a:gd name="T18" fmla="*/ 301 w 301"/>
                <a:gd name="T19" fmla="*/ 235 h 600"/>
                <a:gd name="T20" fmla="*/ 190 w 301"/>
                <a:gd name="T21" fmla="*/ 235 h 600"/>
                <a:gd name="T22" fmla="*/ 190 w 301"/>
                <a:gd name="T23" fmla="*/ 436 h 600"/>
                <a:gd name="T24" fmla="*/ 233 w 301"/>
                <a:gd name="T25" fmla="*/ 482 h 600"/>
                <a:gd name="T26" fmla="*/ 299 w 301"/>
                <a:gd name="T27" fmla="*/ 465 h 600"/>
                <a:gd name="T28" fmla="*/ 299 w 301"/>
                <a:gd name="T29" fmla="*/ 573 h 600"/>
                <a:gd name="T30" fmla="*/ 194 w 301"/>
                <a:gd name="T31" fmla="*/ 600 h 600"/>
                <a:gd name="T32" fmla="*/ 57 w 301"/>
                <a:gd name="T33" fmla="*/ 458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1" h="600">
                  <a:moveTo>
                    <a:pt x="57" y="458"/>
                  </a:moveTo>
                  <a:cubicBezTo>
                    <a:pt x="57" y="235"/>
                    <a:pt x="57" y="235"/>
                    <a:pt x="57" y="235"/>
                  </a:cubicBezTo>
                  <a:cubicBezTo>
                    <a:pt x="0" y="235"/>
                    <a:pt x="0" y="235"/>
                    <a:pt x="0" y="235"/>
                  </a:cubicBezTo>
                  <a:cubicBezTo>
                    <a:pt x="0" y="121"/>
                    <a:pt x="0" y="121"/>
                    <a:pt x="0" y="121"/>
                  </a:cubicBezTo>
                  <a:cubicBezTo>
                    <a:pt x="57" y="121"/>
                    <a:pt x="57" y="121"/>
                    <a:pt x="57" y="121"/>
                  </a:cubicBezTo>
                  <a:cubicBezTo>
                    <a:pt x="57" y="0"/>
                    <a:pt x="57" y="0"/>
                    <a:pt x="57" y="0"/>
                  </a:cubicBezTo>
                  <a:cubicBezTo>
                    <a:pt x="190" y="0"/>
                    <a:pt x="190" y="0"/>
                    <a:pt x="190" y="0"/>
                  </a:cubicBezTo>
                  <a:cubicBezTo>
                    <a:pt x="190" y="121"/>
                    <a:pt x="190" y="121"/>
                    <a:pt x="190" y="121"/>
                  </a:cubicBezTo>
                  <a:cubicBezTo>
                    <a:pt x="301" y="121"/>
                    <a:pt x="301" y="121"/>
                    <a:pt x="301" y="121"/>
                  </a:cubicBezTo>
                  <a:cubicBezTo>
                    <a:pt x="301" y="235"/>
                    <a:pt x="301" y="235"/>
                    <a:pt x="301" y="235"/>
                  </a:cubicBezTo>
                  <a:cubicBezTo>
                    <a:pt x="190" y="235"/>
                    <a:pt x="190" y="235"/>
                    <a:pt x="190" y="235"/>
                  </a:cubicBezTo>
                  <a:cubicBezTo>
                    <a:pt x="190" y="436"/>
                    <a:pt x="190" y="436"/>
                    <a:pt x="190" y="436"/>
                  </a:cubicBezTo>
                  <a:cubicBezTo>
                    <a:pt x="190" y="467"/>
                    <a:pt x="203" y="482"/>
                    <a:pt x="233" y="482"/>
                  </a:cubicBezTo>
                  <a:cubicBezTo>
                    <a:pt x="258" y="482"/>
                    <a:pt x="280" y="476"/>
                    <a:pt x="299" y="465"/>
                  </a:cubicBezTo>
                  <a:cubicBezTo>
                    <a:pt x="299" y="573"/>
                    <a:pt x="299" y="573"/>
                    <a:pt x="299" y="573"/>
                  </a:cubicBezTo>
                  <a:cubicBezTo>
                    <a:pt x="271" y="590"/>
                    <a:pt x="239" y="600"/>
                    <a:pt x="194" y="600"/>
                  </a:cubicBezTo>
                  <a:cubicBezTo>
                    <a:pt x="112" y="600"/>
                    <a:pt x="57" y="568"/>
                    <a:pt x="57" y="4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8" name="Freeform 6">
              <a:extLst>
                <a:ext uri="{FF2B5EF4-FFF2-40B4-BE49-F238E27FC236}">
                  <a16:creationId xmlns:a16="http://schemas.microsoft.com/office/drawing/2014/main" id="{1969BD4D-0C40-739F-FF6B-4214C2BEBC90}"/>
                </a:ext>
              </a:extLst>
            </p:cNvPr>
            <p:cNvSpPr>
              <a:spLocks/>
            </p:cNvSpPr>
            <p:nvPr userDrawn="1"/>
          </p:nvSpPr>
          <p:spPr bwMode="auto">
            <a:xfrm>
              <a:off x="1708151" y="2649538"/>
              <a:ext cx="1382713" cy="2063750"/>
            </a:xfrm>
            <a:custGeom>
              <a:avLst/>
              <a:gdLst>
                <a:gd name="T0" fmla="*/ 0 w 432"/>
                <a:gd name="T1" fmla="*/ 0 h 642"/>
                <a:gd name="T2" fmla="*/ 134 w 432"/>
                <a:gd name="T3" fmla="*/ 0 h 642"/>
                <a:gd name="T4" fmla="*/ 134 w 432"/>
                <a:gd name="T5" fmla="*/ 237 h 642"/>
                <a:gd name="T6" fmla="*/ 272 w 432"/>
                <a:gd name="T7" fmla="*/ 162 h 642"/>
                <a:gd name="T8" fmla="*/ 432 w 432"/>
                <a:gd name="T9" fmla="*/ 337 h 642"/>
                <a:gd name="T10" fmla="*/ 432 w 432"/>
                <a:gd name="T11" fmla="*/ 642 h 642"/>
                <a:gd name="T12" fmla="*/ 298 w 432"/>
                <a:gd name="T13" fmla="*/ 642 h 642"/>
                <a:gd name="T14" fmla="*/ 298 w 432"/>
                <a:gd name="T15" fmla="*/ 379 h 642"/>
                <a:gd name="T16" fmla="*/ 218 w 432"/>
                <a:gd name="T17" fmla="*/ 283 h 642"/>
                <a:gd name="T18" fmla="*/ 134 w 432"/>
                <a:gd name="T19" fmla="*/ 379 h 642"/>
                <a:gd name="T20" fmla="*/ 134 w 432"/>
                <a:gd name="T21" fmla="*/ 642 h 642"/>
                <a:gd name="T22" fmla="*/ 0 w 432"/>
                <a:gd name="T23" fmla="*/ 642 h 642"/>
                <a:gd name="T24" fmla="*/ 0 w 432"/>
                <a:gd name="T25" fmla="*/ 0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2" h="642">
                  <a:moveTo>
                    <a:pt x="0" y="0"/>
                  </a:moveTo>
                  <a:cubicBezTo>
                    <a:pt x="134" y="0"/>
                    <a:pt x="134" y="0"/>
                    <a:pt x="134" y="0"/>
                  </a:cubicBezTo>
                  <a:cubicBezTo>
                    <a:pt x="134" y="237"/>
                    <a:pt x="134" y="237"/>
                    <a:pt x="134" y="237"/>
                  </a:cubicBezTo>
                  <a:cubicBezTo>
                    <a:pt x="165" y="198"/>
                    <a:pt x="204" y="162"/>
                    <a:pt x="272" y="162"/>
                  </a:cubicBezTo>
                  <a:cubicBezTo>
                    <a:pt x="373" y="162"/>
                    <a:pt x="432" y="229"/>
                    <a:pt x="432" y="337"/>
                  </a:cubicBezTo>
                  <a:cubicBezTo>
                    <a:pt x="432" y="642"/>
                    <a:pt x="432" y="642"/>
                    <a:pt x="432" y="642"/>
                  </a:cubicBezTo>
                  <a:cubicBezTo>
                    <a:pt x="298" y="642"/>
                    <a:pt x="298" y="642"/>
                    <a:pt x="298" y="642"/>
                  </a:cubicBezTo>
                  <a:cubicBezTo>
                    <a:pt x="298" y="379"/>
                    <a:pt x="298" y="379"/>
                    <a:pt x="298" y="379"/>
                  </a:cubicBezTo>
                  <a:cubicBezTo>
                    <a:pt x="298" y="316"/>
                    <a:pt x="269" y="283"/>
                    <a:pt x="218" y="283"/>
                  </a:cubicBezTo>
                  <a:cubicBezTo>
                    <a:pt x="166" y="283"/>
                    <a:pt x="134" y="316"/>
                    <a:pt x="134" y="379"/>
                  </a:cubicBezTo>
                  <a:cubicBezTo>
                    <a:pt x="134" y="642"/>
                    <a:pt x="134" y="642"/>
                    <a:pt x="134" y="642"/>
                  </a:cubicBezTo>
                  <a:cubicBezTo>
                    <a:pt x="0" y="642"/>
                    <a:pt x="0" y="642"/>
                    <a:pt x="0" y="642"/>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9" name="Freeform 7">
              <a:extLst>
                <a:ext uri="{FF2B5EF4-FFF2-40B4-BE49-F238E27FC236}">
                  <a16:creationId xmlns:a16="http://schemas.microsoft.com/office/drawing/2014/main" id="{6DB7C37A-1FE6-9BFA-5E83-3EC0F79497F5}"/>
                </a:ext>
              </a:extLst>
            </p:cNvPr>
            <p:cNvSpPr>
              <a:spLocks noEditPoints="1"/>
            </p:cNvSpPr>
            <p:nvPr userDrawn="1"/>
          </p:nvSpPr>
          <p:spPr bwMode="auto">
            <a:xfrm>
              <a:off x="3261304" y="3179763"/>
              <a:ext cx="1390650" cy="1562100"/>
            </a:xfrm>
            <a:custGeom>
              <a:avLst/>
              <a:gdLst>
                <a:gd name="T0" fmla="*/ 0 w 434"/>
                <a:gd name="T1" fmla="*/ 342 h 486"/>
                <a:gd name="T2" fmla="*/ 0 w 434"/>
                <a:gd name="T3" fmla="*/ 340 h 486"/>
                <a:gd name="T4" fmla="*/ 190 w 434"/>
                <a:gd name="T5" fmla="*/ 189 h 486"/>
                <a:gd name="T6" fmla="*/ 305 w 434"/>
                <a:gd name="T7" fmla="*/ 209 h 486"/>
                <a:gd name="T8" fmla="*/ 305 w 434"/>
                <a:gd name="T9" fmla="*/ 201 h 486"/>
                <a:gd name="T10" fmla="*/ 204 w 434"/>
                <a:gd name="T11" fmla="*/ 115 h 486"/>
                <a:gd name="T12" fmla="*/ 74 w 434"/>
                <a:gd name="T13" fmla="*/ 140 h 486"/>
                <a:gd name="T14" fmla="*/ 40 w 434"/>
                <a:gd name="T15" fmla="*/ 38 h 486"/>
                <a:gd name="T16" fmla="*/ 223 w 434"/>
                <a:gd name="T17" fmla="*/ 0 h 486"/>
                <a:gd name="T18" fmla="*/ 383 w 434"/>
                <a:gd name="T19" fmla="*/ 53 h 486"/>
                <a:gd name="T20" fmla="*/ 434 w 434"/>
                <a:gd name="T21" fmla="*/ 204 h 486"/>
                <a:gd name="T22" fmla="*/ 434 w 434"/>
                <a:gd name="T23" fmla="*/ 477 h 486"/>
                <a:gd name="T24" fmla="*/ 304 w 434"/>
                <a:gd name="T25" fmla="*/ 477 h 486"/>
                <a:gd name="T26" fmla="*/ 304 w 434"/>
                <a:gd name="T27" fmla="*/ 426 h 486"/>
                <a:gd name="T28" fmla="*/ 162 w 434"/>
                <a:gd name="T29" fmla="*/ 486 h 486"/>
                <a:gd name="T30" fmla="*/ 0 w 434"/>
                <a:gd name="T31" fmla="*/ 342 h 486"/>
                <a:gd name="T32" fmla="*/ 307 w 434"/>
                <a:gd name="T33" fmla="*/ 311 h 486"/>
                <a:gd name="T34" fmla="*/ 307 w 434"/>
                <a:gd name="T35" fmla="*/ 287 h 486"/>
                <a:gd name="T36" fmla="*/ 222 w 434"/>
                <a:gd name="T37" fmla="*/ 270 h 486"/>
                <a:gd name="T38" fmla="*/ 129 w 434"/>
                <a:gd name="T39" fmla="*/ 335 h 486"/>
                <a:gd name="T40" fmla="*/ 129 w 434"/>
                <a:gd name="T41" fmla="*/ 336 h 486"/>
                <a:gd name="T42" fmla="*/ 202 w 434"/>
                <a:gd name="T43" fmla="*/ 394 h 486"/>
                <a:gd name="T44" fmla="*/ 307 w 434"/>
                <a:gd name="T45" fmla="*/ 311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34" h="486">
                  <a:moveTo>
                    <a:pt x="0" y="342"/>
                  </a:moveTo>
                  <a:cubicBezTo>
                    <a:pt x="0" y="340"/>
                    <a:pt x="0" y="340"/>
                    <a:pt x="0" y="340"/>
                  </a:cubicBezTo>
                  <a:cubicBezTo>
                    <a:pt x="0" y="237"/>
                    <a:pt x="78" y="189"/>
                    <a:pt x="190" y="189"/>
                  </a:cubicBezTo>
                  <a:cubicBezTo>
                    <a:pt x="237" y="189"/>
                    <a:pt x="272" y="197"/>
                    <a:pt x="305" y="209"/>
                  </a:cubicBezTo>
                  <a:cubicBezTo>
                    <a:pt x="305" y="201"/>
                    <a:pt x="305" y="201"/>
                    <a:pt x="305" y="201"/>
                  </a:cubicBezTo>
                  <a:cubicBezTo>
                    <a:pt x="305" y="145"/>
                    <a:pt x="271" y="115"/>
                    <a:pt x="204" y="115"/>
                  </a:cubicBezTo>
                  <a:cubicBezTo>
                    <a:pt x="153" y="115"/>
                    <a:pt x="117" y="124"/>
                    <a:pt x="74" y="140"/>
                  </a:cubicBezTo>
                  <a:cubicBezTo>
                    <a:pt x="40" y="38"/>
                    <a:pt x="40" y="38"/>
                    <a:pt x="40" y="38"/>
                  </a:cubicBezTo>
                  <a:cubicBezTo>
                    <a:pt x="92" y="15"/>
                    <a:pt x="143" y="0"/>
                    <a:pt x="223" y="0"/>
                  </a:cubicBezTo>
                  <a:cubicBezTo>
                    <a:pt x="296" y="0"/>
                    <a:pt x="349" y="20"/>
                    <a:pt x="383" y="53"/>
                  </a:cubicBezTo>
                  <a:cubicBezTo>
                    <a:pt x="418" y="88"/>
                    <a:pt x="434" y="140"/>
                    <a:pt x="434" y="204"/>
                  </a:cubicBezTo>
                  <a:cubicBezTo>
                    <a:pt x="434" y="477"/>
                    <a:pt x="434" y="477"/>
                    <a:pt x="434" y="477"/>
                  </a:cubicBezTo>
                  <a:cubicBezTo>
                    <a:pt x="304" y="477"/>
                    <a:pt x="304" y="477"/>
                    <a:pt x="304" y="477"/>
                  </a:cubicBezTo>
                  <a:cubicBezTo>
                    <a:pt x="304" y="426"/>
                    <a:pt x="304" y="426"/>
                    <a:pt x="304" y="426"/>
                  </a:cubicBezTo>
                  <a:cubicBezTo>
                    <a:pt x="272" y="462"/>
                    <a:pt x="227" y="486"/>
                    <a:pt x="162" y="486"/>
                  </a:cubicBezTo>
                  <a:cubicBezTo>
                    <a:pt x="73" y="486"/>
                    <a:pt x="0" y="435"/>
                    <a:pt x="0" y="342"/>
                  </a:cubicBezTo>
                  <a:close/>
                  <a:moveTo>
                    <a:pt x="307" y="311"/>
                  </a:moveTo>
                  <a:cubicBezTo>
                    <a:pt x="307" y="287"/>
                    <a:pt x="307" y="287"/>
                    <a:pt x="307" y="287"/>
                  </a:cubicBezTo>
                  <a:cubicBezTo>
                    <a:pt x="284" y="277"/>
                    <a:pt x="254" y="270"/>
                    <a:pt x="222" y="270"/>
                  </a:cubicBezTo>
                  <a:cubicBezTo>
                    <a:pt x="164" y="270"/>
                    <a:pt x="129" y="292"/>
                    <a:pt x="129" y="335"/>
                  </a:cubicBezTo>
                  <a:cubicBezTo>
                    <a:pt x="129" y="336"/>
                    <a:pt x="129" y="336"/>
                    <a:pt x="129" y="336"/>
                  </a:cubicBezTo>
                  <a:cubicBezTo>
                    <a:pt x="129" y="372"/>
                    <a:pt x="159" y="394"/>
                    <a:pt x="202" y="394"/>
                  </a:cubicBezTo>
                  <a:cubicBezTo>
                    <a:pt x="265" y="394"/>
                    <a:pt x="307" y="359"/>
                    <a:pt x="307" y="3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0" name="Freeform 8">
              <a:extLst>
                <a:ext uri="{FF2B5EF4-FFF2-40B4-BE49-F238E27FC236}">
                  <a16:creationId xmlns:a16="http://schemas.microsoft.com/office/drawing/2014/main" id="{3AEA624F-19C6-31CA-5CD9-7E42ED68DA56}"/>
                </a:ext>
              </a:extLst>
            </p:cNvPr>
            <p:cNvSpPr>
              <a:spLocks/>
            </p:cNvSpPr>
            <p:nvPr userDrawn="1"/>
          </p:nvSpPr>
          <p:spPr bwMode="auto">
            <a:xfrm>
              <a:off x="4859916" y="3170238"/>
              <a:ext cx="1384300" cy="1543050"/>
            </a:xfrm>
            <a:custGeom>
              <a:avLst/>
              <a:gdLst>
                <a:gd name="T0" fmla="*/ 0 w 432"/>
                <a:gd name="T1" fmla="*/ 9 h 480"/>
                <a:gd name="T2" fmla="*/ 133 w 432"/>
                <a:gd name="T3" fmla="*/ 9 h 480"/>
                <a:gd name="T4" fmla="*/ 133 w 432"/>
                <a:gd name="T5" fmla="*/ 75 h 480"/>
                <a:gd name="T6" fmla="*/ 272 w 432"/>
                <a:gd name="T7" fmla="*/ 0 h 480"/>
                <a:gd name="T8" fmla="*/ 432 w 432"/>
                <a:gd name="T9" fmla="*/ 175 h 480"/>
                <a:gd name="T10" fmla="*/ 432 w 432"/>
                <a:gd name="T11" fmla="*/ 480 h 480"/>
                <a:gd name="T12" fmla="*/ 298 w 432"/>
                <a:gd name="T13" fmla="*/ 480 h 480"/>
                <a:gd name="T14" fmla="*/ 298 w 432"/>
                <a:gd name="T15" fmla="*/ 217 h 480"/>
                <a:gd name="T16" fmla="*/ 217 w 432"/>
                <a:gd name="T17" fmla="*/ 121 h 480"/>
                <a:gd name="T18" fmla="*/ 133 w 432"/>
                <a:gd name="T19" fmla="*/ 217 h 480"/>
                <a:gd name="T20" fmla="*/ 133 w 432"/>
                <a:gd name="T21" fmla="*/ 480 h 480"/>
                <a:gd name="T22" fmla="*/ 0 w 432"/>
                <a:gd name="T23" fmla="*/ 480 h 480"/>
                <a:gd name="T24" fmla="*/ 0 w 432"/>
                <a:gd name="T25" fmla="*/ 9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2" h="480">
                  <a:moveTo>
                    <a:pt x="0" y="9"/>
                  </a:moveTo>
                  <a:cubicBezTo>
                    <a:pt x="133" y="9"/>
                    <a:pt x="133" y="9"/>
                    <a:pt x="133" y="9"/>
                  </a:cubicBezTo>
                  <a:cubicBezTo>
                    <a:pt x="133" y="75"/>
                    <a:pt x="133" y="75"/>
                    <a:pt x="133" y="75"/>
                  </a:cubicBezTo>
                  <a:cubicBezTo>
                    <a:pt x="164" y="36"/>
                    <a:pt x="204" y="0"/>
                    <a:pt x="272" y="0"/>
                  </a:cubicBezTo>
                  <a:cubicBezTo>
                    <a:pt x="373" y="0"/>
                    <a:pt x="432" y="67"/>
                    <a:pt x="432" y="175"/>
                  </a:cubicBezTo>
                  <a:cubicBezTo>
                    <a:pt x="432" y="480"/>
                    <a:pt x="432" y="480"/>
                    <a:pt x="432" y="480"/>
                  </a:cubicBezTo>
                  <a:cubicBezTo>
                    <a:pt x="298" y="480"/>
                    <a:pt x="298" y="480"/>
                    <a:pt x="298" y="480"/>
                  </a:cubicBezTo>
                  <a:cubicBezTo>
                    <a:pt x="298" y="217"/>
                    <a:pt x="298" y="217"/>
                    <a:pt x="298" y="217"/>
                  </a:cubicBezTo>
                  <a:cubicBezTo>
                    <a:pt x="298" y="154"/>
                    <a:pt x="268" y="121"/>
                    <a:pt x="217" y="121"/>
                  </a:cubicBezTo>
                  <a:cubicBezTo>
                    <a:pt x="166" y="121"/>
                    <a:pt x="133" y="154"/>
                    <a:pt x="133" y="217"/>
                  </a:cubicBezTo>
                  <a:cubicBezTo>
                    <a:pt x="133" y="480"/>
                    <a:pt x="133" y="480"/>
                    <a:pt x="133" y="480"/>
                  </a:cubicBezTo>
                  <a:cubicBezTo>
                    <a:pt x="0" y="480"/>
                    <a:pt x="0" y="480"/>
                    <a:pt x="0" y="480"/>
                  </a:cubicBez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1" name="Freeform 9">
              <a:extLst>
                <a:ext uri="{FF2B5EF4-FFF2-40B4-BE49-F238E27FC236}">
                  <a16:creationId xmlns:a16="http://schemas.microsoft.com/office/drawing/2014/main" id="{ED142D15-3F97-1719-8D74-37D26D1CAA33}"/>
                </a:ext>
              </a:extLst>
            </p:cNvPr>
            <p:cNvSpPr>
              <a:spLocks/>
            </p:cNvSpPr>
            <p:nvPr userDrawn="1"/>
          </p:nvSpPr>
          <p:spPr bwMode="auto">
            <a:xfrm>
              <a:off x="6436593" y="2649538"/>
              <a:ext cx="1460500" cy="2063750"/>
            </a:xfrm>
            <a:custGeom>
              <a:avLst/>
              <a:gdLst>
                <a:gd name="T0" fmla="*/ 0 w 920"/>
                <a:gd name="T1" fmla="*/ 0 h 1300"/>
                <a:gd name="T2" fmla="*/ 270 w 920"/>
                <a:gd name="T3" fmla="*/ 0 h 1300"/>
                <a:gd name="T4" fmla="*/ 270 w 920"/>
                <a:gd name="T5" fmla="*/ 692 h 1300"/>
                <a:gd name="T6" fmla="*/ 585 w 920"/>
                <a:gd name="T7" fmla="*/ 346 h 1300"/>
                <a:gd name="T8" fmla="*/ 908 w 920"/>
                <a:gd name="T9" fmla="*/ 346 h 1300"/>
                <a:gd name="T10" fmla="*/ 547 w 920"/>
                <a:gd name="T11" fmla="*/ 721 h 1300"/>
                <a:gd name="T12" fmla="*/ 920 w 920"/>
                <a:gd name="T13" fmla="*/ 1300 h 1300"/>
                <a:gd name="T14" fmla="*/ 609 w 920"/>
                <a:gd name="T15" fmla="*/ 1300 h 1300"/>
                <a:gd name="T16" fmla="*/ 365 w 920"/>
                <a:gd name="T17" fmla="*/ 909 h 1300"/>
                <a:gd name="T18" fmla="*/ 270 w 920"/>
                <a:gd name="T19" fmla="*/ 1010 h 1300"/>
                <a:gd name="T20" fmla="*/ 270 w 920"/>
                <a:gd name="T21" fmla="*/ 1300 h 1300"/>
                <a:gd name="T22" fmla="*/ 0 w 920"/>
                <a:gd name="T23" fmla="*/ 1300 h 1300"/>
                <a:gd name="T24" fmla="*/ 0 w 920"/>
                <a:gd name="T25" fmla="*/ 0 h 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0" h="1300">
                  <a:moveTo>
                    <a:pt x="0" y="0"/>
                  </a:moveTo>
                  <a:lnTo>
                    <a:pt x="270" y="0"/>
                  </a:lnTo>
                  <a:lnTo>
                    <a:pt x="270" y="692"/>
                  </a:lnTo>
                  <a:lnTo>
                    <a:pt x="585" y="346"/>
                  </a:lnTo>
                  <a:lnTo>
                    <a:pt x="908" y="346"/>
                  </a:lnTo>
                  <a:lnTo>
                    <a:pt x="547" y="721"/>
                  </a:lnTo>
                  <a:lnTo>
                    <a:pt x="920" y="1300"/>
                  </a:lnTo>
                  <a:lnTo>
                    <a:pt x="609" y="1300"/>
                  </a:lnTo>
                  <a:lnTo>
                    <a:pt x="365" y="909"/>
                  </a:lnTo>
                  <a:lnTo>
                    <a:pt x="270" y="1010"/>
                  </a:lnTo>
                  <a:lnTo>
                    <a:pt x="270" y="1300"/>
                  </a:lnTo>
                  <a:lnTo>
                    <a:pt x="0" y="130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2" name="Freeform 10">
              <a:extLst>
                <a:ext uri="{FF2B5EF4-FFF2-40B4-BE49-F238E27FC236}">
                  <a16:creationId xmlns:a16="http://schemas.microsoft.com/office/drawing/2014/main" id="{6FEBB0B2-4586-05AB-B4FE-055E54F117A8}"/>
                </a:ext>
              </a:extLst>
            </p:cNvPr>
            <p:cNvSpPr>
              <a:spLocks/>
            </p:cNvSpPr>
            <p:nvPr userDrawn="1"/>
          </p:nvSpPr>
          <p:spPr bwMode="auto">
            <a:xfrm>
              <a:off x="7919896" y="3173413"/>
              <a:ext cx="1227138" cy="1568450"/>
            </a:xfrm>
            <a:custGeom>
              <a:avLst/>
              <a:gdLst>
                <a:gd name="T0" fmla="*/ 0 w 383"/>
                <a:gd name="T1" fmla="*/ 417 h 488"/>
                <a:gd name="T2" fmla="*/ 57 w 383"/>
                <a:gd name="T3" fmla="*/ 329 h 488"/>
                <a:gd name="T4" fmla="*/ 206 w 383"/>
                <a:gd name="T5" fmla="*/ 385 h 488"/>
                <a:gd name="T6" fmla="*/ 262 w 383"/>
                <a:gd name="T7" fmla="*/ 350 h 488"/>
                <a:gd name="T8" fmla="*/ 262 w 383"/>
                <a:gd name="T9" fmla="*/ 348 h 488"/>
                <a:gd name="T10" fmla="*/ 165 w 383"/>
                <a:gd name="T11" fmla="*/ 294 h 488"/>
                <a:gd name="T12" fmla="*/ 24 w 383"/>
                <a:gd name="T13" fmla="*/ 152 h 488"/>
                <a:gd name="T14" fmla="*/ 24 w 383"/>
                <a:gd name="T15" fmla="*/ 150 h 488"/>
                <a:gd name="T16" fmla="*/ 196 w 383"/>
                <a:gd name="T17" fmla="*/ 0 h 488"/>
                <a:gd name="T18" fmla="*/ 372 w 383"/>
                <a:gd name="T19" fmla="*/ 55 h 488"/>
                <a:gd name="T20" fmla="*/ 321 w 383"/>
                <a:gd name="T21" fmla="*/ 147 h 488"/>
                <a:gd name="T22" fmla="*/ 194 w 383"/>
                <a:gd name="T23" fmla="*/ 103 h 488"/>
                <a:gd name="T24" fmla="*/ 144 w 383"/>
                <a:gd name="T25" fmla="*/ 136 h 488"/>
                <a:gd name="T26" fmla="*/ 144 w 383"/>
                <a:gd name="T27" fmla="*/ 138 h 488"/>
                <a:gd name="T28" fmla="*/ 240 w 383"/>
                <a:gd name="T29" fmla="*/ 194 h 488"/>
                <a:gd name="T30" fmla="*/ 383 w 383"/>
                <a:gd name="T31" fmla="*/ 334 h 488"/>
                <a:gd name="T32" fmla="*/ 383 w 383"/>
                <a:gd name="T33" fmla="*/ 336 h 488"/>
                <a:gd name="T34" fmla="*/ 203 w 383"/>
                <a:gd name="T35" fmla="*/ 488 h 488"/>
                <a:gd name="T36" fmla="*/ 0 w 383"/>
                <a:gd name="T37" fmla="*/ 417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3" h="488">
                  <a:moveTo>
                    <a:pt x="0" y="417"/>
                  </a:moveTo>
                  <a:cubicBezTo>
                    <a:pt x="57" y="329"/>
                    <a:pt x="57" y="329"/>
                    <a:pt x="57" y="329"/>
                  </a:cubicBezTo>
                  <a:cubicBezTo>
                    <a:pt x="108" y="366"/>
                    <a:pt x="162" y="385"/>
                    <a:pt x="206" y="385"/>
                  </a:cubicBezTo>
                  <a:cubicBezTo>
                    <a:pt x="245" y="385"/>
                    <a:pt x="262" y="371"/>
                    <a:pt x="262" y="350"/>
                  </a:cubicBezTo>
                  <a:cubicBezTo>
                    <a:pt x="262" y="348"/>
                    <a:pt x="262" y="348"/>
                    <a:pt x="262" y="348"/>
                  </a:cubicBezTo>
                  <a:cubicBezTo>
                    <a:pt x="262" y="319"/>
                    <a:pt x="217" y="309"/>
                    <a:pt x="165" y="294"/>
                  </a:cubicBezTo>
                  <a:cubicBezTo>
                    <a:pt x="99" y="274"/>
                    <a:pt x="24" y="243"/>
                    <a:pt x="24" y="152"/>
                  </a:cubicBezTo>
                  <a:cubicBezTo>
                    <a:pt x="24" y="150"/>
                    <a:pt x="24" y="150"/>
                    <a:pt x="24" y="150"/>
                  </a:cubicBezTo>
                  <a:cubicBezTo>
                    <a:pt x="24" y="54"/>
                    <a:pt x="101" y="0"/>
                    <a:pt x="196" y="0"/>
                  </a:cubicBezTo>
                  <a:cubicBezTo>
                    <a:pt x="256" y="0"/>
                    <a:pt x="321" y="21"/>
                    <a:pt x="372" y="55"/>
                  </a:cubicBezTo>
                  <a:cubicBezTo>
                    <a:pt x="321" y="147"/>
                    <a:pt x="321" y="147"/>
                    <a:pt x="321" y="147"/>
                  </a:cubicBezTo>
                  <a:cubicBezTo>
                    <a:pt x="275" y="120"/>
                    <a:pt x="228" y="103"/>
                    <a:pt x="194" y="103"/>
                  </a:cubicBezTo>
                  <a:cubicBezTo>
                    <a:pt x="161" y="103"/>
                    <a:pt x="144" y="118"/>
                    <a:pt x="144" y="136"/>
                  </a:cubicBezTo>
                  <a:cubicBezTo>
                    <a:pt x="144" y="138"/>
                    <a:pt x="144" y="138"/>
                    <a:pt x="144" y="138"/>
                  </a:cubicBezTo>
                  <a:cubicBezTo>
                    <a:pt x="144" y="164"/>
                    <a:pt x="189" y="176"/>
                    <a:pt x="240" y="194"/>
                  </a:cubicBezTo>
                  <a:cubicBezTo>
                    <a:pt x="306" y="216"/>
                    <a:pt x="383" y="248"/>
                    <a:pt x="383" y="334"/>
                  </a:cubicBezTo>
                  <a:cubicBezTo>
                    <a:pt x="383" y="336"/>
                    <a:pt x="383" y="336"/>
                    <a:pt x="383" y="336"/>
                  </a:cubicBezTo>
                  <a:cubicBezTo>
                    <a:pt x="383" y="440"/>
                    <a:pt x="305" y="488"/>
                    <a:pt x="203" y="488"/>
                  </a:cubicBezTo>
                  <a:cubicBezTo>
                    <a:pt x="137" y="488"/>
                    <a:pt x="63" y="466"/>
                    <a:pt x="0"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3" name="Oval 11">
              <a:extLst>
                <a:ext uri="{FF2B5EF4-FFF2-40B4-BE49-F238E27FC236}">
                  <a16:creationId xmlns:a16="http://schemas.microsoft.com/office/drawing/2014/main" id="{70877F96-1F23-E1FC-71E9-01EE358F60FD}"/>
                </a:ext>
              </a:extLst>
            </p:cNvPr>
            <p:cNvSpPr>
              <a:spLocks noChangeArrowheads="1"/>
            </p:cNvSpPr>
            <p:nvPr userDrawn="1"/>
          </p:nvSpPr>
          <p:spPr bwMode="auto">
            <a:xfrm>
              <a:off x="9282260" y="4167188"/>
              <a:ext cx="544513" cy="5461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0" name="Group 72">
            <a:extLst>
              <a:ext uri="{FF2B5EF4-FFF2-40B4-BE49-F238E27FC236}">
                <a16:creationId xmlns:a16="http://schemas.microsoft.com/office/drawing/2014/main" id="{8C1BE30C-F718-8FDD-4443-05F67516A030}"/>
              </a:ext>
            </a:extLst>
          </p:cNvPr>
          <p:cNvGrpSpPr>
            <a:grpSpLocks noChangeAspect="1"/>
          </p:cNvGrpSpPr>
          <p:nvPr userDrawn="1"/>
        </p:nvGrpSpPr>
        <p:grpSpPr>
          <a:xfrm>
            <a:off x="448231" y="6500524"/>
            <a:ext cx="635031" cy="131168"/>
            <a:chOff x="1685925" y="1879600"/>
            <a:chExt cx="9958388" cy="2057401"/>
          </a:xfrm>
        </p:grpSpPr>
        <p:sp>
          <p:nvSpPr>
            <p:cNvPr id="21" name="Freeform 7">
              <a:extLst>
                <a:ext uri="{FF2B5EF4-FFF2-40B4-BE49-F238E27FC236}">
                  <a16:creationId xmlns:a16="http://schemas.microsoft.com/office/drawing/2014/main" id="{5D2EC517-D83F-27C0-FF9F-7A57FF4507AF}"/>
                </a:ext>
              </a:extLst>
            </p:cNvPr>
            <p:cNvSpPr>
              <a:spLocks/>
            </p:cNvSpPr>
            <p:nvPr userDrawn="1"/>
          </p:nvSpPr>
          <p:spPr bwMode="auto">
            <a:xfrm>
              <a:off x="4922838" y="2319338"/>
              <a:ext cx="1571625" cy="1590675"/>
            </a:xfrm>
            <a:custGeom>
              <a:avLst/>
              <a:gdLst>
                <a:gd name="T0" fmla="*/ 492 w 825"/>
                <a:gd name="T1" fmla="*/ 0 h 834"/>
                <a:gd name="T2" fmla="*/ 225 w 825"/>
                <a:gd name="T3" fmla="*/ 132 h 834"/>
                <a:gd name="T4" fmla="*/ 225 w 825"/>
                <a:gd name="T5" fmla="*/ 132 h 834"/>
                <a:gd name="T6" fmla="*/ 225 w 825"/>
                <a:gd name="T7" fmla="*/ 132 h 834"/>
                <a:gd name="T8" fmla="*/ 225 w 825"/>
                <a:gd name="T9" fmla="*/ 14 h 834"/>
                <a:gd name="T10" fmla="*/ 0 w 825"/>
                <a:gd name="T11" fmla="*/ 14 h 834"/>
                <a:gd name="T12" fmla="*/ 0 w 825"/>
                <a:gd name="T13" fmla="*/ 834 h 834"/>
                <a:gd name="T14" fmla="*/ 225 w 825"/>
                <a:gd name="T15" fmla="*/ 834 h 834"/>
                <a:gd name="T16" fmla="*/ 225 w 825"/>
                <a:gd name="T17" fmla="*/ 367 h 834"/>
                <a:gd name="T18" fmla="*/ 411 w 825"/>
                <a:gd name="T19" fmla="*/ 194 h 834"/>
                <a:gd name="T20" fmla="*/ 600 w 825"/>
                <a:gd name="T21" fmla="*/ 367 h 834"/>
                <a:gd name="T22" fmla="*/ 600 w 825"/>
                <a:gd name="T23" fmla="*/ 834 h 834"/>
                <a:gd name="T24" fmla="*/ 825 w 825"/>
                <a:gd name="T25" fmla="*/ 834 h 834"/>
                <a:gd name="T26" fmla="*/ 825 w 825"/>
                <a:gd name="T27" fmla="*/ 326 h 834"/>
                <a:gd name="T28" fmla="*/ 492 w 825"/>
                <a:gd name="T29" fmla="*/ 0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5" h="834">
                  <a:moveTo>
                    <a:pt x="492" y="0"/>
                  </a:moveTo>
                  <a:cubicBezTo>
                    <a:pt x="398" y="0"/>
                    <a:pt x="291" y="44"/>
                    <a:pt x="225" y="132"/>
                  </a:cubicBezTo>
                  <a:cubicBezTo>
                    <a:pt x="225" y="132"/>
                    <a:pt x="225" y="132"/>
                    <a:pt x="225" y="132"/>
                  </a:cubicBezTo>
                  <a:cubicBezTo>
                    <a:pt x="225" y="132"/>
                    <a:pt x="225" y="132"/>
                    <a:pt x="225" y="132"/>
                  </a:cubicBezTo>
                  <a:cubicBezTo>
                    <a:pt x="225" y="14"/>
                    <a:pt x="225" y="14"/>
                    <a:pt x="225" y="14"/>
                  </a:cubicBezTo>
                  <a:cubicBezTo>
                    <a:pt x="0" y="14"/>
                    <a:pt x="0" y="14"/>
                    <a:pt x="0" y="14"/>
                  </a:cubicBezTo>
                  <a:cubicBezTo>
                    <a:pt x="0" y="834"/>
                    <a:pt x="0" y="834"/>
                    <a:pt x="0" y="834"/>
                  </a:cubicBezTo>
                  <a:cubicBezTo>
                    <a:pt x="225" y="834"/>
                    <a:pt x="225" y="834"/>
                    <a:pt x="225" y="834"/>
                  </a:cubicBezTo>
                  <a:cubicBezTo>
                    <a:pt x="225" y="367"/>
                    <a:pt x="225" y="367"/>
                    <a:pt x="225" y="367"/>
                  </a:cubicBezTo>
                  <a:cubicBezTo>
                    <a:pt x="225" y="283"/>
                    <a:pt x="290" y="194"/>
                    <a:pt x="411" y="194"/>
                  </a:cubicBezTo>
                  <a:cubicBezTo>
                    <a:pt x="504" y="194"/>
                    <a:pt x="600" y="259"/>
                    <a:pt x="600" y="367"/>
                  </a:cubicBezTo>
                  <a:cubicBezTo>
                    <a:pt x="600" y="834"/>
                    <a:pt x="600" y="834"/>
                    <a:pt x="600" y="834"/>
                  </a:cubicBezTo>
                  <a:cubicBezTo>
                    <a:pt x="825" y="834"/>
                    <a:pt x="825" y="834"/>
                    <a:pt x="825" y="834"/>
                  </a:cubicBezTo>
                  <a:cubicBezTo>
                    <a:pt x="825" y="326"/>
                    <a:pt x="825" y="326"/>
                    <a:pt x="825" y="326"/>
                  </a:cubicBezTo>
                  <a:cubicBezTo>
                    <a:pt x="825" y="137"/>
                    <a:pt x="690" y="0"/>
                    <a:pt x="49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8">
              <a:extLst>
                <a:ext uri="{FF2B5EF4-FFF2-40B4-BE49-F238E27FC236}">
                  <a16:creationId xmlns:a16="http://schemas.microsoft.com/office/drawing/2014/main" id="{03210142-EF82-CB92-01C3-EE767F482197}"/>
                </a:ext>
              </a:extLst>
            </p:cNvPr>
            <p:cNvSpPr>
              <a:spLocks/>
            </p:cNvSpPr>
            <p:nvPr userDrawn="1"/>
          </p:nvSpPr>
          <p:spPr bwMode="auto">
            <a:xfrm>
              <a:off x="8277225" y="2346325"/>
              <a:ext cx="1755775" cy="1563688"/>
            </a:xfrm>
            <a:custGeom>
              <a:avLst/>
              <a:gdLst>
                <a:gd name="T0" fmla="*/ 797 w 1106"/>
                <a:gd name="T1" fmla="*/ 0 h 985"/>
                <a:gd name="T2" fmla="*/ 553 w 1106"/>
                <a:gd name="T3" fmla="*/ 671 h 985"/>
                <a:gd name="T4" fmla="*/ 308 w 1106"/>
                <a:gd name="T5" fmla="*/ 0 h 985"/>
                <a:gd name="T6" fmla="*/ 0 w 1106"/>
                <a:gd name="T7" fmla="*/ 0 h 985"/>
                <a:gd name="T8" fmla="*/ 405 w 1106"/>
                <a:gd name="T9" fmla="*/ 985 h 985"/>
                <a:gd name="T10" fmla="*/ 701 w 1106"/>
                <a:gd name="T11" fmla="*/ 985 h 985"/>
                <a:gd name="T12" fmla="*/ 1106 w 1106"/>
                <a:gd name="T13" fmla="*/ 0 h 985"/>
                <a:gd name="T14" fmla="*/ 797 w 1106"/>
                <a:gd name="T15" fmla="*/ 0 h 9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6" h="985">
                  <a:moveTo>
                    <a:pt x="797" y="0"/>
                  </a:moveTo>
                  <a:lnTo>
                    <a:pt x="553" y="671"/>
                  </a:lnTo>
                  <a:lnTo>
                    <a:pt x="308" y="0"/>
                  </a:lnTo>
                  <a:lnTo>
                    <a:pt x="0" y="0"/>
                  </a:lnTo>
                  <a:lnTo>
                    <a:pt x="405" y="985"/>
                  </a:lnTo>
                  <a:lnTo>
                    <a:pt x="701" y="985"/>
                  </a:lnTo>
                  <a:lnTo>
                    <a:pt x="1106" y="0"/>
                  </a:lnTo>
                  <a:lnTo>
                    <a:pt x="79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9">
              <a:extLst>
                <a:ext uri="{FF2B5EF4-FFF2-40B4-BE49-F238E27FC236}">
                  <a16:creationId xmlns:a16="http://schemas.microsoft.com/office/drawing/2014/main" id="{6AFE3E89-6CC4-20EB-25AB-F6DC54B4D457}"/>
                </a:ext>
              </a:extLst>
            </p:cNvPr>
            <p:cNvSpPr>
              <a:spLocks noEditPoints="1"/>
            </p:cNvSpPr>
            <p:nvPr userDrawn="1"/>
          </p:nvSpPr>
          <p:spPr bwMode="auto">
            <a:xfrm>
              <a:off x="3138488" y="2319338"/>
              <a:ext cx="1630363" cy="1617663"/>
            </a:xfrm>
            <a:custGeom>
              <a:avLst/>
              <a:gdLst>
                <a:gd name="T0" fmla="*/ 697 w 856"/>
                <a:gd name="T1" fmla="*/ 582 h 848"/>
                <a:gd name="T2" fmla="*/ 462 w 856"/>
                <a:gd name="T3" fmla="*/ 669 h 848"/>
                <a:gd name="T4" fmla="*/ 280 w 856"/>
                <a:gd name="T5" fmla="*/ 602 h 848"/>
                <a:gd name="T6" fmla="*/ 856 w 856"/>
                <a:gd name="T7" fmla="*/ 363 h 848"/>
                <a:gd name="T8" fmla="*/ 758 w 856"/>
                <a:gd name="T9" fmla="*/ 135 h 848"/>
                <a:gd name="T10" fmla="*/ 434 w 856"/>
                <a:gd name="T11" fmla="*/ 0 h 848"/>
                <a:gd name="T12" fmla="*/ 0 w 856"/>
                <a:gd name="T13" fmla="*/ 424 h 848"/>
                <a:gd name="T14" fmla="*/ 459 w 856"/>
                <a:gd name="T15" fmla="*/ 848 h 848"/>
                <a:gd name="T16" fmla="*/ 840 w 856"/>
                <a:gd name="T17" fmla="*/ 691 h 848"/>
                <a:gd name="T18" fmla="*/ 697 w 856"/>
                <a:gd name="T19" fmla="*/ 582 h 848"/>
                <a:gd name="T20" fmla="*/ 265 w 856"/>
                <a:gd name="T21" fmla="*/ 261 h 848"/>
                <a:gd name="T22" fmla="*/ 438 w 856"/>
                <a:gd name="T23" fmla="*/ 179 h 848"/>
                <a:gd name="T24" fmla="*/ 612 w 856"/>
                <a:gd name="T25" fmla="*/ 294 h 848"/>
                <a:gd name="T26" fmla="*/ 219 w 856"/>
                <a:gd name="T27" fmla="*/ 457 h 848"/>
                <a:gd name="T28" fmla="*/ 265 w 856"/>
                <a:gd name="T29" fmla="*/ 261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56" h="848">
                  <a:moveTo>
                    <a:pt x="697" y="582"/>
                  </a:moveTo>
                  <a:cubicBezTo>
                    <a:pt x="602" y="652"/>
                    <a:pt x="548" y="669"/>
                    <a:pt x="462" y="669"/>
                  </a:cubicBezTo>
                  <a:cubicBezTo>
                    <a:pt x="384" y="669"/>
                    <a:pt x="323" y="645"/>
                    <a:pt x="280" y="602"/>
                  </a:cubicBezTo>
                  <a:cubicBezTo>
                    <a:pt x="856" y="363"/>
                    <a:pt x="856" y="363"/>
                    <a:pt x="856" y="363"/>
                  </a:cubicBezTo>
                  <a:cubicBezTo>
                    <a:pt x="843" y="275"/>
                    <a:pt x="810" y="195"/>
                    <a:pt x="758" y="135"/>
                  </a:cubicBezTo>
                  <a:cubicBezTo>
                    <a:pt x="682" y="47"/>
                    <a:pt x="570" y="0"/>
                    <a:pt x="434" y="0"/>
                  </a:cubicBezTo>
                  <a:cubicBezTo>
                    <a:pt x="186" y="0"/>
                    <a:pt x="0" y="183"/>
                    <a:pt x="0" y="424"/>
                  </a:cubicBezTo>
                  <a:cubicBezTo>
                    <a:pt x="0" y="672"/>
                    <a:pt x="187" y="848"/>
                    <a:pt x="459" y="848"/>
                  </a:cubicBezTo>
                  <a:cubicBezTo>
                    <a:pt x="611" y="848"/>
                    <a:pt x="767" y="776"/>
                    <a:pt x="840" y="691"/>
                  </a:cubicBezTo>
                  <a:lnTo>
                    <a:pt x="697" y="582"/>
                  </a:lnTo>
                  <a:close/>
                  <a:moveTo>
                    <a:pt x="265" y="261"/>
                  </a:moveTo>
                  <a:cubicBezTo>
                    <a:pt x="303" y="210"/>
                    <a:pt x="364" y="179"/>
                    <a:pt x="438" y="179"/>
                  </a:cubicBezTo>
                  <a:cubicBezTo>
                    <a:pt x="519" y="179"/>
                    <a:pt x="581" y="226"/>
                    <a:pt x="612" y="294"/>
                  </a:cubicBezTo>
                  <a:cubicBezTo>
                    <a:pt x="219" y="457"/>
                    <a:pt x="219" y="457"/>
                    <a:pt x="219" y="457"/>
                  </a:cubicBezTo>
                  <a:cubicBezTo>
                    <a:pt x="208" y="374"/>
                    <a:pt x="230" y="308"/>
                    <a:pt x="265" y="2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0">
              <a:extLst>
                <a:ext uri="{FF2B5EF4-FFF2-40B4-BE49-F238E27FC236}">
                  <a16:creationId xmlns:a16="http://schemas.microsoft.com/office/drawing/2014/main" id="{22A4F972-BB8A-A25B-241D-FB3AB52016F9}"/>
                </a:ext>
              </a:extLst>
            </p:cNvPr>
            <p:cNvSpPr>
              <a:spLocks/>
            </p:cNvSpPr>
            <p:nvPr userDrawn="1"/>
          </p:nvSpPr>
          <p:spPr bwMode="auto">
            <a:xfrm>
              <a:off x="1685925" y="1879600"/>
              <a:ext cx="1409700" cy="2030413"/>
            </a:xfrm>
            <a:custGeom>
              <a:avLst/>
              <a:gdLst>
                <a:gd name="T0" fmla="*/ 888 w 888"/>
                <a:gd name="T1" fmla="*/ 1030 h 1279"/>
                <a:gd name="T2" fmla="*/ 274 w 888"/>
                <a:gd name="T3" fmla="*/ 1030 h 1279"/>
                <a:gd name="T4" fmla="*/ 274 w 888"/>
                <a:gd name="T5" fmla="*/ 0 h 1279"/>
                <a:gd name="T6" fmla="*/ 0 w 888"/>
                <a:gd name="T7" fmla="*/ 0 h 1279"/>
                <a:gd name="T8" fmla="*/ 0 w 888"/>
                <a:gd name="T9" fmla="*/ 1279 h 1279"/>
                <a:gd name="T10" fmla="*/ 888 w 888"/>
                <a:gd name="T11" fmla="*/ 1279 h 1279"/>
                <a:gd name="T12" fmla="*/ 888 w 888"/>
                <a:gd name="T13" fmla="*/ 1030 h 1279"/>
              </a:gdLst>
              <a:ahLst/>
              <a:cxnLst>
                <a:cxn ang="0">
                  <a:pos x="T0" y="T1"/>
                </a:cxn>
                <a:cxn ang="0">
                  <a:pos x="T2" y="T3"/>
                </a:cxn>
                <a:cxn ang="0">
                  <a:pos x="T4" y="T5"/>
                </a:cxn>
                <a:cxn ang="0">
                  <a:pos x="T6" y="T7"/>
                </a:cxn>
                <a:cxn ang="0">
                  <a:pos x="T8" y="T9"/>
                </a:cxn>
                <a:cxn ang="0">
                  <a:pos x="T10" y="T11"/>
                </a:cxn>
                <a:cxn ang="0">
                  <a:pos x="T12" y="T13"/>
                </a:cxn>
              </a:cxnLst>
              <a:rect l="0" t="0" r="r" b="b"/>
              <a:pathLst>
                <a:path w="888" h="1279">
                  <a:moveTo>
                    <a:pt x="888" y="1030"/>
                  </a:moveTo>
                  <a:lnTo>
                    <a:pt x="274" y="1030"/>
                  </a:lnTo>
                  <a:lnTo>
                    <a:pt x="274" y="0"/>
                  </a:lnTo>
                  <a:lnTo>
                    <a:pt x="0" y="0"/>
                  </a:lnTo>
                  <a:lnTo>
                    <a:pt x="0" y="1279"/>
                  </a:lnTo>
                  <a:lnTo>
                    <a:pt x="888" y="1279"/>
                  </a:lnTo>
                  <a:lnTo>
                    <a:pt x="888" y="10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0">
              <a:extLst>
                <a:ext uri="{FF2B5EF4-FFF2-40B4-BE49-F238E27FC236}">
                  <a16:creationId xmlns:a16="http://schemas.microsoft.com/office/drawing/2014/main" id="{80A487A8-828D-74CD-37EC-3A09832C429D}"/>
                </a:ext>
              </a:extLst>
            </p:cNvPr>
            <p:cNvSpPr>
              <a:spLocks noEditPoints="1"/>
            </p:cNvSpPr>
            <p:nvPr userDrawn="1"/>
          </p:nvSpPr>
          <p:spPr bwMode="auto">
            <a:xfrm>
              <a:off x="9966325" y="2319338"/>
              <a:ext cx="1677988" cy="1617663"/>
            </a:xfrm>
            <a:custGeom>
              <a:avLst/>
              <a:gdLst>
                <a:gd name="T0" fmla="*/ 439 w 881"/>
                <a:gd name="T1" fmla="*/ 848 h 848"/>
                <a:gd name="T2" fmla="*/ 0 w 881"/>
                <a:gd name="T3" fmla="*/ 424 h 848"/>
                <a:gd name="T4" fmla="*/ 442 w 881"/>
                <a:gd name="T5" fmla="*/ 0 h 848"/>
                <a:gd name="T6" fmla="*/ 881 w 881"/>
                <a:gd name="T7" fmla="*/ 424 h 848"/>
                <a:gd name="T8" fmla="*/ 439 w 881"/>
                <a:gd name="T9" fmla="*/ 848 h 848"/>
                <a:gd name="T10" fmla="*/ 439 w 881"/>
                <a:gd name="T11" fmla="*/ 193 h 848"/>
                <a:gd name="T12" fmla="*/ 222 w 881"/>
                <a:gd name="T13" fmla="*/ 424 h 848"/>
                <a:gd name="T14" fmla="*/ 442 w 881"/>
                <a:gd name="T15" fmla="*/ 655 h 848"/>
                <a:gd name="T16" fmla="*/ 659 w 881"/>
                <a:gd name="T17" fmla="*/ 424 h 848"/>
                <a:gd name="T18" fmla="*/ 439 w 881"/>
                <a:gd name="T19" fmla="*/ 19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1" h="848">
                  <a:moveTo>
                    <a:pt x="439" y="848"/>
                  </a:moveTo>
                  <a:cubicBezTo>
                    <a:pt x="193" y="848"/>
                    <a:pt x="0" y="664"/>
                    <a:pt x="0" y="424"/>
                  </a:cubicBezTo>
                  <a:cubicBezTo>
                    <a:pt x="0" y="186"/>
                    <a:pt x="194" y="0"/>
                    <a:pt x="442" y="0"/>
                  </a:cubicBezTo>
                  <a:cubicBezTo>
                    <a:pt x="688" y="0"/>
                    <a:pt x="881" y="184"/>
                    <a:pt x="881" y="424"/>
                  </a:cubicBezTo>
                  <a:cubicBezTo>
                    <a:pt x="881" y="662"/>
                    <a:pt x="687" y="848"/>
                    <a:pt x="439" y="848"/>
                  </a:cubicBezTo>
                  <a:moveTo>
                    <a:pt x="439" y="193"/>
                  </a:moveTo>
                  <a:cubicBezTo>
                    <a:pt x="313" y="193"/>
                    <a:pt x="222" y="288"/>
                    <a:pt x="222" y="424"/>
                  </a:cubicBezTo>
                  <a:cubicBezTo>
                    <a:pt x="222" y="553"/>
                    <a:pt x="319" y="655"/>
                    <a:pt x="442" y="655"/>
                  </a:cubicBezTo>
                  <a:cubicBezTo>
                    <a:pt x="568" y="655"/>
                    <a:pt x="659" y="557"/>
                    <a:pt x="659" y="424"/>
                  </a:cubicBezTo>
                  <a:cubicBezTo>
                    <a:pt x="659" y="295"/>
                    <a:pt x="562" y="193"/>
                    <a:pt x="439" y="19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1">
              <a:extLst>
                <a:ext uri="{FF2B5EF4-FFF2-40B4-BE49-F238E27FC236}">
                  <a16:creationId xmlns:a16="http://schemas.microsoft.com/office/drawing/2014/main" id="{57CCA10B-F9C1-C688-46D0-28D52684E1A4}"/>
                </a:ext>
              </a:extLst>
            </p:cNvPr>
            <p:cNvSpPr>
              <a:spLocks noEditPoints="1"/>
            </p:cNvSpPr>
            <p:nvPr userDrawn="1"/>
          </p:nvSpPr>
          <p:spPr bwMode="auto">
            <a:xfrm>
              <a:off x="6664325" y="2319338"/>
              <a:ext cx="1679575" cy="1617663"/>
            </a:xfrm>
            <a:custGeom>
              <a:avLst/>
              <a:gdLst>
                <a:gd name="T0" fmla="*/ 439 w 882"/>
                <a:gd name="T1" fmla="*/ 848 h 848"/>
                <a:gd name="T2" fmla="*/ 0 w 882"/>
                <a:gd name="T3" fmla="*/ 424 h 848"/>
                <a:gd name="T4" fmla="*/ 442 w 882"/>
                <a:gd name="T5" fmla="*/ 0 h 848"/>
                <a:gd name="T6" fmla="*/ 882 w 882"/>
                <a:gd name="T7" fmla="*/ 424 h 848"/>
                <a:gd name="T8" fmla="*/ 439 w 882"/>
                <a:gd name="T9" fmla="*/ 848 h 848"/>
                <a:gd name="T10" fmla="*/ 439 w 882"/>
                <a:gd name="T11" fmla="*/ 193 h 848"/>
                <a:gd name="T12" fmla="*/ 222 w 882"/>
                <a:gd name="T13" fmla="*/ 424 h 848"/>
                <a:gd name="T14" fmla="*/ 442 w 882"/>
                <a:gd name="T15" fmla="*/ 655 h 848"/>
                <a:gd name="T16" fmla="*/ 660 w 882"/>
                <a:gd name="T17" fmla="*/ 424 h 848"/>
                <a:gd name="T18" fmla="*/ 439 w 882"/>
                <a:gd name="T19" fmla="*/ 19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2" h="848">
                  <a:moveTo>
                    <a:pt x="439" y="848"/>
                  </a:moveTo>
                  <a:cubicBezTo>
                    <a:pt x="193" y="848"/>
                    <a:pt x="0" y="664"/>
                    <a:pt x="0" y="424"/>
                  </a:cubicBezTo>
                  <a:cubicBezTo>
                    <a:pt x="0" y="186"/>
                    <a:pt x="195" y="0"/>
                    <a:pt x="442" y="0"/>
                  </a:cubicBezTo>
                  <a:cubicBezTo>
                    <a:pt x="689" y="0"/>
                    <a:pt x="882" y="184"/>
                    <a:pt x="882" y="424"/>
                  </a:cubicBezTo>
                  <a:cubicBezTo>
                    <a:pt x="882" y="662"/>
                    <a:pt x="687" y="848"/>
                    <a:pt x="439" y="848"/>
                  </a:cubicBezTo>
                  <a:moveTo>
                    <a:pt x="439" y="193"/>
                  </a:moveTo>
                  <a:cubicBezTo>
                    <a:pt x="314" y="193"/>
                    <a:pt x="222" y="288"/>
                    <a:pt x="222" y="424"/>
                  </a:cubicBezTo>
                  <a:cubicBezTo>
                    <a:pt x="222" y="553"/>
                    <a:pt x="319" y="655"/>
                    <a:pt x="442" y="655"/>
                  </a:cubicBezTo>
                  <a:cubicBezTo>
                    <a:pt x="568" y="655"/>
                    <a:pt x="660" y="557"/>
                    <a:pt x="660" y="424"/>
                  </a:cubicBezTo>
                  <a:cubicBezTo>
                    <a:pt x="660" y="295"/>
                    <a:pt x="563" y="193"/>
                    <a:pt x="439" y="19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7" name="Group 72">
            <a:extLst>
              <a:ext uri="{FF2B5EF4-FFF2-40B4-BE49-F238E27FC236}">
                <a16:creationId xmlns:a16="http://schemas.microsoft.com/office/drawing/2014/main" id="{9113177D-411D-C2D1-B13C-E0EAA79F580E}"/>
              </a:ext>
            </a:extLst>
          </p:cNvPr>
          <p:cNvGrpSpPr>
            <a:grpSpLocks noChangeAspect="1"/>
          </p:cNvGrpSpPr>
          <p:nvPr userDrawn="1"/>
        </p:nvGrpSpPr>
        <p:grpSpPr>
          <a:xfrm>
            <a:off x="373705" y="6426214"/>
            <a:ext cx="777442" cy="259316"/>
            <a:chOff x="547688" y="952500"/>
            <a:chExt cx="12190413" cy="4067175"/>
          </a:xfrm>
        </p:grpSpPr>
        <p:sp>
          <p:nvSpPr>
            <p:cNvPr id="28" name="Rectangle 73">
              <a:extLst>
                <a:ext uri="{FF2B5EF4-FFF2-40B4-BE49-F238E27FC236}">
                  <a16:creationId xmlns:a16="http://schemas.microsoft.com/office/drawing/2014/main" id="{A7A6625E-B2D8-1C55-A6DA-554EB87AFBB5}"/>
                </a:ext>
              </a:extLst>
            </p:cNvPr>
            <p:cNvSpPr>
              <a:spLocks noChangeArrowheads="1"/>
            </p:cNvSpPr>
            <p:nvPr userDrawn="1"/>
          </p:nvSpPr>
          <p:spPr bwMode="auto">
            <a:xfrm>
              <a:off x="547688" y="952500"/>
              <a:ext cx="12190413" cy="40671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9" name="Freeform 7">
              <a:extLst>
                <a:ext uri="{FF2B5EF4-FFF2-40B4-BE49-F238E27FC236}">
                  <a16:creationId xmlns:a16="http://schemas.microsoft.com/office/drawing/2014/main" id="{1BA7985B-E43D-DC7C-EC4B-83FE89995B73}"/>
                </a:ext>
              </a:extLst>
            </p:cNvPr>
            <p:cNvSpPr>
              <a:spLocks/>
            </p:cNvSpPr>
            <p:nvPr userDrawn="1"/>
          </p:nvSpPr>
          <p:spPr bwMode="auto">
            <a:xfrm>
              <a:off x="4922838" y="2319338"/>
              <a:ext cx="1571625" cy="1590675"/>
            </a:xfrm>
            <a:custGeom>
              <a:avLst/>
              <a:gdLst>
                <a:gd name="T0" fmla="*/ 492 w 825"/>
                <a:gd name="T1" fmla="*/ 0 h 834"/>
                <a:gd name="T2" fmla="*/ 225 w 825"/>
                <a:gd name="T3" fmla="*/ 132 h 834"/>
                <a:gd name="T4" fmla="*/ 225 w 825"/>
                <a:gd name="T5" fmla="*/ 132 h 834"/>
                <a:gd name="T6" fmla="*/ 225 w 825"/>
                <a:gd name="T7" fmla="*/ 132 h 834"/>
                <a:gd name="T8" fmla="*/ 225 w 825"/>
                <a:gd name="T9" fmla="*/ 14 h 834"/>
                <a:gd name="T10" fmla="*/ 0 w 825"/>
                <a:gd name="T11" fmla="*/ 14 h 834"/>
                <a:gd name="T12" fmla="*/ 0 w 825"/>
                <a:gd name="T13" fmla="*/ 834 h 834"/>
                <a:gd name="T14" fmla="*/ 225 w 825"/>
                <a:gd name="T15" fmla="*/ 834 h 834"/>
                <a:gd name="T16" fmla="*/ 225 w 825"/>
                <a:gd name="T17" fmla="*/ 367 h 834"/>
                <a:gd name="T18" fmla="*/ 411 w 825"/>
                <a:gd name="T19" fmla="*/ 194 h 834"/>
                <a:gd name="T20" fmla="*/ 600 w 825"/>
                <a:gd name="T21" fmla="*/ 367 h 834"/>
                <a:gd name="T22" fmla="*/ 600 w 825"/>
                <a:gd name="T23" fmla="*/ 834 h 834"/>
                <a:gd name="T24" fmla="*/ 825 w 825"/>
                <a:gd name="T25" fmla="*/ 834 h 834"/>
                <a:gd name="T26" fmla="*/ 825 w 825"/>
                <a:gd name="T27" fmla="*/ 326 h 834"/>
                <a:gd name="T28" fmla="*/ 492 w 825"/>
                <a:gd name="T29" fmla="*/ 0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5" h="834">
                  <a:moveTo>
                    <a:pt x="492" y="0"/>
                  </a:moveTo>
                  <a:cubicBezTo>
                    <a:pt x="398" y="0"/>
                    <a:pt x="291" y="44"/>
                    <a:pt x="225" y="132"/>
                  </a:cubicBezTo>
                  <a:cubicBezTo>
                    <a:pt x="225" y="132"/>
                    <a:pt x="225" y="132"/>
                    <a:pt x="225" y="132"/>
                  </a:cubicBezTo>
                  <a:cubicBezTo>
                    <a:pt x="225" y="132"/>
                    <a:pt x="225" y="132"/>
                    <a:pt x="225" y="132"/>
                  </a:cubicBezTo>
                  <a:cubicBezTo>
                    <a:pt x="225" y="14"/>
                    <a:pt x="225" y="14"/>
                    <a:pt x="225" y="14"/>
                  </a:cubicBezTo>
                  <a:cubicBezTo>
                    <a:pt x="0" y="14"/>
                    <a:pt x="0" y="14"/>
                    <a:pt x="0" y="14"/>
                  </a:cubicBezTo>
                  <a:cubicBezTo>
                    <a:pt x="0" y="834"/>
                    <a:pt x="0" y="834"/>
                    <a:pt x="0" y="834"/>
                  </a:cubicBezTo>
                  <a:cubicBezTo>
                    <a:pt x="225" y="834"/>
                    <a:pt x="225" y="834"/>
                    <a:pt x="225" y="834"/>
                  </a:cubicBezTo>
                  <a:cubicBezTo>
                    <a:pt x="225" y="367"/>
                    <a:pt x="225" y="367"/>
                    <a:pt x="225" y="367"/>
                  </a:cubicBezTo>
                  <a:cubicBezTo>
                    <a:pt x="225" y="283"/>
                    <a:pt x="290" y="194"/>
                    <a:pt x="411" y="194"/>
                  </a:cubicBezTo>
                  <a:cubicBezTo>
                    <a:pt x="504" y="194"/>
                    <a:pt x="600" y="259"/>
                    <a:pt x="600" y="367"/>
                  </a:cubicBezTo>
                  <a:cubicBezTo>
                    <a:pt x="600" y="834"/>
                    <a:pt x="600" y="834"/>
                    <a:pt x="600" y="834"/>
                  </a:cubicBezTo>
                  <a:cubicBezTo>
                    <a:pt x="825" y="834"/>
                    <a:pt x="825" y="834"/>
                    <a:pt x="825" y="834"/>
                  </a:cubicBezTo>
                  <a:cubicBezTo>
                    <a:pt x="825" y="326"/>
                    <a:pt x="825" y="326"/>
                    <a:pt x="825" y="326"/>
                  </a:cubicBezTo>
                  <a:cubicBezTo>
                    <a:pt x="825" y="137"/>
                    <a:pt x="690" y="0"/>
                    <a:pt x="49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30" name="Freeform 8">
              <a:extLst>
                <a:ext uri="{FF2B5EF4-FFF2-40B4-BE49-F238E27FC236}">
                  <a16:creationId xmlns:a16="http://schemas.microsoft.com/office/drawing/2014/main" id="{4E30D388-0BB5-9546-82D0-964D20F22FA2}"/>
                </a:ext>
              </a:extLst>
            </p:cNvPr>
            <p:cNvSpPr>
              <a:spLocks/>
            </p:cNvSpPr>
            <p:nvPr userDrawn="1"/>
          </p:nvSpPr>
          <p:spPr bwMode="auto">
            <a:xfrm>
              <a:off x="8277225" y="2346325"/>
              <a:ext cx="1755775" cy="1563688"/>
            </a:xfrm>
            <a:custGeom>
              <a:avLst/>
              <a:gdLst>
                <a:gd name="T0" fmla="*/ 797 w 1106"/>
                <a:gd name="T1" fmla="*/ 0 h 985"/>
                <a:gd name="T2" fmla="*/ 553 w 1106"/>
                <a:gd name="T3" fmla="*/ 671 h 985"/>
                <a:gd name="T4" fmla="*/ 308 w 1106"/>
                <a:gd name="T5" fmla="*/ 0 h 985"/>
                <a:gd name="T6" fmla="*/ 0 w 1106"/>
                <a:gd name="T7" fmla="*/ 0 h 985"/>
                <a:gd name="T8" fmla="*/ 405 w 1106"/>
                <a:gd name="T9" fmla="*/ 985 h 985"/>
                <a:gd name="T10" fmla="*/ 701 w 1106"/>
                <a:gd name="T11" fmla="*/ 985 h 985"/>
                <a:gd name="T12" fmla="*/ 1106 w 1106"/>
                <a:gd name="T13" fmla="*/ 0 h 985"/>
                <a:gd name="T14" fmla="*/ 797 w 1106"/>
                <a:gd name="T15" fmla="*/ 0 h 9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6" h="985">
                  <a:moveTo>
                    <a:pt x="797" y="0"/>
                  </a:moveTo>
                  <a:lnTo>
                    <a:pt x="553" y="671"/>
                  </a:lnTo>
                  <a:lnTo>
                    <a:pt x="308" y="0"/>
                  </a:lnTo>
                  <a:lnTo>
                    <a:pt x="0" y="0"/>
                  </a:lnTo>
                  <a:lnTo>
                    <a:pt x="405" y="985"/>
                  </a:lnTo>
                  <a:lnTo>
                    <a:pt x="701" y="985"/>
                  </a:lnTo>
                  <a:lnTo>
                    <a:pt x="1106" y="0"/>
                  </a:lnTo>
                  <a:lnTo>
                    <a:pt x="79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31" name="Freeform 9">
              <a:extLst>
                <a:ext uri="{FF2B5EF4-FFF2-40B4-BE49-F238E27FC236}">
                  <a16:creationId xmlns:a16="http://schemas.microsoft.com/office/drawing/2014/main" id="{5ABBCDB4-3A6A-CFBA-11FF-DED01C29DCAD}"/>
                </a:ext>
              </a:extLst>
            </p:cNvPr>
            <p:cNvSpPr>
              <a:spLocks noEditPoints="1"/>
            </p:cNvSpPr>
            <p:nvPr userDrawn="1"/>
          </p:nvSpPr>
          <p:spPr bwMode="auto">
            <a:xfrm>
              <a:off x="3138488" y="2319338"/>
              <a:ext cx="1630363" cy="1617663"/>
            </a:xfrm>
            <a:custGeom>
              <a:avLst/>
              <a:gdLst>
                <a:gd name="T0" fmla="*/ 697 w 856"/>
                <a:gd name="T1" fmla="*/ 582 h 848"/>
                <a:gd name="T2" fmla="*/ 462 w 856"/>
                <a:gd name="T3" fmla="*/ 669 h 848"/>
                <a:gd name="T4" fmla="*/ 280 w 856"/>
                <a:gd name="T5" fmla="*/ 602 h 848"/>
                <a:gd name="T6" fmla="*/ 856 w 856"/>
                <a:gd name="T7" fmla="*/ 363 h 848"/>
                <a:gd name="T8" fmla="*/ 758 w 856"/>
                <a:gd name="T9" fmla="*/ 135 h 848"/>
                <a:gd name="T10" fmla="*/ 434 w 856"/>
                <a:gd name="T11" fmla="*/ 0 h 848"/>
                <a:gd name="T12" fmla="*/ 0 w 856"/>
                <a:gd name="T13" fmla="*/ 424 h 848"/>
                <a:gd name="T14" fmla="*/ 459 w 856"/>
                <a:gd name="T15" fmla="*/ 848 h 848"/>
                <a:gd name="T16" fmla="*/ 840 w 856"/>
                <a:gd name="T17" fmla="*/ 691 h 848"/>
                <a:gd name="T18" fmla="*/ 697 w 856"/>
                <a:gd name="T19" fmla="*/ 582 h 848"/>
                <a:gd name="T20" fmla="*/ 265 w 856"/>
                <a:gd name="T21" fmla="*/ 261 h 848"/>
                <a:gd name="T22" fmla="*/ 438 w 856"/>
                <a:gd name="T23" fmla="*/ 179 h 848"/>
                <a:gd name="T24" fmla="*/ 612 w 856"/>
                <a:gd name="T25" fmla="*/ 294 h 848"/>
                <a:gd name="T26" fmla="*/ 219 w 856"/>
                <a:gd name="T27" fmla="*/ 457 h 848"/>
                <a:gd name="T28" fmla="*/ 265 w 856"/>
                <a:gd name="T29" fmla="*/ 261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56" h="848">
                  <a:moveTo>
                    <a:pt x="697" y="582"/>
                  </a:moveTo>
                  <a:cubicBezTo>
                    <a:pt x="602" y="652"/>
                    <a:pt x="548" y="669"/>
                    <a:pt x="462" y="669"/>
                  </a:cubicBezTo>
                  <a:cubicBezTo>
                    <a:pt x="384" y="669"/>
                    <a:pt x="323" y="645"/>
                    <a:pt x="280" y="602"/>
                  </a:cubicBezTo>
                  <a:cubicBezTo>
                    <a:pt x="856" y="363"/>
                    <a:pt x="856" y="363"/>
                    <a:pt x="856" y="363"/>
                  </a:cubicBezTo>
                  <a:cubicBezTo>
                    <a:pt x="843" y="275"/>
                    <a:pt x="810" y="195"/>
                    <a:pt x="758" y="135"/>
                  </a:cubicBezTo>
                  <a:cubicBezTo>
                    <a:pt x="682" y="47"/>
                    <a:pt x="570" y="0"/>
                    <a:pt x="434" y="0"/>
                  </a:cubicBezTo>
                  <a:cubicBezTo>
                    <a:pt x="186" y="0"/>
                    <a:pt x="0" y="183"/>
                    <a:pt x="0" y="424"/>
                  </a:cubicBezTo>
                  <a:cubicBezTo>
                    <a:pt x="0" y="672"/>
                    <a:pt x="187" y="848"/>
                    <a:pt x="459" y="848"/>
                  </a:cubicBezTo>
                  <a:cubicBezTo>
                    <a:pt x="611" y="848"/>
                    <a:pt x="767" y="776"/>
                    <a:pt x="840" y="691"/>
                  </a:cubicBezTo>
                  <a:lnTo>
                    <a:pt x="697" y="582"/>
                  </a:lnTo>
                  <a:close/>
                  <a:moveTo>
                    <a:pt x="265" y="261"/>
                  </a:moveTo>
                  <a:cubicBezTo>
                    <a:pt x="303" y="210"/>
                    <a:pt x="364" y="179"/>
                    <a:pt x="438" y="179"/>
                  </a:cubicBezTo>
                  <a:cubicBezTo>
                    <a:pt x="519" y="179"/>
                    <a:pt x="581" y="226"/>
                    <a:pt x="612" y="294"/>
                  </a:cubicBezTo>
                  <a:cubicBezTo>
                    <a:pt x="219" y="457"/>
                    <a:pt x="219" y="457"/>
                    <a:pt x="219" y="457"/>
                  </a:cubicBezTo>
                  <a:cubicBezTo>
                    <a:pt x="208" y="374"/>
                    <a:pt x="230" y="308"/>
                    <a:pt x="265" y="2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32" name="Freeform 10">
              <a:extLst>
                <a:ext uri="{FF2B5EF4-FFF2-40B4-BE49-F238E27FC236}">
                  <a16:creationId xmlns:a16="http://schemas.microsoft.com/office/drawing/2014/main" id="{BD4F2168-80C2-C5CD-8E1D-D79D9B7B07A4}"/>
                </a:ext>
              </a:extLst>
            </p:cNvPr>
            <p:cNvSpPr>
              <a:spLocks/>
            </p:cNvSpPr>
            <p:nvPr userDrawn="1"/>
          </p:nvSpPr>
          <p:spPr bwMode="auto">
            <a:xfrm>
              <a:off x="1685925" y="1879600"/>
              <a:ext cx="1409700" cy="2030413"/>
            </a:xfrm>
            <a:custGeom>
              <a:avLst/>
              <a:gdLst>
                <a:gd name="T0" fmla="*/ 888 w 888"/>
                <a:gd name="T1" fmla="*/ 1030 h 1279"/>
                <a:gd name="T2" fmla="*/ 274 w 888"/>
                <a:gd name="T3" fmla="*/ 1030 h 1279"/>
                <a:gd name="T4" fmla="*/ 274 w 888"/>
                <a:gd name="T5" fmla="*/ 0 h 1279"/>
                <a:gd name="T6" fmla="*/ 0 w 888"/>
                <a:gd name="T7" fmla="*/ 0 h 1279"/>
                <a:gd name="T8" fmla="*/ 0 w 888"/>
                <a:gd name="T9" fmla="*/ 1279 h 1279"/>
                <a:gd name="T10" fmla="*/ 888 w 888"/>
                <a:gd name="T11" fmla="*/ 1279 h 1279"/>
                <a:gd name="T12" fmla="*/ 888 w 888"/>
                <a:gd name="T13" fmla="*/ 1030 h 1279"/>
              </a:gdLst>
              <a:ahLst/>
              <a:cxnLst>
                <a:cxn ang="0">
                  <a:pos x="T0" y="T1"/>
                </a:cxn>
                <a:cxn ang="0">
                  <a:pos x="T2" y="T3"/>
                </a:cxn>
                <a:cxn ang="0">
                  <a:pos x="T4" y="T5"/>
                </a:cxn>
                <a:cxn ang="0">
                  <a:pos x="T6" y="T7"/>
                </a:cxn>
                <a:cxn ang="0">
                  <a:pos x="T8" y="T9"/>
                </a:cxn>
                <a:cxn ang="0">
                  <a:pos x="T10" y="T11"/>
                </a:cxn>
                <a:cxn ang="0">
                  <a:pos x="T12" y="T13"/>
                </a:cxn>
              </a:cxnLst>
              <a:rect l="0" t="0" r="r" b="b"/>
              <a:pathLst>
                <a:path w="888" h="1279">
                  <a:moveTo>
                    <a:pt x="888" y="1030"/>
                  </a:moveTo>
                  <a:lnTo>
                    <a:pt x="274" y="1030"/>
                  </a:lnTo>
                  <a:lnTo>
                    <a:pt x="274" y="0"/>
                  </a:lnTo>
                  <a:lnTo>
                    <a:pt x="0" y="0"/>
                  </a:lnTo>
                  <a:lnTo>
                    <a:pt x="0" y="1279"/>
                  </a:lnTo>
                  <a:lnTo>
                    <a:pt x="888" y="1279"/>
                  </a:lnTo>
                  <a:lnTo>
                    <a:pt x="888" y="10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33" name="Freeform 10">
              <a:extLst>
                <a:ext uri="{FF2B5EF4-FFF2-40B4-BE49-F238E27FC236}">
                  <a16:creationId xmlns:a16="http://schemas.microsoft.com/office/drawing/2014/main" id="{AE74C972-E713-EE99-7048-E4C394BCDE04}"/>
                </a:ext>
              </a:extLst>
            </p:cNvPr>
            <p:cNvSpPr>
              <a:spLocks noEditPoints="1"/>
            </p:cNvSpPr>
            <p:nvPr userDrawn="1"/>
          </p:nvSpPr>
          <p:spPr bwMode="auto">
            <a:xfrm>
              <a:off x="9966325" y="2319338"/>
              <a:ext cx="1677988" cy="1617663"/>
            </a:xfrm>
            <a:custGeom>
              <a:avLst/>
              <a:gdLst>
                <a:gd name="T0" fmla="*/ 439 w 881"/>
                <a:gd name="T1" fmla="*/ 848 h 848"/>
                <a:gd name="T2" fmla="*/ 0 w 881"/>
                <a:gd name="T3" fmla="*/ 424 h 848"/>
                <a:gd name="T4" fmla="*/ 442 w 881"/>
                <a:gd name="T5" fmla="*/ 0 h 848"/>
                <a:gd name="T6" fmla="*/ 881 w 881"/>
                <a:gd name="T7" fmla="*/ 424 h 848"/>
                <a:gd name="T8" fmla="*/ 439 w 881"/>
                <a:gd name="T9" fmla="*/ 848 h 848"/>
                <a:gd name="T10" fmla="*/ 439 w 881"/>
                <a:gd name="T11" fmla="*/ 193 h 848"/>
                <a:gd name="T12" fmla="*/ 222 w 881"/>
                <a:gd name="T13" fmla="*/ 424 h 848"/>
                <a:gd name="T14" fmla="*/ 442 w 881"/>
                <a:gd name="T15" fmla="*/ 655 h 848"/>
                <a:gd name="T16" fmla="*/ 659 w 881"/>
                <a:gd name="T17" fmla="*/ 424 h 848"/>
                <a:gd name="T18" fmla="*/ 439 w 881"/>
                <a:gd name="T19" fmla="*/ 19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1" h="848">
                  <a:moveTo>
                    <a:pt x="439" y="848"/>
                  </a:moveTo>
                  <a:cubicBezTo>
                    <a:pt x="193" y="848"/>
                    <a:pt x="0" y="664"/>
                    <a:pt x="0" y="424"/>
                  </a:cubicBezTo>
                  <a:cubicBezTo>
                    <a:pt x="0" y="186"/>
                    <a:pt x="194" y="0"/>
                    <a:pt x="442" y="0"/>
                  </a:cubicBezTo>
                  <a:cubicBezTo>
                    <a:pt x="688" y="0"/>
                    <a:pt x="881" y="184"/>
                    <a:pt x="881" y="424"/>
                  </a:cubicBezTo>
                  <a:cubicBezTo>
                    <a:pt x="881" y="662"/>
                    <a:pt x="687" y="848"/>
                    <a:pt x="439" y="848"/>
                  </a:cubicBezTo>
                  <a:moveTo>
                    <a:pt x="439" y="193"/>
                  </a:moveTo>
                  <a:cubicBezTo>
                    <a:pt x="313" y="193"/>
                    <a:pt x="222" y="288"/>
                    <a:pt x="222" y="424"/>
                  </a:cubicBezTo>
                  <a:cubicBezTo>
                    <a:pt x="222" y="553"/>
                    <a:pt x="319" y="655"/>
                    <a:pt x="442" y="655"/>
                  </a:cubicBezTo>
                  <a:cubicBezTo>
                    <a:pt x="568" y="655"/>
                    <a:pt x="659" y="557"/>
                    <a:pt x="659" y="424"/>
                  </a:cubicBezTo>
                  <a:cubicBezTo>
                    <a:pt x="659" y="295"/>
                    <a:pt x="562" y="193"/>
                    <a:pt x="439" y="19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34" name="Freeform 11">
              <a:extLst>
                <a:ext uri="{FF2B5EF4-FFF2-40B4-BE49-F238E27FC236}">
                  <a16:creationId xmlns:a16="http://schemas.microsoft.com/office/drawing/2014/main" id="{D7EEE42E-3E3E-1848-7FF6-BFF32C4778FF}"/>
                </a:ext>
              </a:extLst>
            </p:cNvPr>
            <p:cNvSpPr>
              <a:spLocks noEditPoints="1"/>
            </p:cNvSpPr>
            <p:nvPr userDrawn="1"/>
          </p:nvSpPr>
          <p:spPr bwMode="auto">
            <a:xfrm>
              <a:off x="6664325" y="2319338"/>
              <a:ext cx="1679575" cy="1617663"/>
            </a:xfrm>
            <a:custGeom>
              <a:avLst/>
              <a:gdLst>
                <a:gd name="T0" fmla="*/ 439 w 882"/>
                <a:gd name="T1" fmla="*/ 848 h 848"/>
                <a:gd name="T2" fmla="*/ 0 w 882"/>
                <a:gd name="T3" fmla="*/ 424 h 848"/>
                <a:gd name="T4" fmla="*/ 442 w 882"/>
                <a:gd name="T5" fmla="*/ 0 h 848"/>
                <a:gd name="T6" fmla="*/ 882 w 882"/>
                <a:gd name="T7" fmla="*/ 424 h 848"/>
                <a:gd name="T8" fmla="*/ 439 w 882"/>
                <a:gd name="T9" fmla="*/ 848 h 848"/>
                <a:gd name="T10" fmla="*/ 439 w 882"/>
                <a:gd name="T11" fmla="*/ 193 h 848"/>
                <a:gd name="T12" fmla="*/ 222 w 882"/>
                <a:gd name="T13" fmla="*/ 424 h 848"/>
                <a:gd name="T14" fmla="*/ 442 w 882"/>
                <a:gd name="T15" fmla="*/ 655 h 848"/>
                <a:gd name="T16" fmla="*/ 660 w 882"/>
                <a:gd name="T17" fmla="*/ 424 h 848"/>
                <a:gd name="T18" fmla="*/ 439 w 882"/>
                <a:gd name="T19" fmla="*/ 19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2" h="848">
                  <a:moveTo>
                    <a:pt x="439" y="848"/>
                  </a:moveTo>
                  <a:cubicBezTo>
                    <a:pt x="193" y="848"/>
                    <a:pt x="0" y="664"/>
                    <a:pt x="0" y="424"/>
                  </a:cubicBezTo>
                  <a:cubicBezTo>
                    <a:pt x="0" y="186"/>
                    <a:pt x="195" y="0"/>
                    <a:pt x="442" y="0"/>
                  </a:cubicBezTo>
                  <a:cubicBezTo>
                    <a:pt x="689" y="0"/>
                    <a:pt x="882" y="184"/>
                    <a:pt x="882" y="424"/>
                  </a:cubicBezTo>
                  <a:cubicBezTo>
                    <a:pt x="882" y="662"/>
                    <a:pt x="687" y="848"/>
                    <a:pt x="439" y="848"/>
                  </a:cubicBezTo>
                  <a:moveTo>
                    <a:pt x="439" y="193"/>
                  </a:moveTo>
                  <a:cubicBezTo>
                    <a:pt x="314" y="193"/>
                    <a:pt x="222" y="288"/>
                    <a:pt x="222" y="424"/>
                  </a:cubicBezTo>
                  <a:cubicBezTo>
                    <a:pt x="222" y="553"/>
                    <a:pt x="319" y="655"/>
                    <a:pt x="442" y="655"/>
                  </a:cubicBezTo>
                  <a:cubicBezTo>
                    <a:pt x="568" y="655"/>
                    <a:pt x="660" y="557"/>
                    <a:pt x="660" y="424"/>
                  </a:cubicBezTo>
                  <a:cubicBezTo>
                    <a:pt x="660" y="295"/>
                    <a:pt x="563" y="193"/>
                    <a:pt x="439" y="19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grpSp>
      <p:sp>
        <p:nvSpPr>
          <p:cNvPr id="35" name="TextBox 1">
            <a:extLst>
              <a:ext uri="{FF2B5EF4-FFF2-40B4-BE49-F238E27FC236}">
                <a16:creationId xmlns:a16="http://schemas.microsoft.com/office/drawing/2014/main" id="{E0C06027-A645-45E8-EB14-1D564088A0D3}"/>
              </a:ext>
            </a:extLst>
          </p:cNvPr>
          <p:cNvSpPr txBox="1"/>
          <p:nvPr userDrawn="1"/>
        </p:nvSpPr>
        <p:spPr>
          <a:xfrm>
            <a:off x="1259423" y="6487126"/>
            <a:ext cx="4115872" cy="153888"/>
          </a:xfrm>
          <a:prstGeom prst="rect">
            <a:avLst/>
          </a:prstGeom>
          <a:noFill/>
        </p:spPr>
        <p:txBody>
          <a:bodyPr wrap="square" lIns="0" tIns="0" rIns="0" bIns="0" rtlCol="0">
            <a:spAutoFit/>
          </a:bodyPr>
          <a:lstStyle/>
          <a:p>
            <a:r>
              <a:rPr lang="en-US" sz="1000" dirty="0">
                <a:solidFill>
                  <a:schemeClr val="bg1"/>
                </a:solidFill>
                <a:latin typeface="Arial" pitchFamily="34" charset="0"/>
                <a:cs typeface="Arial" pitchFamily="34" charset="0"/>
              </a:rPr>
              <a:t>2024 Lenovo Enterprise Solutions LLC. All rights reserved.</a:t>
            </a:r>
          </a:p>
        </p:txBody>
      </p:sp>
    </p:spTree>
    <p:extLst>
      <p:ext uri="{BB962C8B-B14F-4D97-AF65-F5344CB8AC3E}">
        <p14:creationId xmlns:p14="http://schemas.microsoft.com/office/powerpoint/2010/main" val="1803841584"/>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2_Title and Content_Black">
    <p:bg>
      <p:bgPr>
        <a:solidFill>
          <a:schemeClr val="tx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237F21D-F93A-4004-AC7F-3D9A1FDA8FC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6200000" flipH="1">
            <a:off x="2665410" y="-2663657"/>
            <a:ext cx="6858002" cy="12188827"/>
          </a:xfrm>
          <a:prstGeom prst="rect">
            <a:avLst/>
          </a:prstGeom>
          <a:blipFill>
            <a:blip r:embed="rId3" cstate="email">
              <a:extLst>
                <a:ext uri="{28A0092B-C50C-407E-A947-70E740481C1C}">
                  <a14:useLocalDpi xmlns:a14="http://schemas.microsoft.com/office/drawing/2010/main"/>
                </a:ext>
              </a:extLst>
            </a:blip>
            <a:stretch>
              <a:fillRect/>
            </a:stretch>
          </a:blipFill>
        </p:spPr>
      </p:pic>
      <p:sp>
        <p:nvSpPr>
          <p:cNvPr id="10" name="Title 28"/>
          <p:cNvSpPr>
            <a:spLocks noGrp="1"/>
          </p:cNvSpPr>
          <p:nvPr>
            <p:ph type="title" hasCustomPrompt="1"/>
          </p:nvPr>
        </p:nvSpPr>
        <p:spPr bwMode="gray">
          <a:xfrm>
            <a:off x="548640" y="402336"/>
            <a:ext cx="11073384" cy="521208"/>
          </a:xfrm>
          <a:prstGeom prst="rect">
            <a:avLst/>
          </a:prstGeom>
        </p:spPr>
        <p:txBody>
          <a:bodyPr wrap="square" lIns="0" tIns="0" rIns="0" bIns="0" anchor="t" anchorCtr="0"/>
          <a:lstStyle>
            <a:lvl1pPr marL="0" algn="l" defTabSz="1218987" rtl="0" eaLnBrk="1" latinLnBrk="0" hangingPunct="1">
              <a:lnSpc>
                <a:spcPts val="3200"/>
              </a:lnSpc>
              <a:spcBef>
                <a:spcPct val="0"/>
              </a:spcBef>
              <a:buNone/>
              <a:tabLst>
                <a:tab pos="1218987" algn="l"/>
              </a:tabLst>
              <a:defRPr lang="en-US" sz="3200" b="1" kern="1200" cap="none" spc="-150" baseline="0" dirty="0">
                <a:solidFill>
                  <a:schemeClr val="bg1"/>
                </a:solidFill>
                <a:latin typeface="Arial" pitchFamily="34" charset="0"/>
                <a:ea typeface="+mn-ea"/>
                <a:cs typeface="Arial" pitchFamily="34" charset="0"/>
              </a:defRPr>
            </a:lvl1pPr>
          </a:lstStyle>
          <a:p>
            <a:r>
              <a:rPr lang="en-US"/>
              <a:t>Click to edit master title</a:t>
            </a:r>
          </a:p>
        </p:txBody>
      </p:sp>
      <p:sp>
        <p:nvSpPr>
          <p:cNvPr id="22" name="Content Placeholder 2"/>
          <p:cNvSpPr>
            <a:spLocks noGrp="1"/>
          </p:cNvSpPr>
          <p:nvPr>
            <p:ph sz="half" idx="1"/>
          </p:nvPr>
        </p:nvSpPr>
        <p:spPr bwMode="gray">
          <a:xfrm>
            <a:off x="548640" y="1307593"/>
            <a:ext cx="11073384" cy="4919588"/>
          </a:xfrm>
          <a:prstGeom prst="rect">
            <a:avLst/>
          </a:prstGeom>
        </p:spPr>
        <p:txBody>
          <a:bodyPr lIns="0" tIns="0" rIns="0" bIns="0"/>
          <a:lstStyle>
            <a:lvl1pPr marL="171450" indent="-171450">
              <a:lnSpc>
                <a:spcPct val="90000"/>
              </a:lnSpc>
              <a:spcBef>
                <a:spcPts val="500"/>
              </a:spcBef>
              <a:buClrTx/>
              <a:buFont typeface="Arial" panose="020B0604020202020204" pitchFamily="34" charset="0"/>
              <a:buChar char="•"/>
              <a:defRPr sz="2000">
                <a:solidFill>
                  <a:schemeClr val="bg1"/>
                </a:solidFill>
                <a:latin typeface="Arial" pitchFamily="34" charset="0"/>
                <a:cs typeface="Arial" pitchFamily="34" charset="0"/>
              </a:defRPr>
            </a:lvl1pPr>
            <a:lvl2pPr marL="609493" indent="-228560">
              <a:lnSpc>
                <a:spcPct val="90000"/>
              </a:lnSpc>
              <a:spcBef>
                <a:spcPts val="500"/>
              </a:spcBef>
              <a:buClrTx/>
              <a:buFont typeface="Arial" pitchFamily="34" charset="0"/>
              <a:buChar char="–"/>
              <a:defRPr sz="1800">
                <a:solidFill>
                  <a:schemeClr val="bg1"/>
                </a:solidFill>
                <a:latin typeface="Arial" pitchFamily="34" charset="0"/>
                <a:cs typeface="Arial" pitchFamily="34" charset="0"/>
              </a:defRPr>
            </a:lvl2pPr>
            <a:lvl3pPr marL="835938" indent="-150258">
              <a:lnSpc>
                <a:spcPct val="90000"/>
              </a:lnSpc>
              <a:spcBef>
                <a:spcPts val="500"/>
              </a:spcBef>
              <a:buClrTx/>
              <a:buFont typeface="Arial" panose="020B0604020202020204" pitchFamily="34" charset="0"/>
              <a:buChar char="-"/>
              <a:defRPr sz="1800">
                <a:solidFill>
                  <a:schemeClr val="bg1"/>
                </a:solidFill>
                <a:latin typeface="Arial" pitchFamily="34" charset="0"/>
                <a:cs typeface="Arial" pitchFamily="34" charset="0"/>
              </a:defRPr>
            </a:lvl3pPr>
            <a:lvl4pPr marL="1147033" indent="-156606">
              <a:lnSpc>
                <a:spcPct val="90000"/>
              </a:lnSpc>
              <a:spcBef>
                <a:spcPts val="500"/>
              </a:spcBef>
              <a:buClrTx/>
              <a:buFont typeface="Arial" panose="020B0604020202020204" pitchFamily="34" charset="0"/>
              <a:buChar char="-"/>
              <a:defRPr sz="1800">
                <a:solidFill>
                  <a:schemeClr val="bg1"/>
                </a:solidFill>
                <a:latin typeface="Arial" pitchFamily="34" charset="0"/>
                <a:cs typeface="Arial" pitchFamily="34" charset="0"/>
              </a:defRPr>
            </a:lvl4pPr>
            <a:lvl5pPr marL="1445431" indent="-150258">
              <a:lnSpc>
                <a:spcPct val="90000"/>
              </a:lnSpc>
              <a:spcBef>
                <a:spcPts val="500"/>
              </a:spcBef>
              <a:buClrTx/>
              <a:buFont typeface="Arial" panose="020B0604020202020204" pitchFamily="34" charset="0"/>
              <a:buChar char="-"/>
              <a:defRPr sz="1800">
                <a:solidFill>
                  <a:schemeClr val="bg1"/>
                </a:solidFill>
                <a:latin typeface="Arial" pitchFamily="34" charset="0"/>
                <a:cs typeface="Arial" pitchFamily="34" charset="0"/>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p:cNvSpPr>
            <a:spLocks noGrp="1"/>
          </p:cNvSpPr>
          <p:nvPr>
            <p:ph type="sldNum" sz="quarter" idx="4"/>
          </p:nvPr>
        </p:nvSpPr>
        <p:spPr>
          <a:xfrm>
            <a:off x="11749913" y="6473952"/>
            <a:ext cx="438912" cy="155448"/>
          </a:xfrm>
          <a:prstGeom prst="rect">
            <a:avLst/>
          </a:prstGeom>
        </p:spPr>
        <p:txBody>
          <a:bodyPr vert="horz" lIns="0" tIns="0" rIns="0" bIns="0" rtlCol="0" anchor="ctr"/>
          <a:lstStyle>
            <a:lvl1pPr algn="ctr">
              <a:defRPr sz="1000">
                <a:solidFill>
                  <a:schemeClr val="bg1"/>
                </a:solidFill>
                <a:latin typeface="Arial" panose="020B0604020202020204" pitchFamily="34" charset="0"/>
                <a:cs typeface="Arial" panose="020B0604020202020204" pitchFamily="34" charset="0"/>
              </a:defRPr>
            </a:lvl1pPr>
          </a:lstStyle>
          <a:p>
            <a:fld id="{6D22F896-40B5-4ADD-8801-0D06FADFA095}" type="slidenum">
              <a:rPr lang="en-US" smtClean="0"/>
              <a:pPr/>
              <a:t>‹#›</a:t>
            </a:fld>
            <a:endParaRPr lang="en-US" dirty="0"/>
          </a:p>
        </p:txBody>
      </p:sp>
      <p:pic>
        <p:nvPicPr>
          <p:cNvPr id="2" name="Picture 17">
            <a:extLst>
              <a:ext uri="{FF2B5EF4-FFF2-40B4-BE49-F238E27FC236}">
                <a16:creationId xmlns:a16="http://schemas.microsoft.com/office/drawing/2014/main" id="{4EE3663F-C494-28DB-4C2A-0EF5BC05732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6200000" flipH="1">
            <a:off x="2665410" y="-2663656"/>
            <a:ext cx="6858002" cy="12188827"/>
          </a:xfrm>
          <a:prstGeom prst="rect">
            <a:avLst/>
          </a:prstGeom>
          <a:blipFill>
            <a:blip r:embed="rId3" cstate="email">
              <a:extLst>
                <a:ext uri="{28A0092B-C50C-407E-A947-70E740481C1C}">
                  <a14:useLocalDpi xmlns:a14="http://schemas.microsoft.com/office/drawing/2010/main"/>
                </a:ext>
              </a:extLst>
            </a:blip>
            <a:stretch>
              <a:fillRect/>
            </a:stretch>
          </a:blipFill>
        </p:spPr>
      </p:pic>
      <p:grpSp>
        <p:nvGrpSpPr>
          <p:cNvPr id="25" name="Group 72">
            <a:extLst>
              <a:ext uri="{FF2B5EF4-FFF2-40B4-BE49-F238E27FC236}">
                <a16:creationId xmlns:a16="http://schemas.microsoft.com/office/drawing/2014/main" id="{1F1B32C7-3C05-A5D9-D895-888E2077FDDF}"/>
              </a:ext>
            </a:extLst>
          </p:cNvPr>
          <p:cNvGrpSpPr>
            <a:grpSpLocks noChangeAspect="1"/>
          </p:cNvGrpSpPr>
          <p:nvPr userDrawn="1"/>
        </p:nvGrpSpPr>
        <p:grpSpPr>
          <a:xfrm>
            <a:off x="373705" y="6426214"/>
            <a:ext cx="777442" cy="259316"/>
            <a:chOff x="547688" y="952500"/>
            <a:chExt cx="12190413" cy="4067175"/>
          </a:xfrm>
        </p:grpSpPr>
        <p:sp>
          <p:nvSpPr>
            <p:cNvPr id="26" name="Rectangle 73">
              <a:extLst>
                <a:ext uri="{FF2B5EF4-FFF2-40B4-BE49-F238E27FC236}">
                  <a16:creationId xmlns:a16="http://schemas.microsoft.com/office/drawing/2014/main" id="{3A5CB14B-CBA8-5A7C-4348-5B3DD5BA9A25}"/>
                </a:ext>
              </a:extLst>
            </p:cNvPr>
            <p:cNvSpPr>
              <a:spLocks noChangeArrowheads="1"/>
            </p:cNvSpPr>
            <p:nvPr userDrawn="1"/>
          </p:nvSpPr>
          <p:spPr bwMode="auto">
            <a:xfrm>
              <a:off x="547688" y="952500"/>
              <a:ext cx="12190413" cy="40671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7" name="Freeform 7">
              <a:extLst>
                <a:ext uri="{FF2B5EF4-FFF2-40B4-BE49-F238E27FC236}">
                  <a16:creationId xmlns:a16="http://schemas.microsoft.com/office/drawing/2014/main" id="{4769D156-F2F2-D828-75E0-17D12F00B012}"/>
                </a:ext>
              </a:extLst>
            </p:cNvPr>
            <p:cNvSpPr>
              <a:spLocks/>
            </p:cNvSpPr>
            <p:nvPr userDrawn="1"/>
          </p:nvSpPr>
          <p:spPr bwMode="auto">
            <a:xfrm>
              <a:off x="4922838" y="2319338"/>
              <a:ext cx="1571625" cy="1590675"/>
            </a:xfrm>
            <a:custGeom>
              <a:avLst/>
              <a:gdLst>
                <a:gd name="T0" fmla="*/ 492 w 825"/>
                <a:gd name="T1" fmla="*/ 0 h 834"/>
                <a:gd name="T2" fmla="*/ 225 w 825"/>
                <a:gd name="T3" fmla="*/ 132 h 834"/>
                <a:gd name="T4" fmla="*/ 225 w 825"/>
                <a:gd name="T5" fmla="*/ 132 h 834"/>
                <a:gd name="T6" fmla="*/ 225 w 825"/>
                <a:gd name="T7" fmla="*/ 132 h 834"/>
                <a:gd name="T8" fmla="*/ 225 w 825"/>
                <a:gd name="T9" fmla="*/ 14 h 834"/>
                <a:gd name="T10" fmla="*/ 0 w 825"/>
                <a:gd name="T11" fmla="*/ 14 h 834"/>
                <a:gd name="T12" fmla="*/ 0 w 825"/>
                <a:gd name="T13" fmla="*/ 834 h 834"/>
                <a:gd name="T14" fmla="*/ 225 w 825"/>
                <a:gd name="T15" fmla="*/ 834 h 834"/>
                <a:gd name="T16" fmla="*/ 225 w 825"/>
                <a:gd name="T17" fmla="*/ 367 h 834"/>
                <a:gd name="T18" fmla="*/ 411 w 825"/>
                <a:gd name="T19" fmla="*/ 194 h 834"/>
                <a:gd name="T20" fmla="*/ 600 w 825"/>
                <a:gd name="T21" fmla="*/ 367 h 834"/>
                <a:gd name="T22" fmla="*/ 600 w 825"/>
                <a:gd name="T23" fmla="*/ 834 h 834"/>
                <a:gd name="T24" fmla="*/ 825 w 825"/>
                <a:gd name="T25" fmla="*/ 834 h 834"/>
                <a:gd name="T26" fmla="*/ 825 w 825"/>
                <a:gd name="T27" fmla="*/ 326 h 834"/>
                <a:gd name="T28" fmla="*/ 492 w 825"/>
                <a:gd name="T29" fmla="*/ 0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5" h="834">
                  <a:moveTo>
                    <a:pt x="492" y="0"/>
                  </a:moveTo>
                  <a:cubicBezTo>
                    <a:pt x="398" y="0"/>
                    <a:pt x="291" y="44"/>
                    <a:pt x="225" y="132"/>
                  </a:cubicBezTo>
                  <a:cubicBezTo>
                    <a:pt x="225" y="132"/>
                    <a:pt x="225" y="132"/>
                    <a:pt x="225" y="132"/>
                  </a:cubicBezTo>
                  <a:cubicBezTo>
                    <a:pt x="225" y="132"/>
                    <a:pt x="225" y="132"/>
                    <a:pt x="225" y="132"/>
                  </a:cubicBezTo>
                  <a:cubicBezTo>
                    <a:pt x="225" y="14"/>
                    <a:pt x="225" y="14"/>
                    <a:pt x="225" y="14"/>
                  </a:cubicBezTo>
                  <a:cubicBezTo>
                    <a:pt x="0" y="14"/>
                    <a:pt x="0" y="14"/>
                    <a:pt x="0" y="14"/>
                  </a:cubicBezTo>
                  <a:cubicBezTo>
                    <a:pt x="0" y="834"/>
                    <a:pt x="0" y="834"/>
                    <a:pt x="0" y="834"/>
                  </a:cubicBezTo>
                  <a:cubicBezTo>
                    <a:pt x="225" y="834"/>
                    <a:pt x="225" y="834"/>
                    <a:pt x="225" y="834"/>
                  </a:cubicBezTo>
                  <a:cubicBezTo>
                    <a:pt x="225" y="367"/>
                    <a:pt x="225" y="367"/>
                    <a:pt x="225" y="367"/>
                  </a:cubicBezTo>
                  <a:cubicBezTo>
                    <a:pt x="225" y="283"/>
                    <a:pt x="290" y="194"/>
                    <a:pt x="411" y="194"/>
                  </a:cubicBezTo>
                  <a:cubicBezTo>
                    <a:pt x="504" y="194"/>
                    <a:pt x="600" y="259"/>
                    <a:pt x="600" y="367"/>
                  </a:cubicBezTo>
                  <a:cubicBezTo>
                    <a:pt x="600" y="834"/>
                    <a:pt x="600" y="834"/>
                    <a:pt x="600" y="834"/>
                  </a:cubicBezTo>
                  <a:cubicBezTo>
                    <a:pt x="825" y="834"/>
                    <a:pt x="825" y="834"/>
                    <a:pt x="825" y="834"/>
                  </a:cubicBezTo>
                  <a:cubicBezTo>
                    <a:pt x="825" y="326"/>
                    <a:pt x="825" y="326"/>
                    <a:pt x="825" y="326"/>
                  </a:cubicBezTo>
                  <a:cubicBezTo>
                    <a:pt x="825" y="137"/>
                    <a:pt x="690" y="0"/>
                    <a:pt x="49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8" name="Freeform 8">
              <a:extLst>
                <a:ext uri="{FF2B5EF4-FFF2-40B4-BE49-F238E27FC236}">
                  <a16:creationId xmlns:a16="http://schemas.microsoft.com/office/drawing/2014/main" id="{12F8F743-5E62-3736-C9DB-F818911969E7}"/>
                </a:ext>
              </a:extLst>
            </p:cNvPr>
            <p:cNvSpPr>
              <a:spLocks/>
            </p:cNvSpPr>
            <p:nvPr userDrawn="1"/>
          </p:nvSpPr>
          <p:spPr bwMode="auto">
            <a:xfrm>
              <a:off x="8277225" y="2346325"/>
              <a:ext cx="1755775" cy="1563688"/>
            </a:xfrm>
            <a:custGeom>
              <a:avLst/>
              <a:gdLst>
                <a:gd name="T0" fmla="*/ 797 w 1106"/>
                <a:gd name="T1" fmla="*/ 0 h 985"/>
                <a:gd name="T2" fmla="*/ 553 w 1106"/>
                <a:gd name="T3" fmla="*/ 671 h 985"/>
                <a:gd name="T4" fmla="*/ 308 w 1106"/>
                <a:gd name="T5" fmla="*/ 0 h 985"/>
                <a:gd name="T6" fmla="*/ 0 w 1106"/>
                <a:gd name="T7" fmla="*/ 0 h 985"/>
                <a:gd name="T8" fmla="*/ 405 w 1106"/>
                <a:gd name="T9" fmla="*/ 985 h 985"/>
                <a:gd name="T10" fmla="*/ 701 w 1106"/>
                <a:gd name="T11" fmla="*/ 985 h 985"/>
                <a:gd name="T12" fmla="*/ 1106 w 1106"/>
                <a:gd name="T13" fmla="*/ 0 h 985"/>
                <a:gd name="T14" fmla="*/ 797 w 1106"/>
                <a:gd name="T15" fmla="*/ 0 h 9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6" h="985">
                  <a:moveTo>
                    <a:pt x="797" y="0"/>
                  </a:moveTo>
                  <a:lnTo>
                    <a:pt x="553" y="671"/>
                  </a:lnTo>
                  <a:lnTo>
                    <a:pt x="308" y="0"/>
                  </a:lnTo>
                  <a:lnTo>
                    <a:pt x="0" y="0"/>
                  </a:lnTo>
                  <a:lnTo>
                    <a:pt x="405" y="985"/>
                  </a:lnTo>
                  <a:lnTo>
                    <a:pt x="701" y="985"/>
                  </a:lnTo>
                  <a:lnTo>
                    <a:pt x="1106" y="0"/>
                  </a:lnTo>
                  <a:lnTo>
                    <a:pt x="79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9" name="Freeform 9">
              <a:extLst>
                <a:ext uri="{FF2B5EF4-FFF2-40B4-BE49-F238E27FC236}">
                  <a16:creationId xmlns:a16="http://schemas.microsoft.com/office/drawing/2014/main" id="{BFF3E581-7C72-06AC-C112-C732F9CB0809}"/>
                </a:ext>
              </a:extLst>
            </p:cNvPr>
            <p:cNvSpPr>
              <a:spLocks noEditPoints="1"/>
            </p:cNvSpPr>
            <p:nvPr userDrawn="1"/>
          </p:nvSpPr>
          <p:spPr bwMode="auto">
            <a:xfrm>
              <a:off x="3138488" y="2319338"/>
              <a:ext cx="1630363" cy="1617663"/>
            </a:xfrm>
            <a:custGeom>
              <a:avLst/>
              <a:gdLst>
                <a:gd name="T0" fmla="*/ 697 w 856"/>
                <a:gd name="T1" fmla="*/ 582 h 848"/>
                <a:gd name="T2" fmla="*/ 462 w 856"/>
                <a:gd name="T3" fmla="*/ 669 h 848"/>
                <a:gd name="T4" fmla="*/ 280 w 856"/>
                <a:gd name="T5" fmla="*/ 602 h 848"/>
                <a:gd name="T6" fmla="*/ 856 w 856"/>
                <a:gd name="T7" fmla="*/ 363 h 848"/>
                <a:gd name="T8" fmla="*/ 758 w 856"/>
                <a:gd name="T9" fmla="*/ 135 h 848"/>
                <a:gd name="T10" fmla="*/ 434 w 856"/>
                <a:gd name="T11" fmla="*/ 0 h 848"/>
                <a:gd name="T12" fmla="*/ 0 w 856"/>
                <a:gd name="T13" fmla="*/ 424 h 848"/>
                <a:gd name="T14" fmla="*/ 459 w 856"/>
                <a:gd name="T15" fmla="*/ 848 h 848"/>
                <a:gd name="T16" fmla="*/ 840 w 856"/>
                <a:gd name="T17" fmla="*/ 691 h 848"/>
                <a:gd name="T18" fmla="*/ 697 w 856"/>
                <a:gd name="T19" fmla="*/ 582 h 848"/>
                <a:gd name="T20" fmla="*/ 265 w 856"/>
                <a:gd name="T21" fmla="*/ 261 h 848"/>
                <a:gd name="T22" fmla="*/ 438 w 856"/>
                <a:gd name="T23" fmla="*/ 179 h 848"/>
                <a:gd name="T24" fmla="*/ 612 w 856"/>
                <a:gd name="T25" fmla="*/ 294 h 848"/>
                <a:gd name="T26" fmla="*/ 219 w 856"/>
                <a:gd name="T27" fmla="*/ 457 h 848"/>
                <a:gd name="T28" fmla="*/ 265 w 856"/>
                <a:gd name="T29" fmla="*/ 261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56" h="848">
                  <a:moveTo>
                    <a:pt x="697" y="582"/>
                  </a:moveTo>
                  <a:cubicBezTo>
                    <a:pt x="602" y="652"/>
                    <a:pt x="548" y="669"/>
                    <a:pt x="462" y="669"/>
                  </a:cubicBezTo>
                  <a:cubicBezTo>
                    <a:pt x="384" y="669"/>
                    <a:pt x="323" y="645"/>
                    <a:pt x="280" y="602"/>
                  </a:cubicBezTo>
                  <a:cubicBezTo>
                    <a:pt x="856" y="363"/>
                    <a:pt x="856" y="363"/>
                    <a:pt x="856" y="363"/>
                  </a:cubicBezTo>
                  <a:cubicBezTo>
                    <a:pt x="843" y="275"/>
                    <a:pt x="810" y="195"/>
                    <a:pt x="758" y="135"/>
                  </a:cubicBezTo>
                  <a:cubicBezTo>
                    <a:pt x="682" y="47"/>
                    <a:pt x="570" y="0"/>
                    <a:pt x="434" y="0"/>
                  </a:cubicBezTo>
                  <a:cubicBezTo>
                    <a:pt x="186" y="0"/>
                    <a:pt x="0" y="183"/>
                    <a:pt x="0" y="424"/>
                  </a:cubicBezTo>
                  <a:cubicBezTo>
                    <a:pt x="0" y="672"/>
                    <a:pt x="187" y="848"/>
                    <a:pt x="459" y="848"/>
                  </a:cubicBezTo>
                  <a:cubicBezTo>
                    <a:pt x="611" y="848"/>
                    <a:pt x="767" y="776"/>
                    <a:pt x="840" y="691"/>
                  </a:cubicBezTo>
                  <a:lnTo>
                    <a:pt x="697" y="582"/>
                  </a:lnTo>
                  <a:close/>
                  <a:moveTo>
                    <a:pt x="265" y="261"/>
                  </a:moveTo>
                  <a:cubicBezTo>
                    <a:pt x="303" y="210"/>
                    <a:pt x="364" y="179"/>
                    <a:pt x="438" y="179"/>
                  </a:cubicBezTo>
                  <a:cubicBezTo>
                    <a:pt x="519" y="179"/>
                    <a:pt x="581" y="226"/>
                    <a:pt x="612" y="294"/>
                  </a:cubicBezTo>
                  <a:cubicBezTo>
                    <a:pt x="219" y="457"/>
                    <a:pt x="219" y="457"/>
                    <a:pt x="219" y="457"/>
                  </a:cubicBezTo>
                  <a:cubicBezTo>
                    <a:pt x="208" y="374"/>
                    <a:pt x="230" y="308"/>
                    <a:pt x="265" y="2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30" name="Freeform 10">
              <a:extLst>
                <a:ext uri="{FF2B5EF4-FFF2-40B4-BE49-F238E27FC236}">
                  <a16:creationId xmlns:a16="http://schemas.microsoft.com/office/drawing/2014/main" id="{0AC078AB-3B80-F5F6-2556-3BFF0EC3B85E}"/>
                </a:ext>
              </a:extLst>
            </p:cNvPr>
            <p:cNvSpPr>
              <a:spLocks/>
            </p:cNvSpPr>
            <p:nvPr userDrawn="1"/>
          </p:nvSpPr>
          <p:spPr bwMode="auto">
            <a:xfrm>
              <a:off x="1685925" y="1879600"/>
              <a:ext cx="1409700" cy="2030413"/>
            </a:xfrm>
            <a:custGeom>
              <a:avLst/>
              <a:gdLst>
                <a:gd name="T0" fmla="*/ 888 w 888"/>
                <a:gd name="T1" fmla="*/ 1030 h 1279"/>
                <a:gd name="T2" fmla="*/ 274 w 888"/>
                <a:gd name="T3" fmla="*/ 1030 h 1279"/>
                <a:gd name="T4" fmla="*/ 274 w 888"/>
                <a:gd name="T5" fmla="*/ 0 h 1279"/>
                <a:gd name="T6" fmla="*/ 0 w 888"/>
                <a:gd name="T7" fmla="*/ 0 h 1279"/>
                <a:gd name="T8" fmla="*/ 0 w 888"/>
                <a:gd name="T9" fmla="*/ 1279 h 1279"/>
                <a:gd name="T10" fmla="*/ 888 w 888"/>
                <a:gd name="T11" fmla="*/ 1279 h 1279"/>
                <a:gd name="T12" fmla="*/ 888 w 888"/>
                <a:gd name="T13" fmla="*/ 1030 h 1279"/>
              </a:gdLst>
              <a:ahLst/>
              <a:cxnLst>
                <a:cxn ang="0">
                  <a:pos x="T0" y="T1"/>
                </a:cxn>
                <a:cxn ang="0">
                  <a:pos x="T2" y="T3"/>
                </a:cxn>
                <a:cxn ang="0">
                  <a:pos x="T4" y="T5"/>
                </a:cxn>
                <a:cxn ang="0">
                  <a:pos x="T6" y="T7"/>
                </a:cxn>
                <a:cxn ang="0">
                  <a:pos x="T8" y="T9"/>
                </a:cxn>
                <a:cxn ang="0">
                  <a:pos x="T10" y="T11"/>
                </a:cxn>
                <a:cxn ang="0">
                  <a:pos x="T12" y="T13"/>
                </a:cxn>
              </a:cxnLst>
              <a:rect l="0" t="0" r="r" b="b"/>
              <a:pathLst>
                <a:path w="888" h="1279">
                  <a:moveTo>
                    <a:pt x="888" y="1030"/>
                  </a:moveTo>
                  <a:lnTo>
                    <a:pt x="274" y="1030"/>
                  </a:lnTo>
                  <a:lnTo>
                    <a:pt x="274" y="0"/>
                  </a:lnTo>
                  <a:lnTo>
                    <a:pt x="0" y="0"/>
                  </a:lnTo>
                  <a:lnTo>
                    <a:pt x="0" y="1279"/>
                  </a:lnTo>
                  <a:lnTo>
                    <a:pt x="888" y="1279"/>
                  </a:lnTo>
                  <a:lnTo>
                    <a:pt x="888" y="10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31" name="Freeform 10">
              <a:extLst>
                <a:ext uri="{FF2B5EF4-FFF2-40B4-BE49-F238E27FC236}">
                  <a16:creationId xmlns:a16="http://schemas.microsoft.com/office/drawing/2014/main" id="{D656A301-6AED-B8DF-3D11-2459240D3499}"/>
                </a:ext>
              </a:extLst>
            </p:cNvPr>
            <p:cNvSpPr>
              <a:spLocks noEditPoints="1"/>
            </p:cNvSpPr>
            <p:nvPr userDrawn="1"/>
          </p:nvSpPr>
          <p:spPr bwMode="auto">
            <a:xfrm>
              <a:off x="9966325" y="2319338"/>
              <a:ext cx="1677988" cy="1617663"/>
            </a:xfrm>
            <a:custGeom>
              <a:avLst/>
              <a:gdLst>
                <a:gd name="T0" fmla="*/ 439 w 881"/>
                <a:gd name="T1" fmla="*/ 848 h 848"/>
                <a:gd name="T2" fmla="*/ 0 w 881"/>
                <a:gd name="T3" fmla="*/ 424 h 848"/>
                <a:gd name="T4" fmla="*/ 442 w 881"/>
                <a:gd name="T5" fmla="*/ 0 h 848"/>
                <a:gd name="T6" fmla="*/ 881 w 881"/>
                <a:gd name="T7" fmla="*/ 424 h 848"/>
                <a:gd name="T8" fmla="*/ 439 w 881"/>
                <a:gd name="T9" fmla="*/ 848 h 848"/>
                <a:gd name="T10" fmla="*/ 439 w 881"/>
                <a:gd name="T11" fmla="*/ 193 h 848"/>
                <a:gd name="T12" fmla="*/ 222 w 881"/>
                <a:gd name="T13" fmla="*/ 424 h 848"/>
                <a:gd name="T14" fmla="*/ 442 w 881"/>
                <a:gd name="T15" fmla="*/ 655 h 848"/>
                <a:gd name="T16" fmla="*/ 659 w 881"/>
                <a:gd name="T17" fmla="*/ 424 h 848"/>
                <a:gd name="T18" fmla="*/ 439 w 881"/>
                <a:gd name="T19" fmla="*/ 19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1" h="848">
                  <a:moveTo>
                    <a:pt x="439" y="848"/>
                  </a:moveTo>
                  <a:cubicBezTo>
                    <a:pt x="193" y="848"/>
                    <a:pt x="0" y="664"/>
                    <a:pt x="0" y="424"/>
                  </a:cubicBezTo>
                  <a:cubicBezTo>
                    <a:pt x="0" y="186"/>
                    <a:pt x="194" y="0"/>
                    <a:pt x="442" y="0"/>
                  </a:cubicBezTo>
                  <a:cubicBezTo>
                    <a:pt x="688" y="0"/>
                    <a:pt x="881" y="184"/>
                    <a:pt x="881" y="424"/>
                  </a:cubicBezTo>
                  <a:cubicBezTo>
                    <a:pt x="881" y="662"/>
                    <a:pt x="687" y="848"/>
                    <a:pt x="439" y="848"/>
                  </a:cubicBezTo>
                  <a:moveTo>
                    <a:pt x="439" y="193"/>
                  </a:moveTo>
                  <a:cubicBezTo>
                    <a:pt x="313" y="193"/>
                    <a:pt x="222" y="288"/>
                    <a:pt x="222" y="424"/>
                  </a:cubicBezTo>
                  <a:cubicBezTo>
                    <a:pt x="222" y="553"/>
                    <a:pt x="319" y="655"/>
                    <a:pt x="442" y="655"/>
                  </a:cubicBezTo>
                  <a:cubicBezTo>
                    <a:pt x="568" y="655"/>
                    <a:pt x="659" y="557"/>
                    <a:pt x="659" y="424"/>
                  </a:cubicBezTo>
                  <a:cubicBezTo>
                    <a:pt x="659" y="295"/>
                    <a:pt x="562" y="193"/>
                    <a:pt x="439" y="19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32" name="Freeform 11">
              <a:extLst>
                <a:ext uri="{FF2B5EF4-FFF2-40B4-BE49-F238E27FC236}">
                  <a16:creationId xmlns:a16="http://schemas.microsoft.com/office/drawing/2014/main" id="{9F81DBDA-C95A-8368-2A50-214B24E888DC}"/>
                </a:ext>
              </a:extLst>
            </p:cNvPr>
            <p:cNvSpPr>
              <a:spLocks noEditPoints="1"/>
            </p:cNvSpPr>
            <p:nvPr userDrawn="1"/>
          </p:nvSpPr>
          <p:spPr bwMode="auto">
            <a:xfrm>
              <a:off x="6664325" y="2319338"/>
              <a:ext cx="1679575" cy="1617663"/>
            </a:xfrm>
            <a:custGeom>
              <a:avLst/>
              <a:gdLst>
                <a:gd name="T0" fmla="*/ 439 w 882"/>
                <a:gd name="T1" fmla="*/ 848 h 848"/>
                <a:gd name="T2" fmla="*/ 0 w 882"/>
                <a:gd name="T3" fmla="*/ 424 h 848"/>
                <a:gd name="T4" fmla="*/ 442 w 882"/>
                <a:gd name="T5" fmla="*/ 0 h 848"/>
                <a:gd name="T6" fmla="*/ 882 w 882"/>
                <a:gd name="T7" fmla="*/ 424 h 848"/>
                <a:gd name="T8" fmla="*/ 439 w 882"/>
                <a:gd name="T9" fmla="*/ 848 h 848"/>
                <a:gd name="T10" fmla="*/ 439 w 882"/>
                <a:gd name="T11" fmla="*/ 193 h 848"/>
                <a:gd name="T12" fmla="*/ 222 w 882"/>
                <a:gd name="T13" fmla="*/ 424 h 848"/>
                <a:gd name="T14" fmla="*/ 442 w 882"/>
                <a:gd name="T15" fmla="*/ 655 h 848"/>
                <a:gd name="T16" fmla="*/ 660 w 882"/>
                <a:gd name="T17" fmla="*/ 424 h 848"/>
                <a:gd name="T18" fmla="*/ 439 w 882"/>
                <a:gd name="T19" fmla="*/ 19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2" h="848">
                  <a:moveTo>
                    <a:pt x="439" y="848"/>
                  </a:moveTo>
                  <a:cubicBezTo>
                    <a:pt x="193" y="848"/>
                    <a:pt x="0" y="664"/>
                    <a:pt x="0" y="424"/>
                  </a:cubicBezTo>
                  <a:cubicBezTo>
                    <a:pt x="0" y="186"/>
                    <a:pt x="195" y="0"/>
                    <a:pt x="442" y="0"/>
                  </a:cubicBezTo>
                  <a:cubicBezTo>
                    <a:pt x="689" y="0"/>
                    <a:pt x="882" y="184"/>
                    <a:pt x="882" y="424"/>
                  </a:cubicBezTo>
                  <a:cubicBezTo>
                    <a:pt x="882" y="662"/>
                    <a:pt x="687" y="848"/>
                    <a:pt x="439" y="848"/>
                  </a:cubicBezTo>
                  <a:moveTo>
                    <a:pt x="439" y="193"/>
                  </a:moveTo>
                  <a:cubicBezTo>
                    <a:pt x="314" y="193"/>
                    <a:pt x="222" y="288"/>
                    <a:pt x="222" y="424"/>
                  </a:cubicBezTo>
                  <a:cubicBezTo>
                    <a:pt x="222" y="553"/>
                    <a:pt x="319" y="655"/>
                    <a:pt x="442" y="655"/>
                  </a:cubicBezTo>
                  <a:cubicBezTo>
                    <a:pt x="568" y="655"/>
                    <a:pt x="660" y="557"/>
                    <a:pt x="660" y="424"/>
                  </a:cubicBezTo>
                  <a:cubicBezTo>
                    <a:pt x="660" y="295"/>
                    <a:pt x="563" y="193"/>
                    <a:pt x="439" y="19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grpSp>
      <p:sp>
        <p:nvSpPr>
          <p:cNvPr id="33" name="TextBox 1">
            <a:extLst>
              <a:ext uri="{FF2B5EF4-FFF2-40B4-BE49-F238E27FC236}">
                <a16:creationId xmlns:a16="http://schemas.microsoft.com/office/drawing/2014/main" id="{DC52355A-115A-0AAB-64AE-95D78E71C4A0}"/>
              </a:ext>
            </a:extLst>
          </p:cNvPr>
          <p:cNvSpPr txBox="1"/>
          <p:nvPr userDrawn="1"/>
        </p:nvSpPr>
        <p:spPr>
          <a:xfrm>
            <a:off x="1259423" y="6487126"/>
            <a:ext cx="4115872" cy="153888"/>
          </a:xfrm>
          <a:prstGeom prst="rect">
            <a:avLst/>
          </a:prstGeom>
          <a:noFill/>
        </p:spPr>
        <p:txBody>
          <a:bodyPr wrap="square" lIns="0" tIns="0" rIns="0" bIns="0" rtlCol="0">
            <a:spAutoFit/>
          </a:bodyPr>
          <a:lstStyle/>
          <a:p>
            <a:r>
              <a:rPr lang="en-US" sz="1000" dirty="0">
                <a:solidFill>
                  <a:schemeClr val="bg1"/>
                </a:solidFill>
                <a:latin typeface="Arial" pitchFamily="34" charset="0"/>
                <a:cs typeface="Arial" pitchFamily="34" charset="0"/>
              </a:rPr>
              <a:t>2024 Lenovo Enterprise Solutions LLC. All rights reserved.</a:t>
            </a:r>
          </a:p>
        </p:txBody>
      </p:sp>
    </p:spTree>
    <p:extLst>
      <p:ext uri="{BB962C8B-B14F-4D97-AF65-F5344CB8AC3E}">
        <p14:creationId xmlns:p14="http://schemas.microsoft.com/office/powerpoint/2010/main" val="315945063"/>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_White">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F66F013C-4673-4598-B729-A71D9DC33DF1}"/>
              </a:ext>
            </a:extLst>
          </p:cNvPr>
          <p:cNvPicPr>
            <a:picLocks noChangeAspect="1"/>
          </p:cNvPicPr>
          <p:nvPr userDrawn="1"/>
        </p:nvPicPr>
        <p:blipFill>
          <a:blip r:embed="rId2"/>
          <a:stretch>
            <a:fillRect/>
          </a:stretch>
        </p:blipFill>
        <p:spPr>
          <a:xfrm>
            <a:off x="0" y="35"/>
            <a:ext cx="12188825" cy="6857965"/>
          </a:xfrm>
          <a:prstGeom prst="rect">
            <a:avLst/>
          </a:prstGeom>
        </p:spPr>
      </p:pic>
      <p:sp>
        <p:nvSpPr>
          <p:cNvPr id="56" name="Title 16"/>
          <p:cNvSpPr>
            <a:spLocks noGrp="1"/>
          </p:cNvSpPr>
          <p:nvPr userDrawn="1">
            <p:ph type="title" hasCustomPrompt="1"/>
          </p:nvPr>
        </p:nvSpPr>
        <p:spPr bwMode="gray">
          <a:xfrm>
            <a:off x="750334" y="1527659"/>
            <a:ext cx="9912096" cy="3269709"/>
          </a:xfrm>
          <a:prstGeom prst="rect">
            <a:avLst/>
          </a:prstGeom>
        </p:spPr>
        <p:txBody>
          <a:bodyPr wrap="square" lIns="0" tIns="0" rIns="121899" bIns="0" anchor="b" anchorCtr="0"/>
          <a:lstStyle>
            <a:lvl1pPr marL="0" algn="l" defTabSz="1218987" rtl="0" eaLnBrk="1" latinLnBrk="0" hangingPunct="1">
              <a:lnSpc>
                <a:spcPct val="75000"/>
              </a:lnSpc>
              <a:spcBef>
                <a:spcPct val="0"/>
              </a:spcBef>
              <a:buNone/>
              <a:defRPr lang="en-US" sz="8000" b="1" kern="1200" cap="none" spc="-150" baseline="0" dirty="0">
                <a:solidFill>
                  <a:schemeClr val="accent4"/>
                </a:solidFill>
                <a:latin typeface="Arial" pitchFamily="34" charset="0"/>
                <a:ea typeface="+mn-ea"/>
                <a:cs typeface="Arial" pitchFamily="34" charset="0"/>
              </a:defRPr>
            </a:lvl1pPr>
          </a:lstStyle>
          <a:p>
            <a:r>
              <a:rPr lang="en-US" dirty="0"/>
              <a:t>Presentation</a:t>
            </a:r>
            <a:br>
              <a:rPr lang="en-US" dirty="0"/>
            </a:br>
            <a:r>
              <a:rPr lang="en-US" dirty="0"/>
              <a:t>title here</a:t>
            </a:r>
          </a:p>
        </p:txBody>
      </p:sp>
      <p:sp>
        <p:nvSpPr>
          <p:cNvPr id="55" name="Subtitle 2"/>
          <p:cNvSpPr>
            <a:spLocks noGrp="1"/>
          </p:cNvSpPr>
          <p:nvPr userDrawn="1">
            <p:ph type="subTitle" idx="1" hasCustomPrompt="1"/>
          </p:nvPr>
        </p:nvSpPr>
        <p:spPr bwMode="gray">
          <a:xfrm>
            <a:off x="760414" y="5046115"/>
            <a:ext cx="9912096" cy="356616"/>
          </a:xfrm>
          <a:prstGeom prst="rect">
            <a:avLst/>
          </a:prstGeom>
        </p:spPr>
        <p:txBody>
          <a:bodyPr lIns="0" tIns="0" rIns="0" bIns="0" anchor="t" anchorCtr="0">
            <a:noAutofit/>
          </a:bodyPr>
          <a:lstStyle>
            <a:lvl1pPr marL="0" indent="0" algn="l" defTabSz="1218987" rtl="0" eaLnBrk="1" latinLnBrk="0" hangingPunct="1">
              <a:lnSpc>
                <a:spcPct val="90000"/>
              </a:lnSpc>
              <a:spcBef>
                <a:spcPct val="0"/>
              </a:spcBef>
              <a:buNone/>
              <a:defRPr lang="en-US" sz="2600" b="0" kern="1200" cap="none" spc="0" baseline="0" dirty="0">
                <a:solidFill>
                  <a:schemeClr val="accent4"/>
                </a:solidFill>
                <a:latin typeface="Arial" pitchFamily="34" charset="0"/>
                <a:ea typeface="+mn-ea"/>
                <a:cs typeface="Arial" pitchFamily="34" charset="0"/>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dirty="0"/>
              <a:t>Speaker Name | Date</a:t>
            </a:r>
          </a:p>
        </p:txBody>
      </p:sp>
      <p:grpSp>
        <p:nvGrpSpPr>
          <p:cNvPr id="14" name="Group 13">
            <a:extLst>
              <a:ext uri="{FF2B5EF4-FFF2-40B4-BE49-F238E27FC236}">
                <a16:creationId xmlns:a16="http://schemas.microsoft.com/office/drawing/2014/main" id="{DB6BD304-FAC7-4023-9B54-8984F7387559}"/>
              </a:ext>
            </a:extLst>
          </p:cNvPr>
          <p:cNvGrpSpPr>
            <a:grpSpLocks noChangeAspect="1"/>
          </p:cNvGrpSpPr>
          <p:nvPr userDrawn="1"/>
        </p:nvGrpSpPr>
        <p:grpSpPr>
          <a:xfrm rot="16200000">
            <a:off x="10149589" y="2542923"/>
            <a:ext cx="3058160" cy="1020314"/>
            <a:chOff x="547688" y="952500"/>
            <a:chExt cx="12190413" cy="4067175"/>
          </a:xfrm>
        </p:grpSpPr>
        <p:sp>
          <p:nvSpPr>
            <p:cNvPr id="15" name="Rectangle 14">
              <a:extLst>
                <a:ext uri="{FF2B5EF4-FFF2-40B4-BE49-F238E27FC236}">
                  <a16:creationId xmlns:a16="http://schemas.microsoft.com/office/drawing/2014/main" id="{1FBBDE3D-E4E2-42E5-9F26-00C1500EFD63}"/>
                </a:ext>
              </a:extLst>
            </p:cNvPr>
            <p:cNvSpPr>
              <a:spLocks noChangeArrowheads="1"/>
            </p:cNvSpPr>
            <p:nvPr userDrawn="1"/>
          </p:nvSpPr>
          <p:spPr bwMode="auto">
            <a:xfrm>
              <a:off x="547688" y="952500"/>
              <a:ext cx="12190413" cy="40671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7">
              <a:extLst>
                <a:ext uri="{FF2B5EF4-FFF2-40B4-BE49-F238E27FC236}">
                  <a16:creationId xmlns:a16="http://schemas.microsoft.com/office/drawing/2014/main" id="{27C222CE-31C9-4AE2-A9DE-A34ECC37F011}"/>
                </a:ext>
              </a:extLst>
            </p:cNvPr>
            <p:cNvSpPr>
              <a:spLocks/>
            </p:cNvSpPr>
            <p:nvPr userDrawn="1"/>
          </p:nvSpPr>
          <p:spPr bwMode="auto">
            <a:xfrm>
              <a:off x="4922838" y="2319338"/>
              <a:ext cx="1571625" cy="1590675"/>
            </a:xfrm>
            <a:custGeom>
              <a:avLst/>
              <a:gdLst>
                <a:gd name="T0" fmla="*/ 492 w 825"/>
                <a:gd name="T1" fmla="*/ 0 h 834"/>
                <a:gd name="T2" fmla="*/ 225 w 825"/>
                <a:gd name="T3" fmla="*/ 132 h 834"/>
                <a:gd name="T4" fmla="*/ 225 w 825"/>
                <a:gd name="T5" fmla="*/ 132 h 834"/>
                <a:gd name="T6" fmla="*/ 225 w 825"/>
                <a:gd name="T7" fmla="*/ 132 h 834"/>
                <a:gd name="T8" fmla="*/ 225 w 825"/>
                <a:gd name="T9" fmla="*/ 14 h 834"/>
                <a:gd name="T10" fmla="*/ 0 w 825"/>
                <a:gd name="T11" fmla="*/ 14 h 834"/>
                <a:gd name="T12" fmla="*/ 0 w 825"/>
                <a:gd name="T13" fmla="*/ 834 h 834"/>
                <a:gd name="T14" fmla="*/ 225 w 825"/>
                <a:gd name="T15" fmla="*/ 834 h 834"/>
                <a:gd name="T16" fmla="*/ 225 w 825"/>
                <a:gd name="T17" fmla="*/ 367 h 834"/>
                <a:gd name="T18" fmla="*/ 411 w 825"/>
                <a:gd name="T19" fmla="*/ 194 h 834"/>
                <a:gd name="T20" fmla="*/ 600 w 825"/>
                <a:gd name="T21" fmla="*/ 367 h 834"/>
                <a:gd name="T22" fmla="*/ 600 w 825"/>
                <a:gd name="T23" fmla="*/ 834 h 834"/>
                <a:gd name="T24" fmla="*/ 825 w 825"/>
                <a:gd name="T25" fmla="*/ 834 h 834"/>
                <a:gd name="T26" fmla="*/ 825 w 825"/>
                <a:gd name="T27" fmla="*/ 326 h 834"/>
                <a:gd name="T28" fmla="*/ 492 w 825"/>
                <a:gd name="T29" fmla="*/ 0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5" h="834">
                  <a:moveTo>
                    <a:pt x="492" y="0"/>
                  </a:moveTo>
                  <a:cubicBezTo>
                    <a:pt x="398" y="0"/>
                    <a:pt x="291" y="44"/>
                    <a:pt x="225" y="132"/>
                  </a:cubicBezTo>
                  <a:cubicBezTo>
                    <a:pt x="225" y="132"/>
                    <a:pt x="225" y="132"/>
                    <a:pt x="225" y="132"/>
                  </a:cubicBezTo>
                  <a:cubicBezTo>
                    <a:pt x="225" y="132"/>
                    <a:pt x="225" y="132"/>
                    <a:pt x="225" y="132"/>
                  </a:cubicBezTo>
                  <a:cubicBezTo>
                    <a:pt x="225" y="14"/>
                    <a:pt x="225" y="14"/>
                    <a:pt x="225" y="14"/>
                  </a:cubicBezTo>
                  <a:cubicBezTo>
                    <a:pt x="0" y="14"/>
                    <a:pt x="0" y="14"/>
                    <a:pt x="0" y="14"/>
                  </a:cubicBezTo>
                  <a:cubicBezTo>
                    <a:pt x="0" y="834"/>
                    <a:pt x="0" y="834"/>
                    <a:pt x="0" y="834"/>
                  </a:cubicBezTo>
                  <a:cubicBezTo>
                    <a:pt x="225" y="834"/>
                    <a:pt x="225" y="834"/>
                    <a:pt x="225" y="834"/>
                  </a:cubicBezTo>
                  <a:cubicBezTo>
                    <a:pt x="225" y="367"/>
                    <a:pt x="225" y="367"/>
                    <a:pt x="225" y="367"/>
                  </a:cubicBezTo>
                  <a:cubicBezTo>
                    <a:pt x="225" y="283"/>
                    <a:pt x="290" y="194"/>
                    <a:pt x="411" y="194"/>
                  </a:cubicBezTo>
                  <a:cubicBezTo>
                    <a:pt x="504" y="194"/>
                    <a:pt x="600" y="259"/>
                    <a:pt x="600" y="367"/>
                  </a:cubicBezTo>
                  <a:cubicBezTo>
                    <a:pt x="600" y="834"/>
                    <a:pt x="600" y="834"/>
                    <a:pt x="600" y="834"/>
                  </a:cubicBezTo>
                  <a:cubicBezTo>
                    <a:pt x="825" y="834"/>
                    <a:pt x="825" y="834"/>
                    <a:pt x="825" y="834"/>
                  </a:cubicBezTo>
                  <a:cubicBezTo>
                    <a:pt x="825" y="326"/>
                    <a:pt x="825" y="326"/>
                    <a:pt x="825" y="326"/>
                  </a:cubicBezTo>
                  <a:cubicBezTo>
                    <a:pt x="825" y="137"/>
                    <a:pt x="690" y="0"/>
                    <a:pt x="49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8">
              <a:extLst>
                <a:ext uri="{FF2B5EF4-FFF2-40B4-BE49-F238E27FC236}">
                  <a16:creationId xmlns:a16="http://schemas.microsoft.com/office/drawing/2014/main" id="{710DBB3B-7FB8-4ACB-8FA4-3F2A105B9B99}"/>
                </a:ext>
              </a:extLst>
            </p:cNvPr>
            <p:cNvSpPr>
              <a:spLocks/>
            </p:cNvSpPr>
            <p:nvPr userDrawn="1"/>
          </p:nvSpPr>
          <p:spPr bwMode="auto">
            <a:xfrm>
              <a:off x="8277225" y="2346325"/>
              <a:ext cx="1755775" cy="1563688"/>
            </a:xfrm>
            <a:custGeom>
              <a:avLst/>
              <a:gdLst>
                <a:gd name="T0" fmla="*/ 797 w 1106"/>
                <a:gd name="T1" fmla="*/ 0 h 985"/>
                <a:gd name="T2" fmla="*/ 553 w 1106"/>
                <a:gd name="T3" fmla="*/ 671 h 985"/>
                <a:gd name="T4" fmla="*/ 308 w 1106"/>
                <a:gd name="T5" fmla="*/ 0 h 985"/>
                <a:gd name="T6" fmla="*/ 0 w 1106"/>
                <a:gd name="T7" fmla="*/ 0 h 985"/>
                <a:gd name="T8" fmla="*/ 405 w 1106"/>
                <a:gd name="T9" fmla="*/ 985 h 985"/>
                <a:gd name="T10" fmla="*/ 701 w 1106"/>
                <a:gd name="T11" fmla="*/ 985 h 985"/>
                <a:gd name="T12" fmla="*/ 1106 w 1106"/>
                <a:gd name="T13" fmla="*/ 0 h 985"/>
                <a:gd name="T14" fmla="*/ 797 w 1106"/>
                <a:gd name="T15" fmla="*/ 0 h 9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6" h="985">
                  <a:moveTo>
                    <a:pt x="797" y="0"/>
                  </a:moveTo>
                  <a:lnTo>
                    <a:pt x="553" y="671"/>
                  </a:lnTo>
                  <a:lnTo>
                    <a:pt x="308" y="0"/>
                  </a:lnTo>
                  <a:lnTo>
                    <a:pt x="0" y="0"/>
                  </a:lnTo>
                  <a:lnTo>
                    <a:pt x="405" y="985"/>
                  </a:lnTo>
                  <a:lnTo>
                    <a:pt x="701" y="985"/>
                  </a:lnTo>
                  <a:lnTo>
                    <a:pt x="1106" y="0"/>
                  </a:lnTo>
                  <a:lnTo>
                    <a:pt x="79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9">
              <a:extLst>
                <a:ext uri="{FF2B5EF4-FFF2-40B4-BE49-F238E27FC236}">
                  <a16:creationId xmlns:a16="http://schemas.microsoft.com/office/drawing/2014/main" id="{3E443DA7-CC51-4460-98C4-193A7375074F}"/>
                </a:ext>
              </a:extLst>
            </p:cNvPr>
            <p:cNvSpPr>
              <a:spLocks noEditPoints="1"/>
            </p:cNvSpPr>
            <p:nvPr userDrawn="1"/>
          </p:nvSpPr>
          <p:spPr bwMode="auto">
            <a:xfrm>
              <a:off x="3138488" y="2319338"/>
              <a:ext cx="1630363" cy="1617663"/>
            </a:xfrm>
            <a:custGeom>
              <a:avLst/>
              <a:gdLst>
                <a:gd name="T0" fmla="*/ 697 w 856"/>
                <a:gd name="T1" fmla="*/ 582 h 848"/>
                <a:gd name="T2" fmla="*/ 462 w 856"/>
                <a:gd name="T3" fmla="*/ 669 h 848"/>
                <a:gd name="T4" fmla="*/ 280 w 856"/>
                <a:gd name="T5" fmla="*/ 602 h 848"/>
                <a:gd name="T6" fmla="*/ 856 w 856"/>
                <a:gd name="T7" fmla="*/ 363 h 848"/>
                <a:gd name="T8" fmla="*/ 758 w 856"/>
                <a:gd name="T9" fmla="*/ 135 h 848"/>
                <a:gd name="T10" fmla="*/ 434 w 856"/>
                <a:gd name="T11" fmla="*/ 0 h 848"/>
                <a:gd name="T12" fmla="*/ 0 w 856"/>
                <a:gd name="T13" fmla="*/ 424 h 848"/>
                <a:gd name="T14" fmla="*/ 459 w 856"/>
                <a:gd name="T15" fmla="*/ 848 h 848"/>
                <a:gd name="T16" fmla="*/ 840 w 856"/>
                <a:gd name="T17" fmla="*/ 691 h 848"/>
                <a:gd name="T18" fmla="*/ 697 w 856"/>
                <a:gd name="T19" fmla="*/ 582 h 848"/>
                <a:gd name="T20" fmla="*/ 265 w 856"/>
                <a:gd name="T21" fmla="*/ 261 h 848"/>
                <a:gd name="T22" fmla="*/ 438 w 856"/>
                <a:gd name="T23" fmla="*/ 179 h 848"/>
                <a:gd name="T24" fmla="*/ 612 w 856"/>
                <a:gd name="T25" fmla="*/ 294 h 848"/>
                <a:gd name="T26" fmla="*/ 219 w 856"/>
                <a:gd name="T27" fmla="*/ 457 h 848"/>
                <a:gd name="T28" fmla="*/ 265 w 856"/>
                <a:gd name="T29" fmla="*/ 261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56" h="848">
                  <a:moveTo>
                    <a:pt x="697" y="582"/>
                  </a:moveTo>
                  <a:cubicBezTo>
                    <a:pt x="602" y="652"/>
                    <a:pt x="548" y="669"/>
                    <a:pt x="462" y="669"/>
                  </a:cubicBezTo>
                  <a:cubicBezTo>
                    <a:pt x="384" y="669"/>
                    <a:pt x="323" y="645"/>
                    <a:pt x="280" y="602"/>
                  </a:cubicBezTo>
                  <a:cubicBezTo>
                    <a:pt x="856" y="363"/>
                    <a:pt x="856" y="363"/>
                    <a:pt x="856" y="363"/>
                  </a:cubicBezTo>
                  <a:cubicBezTo>
                    <a:pt x="843" y="275"/>
                    <a:pt x="810" y="195"/>
                    <a:pt x="758" y="135"/>
                  </a:cubicBezTo>
                  <a:cubicBezTo>
                    <a:pt x="682" y="47"/>
                    <a:pt x="570" y="0"/>
                    <a:pt x="434" y="0"/>
                  </a:cubicBezTo>
                  <a:cubicBezTo>
                    <a:pt x="186" y="0"/>
                    <a:pt x="0" y="183"/>
                    <a:pt x="0" y="424"/>
                  </a:cubicBezTo>
                  <a:cubicBezTo>
                    <a:pt x="0" y="672"/>
                    <a:pt x="187" y="848"/>
                    <a:pt x="459" y="848"/>
                  </a:cubicBezTo>
                  <a:cubicBezTo>
                    <a:pt x="611" y="848"/>
                    <a:pt x="767" y="776"/>
                    <a:pt x="840" y="691"/>
                  </a:cubicBezTo>
                  <a:lnTo>
                    <a:pt x="697" y="582"/>
                  </a:lnTo>
                  <a:close/>
                  <a:moveTo>
                    <a:pt x="265" y="261"/>
                  </a:moveTo>
                  <a:cubicBezTo>
                    <a:pt x="303" y="210"/>
                    <a:pt x="364" y="179"/>
                    <a:pt x="438" y="179"/>
                  </a:cubicBezTo>
                  <a:cubicBezTo>
                    <a:pt x="519" y="179"/>
                    <a:pt x="581" y="226"/>
                    <a:pt x="612" y="294"/>
                  </a:cubicBezTo>
                  <a:cubicBezTo>
                    <a:pt x="219" y="457"/>
                    <a:pt x="219" y="457"/>
                    <a:pt x="219" y="457"/>
                  </a:cubicBezTo>
                  <a:cubicBezTo>
                    <a:pt x="208" y="374"/>
                    <a:pt x="230" y="308"/>
                    <a:pt x="265" y="2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0">
              <a:extLst>
                <a:ext uri="{FF2B5EF4-FFF2-40B4-BE49-F238E27FC236}">
                  <a16:creationId xmlns:a16="http://schemas.microsoft.com/office/drawing/2014/main" id="{E1BCDB13-2B5A-46EC-B1D6-C526DEAA84B4}"/>
                </a:ext>
              </a:extLst>
            </p:cNvPr>
            <p:cNvSpPr>
              <a:spLocks/>
            </p:cNvSpPr>
            <p:nvPr userDrawn="1"/>
          </p:nvSpPr>
          <p:spPr bwMode="auto">
            <a:xfrm>
              <a:off x="1685925" y="1879600"/>
              <a:ext cx="1409700" cy="2030413"/>
            </a:xfrm>
            <a:custGeom>
              <a:avLst/>
              <a:gdLst>
                <a:gd name="T0" fmla="*/ 888 w 888"/>
                <a:gd name="T1" fmla="*/ 1030 h 1279"/>
                <a:gd name="T2" fmla="*/ 274 w 888"/>
                <a:gd name="T3" fmla="*/ 1030 h 1279"/>
                <a:gd name="T4" fmla="*/ 274 w 888"/>
                <a:gd name="T5" fmla="*/ 0 h 1279"/>
                <a:gd name="T6" fmla="*/ 0 w 888"/>
                <a:gd name="T7" fmla="*/ 0 h 1279"/>
                <a:gd name="T8" fmla="*/ 0 w 888"/>
                <a:gd name="T9" fmla="*/ 1279 h 1279"/>
                <a:gd name="T10" fmla="*/ 888 w 888"/>
                <a:gd name="T11" fmla="*/ 1279 h 1279"/>
                <a:gd name="T12" fmla="*/ 888 w 888"/>
                <a:gd name="T13" fmla="*/ 1030 h 1279"/>
              </a:gdLst>
              <a:ahLst/>
              <a:cxnLst>
                <a:cxn ang="0">
                  <a:pos x="T0" y="T1"/>
                </a:cxn>
                <a:cxn ang="0">
                  <a:pos x="T2" y="T3"/>
                </a:cxn>
                <a:cxn ang="0">
                  <a:pos x="T4" y="T5"/>
                </a:cxn>
                <a:cxn ang="0">
                  <a:pos x="T6" y="T7"/>
                </a:cxn>
                <a:cxn ang="0">
                  <a:pos x="T8" y="T9"/>
                </a:cxn>
                <a:cxn ang="0">
                  <a:pos x="T10" y="T11"/>
                </a:cxn>
                <a:cxn ang="0">
                  <a:pos x="T12" y="T13"/>
                </a:cxn>
              </a:cxnLst>
              <a:rect l="0" t="0" r="r" b="b"/>
              <a:pathLst>
                <a:path w="888" h="1279">
                  <a:moveTo>
                    <a:pt x="888" y="1030"/>
                  </a:moveTo>
                  <a:lnTo>
                    <a:pt x="274" y="1030"/>
                  </a:lnTo>
                  <a:lnTo>
                    <a:pt x="274" y="0"/>
                  </a:lnTo>
                  <a:lnTo>
                    <a:pt x="0" y="0"/>
                  </a:lnTo>
                  <a:lnTo>
                    <a:pt x="0" y="1279"/>
                  </a:lnTo>
                  <a:lnTo>
                    <a:pt x="888" y="1279"/>
                  </a:lnTo>
                  <a:lnTo>
                    <a:pt x="888" y="10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0">
              <a:extLst>
                <a:ext uri="{FF2B5EF4-FFF2-40B4-BE49-F238E27FC236}">
                  <a16:creationId xmlns:a16="http://schemas.microsoft.com/office/drawing/2014/main" id="{8EDDE8EA-BE8E-4066-AB4A-21CD2743549A}"/>
                </a:ext>
              </a:extLst>
            </p:cNvPr>
            <p:cNvSpPr>
              <a:spLocks noEditPoints="1"/>
            </p:cNvSpPr>
            <p:nvPr userDrawn="1"/>
          </p:nvSpPr>
          <p:spPr bwMode="auto">
            <a:xfrm>
              <a:off x="9966325" y="2319338"/>
              <a:ext cx="1677988" cy="1617663"/>
            </a:xfrm>
            <a:custGeom>
              <a:avLst/>
              <a:gdLst>
                <a:gd name="T0" fmla="*/ 439 w 881"/>
                <a:gd name="T1" fmla="*/ 848 h 848"/>
                <a:gd name="T2" fmla="*/ 0 w 881"/>
                <a:gd name="T3" fmla="*/ 424 h 848"/>
                <a:gd name="T4" fmla="*/ 442 w 881"/>
                <a:gd name="T5" fmla="*/ 0 h 848"/>
                <a:gd name="T6" fmla="*/ 881 w 881"/>
                <a:gd name="T7" fmla="*/ 424 h 848"/>
                <a:gd name="T8" fmla="*/ 439 w 881"/>
                <a:gd name="T9" fmla="*/ 848 h 848"/>
                <a:gd name="T10" fmla="*/ 439 w 881"/>
                <a:gd name="T11" fmla="*/ 193 h 848"/>
                <a:gd name="T12" fmla="*/ 222 w 881"/>
                <a:gd name="T13" fmla="*/ 424 h 848"/>
                <a:gd name="T14" fmla="*/ 442 w 881"/>
                <a:gd name="T15" fmla="*/ 655 h 848"/>
                <a:gd name="T16" fmla="*/ 659 w 881"/>
                <a:gd name="T17" fmla="*/ 424 h 848"/>
                <a:gd name="T18" fmla="*/ 439 w 881"/>
                <a:gd name="T19" fmla="*/ 19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1" h="848">
                  <a:moveTo>
                    <a:pt x="439" y="848"/>
                  </a:moveTo>
                  <a:cubicBezTo>
                    <a:pt x="193" y="848"/>
                    <a:pt x="0" y="664"/>
                    <a:pt x="0" y="424"/>
                  </a:cubicBezTo>
                  <a:cubicBezTo>
                    <a:pt x="0" y="186"/>
                    <a:pt x="194" y="0"/>
                    <a:pt x="442" y="0"/>
                  </a:cubicBezTo>
                  <a:cubicBezTo>
                    <a:pt x="688" y="0"/>
                    <a:pt x="881" y="184"/>
                    <a:pt x="881" y="424"/>
                  </a:cubicBezTo>
                  <a:cubicBezTo>
                    <a:pt x="881" y="662"/>
                    <a:pt x="687" y="848"/>
                    <a:pt x="439" y="848"/>
                  </a:cubicBezTo>
                  <a:moveTo>
                    <a:pt x="439" y="193"/>
                  </a:moveTo>
                  <a:cubicBezTo>
                    <a:pt x="313" y="193"/>
                    <a:pt x="222" y="288"/>
                    <a:pt x="222" y="424"/>
                  </a:cubicBezTo>
                  <a:cubicBezTo>
                    <a:pt x="222" y="553"/>
                    <a:pt x="319" y="655"/>
                    <a:pt x="442" y="655"/>
                  </a:cubicBezTo>
                  <a:cubicBezTo>
                    <a:pt x="568" y="655"/>
                    <a:pt x="659" y="557"/>
                    <a:pt x="659" y="424"/>
                  </a:cubicBezTo>
                  <a:cubicBezTo>
                    <a:pt x="659" y="295"/>
                    <a:pt x="562" y="193"/>
                    <a:pt x="439" y="19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a:extLst>
                <a:ext uri="{FF2B5EF4-FFF2-40B4-BE49-F238E27FC236}">
                  <a16:creationId xmlns:a16="http://schemas.microsoft.com/office/drawing/2014/main" id="{EF442D16-F34F-4D4E-A65A-8C3BC17F2FCE}"/>
                </a:ext>
              </a:extLst>
            </p:cNvPr>
            <p:cNvSpPr>
              <a:spLocks noEditPoints="1"/>
            </p:cNvSpPr>
            <p:nvPr userDrawn="1"/>
          </p:nvSpPr>
          <p:spPr bwMode="auto">
            <a:xfrm>
              <a:off x="6664325" y="2319338"/>
              <a:ext cx="1679575" cy="1617663"/>
            </a:xfrm>
            <a:custGeom>
              <a:avLst/>
              <a:gdLst>
                <a:gd name="T0" fmla="*/ 439 w 882"/>
                <a:gd name="T1" fmla="*/ 848 h 848"/>
                <a:gd name="T2" fmla="*/ 0 w 882"/>
                <a:gd name="T3" fmla="*/ 424 h 848"/>
                <a:gd name="T4" fmla="*/ 442 w 882"/>
                <a:gd name="T5" fmla="*/ 0 h 848"/>
                <a:gd name="T6" fmla="*/ 882 w 882"/>
                <a:gd name="T7" fmla="*/ 424 h 848"/>
                <a:gd name="T8" fmla="*/ 439 w 882"/>
                <a:gd name="T9" fmla="*/ 848 h 848"/>
                <a:gd name="T10" fmla="*/ 439 w 882"/>
                <a:gd name="T11" fmla="*/ 193 h 848"/>
                <a:gd name="T12" fmla="*/ 222 w 882"/>
                <a:gd name="T13" fmla="*/ 424 h 848"/>
                <a:gd name="T14" fmla="*/ 442 w 882"/>
                <a:gd name="T15" fmla="*/ 655 h 848"/>
                <a:gd name="T16" fmla="*/ 660 w 882"/>
                <a:gd name="T17" fmla="*/ 424 h 848"/>
                <a:gd name="T18" fmla="*/ 439 w 882"/>
                <a:gd name="T19" fmla="*/ 19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2" h="848">
                  <a:moveTo>
                    <a:pt x="439" y="848"/>
                  </a:moveTo>
                  <a:cubicBezTo>
                    <a:pt x="193" y="848"/>
                    <a:pt x="0" y="664"/>
                    <a:pt x="0" y="424"/>
                  </a:cubicBezTo>
                  <a:cubicBezTo>
                    <a:pt x="0" y="186"/>
                    <a:pt x="195" y="0"/>
                    <a:pt x="442" y="0"/>
                  </a:cubicBezTo>
                  <a:cubicBezTo>
                    <a:pt x="689" y="0"/>
                    <a:pt x="882" y="184"/>
                    <a:pt x="882" y="424"/>
                  </a:cubicBezTo>
                  <a:cubicBezTo>
                    <a:pt x="882" y="662"/>
                    <a:pt x="687" y="848"/>
                    <a:pt x="439" y="848"/>
                  </a:cubicBezTo>
                  <a:moveTo>
                    <a:pt x="439" y="193"/>
                  </a:moveTo>
                  <a:cubicBezTo>
                    <a:pt x="314" y="193"/>
                    <a:pt x="222" y="288"/>
                    <a:pt x="222" y="424"/>
                  </a:cubicBezTo>
                  <a:cubicBezTo>
                    <a:pt x="222" y="553"/>
                    <a:pt x="319" y="655"/>
                    <a:pt x="442" y="655"/>
                  </a:cubicBezTo>
                  <a:cubicBezTo>
                    <a:pt x="568" y="655"/>
                    <a:pt x="660" y="557"/>
                    <a:pt x="660" y="424"/>
                  </a:cubicBezTo>
                  <a:cubicBezTo>
                    <a:pt x="660" y="295"/>
                    <a:pt x="563" y="193"/>
                    <a:pt x="439" y="19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2" name="Freeform 5">
            <a:extLst>
              <a:ext uri="{FF2B5EF4-FFF2-40B4-BE49-F238E27FC236}">
                <a16:creationId xmlns:a16="http://schemas.microsoft.com/office/drawing/2014/main" id="{B3FDD5DD-E6F7-480C-BC0C-F6AC555BF174}"/>
              </a:ext>
            </a:extLst>
          </p:cNvPr>
          <p:cNvSpPr>
            <a:spLocks noChangeAspect="1" noEditPoints="1"/>
          </p:cNvSpPr>
          <p:nvPr userDrawn="1"/>
        </p:nvSpPr>
        <p:spPr bwMode="auto">
          <a:xfrm>
            <a:off x="750334" y="762000"/>
            <a:ext cx="3941064" cy="312470"/>
          </a:xfrm>
          <a:custGeom>
            <a:avLst/>
            <a:gdLst>
              <a:gd name="T0" fmla="*/ 557 w 2065"/>
              <a:gd name="T1" fmla="*/ 102 h 161"/>
              <a:gd name="T2" fmla="*/ 510 w 2065"/>
              <a:gd name="T3" fmla="*/ 76 h 161"/>
              <a:gd name="T4" fmla="*/ 583 w 2065"/>
              <a:gd name="T5" fmla="*/ 36 h 161"/>
              <a:gd name="T6" fmla="*/ 641 w 2065"/>
              <a:gd name="T7" fmla="*/ 34 h 161"/>
              <a:gd name="T8" fmla="*/ 2038 w 2065"/>
              <a:gd name="T9" fmla="*/ 1 h 161"/>
              <a:gd name="T10" fmla="*/ 706 w 2065"/>
              <a:gd name="T11" fmla="*/ 59 h 161"/>
              <a:gd name="T12" fmla="*/ 733 w 2065"/>
              <a:gd name="T13" fmla="*/ 100 h 161"/>
              <a:gd name="T14" fmla="*/ 1999 w 2065"/>
              <a:gd name="T15" fmla="*/ 132 h 161"/>
              <a:gd name="T16" fmla="*/ 760 w 2065"/>
              <a:gd name="T17" fmla="*/ 84 h 161"/>
              <a:gd name="T18" fmla="*/ 787 w 2065"/>
              <a:gd name="T19" fmla="*/ 93 h 161"/>
              <a:gd name="T20" fmla="*/ 828 w 2065"/>
              <a:gd name="T21" fmla="*/ 76 h 161"/>
              <a:gd name="T22" fmla="*/ 133 w 2065"/>
              <a:gd name="T23" fmla="*/ 36 h 161"/>
              <a:gd name="T24" fmla="*/ 166 w 2065"/>
              <a:gd name="T25" fmla="*/ 78 h 161"/>
              <a:gd name="T26" fmla="*/ 225 w 2065"/>
              <a:gd name="T27" fmla="*/ 132 h 161"/>
              <a:gd name="T28" fmla="*/ 32 w 2065"/>
              <a:gd name="T29" fmla="*/ 40 h 161"/>
              <a:gd name="T30" fmla="*/ 5 w 2065"/>
              <a:gd name="T31" fmla="*/ 43 h 161"/>
              <a:gd name="T32" fmla="*/ 0 w 2065"/>
              <a:gd name="T33" fmla="*/ 114 h 161"/>
              <a:gd name="T34" fmla="*/ 266 w 2065"/>
              <a:gd name="T35" fmla="*/ 43 h 161"/>
              <a:gd name="T36" fmla="*/ 258 w 2065"/>
              <a:gd name="T37" fmla="*/ 104 h 161"/>
              <a:gd name="T38" fmla="*/ 347 w 2065"/>
              <a:gd name="T39" fmla="*/ 76 h 161"/>
              <a:gd name="T40" fmla="*/ 285 w 2065"/>
              <a:gd name="T41" fmla="*/ 103 h 161"/>
              <a:gd name="T42" fmla="*/ 429 w 2065"/>
              <a:gd name="T43" fmla="*/ 36 h 161"/>
              <a:gd name="T44" fmla="*/ 479 w 2065"/>
              <a:gd name="T45" fmla="*/ 128 h 161"/>
              <a:gd name="T46" fmla="*/ 479 w 2065"/>
              <a:gd name="T47" fmla="*/ 36 h 161"/>
              <a:gd name="T48" fmla="*/ 354 w 2065"/>
              <a:gd name="T49" fmla="*/ 132 h 161"/>
              <a:gd name="T50" fmla="*/ 382 w 2065"/>
              <a:gd name="T51" fmla="*/ 55 h 161"/>
              <a:gd name="T52" fmla="*/ 1387 w 2065"/>
              <a:gd name="T53" fmla="*/ 84 h 161"/>
              <a:gd name="T54" fmla="*/ 1335 w 2065"/>
              <a:gd name="T55" fmla="*/ 58 h 161"/>
              <a:gd name="T56" fmla="*/ 1834 w 2065"/>
              <a:gd name="T57" fmla="*/ 132 h 161"/>
              <a:gd name="T58" fmla="*/ 1748 w 2065"/>
              <a:gd name="T59" fmla="*/ 34 h 161"/>
              <a:gd name="T60" fmla="*/ 1748 w 2065"/>
              <a:gd name="T61" fmla="*/ 34 h 161"/>
              <a:gd name="T62" fmla="*/ 1773 w 2065"/>
              <a:gd name="T63" fmla="*/ 84 h 161"/>
              <a:gd name="T64" fmla="*/ 1465 w 2065"/>
              <a:gd name="T65" fmla="*/ 109 h 161"/>
              <a:gd name="T66" fmla="*/ 1480 w 2065"/>
              <a:gd name="T67" fmla="*/ 148 h 161"/>
              <a:gd name="T68" fmla="*/ 1442 w 2065"/>
              <a:gd name="T69" fmla="*/ 102 h 161"/>
              <a:gd name="T70" fmla="*/ 1675 w 2065"/>
              <a:gd name="T71" fmla="*/ 37 h 161"/>
              <a:gd name="T72" fmla="*/ 1655 w 2065"/>
              <a:gd name="T73" fmla="*/ 7 h 161"/>
              <a:gd name="T74" fmla="*/ 1648 w 2065"/>
              <a:gd name="T75" fmla="*/ 132 h 161"/>
              <a:gd name="T76" fmla="*/ 1526 w 2065"/>
              <a:gd name="T77" fmla="*/ 36 h 161"/>
              <a:gd name="T78" fmla="*/ 1528 w 2065"/>
              <a:gd name="T79" fmla="*/ 161 h 161"/>
              <a:gd name="T80" fmla="*/ 980 w 2065"/>
              <a:gd name="T81" fmla="*/ 49 h 161"/>
              <a:gd name="T82" fmla="*/ 997 w 2065"/>
              <a:gd name="T83" fmla="*/ 59 h 161"/>
              <a:gd name="T84" fmla="*/ 1250 w 2065"/>
              <a:gd name="T85" fmla="*/ 132 h 161"/>
              <a:gd name="T86" fmla="*/ 1075 w 2065"/>
              <a:gd name="T87" fmla="*/ 49 h 161"/>
              <a:gd name="T88" fmla="*/ 1092 w 2065"/>
              <a:gd name="T89" fmla="*/ 59 h 161"/>
              <a:gd name="T90" fmla="*/ 910 w 2065"/>
              <a:gd name="T91" fmla="*/ 111 h 161"/>
              <a:gd name="T92" fmla="*/ 909 w 2065"/>
              <a:gd name="T93" fmla="*/ 34 h 161"/>
              <a:gd name="T94" fmla="*/ 910 w 2065"/>
              <a:gd name="T95" fmla="*/ 111 h 161"/>
              <a:gd name="T96" fmla="*/ 1962 w 2065"/>
              <a:gd name="T97" fmla="*/ 77 h 161"/>
              <a:gd name="T98" fmla="*/ 1962 w 2065"/>
              <a:gd name="T99" fmla="*/ 132 h 161"/>
              <a:gd name="T100" fmla="*/ 1941 w 2065"/>
              <a:gd name="T101" fmla="*/ 115 h 161"/>
              <a:gd name="T102" fmla="*/ 1193 w 2065"/>
              <a:gd name="T103" fmla="*/ 34 h 161"/>
              <a:gd name="T104" fmla="*/ 1193 w 2065"/>
              <a:gd name="T105" fmla="*/ 34 h 161"/>
              <a:gd name="T106" fmla="*/ 1218 w 2065"/>
              <a:gd name="T107" fmla="*/ 8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65" h="161">
                <a:moveTo>
                  <a:pt x="530" y="34"/>
                </a:moveTo>
                <a:cubicBezTo>
                  <a:pt x="502" y="34"/>
                  <a:pt x="483" y="57"/>
                  <a:pt x="483" y="84"/>
                </a:cubicBezTo>
                <a:cubicBezTo>
                  <a:pt x="483" y="84"/>
                  <a:pt x="483" y="84"/>
                  <a:pt x="483" y="84"/>
                </a:cubicBezTo>
                <a:cubicBezTo>
                  <a:pt x="483" y="114"/>
                  <a:pt x="504" y="134"/>
                  <a:pt x="533" y="134"/>
                </a:cubicBezTo>
                <a:cubicBezTo>
                  <a:pt x="551" y="134"/>
                  <a:pt x="563" y="127"/>
                  <a:pt x="572" y="116"/>
                </a:cubicBezTo>
                <a:cubicBezTo>
                  <a:pt x="557" y="102"/>
                  <a:pt x="557" y="102"/>
                  <a:pt x="557" y="102"/>
                </a:cubicBezTo>
                <a:cubicBezTo>
                  <a:pt x="549" y="109"/>
                  <a:pt x="543" y="112"/>
                  <a:pt x="533" y="112"/>
                </a:cubicBezTo>
                <a:cubicBezTo>
                  <a:pt x="521" y="112"/>
                  <a:pt x="513" y="106"/>
                  <a:pt x="510" y="93"/>
                </a:cubicBezTo>
                <a:cubicBezTo>
                  <a:pt x="577" y="93"/>
                  <a:pt x="577" y="93"/>
                  <a:pt x="577" y="93"/>
                </a:cubicBezTo>
                <a:cubicBezTo>
                  <a:pt x="577" y="91"/>
                  <a:pt x="577" y="88"/>
                  <a:pt x="577" y="86"/>
                </a:cubicBezTo>
                <a:cubicBezTo>
                  <a:pt x="577" y="59"/>
                  <a:pt x="563" y="34"/>
                  <a:pt x="530" y="34"/>
                </a:cubicBezTo>
                <a:close/>
                <a:moveTo>
                  <a:pt x="510" y="76"/>
                </a:moveTo>
                <a:cubicBezTo>
                  <a:pt x="512" y="64"/>
                  <a:pt x="519" y="56"/>
                  <a:pt x="530" y="56"/>
                </a:cubicBezTo>
                <a:cubicBezTo>
                  <a:pt x="542" y="56"/>
                  <a:pt x="549" y="64"/>
                  <a:pt x="551" y="76"/>
                </a:cubicBezTo>
                <a:lnTo>
                  <a:pt x="510" y="76"/>
                </a:lnTo>
                <a:close/>
                <a:moveTo>
                  <a:pt x="610" y="55"/>
                </a:moveTo>
                <a:cubicBezTo>
                  <a:pt x="610" y="36"/>
                  <a:pt x="610" y="36"/>
                  <a:pt x="610" y="36"/>
                </a:cubicBezTo>
                <a:cubicBezTo>
                  <a:pt x="583" y="36"/>
                  <a:pt x="583" y="36"/>
                  <a:pt x="583" y="36"/>
                </a:cubicBezTo>
                <a:cubicBezTo>
                  <a:pt x="583" y="132"/>
                  <a:pt x="583" y="132"/>
                  <a:pt x="583" y="132"/>
                </a:cubicBezTo>
                <a:cubicBezTo>
                  <a:pt x="610" y="132"/>
                  <a:pt x="610" y="132"/>
                  <a:pt x="610" y="132"/>
                </a:cubicBezTo>
                <a:cubicBezTo>
                  <a:pt x="610" y="97"/>
                  <a:pt x="610" y="97"/>
                  <a:pt x="610" y="97"/>
                </a:cubicBezTo>
                <a:cubicBezTo>
                  <a:pt x="610" y="74"/>
                  <a:pt x="621" y="63"/>
                  <a:pt x="640" y="63"/>
                </a:cubicBezTo>
                <a:cubicBezTo>
                  <a:pt x="641" y="63"/>
                  <a:pt x="641" y="63"/>
                  <a:pt x="641" y="63"/>
                </a:cubicBezTo>
                <a:cubicBezTo>
                  <a:pt x="641" y="34"/>
                  <a:pt x="641" y="34"/>
                  <a:pt x="641" y="34"/>
                </a:cubicBezTo>
                <a:cubicBezTo>
                  <a:pt x="625" y="33"/>
                  <a:pt x="616" y="42"/>
                  <a:pt x="610" y="55"/>
                </a:cubicBezTo>
                <a:close/>
                <a:moveTo>
                  <a:pt x="2038" y="1"/>
                </a:moveTo>
                <a:cubicBezTo>
                  <a:pt x="2038" y="132"/>
                  <a:pt x="2038" y="132"/>
                  <a:pt x="2038" y="132"/>
                </a:cubicBezTo>
                <a:cubicBezTo>
                  <a:pt x="2065" y="132"/>
                  <a:pt x="2065" y="132"/>
                  <a:pt x="2065" y="132"/>
                </a:cubicBezTo>
                <a:cubicBezTo>
                  <a:pt x="2065" y="1"/>
                  <a:pt x="2065" y="1"/>
                  <a:pt x="2065" y="1"/>
                </a:cubicBezTo>
                <a:lnTo>
                  <a:pt x="2038" y="1"/>
                </a:lnTo>
                <a:close/>
                <a:moveTo>
                  <a:pt x="733" y="11"/>
                </a:moveTo>
                <a:cubicBezTo>
                  <a:pt x="706" y="11"/>
                  <a:pt x="706" y="11"/>
                  <a:pt x="706" y="11"/>
                </a:cubicBezTo>
                <a:cubicBezTo>
                  <a:pt x="706" y="36"/>
                  <a:pt x="706" y="36"/>
                  <a:pt x="706" y="36"/>
                </a:cubicBezTo>
                <a:cubicBezTo>
                  <a:pt x="694" y="36"/>
                  <a:pt x="694" y="36"/>
                  <a:pt x="694" y="36"/>
                </a:cubicBezTo>
                <a:cubicBezTo>
                  <a:pt x="694" y="59"/>
                  <a:pt x="694" y="59"/>
                  <a:pt x="694" y="59"/>
                </a:cubicBezTo>
                <a:cubicBezTo>
                  <a:pt x="706" y="59"/>
                  <a:pt x="706" y="59"/>
                  <a:pt x="706" y="59"/>
                </a:cubicBezTo>
                <a:cubicBezTo>
                  <a:pt x="706" y="105"/>
                  <a:pt x="706" y="105"/>
                  <a:pt x="706" y="105"/>
                </a:cubicBezTo>
                <a:cubicBezTo>
                  <a:pt x="706" y="127"/>
                  <a:pt x="717" y="134"/>
                  <a:pt x="734" y="134"/>
                </a:cubicBezTo>
                <a:cubicBezTo>
                  <a:pt x="743" y="134"/>
                  <a:pt x="750" y="132"/>
                  <a:pt x="755" y="128"/>
                </a:cubicBezTo>
                <a:cubicBezTo>
                  <a:pt x="755" y="106"/>
                  <a:pt x="755" y="106"/>
                  <a:pt x="755" y="106"/>
                </a:cubicBezTo>
                <a:cubicBezTo>
                  <a:pt x="752" y="108"/>
                  <a:pt x="747" y="110"/>
                  <a:pt x="742" y="110"/>
                </a:cubicBezTo>
                <a:cubicBezTo>
                  <a:pt x="736" y="110"/>
                  <a:pt x="733" y="107"/>
                  <a:pt x="733" y="100"/>
                </a:cubicBezTo>
                <a:cubicBezTo>
                  <a:pt x="733" y="59"/>
                  <a:pt x="733" y="59"/>
                  <a:pt x="733" y="59"/>
                </a:cubicBezTo>
                <a:cubicBezTo>
                  <a:pt x="756" y="59"/>
                  <a:pt x="756" y="59"/>
                  <a:pt x="756" y="59"/>
                </a:cubicBezTo>
                <a:cubicBezTo>
                  <a:pt x="756" y="36"/>
                  <a:pt x="756" y="36"/>
                  <a:pt x="756" y="36"/>
                </a:cubicBezTo>
                <a:cubicBezTo>
                  <a:pt x="733" y="36"/>
                  <a:pt x="733" y="36"/>
                  <a:pt x="733" y="36"/>
                </a:cubicBezTo>
                <a:lnTo>
                  <a:pt x="733" y="11"/>
                </a:lnTo>
                <a:close/>
                <a:moveTo>
                  <a:pt x="1999" y="132"/>
                </a:moveTo>
                <a:cubicBezTo>
                  <a:pt x="2027" y="132"/>
                  <a:pt x="2027" y="132"/>
                  <a:pt x="2027" y="132"/>
                </a:cubicBezTo>
                <a:cubicBezTo>
                  <a:pt x="2027" y="1"/>
                  <a:pt x="2027" y="1"/>
                  <a:pt x="2027" y="1"/>
                </a:cubicBezTo>
                <a:cubicBezTo>
                  <a:pt x="1999" y="1"/>
                  <a:pt x="1999" y="1"/>
                  <a:pt x="1999" y="1"/>
                </a:cubicBezTo>
                <a:lnTo>
                  <a:pt x="1999" y="132"/>
                </a:lnTo>
                <a:close/>
                <a:moveTo>
                  <a:pt x="807" y="34"/>
                </a:moveTo>
                <a:cubicBezTo>
                  <a:pt x="779" y="34"/>
                  <a:pt x="760" y="57"/>
                  <a:pt x="760" y="84"/>
                </a:cubicBezTo>
                <a:cubicBezTo>
                  <a:pt x="760" y="84"/>
                  <a:pt x="760" y="84"/>
                  <a:pt x="760" y="84"/>
                </a:cubicBezTo>
                <a:cubicBezTo>
                  <a:pt x="760" y="114"/>
                  <a:pt x="781" y="134"/>
                  <a:pt x="810" y="134"/>
                </a:cubicBezTo>
                <a:cubicBezTo>
                  <a:pt x="827" y="134"/>
                  <a:pt x="840" y="127"/>
                  <a:pt x="849" y="116"/>
                </a:cubicBezTo>
                <a:cubicBezTo>
                  <a:pt x="834" y="102"/>
                  <a:pt x="834" y="102"/>
                  <a:pt x="834" y="102"/>
                </a:cubicBezTo>
                <a:cubicBezTo>
                  <a:pt x="826" y="109"/>
                  <a:pt x="820" y="112"/>
                  <a:pt x="810" y="112"/>
                </a:cubicBezTo>
                <a:cubicBezTo>
                  <a:pt x="798" y="112"/>
                  <a:pt x="790" y="106"/>
                  <a:pt x="787" y="93"/>
                </a:cubicBezTo>
                <a:cubicBezTo>
                  <a:pt x="854" y="93"/>
                  <a:pt x="854" y="93"/>
                  <a:pt x="854" y="93"/>
                </a:cubicBezTo>
                <a:cubicBezTo>
                  <a:pt x="854" y="91"/>
                  <a:pt x="854" y="88"/>
                  <a:pt x="854" y="86"/>
                </a:cubicBezTo>
                <a:cubicBezTo>
                  <a:pt x="854" y="59"/>
                  <a:pt x="839" y="34"/>
                  <a:pt x="807" y="34"/>
                </a:cubicBezTo>
                <a:close/>
                <a:moveTo>
                  <a:pt x="787" y="76"/>
                </a:moveTo>
                <a:cubicBezTo>
                  <a:pt x="789" y="64"/>
                  <a:pt x="796" y="56"/>
                  <a:pt x="807" y="56"/>
                </a:cubicBezTo>
                <a:cubicBezTo>
                  <a:pt x="819" y="56"/>
                  <a:pt x="826" y="64"/>
                  <a:pt x="828" y="76"/>
                </a:cubicBezTo>
                <a:lnTo>
                  <a:pt x="787" y="76"/>
                </a:lnTo>
                <a:close/>
                <a:moveTo>
                  <a:pt x="220" y="34"/>
                </a:moveTo>
                <a:cubicBezTo>
                  <a:pt x="207" y="34"/>
                  <a:pt x="197" y="39"/>
                  <a:pt x="189" y="49"/>
                </a:cubicBezTo>
                <a:cubicBezTo>
                  <a:pt x="184" y="40"/>
                  <a:pt x="174" y="34"/>
                  <a:pt x="161" y="34"/>
                </a:cubicBezTo>
                <a:cubicBezTo>
                  <a:pt x="148" y="34"/>
                  <a:pt x="139" y="41"/>
                  <a:pt x="133" y="50"/>
                </a:cubicBezTo>
                <a:cubicBezTo>
                  <a:pt x="133" y="36"/>
                  <a:pt x="133" y="36"/>
                  <a:pt x="133" y="36"/>
                </a:cubicBezTo>
                <a:cubicBezTo>
                  <a:pt x="106" y="36"/>
                  <a:pt x="106" y="36"/>
                  <a:pt x="106" y="36"/>
                </a:cubicBezTo>
                <a:cubicBezTo>
                  <a:pt x="106" y="132"/>
                  <a:pt x="106" y="132"/>
                  <a:pt x="106" y="132"/>
                </a:cubicBezTo>
                <a:cubicBezTo>
                  <a:pt x="133" y="132"/>
                  <a:pt x="133" y="132"/>
                  <a:pt x="133" y="132"/>
                </a:cubicBezTo>
                <a:cubicBezTo>
                  <a:pt x="133" y="78"/>
                  <a:pt x="133" y="78"/>
                  <a:pt x="133" y="78"/>
                </a:cubicBezTo>
                <a:cubicBezTo>
                  <a:pt x="133" y="65"/>
                  <a:pt x="139" y="59"/>
                  <a:pt x="150" y="59"/>
                </a:cubicBezTo>
                <a:cubicBezTo>
                  <a:pt x="160" y="59"/>
                  <a:pt x="166" y="65"/>
                  <a:pt x="166" y="78"/>
                </a:cubicBezTo>
                <a:cubicBezTo>
                  <a:pt x="166" y="132"/>
                  <a:pt x="166" y="132"/>
                  <a:pt x="166" y="132"/>
                </a:cubicBezTo>
                <a:cubicBezTo>
                  <a:pt x="193" y="132"/>
                  <a:pt x="193" y="132"/>
                  <a:pt x="193" y="132"/>
                </a:cubicBezTo>
                <a:cubicBezTo>
                  <a:pt x="193" y="78"/>
                  <a:pt x="193" y="78"/>
                  <a:pt x="193" y="78"/>
                </a:cubicBezTo>
                <a:cubicBezTo>
                  <a:pt x="193" y="65"/>
                  <a:pt x="199" y="59"/>
                  <a:pt x="209" y="59"/>
                </a:cubicBezTo>
                <a:cubicBezTo>
                  <a:pt x="220" y="59"/>
                  <a:pt x="225" y="65"/>
                  <a:pt x="225" y="78"/>
                </a:cubicBezTo>
                <a:cubicBezTo>
                  <a:pt x="225" y="132"/>
                  <a:pt x="225" y="132"/>
                  <a:pt x="225" y="132"/>
                </a:cubicBezTo>
                <a:cubicBezTo>
                  <a:pt x="253" y="132"/>
                  <a:pt x="253" y="132"/>
                  <a:pt x="253" y="132"/>
                </a:cubicBezTo>
                <a:cubicBezTo>
                  <a:pt x="253" y="69"/>
                  <a:pt x="253" y="69"/>
                  <a:pt x="253" y="69"/>
                </a:cubicBezTo>
                <a:cubicBezTo>
                  <a:pt x="253" y="46"/>
                  <a:pt x="240" y="34"/>
                  <a:pt x="220" y="34"/>
                </a:cubicBezTo>
                <a:close/>
                <a:moveTo>
                  <a:pt x="59" y="57"/>
                </a:moveTo>
                <a:cubicBezTo>
                  <a:pt x="38" y="51"/>
                  <a:pt x="32" y="49"/>
                  <a:pt x="32" y="40"/>
                </a:cubicBezTo>
                <a:cubicBezTo>
                  <a:pt x="32" y="40"/>
                  <a:pt x="32" y="40"/>
                  <a:pt x="32" y="40"/>
                </a:cubicBezTo>
                <a:cubicBezTo>
                  <a:pt x="32" y="34"/>
                  <a:pt x="38" y="29"/>
                  <a:pt x="48" y="29"/>
                </a:cubicBezTo>
                <a:cubicBezTo>
                  <a:pt x="59" y="29"/>
                  <a:pt x="70" y="34"/>
                  <a:pt x="81" y="41"/>
                </a:cubicBezTo>
                <a:cubicBezTo>
                  <a:pt x="95" y="21"/>
                  <a:pt x="95" y="21"/>
                  <a:pt x="95" y="21"/>
                </a:cubicBezTo>
                <a:cubicBezTo>
                  <a:pt x="83" y="10"/>
                  <a:pt x="67" y="5"/>
                  <a:pt x="49" y="5"/>
                </a:cubicBezTo>
                <a:cubicBezTo>
                  <a:pt x="23" y="5"/>
                  <a:pt x="5" y="20"/>
                  <a:pt x="5" y="43"/>
                </a:cubicBezTo>
                <a:cubicBezTo>
                  <a:pt x="5" y="43"/>
                  <a:pt x="5" y="43"/>
                  <a:pt x="5" y="43"/>
                </a:cubicBezTo>
                <a:cubicBezTo>
                  <a:pt x="5" y="68"/>
                  <a:pt x="21" y="75"/>
                  <a:pt x="46" y="81"/>
                </a:cubicBezTo>
                <a:cubicBezTo>
                  <a:pt x="67" y="87"/>
                  <a:pt x="72" y="90"/>
                  <a:pt x="72" y="97"/>
                </a:cubicBezTo>
                <a:cubicBezTo>
                  <a:pt x="72" y="98"/>
                  <a:pt x="72" y="98"/>
                  <a:pt x="72" y="98"/>
                </a:cubicBezTo>
                <a:cubicBezTo>
                  <a:pt x="72" y="105"/>
                  <a:pt x="65" y="109"/>
                  <a:pt x="54" y="109"/>
                </a:cubicBezTo>
                <a:cubicBezTo>
                  <a:pt x="39" y="109"/>
                  <a:pt x="27" y="104"/>
                  <a:pt x="16" y="94"/>
                </a:cubicBezTo>
                <a:cubicBezTo>
                  <a:pt x="0" y="114"/>
                  <a:pt x="0" y="114"/>
                  <a:pt x="0" y="114"/>
                </a:cubicBezTo>
                <a:cubicBezTo>
                  <a:pt x="15" y="127"/>
                  <a:pt x="34" y="134"/>
                  <a:pt x="53" y="134"/>
                </a:cubicBezTo>
                <a:cubicBezTo>
                  <a:pt x="80" y="134"/>
                  <a:pt x="99" y="120"/>
                  <a:pt x="99" y="95"/>
                </a:cubicBezTo>
                <a:cubicBezTo>
                  <a:pt x="99" y="95"/>
                  <a:pt x="99" y="95"/>
                  <a:pt x="99" y="95"/>
                </a:cubicBezTo>
                <a:cubicBezTo>
                  <a:pt x="99" y="73"/>
                  <a:pt x="85" y="63"/>
                  <a:pt x="59" y="57"/>
                </a:cubicBezTo>
                <a:close/>
                <a:moveTo>
                  <a:pt x="304" y="35"/>
                </a:moveTo>
                <a:cubicBezTo>
                  <a:pt x="287" y="35"/>
                  <a:pt x="277" y="38"/>
                  <a:pt x="266" y="43"/>
                </a:cubicBezTo>
                <a:cubicBezTo>
                  <a:pt x="273" y="63"/>
                  <a:pt x="273" y="63"/>
                  <a:pt x="273" y="63"/>
                </a:cubicBezTo>
                <a:cubicBezTo>
                  <a:pt x="282" y="60"/>
                  <a:pt x="289" y="58"/>
                  <a:pt x="300" y="58"/>
                </a:cubicBezTo>
                <a:cubicBezTo>
                  <a:pt x="313" y="58"/>
                  <a:pt x="320" y="64"/>
                  <a:pt x="320" y="76"/>
                </a:cubicBezTo>
                <a:cubicBezTo>
                  <a:pt x="320" y="77"/>
                  <a:pt x="320" y="77"/>
                  <a:pt x="320" y="77"/>
                </a:cubicBezTo>
                <a:cubicBezTo>
                  <a:pt x="314" y="75"/>
                  <a:pt x="307" y="73"/>
                  <a:pt x="297" y="73"/>
                </a:cubicBezTo>
                <a:cubicBezTo>
                  <a:pt x="274" y="73"/>
                  <a:pt x="258" y="83"/>
                  <a:pt x="258" y="104"/>
                </a:cubicBezTo>
                <a:cubicBezTo>
                  <a:pt x="258" y="104"/>
                  <a:pt x="258" y="104"/>
                  <a:pt x="258" y="104"/>
                </a:cubicBezTo>
                <a:cubicBezTo>
                  <a:pt x="258" y="123"/>
                  <a:pt x="273" y="134"/>
                  <a:pt x="291" y="134"/>
                </a:cubicBezTo>
                <a:cubicBezTo>
                  <a:pt x="304" y="134"/>
                  <a:pt x="314" y="129"/>
                  <a:pt x="320" y="122"/>
                </a:cubicBezTo>
                <a:cubicBezTo>
                  <a:pt x="320" y="132"/>
                  <a:pt x="320" y="132"/>
                  <a:pt x="320" y="132"/>
                </a:cubicBezTo>
                <a:cubicBezTo>
                  <a:pt x="347" y="132"/>
                  <a:pt x="347" y="132"/>
                  <a:pt x="347" y="132"/>
                </a:cubicBezTo>
                <a:cubicBezTo>
                  <a:pt x="347" y="76"/>
                  <a:pt x="347" y="76"/>
                  <a:pt x="347" y="76"/>
                </a:cubicBezTo>
                <a:cubicBezTo>
                  <a:pt x="347" y="63"/>
                  <a:pt x="343" y="53"/>
                  <a:pt x="336" y="46"/>
                </a:cubicBezTo>
                <a:cubicBezTo>
                  <a:pt x="329" y="39"/>
                  <a:pt x="319" y="35"/>
                  <a:pt x="304" y="35"/>
                </a:cubicBezTo>
                <a:close/>
                <a:moveTo>
                  <a:pt x="321" y="98"/>
                </a:moveTo>
                <a:cubicBezTo>
                  <a:pt x="321" y="108"/>
                  <a:pt x="312" y="115"/>
                  <a:pt x="299" y="115"/>
                </a:cubicBezTo>
                <a:cubicBezTo>
                  <a:pt x="291" y="115"/>
                  <a:pt x="285" y="111"/>
                  <a:pt x="285" y="103"/>
                </a:cubicBezTo>
                <a:cubicBezTo>
                  <a:pt x="285" y="103"/>
                  <a:pt x="285" y="103"/>
                  <a:pt x="285" y="103"/>
                </a:cubicBezTo>
                <a:cubicBezTo>
                  <a:pt x="285" y="94"/>
                  <a:pt x="292" y="90"/>
                  <a:pt x="303" y="90"/>
                </a:cubicBezTo>
                <a:cubicBezTo>
                  <a:pt x="310" y="90"/>
                  <a:pt x="316" y="91"/>
                  <a:pt x="321" y="93"/>
                </a:cubicBezTo>
                <a:lnTo>
                  <a:pt x="321" y="98"/>
                </a:lnTo>
                <a:close/>
                <a:moveTo>
                  <a:pt x="457" y="11"/>
                </a:moveTo>
                <a:cubicBezTo>
                  <a:pt x="429" y="11"/>
                  <a:pt x="429" y="11"/>
                  <a:pt x="429" y="11"/>
                </a:cubicBezTo>
                <a:cubicBezTo>
                  <a:pt x="429" y="36"/>
                  <a:pt x="429" y="36"/>
                  <a:pt x="429" y="36"/>
                </a:cubicBezTo>
                <a:cubicBezTo>
                  <a:pt x="418" y="36"/>
                  <a:pt x="418" y="36"/>
                  <a:pt x="418" y="36"/>
                </a:cubicBezTo>
                <a:cubicBezTo>
                  <a:pt x="418" y="59"/>
                  <a:pt x="418" y="59"/>
                  <a:pt x="418" y="59"/>
                </a:cubicBezTo>
                <a:cubicBezTo>
                  <a:pt x="429" y="59"/>
                  <a:pt x="429" y="59"/>
                  <a:pt x="429" y="59"/>
                </a:cubicBezTo>
                <a:cubicBezTo>
                  <a:pt x="429" y="105"/>
                  <a:pt x="429" y="105"/>
                  <a:pt x="429" y="105"/>
                </a:cubicBezTo>
                <a:cubicBezTo>
                  <a:pt x="429" y="127"/>
                  <a:pt x="441" y="134"/>
                  <a:pt x="457" y="134"/>
                </a:cubicBezTo>
                <a:cubicBezTo>
                  <a:pt x="466" y="134"/>
                  <a:pt x="473" y="132"/>
                  <a:pt x="479" y="128"/>
                </a:cubicBezTo>
                <a:cubicBezTo>
                  <a:pt x="479" y="106"/>
                  <a:pt x="479" y="106"/>
                  <a:pt x="479" y="106"/>
                </a:cubicBezTo>
                <a:cubicBezTo>
                  <a:pt x="475" y="108"/>
                  <a:pt x="470" y="110"/>
                  <a:pt x="465" y="110"/>
                </a:cubicBezTo>
                <a:cubicBezTo>
                  <a:pt x="459" y="110"/>
                  <a:pt x="457" y="107"/>
                  <a:pt x="457" y="100"/>
                </a:cubicBezTo>
                <a:cubicBezTo>
                  <a:pt x="457" y="59"/>
                  <a:pt x="457" y="59"/>
                  <a:pt x="457" y="59"/>
                </a:cubicBezTo>
                <a:cubicBezTo>
                  <a:pt x="479" y="59"/>
                  <a:pt x="479" y="59"/>
                  <a:pt x="479" y="59"/>
                </a:cubicBezTo>
                <a:cubicBezTo>
                  <a:pt x="479" y="36"/>
                  <a:pt x="479" y="36"/>
                  <a:pt x="479" y="36"/>
                </a:cubicBezTo>
                <a:cubicBezTo>
                  <a:pt x="457" y="36"/>
                  <a:pt x="457" y="36"/>
                  <a:pt x="457" y="36"/>
                </a:cubicBezTo>
                <a:lnTo>
                  <a:pt x="457" y="11"/>
                </a:lnTo>
                <a:close/>
                <a:moveTo>
                  <a:pt x="382" y="55"/>
                </a:moveTo>
                <a:cubicBezTo>
                  <a:pt x="382" y="36"/>
                  <a:pt x="382" y="36"/>
                  <a:pt x="382" y="36"/>
                </a:cubicBezTo>
                <a:cubicBezTo>
                  <a:pt x="354" y="36"/>
                  <a:pt x="354" y="36"/>
                  <a:pt x="354" y="36"/>
                </a:cubicBezTo>
                <a:cubicBezTo>
                  <a:pt x="354" y="132"/>
                  <a:pt x="354" y="132"/>
                  <a:pt x="354" y="132"/>
                </a:cubicBezTo>
                <a:cubicBezTo>
                  <a:pt x="382" y="132"/>
                  <a:pt x="382" y="132"/>
                  <a:pt x="382" y="132"/>
                </a:cubicBezTo>
                <a:cubicBezTo>
                  <a:pt x="382" y="97"/>
                  <a:pt x="382" y="97"/>
                  <a:pt x="382" y="97"/>
                </a:cubicBezTo>
                <a:cubicBezTo>
                  <a:pt x="382" y="74"/>
                  <a:pt x="393" y="63"/>
                  <a:pt x="411" y="63"/>
                </a:cubicBezTo>
                <a:cubicBezTo>
                  <a:pt x="412" y="63"/>
                  <a:pt x="412" y="63"/>
                  <a:pt x="412" y="63"/>
                </a:cubicBezTo>
                <a:cubicBezTo>
                  <a:pt x="412" y="34"/>
                  <a:pt x="412" y="34"/>
                  <a:pt x="412" y="34"/>
                </a:cubicBezTo>
                <a:cubicBezTo>
                  <a:pt x="396" y="33"/>
                  <a:pt x="387" y="42"/>
                  <a:pt x="382" y="55"/>
                </a:cubicBezTo>
                <a:close/>
                <a:moveTo>
                  <a:pt x="1335" y="34"/>
                </a:moveTo>
                <a:cubicBezTo>
                  <a:pt x="1305" y="34"/>
                  <a:pt x="1283" y="56"/>
                  <a:pt x="1283" y="84"/>
                </a:cubicBezTo>
                <a:cubicBezTo>
                  <a:pt x="1283" y="84"/>
                  <a:pt x="1283" y="84"/>
                  <a:pt x="1283" y="84"/>
                </a:cubicBezTo>
                <a:cubicBezTo>
                  <a:pt x="1283" y="112"/>
                  <a:pt x="1305" y="134"/>
                  <a:pt x="1335" y="134"/>
                </a:cubicBezTo>
                <a:cubicBezTo>
                  <a:pt x="1365" y="134"/>
                  <a:pt x="1387" y="112"/>
                  <a:pt x="1387" y="84"/>
                </a:cubicBezTo>
                <a:cubicBezTo>
                  <a:pt x="1387" y="84"/>
                  <a:pt x="1387" y="84"/>
                  <a:pt x="1387" y="84"/>
                </a:cubicBezTo>
                <a:cubicBezTo>
                  <a:pt x="1387" y="56"/>
                  <a:pt x="1365" y="34"/>
                  <a:pt x="1335" y="34"/>
                </a:cubicBezTo>
                <a:close/>
                <a:moveTo>
                  <a:pt x="1360" y="84"/>
                </a:moveTo>
                <a:cubicBezTo>
                  <a:pt x="1360" y="99"/>
                  <a:pt x="1351" y="111"/>
                  <a:pt x="1335" y="111"/>
                </a:cubicBezTo>
                <a:cubicBezTo>
                  <a:pt x="1320" y="111"/>
                  <a:pt x="1310" y="98"/>
                  <a:pt x="1310" y="84"/>
                </a:cubicBezTo>
                <a:cubicBezTo>
                  <a:pt x="1310" y="84"/>
                  <a:pt x="1310" y="84"/>
                  <a:pt x="1310" y="84"/>
                </a:cubicBezTo>
                <a:cubicBezTo>
                  <a:pt x="1310" y="70"/>
                  <a:pt x="1319" y="58"/>
                  <a:pt x="1335" y="58"/>
                </a:cubicBezTo>
                <a:cubicBezTo>
                  <a:pt x="1350" y="58"/>
                  <a:pt x="1360" y="70"/>
                  <a:pt x="1360" y="84"/>
                </a:cubicBezTo>
                <a:close/>
                <a:moveTo>
                  <a:pt x="1834" y="55"/>
                </a:moveTo>
                <a:cubicBezTo>
                  <a:pt x="1834" y="36"/>
                  <a:pt x="1834" y="36"/>
                  <a:pt x="1834" y="36"/>
                </a:cubicBezTo>
                <a:cubicBezTo>
                  <a:pt x="1807" y="36"/>
                  <a:pt x="1807" y="36"/>
                  <a:pt x="1807" y="36"/>
                </a:cubicBezTo>
                <a:cubicBezTo>
                  <a:pt x="1807" y="132"/>
                  <a:pt x="1807" y="132"/>
                  <a:pt x="1807" y="132"/>
                </a:cubicBezTo>
                <a:cubicBezTo>
                  <a:pt x="1834" y="132"/>
                  <a:pt x="1834" y="132"/>
                  <a:pt x="1834" y="132"/>
                </a:cubicBezTo>
                <a:cubicBezTo>
                  <a:pt x="1834" y="97"/>
                  <a:pt x="1834" y="97"/>
                  <a:pt x="1834" y="97"/>
                </a:cubicBezTo>
                <a:cubicBezTo>
                  <a:pt x="1834" y="74"/>
                  <a:pt x="1845" y="63"/>
                  <a:pt x="1863" y="63"/>
                </a:cubicBezTo>
                <a:cubicBezTo>
                  <a:pt x="1865" y="63"/>
                  <a:pt x="1865" y="63"/>
                  <a:pt x="1865" y="63"/>
                </a:cubicBezTo>
                <a:cubicBezTo>
                  <a:pt x="1865" y="34"/>
                  <a:pt x="1865" y="34"/>
                  <a:pt x="1865" y="34"/>
                </a:cubicBezTo>
                <a:cubicBezTo>
                  <a:pt x="1848" y="33"/>
                  <a:pt x="1839" y="42"/>
                  <a:pt x="1834" y="55"/>
                </a:cubicBezTo>
                <a:close/>
                <a:moveTo>
                  <a:pt x="1748" y="34"/>
                </a:moveTo>
                <a:cubicBezTo>
                  <a:pt x="1718" y="34"/>
                  <a:pt x="1696" y="56"/>
                  <a:pt x="1696" y="84"/>
                </a:cubicBezTo>
                <a:cubicBezTo>
                  <a:pt x="1696" y="84"/>
                  <a:pt x="1696" y="84"/>
                  <a:pt x="1696" y="84"/>
                </a:cubicBezTo>
                <a:cubicBezTo>
                  <a:pt x="1696" y="112"/>
                  <a:pt x="1718" y="134"/>
                  <a:pt x="1748" y="134"/>
                </a:cubicBezTo>
                <a:cubicBezTo>
                  <a:pt x="1778" y="134"/>
                  <a:pt x="1800" y="112"/>
                  <a:pt x="1800" y="84"/>
                </a:cubicBezTo>
                <a:cubicBezTo>
                  <a:pt x="1800" y="84"/>
                  <a:pt x="1800" y="84"/>
                  <a:pt x="1800" y="84"/>
                </a:cubicBezTo>
                <a:cubicBezTo>
                  <a:pt x="1800" y="56"/>
                  <a:pt x="1778" y="34"/>
                  <a:pt x="1748" y="34"/>
                </a:cubicBezTo>
                <a:close/>
                <a:moveTo>
                  <a:pt x="1773" y="84"/>
                </a:moveTo>
                <a:cubicBezTo>
                  <a:pt x="1773" y="99"/>
                  <a:pt x="1764" y="111"/>
                  <a:pt x="1748" y="111"/>
                </a:cubicBezTo>
                <a:cubicBezTo>
                  <a:pt x="1733" y="111"/>
                  <a:pt x="1723" y="98"/>
                  <a:pt x="1723" y="84"/>
                </a:cubicBezTo>
                <a:cubicBezTo>
                  <a:pt x="1723" y="84"/>
                  <a:pt x="1723" y="84"/>
                  <a:pt x="1723" y="84"/>
                </a:cubicBezTo>
                <a:cubicBezTo>
                  <a:pt x="1723" y="70"/>
                  <a:pt x="1732" y="58"/>
                  <a:pt x="1748" y="58"/>
                </a:cubicBezTo>
                <a:cubicBezTo>
                  <a:pt x="1763" y="58"/>
                  <a:pt x="1773" y="70"/>
                  <a:pt x="1773" y="84"/>
                </a:cubicBezTo>
                <a:close/>
                <a:moveTo>
                  <a:pt x="1465" y="48"/>
                </a:moveTo>
                <a:cubicBezTo>
                  <a:pt x="1458" y="40"/>
                  <a:pt x="1449" y="34"/>
                  <a:pt x="1434" y="34"/>
                </a:cubicBezTo>
                <a:cubicBezTo>
                  <a:pt x="1412" y="34"/>
                  <a:pt x="1391" y="50"/>
                  <a:pt x="1391" y="79"/>
                </a:cubicBezTo>
                <a:cubicBezTo>
                  <a:pt x="1391" y="79"/>
                  <a:pt x="1391" y="79"/>
                  <a:pt x="1391" y="79"/>
                </a:cubicBezTo>
                <a:cubicBezTo>
                  <a:pt x="1391" y="108"/>
                  <a:pt x="1412" y="124"/>
                  <a:pt x="1434" y="124"/>
                </a:cubicBezTo>
                <a:cubicBezTo>
                  <a:pt x="1448" y="124"/>
                  <a:pt x="1457" y="118"/>
                  <a:pt x="1465" y="109"/>
                </a:cubicBezTo>
                <a:cubicBezTo>
                  <a:pt x="1465" y="113"/>
                  <a:pt x="1465" y="113"/>
                  <a:pt x="1465" y="113"/>
                </a:cubicBezTo>
                <a:cubicBezTo>
                  <a:pt x="1465" y="130"/>
                  <a:pt x="1457" y="139"/>
                  <a:pt x="1438" y="139"/>
                </a:cubicBezTo>
                <a:cubicBezTo>
                  <a:pt x="1425" y="139"/>
                  <a:pt x="1415" y="136"/>
                  <a:pt x="1405" y="131"/>
                </a:cubicBezTo>
                <a:cubicBezTo>
                  <a:pt x="1396" y="151"/>
                  <a:pt x="1396" y="151"/>
                  <a:pt x="1396" y="151"/>
                </a:cubicBezTo>
                <a:cubicBezTo>
                  <a:pt x="1408" y="158"/>
                  <a:pt x="1423" y="161"/>
                  <a:pt x="1439" y="161"/>
                </a:cubicBezTo>
                <a:cubicBezTo>
                  <a:pt x="1457" y="161"/>
                  <a:pt x="1471" y="157"/>
                  <a:pt x="1480" y="148"/>
                </a:cubicBezTo>
                <a:cubicBezTo>
                  <a:pt x="1488" y="140"/>
                  <a:pt x="1492" y="128"/>
                  <a:pt x="1492" y="110"/>
                </a:cubicBezTo>
                <a:cubicBezTo>
                  <a:pt x="1492" y="36"/>
                  <a:pt x="1492" y="36"/>
                  <a:pt x="1492" y="36"/>
                </a:cubicBezTo>
                <a:cubicBezTo>
                  <a:pt x="1465" y="36"/>
                  <a:pt x="1465" y="36"/>
                  <a:pt x="1465" y="36"/>
                </a:cubicBezTo>
                <a:lnTo>
                  <a:pt x="1465" y="48"/>
                </a:lnTo>
                <a:close/>
                <a:moveTo>
                  <a:pt x="1465" y="79"/>
                </a:moveTo>
                <a:cubicBezTo>
                  <a:pt x="1465" y="92"/>
                  <a:pt x="1455" y="102"/>
                  <a:pt x="1442" y="102"/>
                </a:cubicBezTo>
                <a:cubicBezTo>
                  <a:pt x="1429" y="102"/>
                  <a:pt x="1419" y="93"/>
                  <a:pt x="1419" y="79"/>
                </a:cubicBezTo>
                <a:cubicBezTo>
                  <a:pt x="1419" y="79"/>
                  <a:pt x="1419" y="79"/>
                  <a:pt x="1419" y="79"/>
                </a:cubicBezTo>
                <a:cubicBezTo>
                  <a:pt x="1419" y="66"/>
                  <a:pt x="1429" y="57"/>
                  <a:pt x="1442" y="57"/>
                </a:cubicBezTo>
                <a:cubicBezTo>
                  <a:pt x="1455" y="57"/>
                  <a:pt x="1465" y="66"/>
                  <a:pt x="1465" y="79"/>
                </a:cubicBezTo>
                <a:close/>
                <a:moveTo>
                  <a:pt x="1697" y="37"/>
                </a:moveTo>
                <a:cubicBezTo>
                  <a:pt x="1675" y="37"/>
                  <a:pt x="1675" y="37"/>
                  <a:pt x="1675" y="37"/>
                </a:cubicBezTo>
                <a:cubicBezTo>
                  <a:pt x="1675" y="33"/>
                  <a:pt x="1675" y="33"/>
                  <a:pt x="1675" y="33"/>
                </a:cubicBezTo>
                <a:cubicBezTo>
                  <a:pt x="1675" y="26"/>
                  <a:pt x="1678" y="23"/>
                  <a:pt x="1684" y="23"/>
                </a:cubicBezTo>
                <a:cubicBezTo>
                  <a:pt x="1689" y="23"/>
                  <a:pt x="1693" y="24"/>
                  <a:pt x="1697" y="25"/>
                </a:cubicBezTo>
                <a:cubicBezTo>
                  <a:pt x="1697" y="2"/>
                  <a:pt x="1697" y="2"/>
                  <a:pt x="1697" y="2"/>
                </a:cubicBezTo>
                <a:cubicBezTo>
                  <a:pt x="1692" y="1"/>
                  <a:pt x="1686" y="0"/>
                  <a:pt x="1677" y="0"/>
                </a:cubicBezTo>
                <a:cubicBezTo>
                  <a:pt x="1668" y="0"/>
                  <a:pt x="1660" y="2"/>
                  <a:pt x="1655" y="7"/>
                </a:cubicBezTo>
                <a:cubicBezTo>
                  <a:pt x="1650" y="12"/>
                  <a:pt x="1648" y="20"/>
                  <a:pt x="1648" y="31"/>
                </a:cubicBezTo>
                <a:cubicBezTo>
                  <a:pt x="1648" y="37"/>
                  <a:pt x="1648" y="37"/>
                  <a:pt x="1648" y="37"/>
                </a:cubicBezTo>
                <a:cubicBezTo>
                  <a:pt x="1636" y="37"/>
                  <a:pt x="1636" y="37"/>
                  <a:pt x="1636" y="37"/>
                </a:cubicBezTo>
                <a:cubicBezTo>
                  <a:pt x="1636" y="59"/>
                  <a:pt x="1636" y="59"/>
                  <a:pt x="1636" y="59"/>
                </a:cubicBezTo>
                <a:cubicBezTo>
                  <a:pt x="1648" y="59"/>
                  <a:pt x="1648" y="59"/>
                  <a:pt x="1648" y="59"/>
                </a:cubicBezTo>
                <a:cubicBezTo>
                  <a:pt x="1648" y="132"/>
                  <a:pt x="1648" y="132"/>
                  <a:pt x="1648" y="132"/>
                </a:cubicBezTo>
                <a:cubicBezTo>
                  <a:pt x="1675" y="132"/>
                  <a:pt x="1675" y="132"/>
                  <a:pt x="1675" y="132"/>
                </a:cubicBezTo>
                <a:cubicBezTo>
                  <a:pt x="1675" y="59"/>
                  <a:pt x="1675" y="59"/>
                  <a:pt x="1675" y="59"/>
                </a:cubicBezTo>
                <a:cubicBezTo>
                  <a:pt x="1697" y="59"/>
                  <a:pt x="1697" y="59"/>
                  <a:pt x="1697" y="59"/>
                </a:cubicBezTo>
                <a:lnTo>
                  <a:pt x="1697" y="37"/>
                </a:lnTo>
                <a:close/>
                <a:moveTo>
                  <a:pt x="1548" y="101"/>
                </a:moveTo>
                <a:cubicBezTo>
                  <a:pt x="1526" y="36"/>
                  <a:pt x="1526" y="36"/>
                  <a:pt x="1526" y="36"/>
                </a:cubicBezTo>
                <a:cubicBezTo>
                  <a:pt x="1497" y="36"/>
                  <a:pt x="1497" y="36"/>
                  <a:pt x="1497" y="36"/>
                </a:cubicBezTo>
                <a:cubicBezTo>
                  <a:pt x="1535" y="132"/>
                  <a:pt x="1535" y="132"/>
                  <a:pt x="1535" y="132"/>
                </a:cubicBezTo>
                <a:cubicBezTo>
                  <a:pt x="1532" y="137"/>
                  <a:pt x="1530" y="139"/>
                  <a:pt x="1525" y="139"/>
                </a:cubicBezTo>
                <a:cubicBezTo>
                  <a:pt x="1521" y="139"/>
                  <a:pt x="1517" y="137"/>
                  <a:pt x="1513" y="135"/>
                </a:cubicBezTo>
                <a:cubicBezTo>
                  <a:pt x="1504" y="155"/>
                  <a:pt x="1504" y="155"/>
                  <a:pt x="1504" y="155"/>
                </a:cubicBezTo>
                <a:cubicBezTo>
                  <a:pt x="1511" y="159"/>
                  <a:pt x="1519" y="161"/>
                  <a:pt x="1528" y="161"/>
                </a:cubicBezTo>
                <a:cubicBezTo>
                  <a:pt x="1545" y="161"/>
                  <a:pt x="1553" y="154"/>
                  <a:pt x="1560" y="134"/>
                </a:cubicBezTo>
                <a:cubicBezTo>
                  <a:pt x="1597" y="36"/>
                  <a:pt x="1597" y="36"/>
                  <a:pt x="1597" y="36"/>
                </a:cubicBezTo>
                <a:cubicBezTo>
                  <a:pt x="1569" y="36"/>
                  <a:pt x="1569" y="36"/>
                  <a:pt x="1569" y="36"/>
                </a:cubicBezTo>
                <a:lnTo>
                  <a:pt x="1548" y="101"/>
                </a:lnTo>
                <a:close/>
                <a:moveTo>
                  <a:pt x="1008" y="34"/>
                </a:moveTo>
                <a:cubicBezTo>
                  <a:pt x="994" y="34"/>
                  <a:pt x="986" y="41"/>
                  <a:pt x="980" y="49"/>
                </a:cubicBezTo>
                <a:cubicBezTo>
                  <a:pt x="980" y="1"/>
                  <a:pt x="980" y="1"/>
                  <a:pt x="980" y="1"/>
                </a:cubicBezTo>
                <a:cubicBezTo>
                  <a:pt x="952" y="1"/>
                  <a:pt x="952" y="1"/>
                  <a:pt x="952" y="1"/>
                </a:cubicBezTo>
                <a:cubicBezTo>
                  <a:pt x="952" y="132"/>
                  <a:pt x="952" y="132"/>
                  <a:pt x="952" y="132"/>
                </a:cubicBezTo>
                <a:cubicBezTo>
                  <a:pt x="980" y="132"/>
                  <a:pt x="980" y="132"/>
                  <a:pt x="980" y="132"/>
                </a:cubicBezTo>
                <a:cubicBezTo>
                  <a:pt x="980" y="78"/>
                  <a:pt x="980" y="78"/>
                  <a:pt x="980" y="78"/>
                </a:cubicBezTo>
                <a:cubicBezTo>
                  <a:pt x="980" y="65"/>
                  <a:pt x="986" y="59"/>
                  <a:pt x="997" y="59"/>
                </a:cubicBezTo>
                <a:cubicBezTo>
                  <a:pt x="1007" y="59"/>
                  <a:pt x="1013" y="65"/>
                  <a:pt x="1013" y="78"/>
                </a:cubicBezTo>
                <a:cubicBezTo>
                  <a:pt x="1013" y="132"/>
                  <a:pt x="1013" y="132"/>
                  <a:pt x="1013" y="132"/>
                </a:cubicBezTo>
                <a:cubicBezTo>
                  <a:pt x="1040" y="132"/>
                  <a:pt x="1040" y="132"/>
                  <a:pt x="1040" y="132"/>
                </a:cubicBezTo>
                <a:cubicBezTo>
                  <a:pt x="1040" y="70"/>
                  <a:pt x="1040" y="70"/>
                  <a:pt x="1040" y="70"/>
                </a:cubicBezTo>
                <a:cubicBezTo>
                  <a:pt x="1040" y="48"/>
                  <a:pt x="1028" y="34"/>
                  <a:pt x="1008" y="34"/>
                </a:cubicBezTo>
                <a:close/>
                <a:moveTo>
                  <a:pt x="1250" y="132"/>
                </a:moveTo>
                <a:cubicBezTo>
                  <a:pt x="1278" y="132"/>
                  <a:pt x="1278" y="132"/>
                  <a:pt x="1278" y="132"/>
                </a:cubicBezTo>
                <a:cubicBezTo>
                  <a:pt x="1278" y="1"/>
                  <a:pt x="1278" y="1"/>
                  <a:pt x="1278" y="1"/>
                </a:cubicBezTo>
                <a:cubicBezTo>
                  <a:pt x="1250" y="1"/>
                  <a:pt x="1250" y="1"/>
                  <a:pt x="1250" y="1"/>
                </a:cubicBezTo>
                <a:lnTo>
                  <a:pt x="1250" y="132"/>
                </a:lnTo>
                <a:close/>
                <a:moveTo>
                  <a:pt x="1103" y="34"/>
                </a:moveTo>
                <a:cubicBezTo>
                  <a:pt x="1089" y="34"/>
                  <a:pt x="1081" y="41"/>
                  <a:pt x="1075" y="49"/>
                </a:cubicBezTo>
                <a:cubicBezTo>
                  <a:pt x="1075" y="36"/>
                  <a:pt x="1075" y="36"/>
                  <a:pt x="1075" y="36"/>
                </a:cubicBezTo>
                <a:cubicBezTo>
                  <a:pt x="1047" y="36"/>
                  <a:pt x="1047" y="36"/>
                  <a:pt x="1047" y="36"/>
                </a:cubicBezTo>
                <a:cubicBezTo>
                  <a:pt x="1047" y="132"/>
                  <a:pt x="1047" y="132"/>
                  <a:pt x="1047" y="132"/>
                </a:cubicBezTo>
                <a:cubicBezTo>
                  <a:pt x="1075" y="132"/>
                  <a:pt x="1075" y="132"/>
                  <a:pt x="1075" y="132"/>
                </a:cubicBezTo>
                <a:cubicBezTo>
                  <a:pt x="1075" y="78"/>
                  <a:pt x="1075" y="78"/>
                  <a:pt x="1075" y="78"/>
                </a:cubicBezTo>
                <a:cubicBezTo>
                  <a:pt x="1075" y="65"/>
                  <a:pt x="1081" y="59"/>
                  <a:pt x="1092" y="59"/>
                </a:cubicBezTo>
                <a:cubicBezTo>
                  <a:pt x="1102" y="59"/>
                  <a:pt x="1108" y="65"/>
                  <a:pt x="1108" y="78"/>
                </a:cubicBezTo>
                <a:cubicBezTo>
                  <a:pt x="1108" y="132"/>
                  <a:pt x="1108" y="132"/>
                  <a:pt x="1108" y="132"/>
                </a:cubicBezTo>
                <a:cubicBezTo>
                  <a:pt x="1135" y="132"/>
                  <a:pt x="1135" y="132"/>
                  <a:pt x="1135" y="132"/>
                </a:cubicBezTo>
                <a:cubicBezTo>
                  <a:pt x="1135" y="70"/>
                  <a:pt x="1135" y="70"/>
                  <a:pt x="1135" y="70"/>
                </a:cubicBezTo>
                <a:cubicBezTo>
                  <a:pt x="1135" y="48"/>
                  <a:pt x="1123" y="34"/>
                  <a:pt x="1103" y="34"/>
                </a:cubicBezTo>
                <a:close/>
                <a:moveTo>
                  <a:pt x="910" y="111"/>
                </a:moveTo>
                <a:cubicBezTo>
                  <a:pt x="895" y="111"/>
                  <a:pt x="885" y="99"/>
                  <a:pt x="885" y="84"/>
                </a:cubicBezTo>
                <a:cubicBezTo>
                  <a:pt x="885" y="84"/>
                  <a:pt x="885" y="84"/>
                  <a:pt x="885" y="84"/>
                </a:cubicBezTo>
                <a:cubicBezTo>
                  <a:pt x="885" y="70"/>
                  <a:pt x="895" y="58"/>
                  <a:pt x="909" y="58"/>
                </a:cubicBezTo>
                <a:cubicBezTo>
                  <a:pt x="918" y="58"/>
                  <a:pt x="925" y="62"/>
                  <a:pt x="931" y="68"/>
                </a:cubicBezTo>
                <a:cubicBezTo>
                  <a:pt x="947" y="50"/>
                  <a:pt x="947" y="50"/>
                  <a:pt x="947" y="50"/>
                </a:cubicBezTo>
                <a:cubicBezTo>
                  <a:pt x="938" y="40"/>
                  <a:pt x="927" y="34"/>
                  <a:pt x="909" y="34"/>
                </a:cubicBezTo>
                <a:cubicBezTo>
                  <a:pt x="880" y="34"/>
                  <a:pt x="859" y="57"/>
                  <a:pt x="859" y="84"/>
                </a:cubicBezTo>
                <a:cubicBezTo>
                  <a:pt x="859" y="84"/>
                  <a:pt x="859" y="84"/>
                  <a:pt x="859" y="84"/>
                </a:cubicBezTo>
                <a:cubicBezTo>
                  <a:pt x="859" y="112"/>
                  <a:pt x="880" y="134"/>
                  <a:pt x="909" y="134"/>
                </a:cubicBezTo>
                <a:cubicBezTo>
                  <a:pt x="928" y="134"/>
                  <a:pt x="939" y="127"/>
                  <a:pt x="948" y="117"/>
                </a:cubicBezTo>
                <a:cubicBezTo>
                  <a:pt x="932" y="100"/>
                  <a:pt x="932" y="100"/>
                  <a:pt x="932" y="100"/>
                </a:cubicBezTo>
                <a:cubicBezTo>
                  <a:pt x="925" y="107"/>
                  <a:pt x="919" y="111"/>
                  <a:pt x="910" y="111"/>
                </a:cubicBezTo>
                <a:close/>
                <a:moveTo>
                  <a:pt x="1945" y="35"/>
                </a:moveTo>
                <a:cubicBezTo>
                  <a:pt x="1929" y="35"/>
                  <a:pt x="1918" y="38"/>
                  <a:pt x="1908" y="42"/>
                </a:cubicBezTo>
                <a:cubicBezTo>
                  <a:pt x="1915" y="63"/>
                  <a:pt x="1915" y="63"/>
                  <a:pt x="1915" y="63"/>
                </a:cubicBezTo>
                <a:cubicBezTo>
                  <a:pt x="1923" y="60"/>
                  <a:pt x="1931" y="58"/>
                  <a:pt x="1941" y="58"/>
                </a:cubicBezTo>
                <a:cubicBezTo>
                  <a:pt x="1955" y="58"/>
                  <a:pt x="1962" y="64"/>
                  <a:pt x="1962" y="76"/>
                </a:cubicBezTo>
                <a:cubicBezTo>
                  <a:pt x="1962" y="77"/>
                  <a:pt x="1962" y="77"/>
                  <a:pt x="1962" y="77"/>
                </a:cubicBezTo>
                <a:cubicBezTo>
                  <a:pt x="1955" y="75"/>
                  <a:pt x="1948" y="73"/>
                  <a:pt x="1938" y="73"/>
                </a:cubicBezTo>
                <a:cubicBezTo>
                  <a:pt x="1915" y="73"/>
                  <a:pt x="1899" y="83"/>
                  <a:pt x="1899" y="104"/>
                </a:cubicBezTo>
                <a:cubicBezTo>
                  <a:pt x="1899" y="104"/>
                  <a:pt x="1899" y="104"/>
                  <a:pt x="1899" y="104"/>
                </a:cubicBezTo>
                <a:cubicBezTo>
                  <a:pt x="1899" y="123"/>
                  <a:pt x="1914" y="134"/>
                  <a:pt x="1932" y="134"/>
                </a:cubicBezTo>
                <a:cubicBezTo>
                  <a:pt x="1946" y="134"/>
                  <a:pt x="1955" y="129"/>
                  <a:pt x="1962" y="122"/>
                </a:cubicBezTo>
                <a:cubicBezTo>
                  <a:pt x="1962" y="132"/>
                  <a:pt x="1962" y="132"/>
                  <a:pt x="1962" y="132"/>
                </a:cubicBezTo>
                <a:cubicBezTo>
                  <a:pt x="1988" y="132"/>
                  <a:pt x="1988" y="132"/>
                  <a:pt x="1988" y="132"/>
                </a:cubicBezTo>
                <a:cubicBezTo>
                  <a:pt x="1988" y="76"/>
                  <a:pt x="1988" y="76"/>
                  <a:pt x="1988" y="76"/>
                </a:cubicBezTo>
                <a:cubicBezTo>
                  <a:pt x="1988" y="63"/>
                  <a:pt x="1985" y="53"/>
                  <a:pt x="1978" y="46"/>
                </a:cubicBezTo>
                <a:cubicBezTo>
                  <a:pt x="1971" y="39"/>
                  <a:pt x="1960" y="35"/>
                  <a:pt x="1945" y="35"/>
                </a:cubicBezTo>
                <a:close/>
                <a:moveTo>
                  <a:pt x="1962" y="98"/>
                </a:moveTo>
                <a:cubicBezTo>
                  <a:pt x="1962" y="108"/>
                  <a:pt x="1953" y="115"/>
                  <a:pt x="1941" y="115"/>
                </a:cubicBezTo>
                <a:cubicBezTo>
                  <a:pt x="1932" y="115"/>
                  <a:pt x="1926" y="111"/>
                  <a:pt x="1926" y="103"/>
                </a:cubicBezTo>
                <a:cubicBezTo>
                  <a:pt x="1926" y="103"/>
                  <a:pt x="1926" y="103"/>
                  <a:pt x="1926" y="103"/>
                </a:cubicBezTo>
                <a:cubicBezTo>
                  <a:pt x="1926" y="94"/>
                  <a:pt x="1933" y="90"/>
                  <a:pt x="1945" y="90"/>
                </a:cubicBezTo>
                <a:cubicBezTo>
                  <a:pt x="1951" y="90"/>
                  <a:pt x="1957" y="91"/>
                  <a:pt x="1962" y="93"/>
                </a:cubicBezTo>
                <a:lnTo>
                  <a:pt x="1962" y="98"/>
                </a:lnTo>
                <a:close/>
                <a:moveTo>
                  <a:pt x="1193" y="34"/>
                </a:moveTo>
                <a:cubicBezTo>
                  <a:pt x="1163" y="34"/>
                  <a:pt x="1141" y="56"/>
                  <a:pt x="1141" y="84"/>
                </a:cubicBezTo>
                <a:cubicBezTo>
                  <a:pt x="1141" y="84"/>
                  <a:pt x="1141" y="84"/>
                  <a:pt x="1141" y="84"/>
                </a:cubicBezTo>
                <a:cubicBezTo>
                  <a:pt x="1141" y="112"/>
                  <a:pt x="1163" y="134"/>
                  <a:pt x="1193" y="134"/>
                </a:cubicBezTo>
                <a:cubicBezTo>
                  <a:pt x="1223" y="134"/>
                  <a:pt x="1245" y="112"/>
                  <a:pt x="1245" y="84"/>
                </a:cubicBezTo>
                <a:cubicBezTo>
                  <a:pt x="1245" y="84"/>
                  <a:pt x="1245" y="84"/>
                  <a:pt x="1245" y="84"/>
                </a:cubicBezTo>
                <a:cubicBezTo>
                  <a:pt x="1245" y="56"/>
                  <a:pt x="1223" y="34"/>
                  <a:pt x="1193" y="34"/>
                </a:cubicBezTo>
                <a:close/>
                <a:moveTo>
                  <a:pt x="1218" y="84"/>
                </a:moveTo>
                <a:cubicBezTo>
                  <a:pt x="1218" y="99"/>
                  <a:pt x="1209" y="111"/>
                  <a:pt x="1193" y="111"/>
                </a:cubicBezTo>
                <a:cubicBezTo>
                  <a:pt x="1178" y="111"/>
                  <a:pt x="1168" y="98"/>
                  <a:pt x="1168" y="84"/>
                </a:cubicBezTo>
                <a:cubicBezTo>
                  <a:pt x="1168" y="84"/>
                  <a:pt x="1168" y="84"/>
                  <a:pt x="1168" y="84"/>
                </a:cubicBezTo>
                <a:cubicBezTo>
                  <a:pt x="1168" y="70"/>
                  <a:pt x="1177" y="58"/>
                  <a:pt x="1193" y="58"/>
                </a:cubicBezTo>
                <a:cubicBezTo>
                  <a:pt x="1208" y="58"/>
                  <a:pt x="1218" y="70"/>
                  <a:pt x="1218" y="8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extBox 1">
            <a:extLst>
              <a:ext uri="{FF2B5EF4-FFF2-40B4-BE49-F238E27FC236}">
                <a16:creationId xmlns:a16="http://schemas.microsoft.com/office/drawing/2014/main" id="{B5203DDF-D861-9F88-344A-E1633BF6F6EA}"/>
              </a:ext>
            </a:extLst>
          </p:cNvPr>
          <p:cNvSpPr txBox="1"/>
          <p:nvPr userDrawn="1"/>
        </p:nvSpPr>
        <p:spPr>
          <a:xfrm>
            <a:off x="1259423" y="6487126"/>
            <a:ext cx="4115872" cy="153888"/>
          </a:xfrm>
          <a:prstGeom prst="rect">
            <a:avLst/>
          </a:prstGeom>
          <a:noFill/>
        </p:spPr>
        <p:txBody>
          <a:bodyPr wrap="square" lIns="0" tIns="0" rIns="0" bIns="0" rtlCol="0">
            <a:spAutoFit/>
          </a:bodyPr>
          <a:lstStyle/>
          <a:p>
            <a:r>
              <a:rPr lang="en-US" sz="1000" dirty="0">
                <a:solidFill>
                  <a:schemeClr val="bg1"/>
                </a:solidFill>
                <a:latin typeface="Arial" pitchFamily="34" charset="0"/>
                <a:cs typeface="Arial" pitchFamily="34" charset="0"/>
              </a:rPr>
              <a:t>2024 Lenovo Enterprise Solutions LLC. All rights reserved.</a:t>
            </a:r>
          </a:p>
        </p:txBody>
      </p:sp>
    </p:spTree>
    <p:extLst>
      <p:ext uri="{BB962C8B-B14F-4D97-AF65-F5344CB8AC3E}">
        <p14:creationId xmlns:p14="http://schemas.microsoft.com/office/powerpoint/2010/main" val="3961292187"/>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11669529" y="5978106"/>
            <a:ext cx="438912" cy="155448"/>
          </a:xfrm>
          <a:prstGeom prst="rect">
            <a:avLst/>
          </a:prstGeom>
        </p:spPr>
        <p:txBody>
          <a:bodyPr vert="horz" lIns="0" tIns="0" rIns="0" bIns="0" rtlCol="0" anchor="ctr"/>
          <a:lstStyle>
            <a:lvl1pPr algn="ctr">
              <a:defRPr sz="1000">
                <a:solidFill>
                  <a:schemeClr val="tx1"/>
                </a:solidFill>
                <a:latin typeface="Arial" panose="020B0604020202020204" pitchFamily="34" charset="0"/>
                <a:cs typeface="Arial" panose="020B0604020202020204" pitchFamily="34" charset="0"/>
              </a:defRPr>
            </a:lvl1pPr>
          </a:lstStyle>
          <a:p>
            <a:fld id="{6D22F896-40B5-4ADD-8801-0D06FADFA095}" type="slidenum">
              <a:rPr lang="en-US" smtClean="0"/>
              <a:pPr/>
              <a:t>‹#›</a:t>
            </a:fld>
            <a:endParaRPr lang="en-US" dirty="0"/>
          </a:p>
        </p:txBody>
      </p:sp>
      <p:grpSp>
        <p:nvGrpSpPr>
          <p:cNvPr id="30" name="グループ化 29">
            <a:extLst>
              <a:ext uri="{FF2B5EF4-FFF2-40B4-BE49-F238E27FC236}">
                <a16:creationId xmlns:a16="http://schemas.microsoft.com/office/drawing/2014/main" id="{5B3A0841-848E-5E9F-DA1B-780D4F1C5F7A}"/>
              </a:ext>
            </a:extLst>
          </p:cNvPr>
          <p:cNvGrpSpPr/>
          <p:nvPr userDrawn="1"/>
        </p:nvGrpSpPr>
        <p:grpSpPr>
          <a:xfrm>
            <a:off x="0" y="6284069"/>
            <a:ext cx="12190767" cy="589899"/>
            <a:chOff x="0" y="6284069"/>
            <a:chExt cx="12190767" cy="589899"/>
          </a:xfrm>
        </p:grpSpPr>
        <p:grpSp>
          <p:nvGrpSpPr>
            <p:cNvPr id="3" name="グループ化 2">
              <a:extLst>
                <a:ext uri="{FF2B5EF4-FFF2-40B4-BE49-F238E27FC236}">
                  <a16:creationId xmlns:a16="http://schemas.microsoft.com/office/drawing/2014/main" id="{DFF275A9-4E16-0092-F83E-D33298401BE0}"/>
                </a:ext>
              </a:extLst>
            </p:cNvPr>
            <p:cNvGrpSpPr/>
            <p:nvPr userDrawn="1"/>
          </p:nvGrpSpPr>
          <p:grpSpPr>
            <a:xfrm>
              <a:off x="0" y="6284069"/>
              <a:ext cx="12190767" cy="589899"/>
              <a:chOff x="-1943" y="6268065"/>
              <a:chExt cx="12188825" cy="589935"/>
            </a:xfrm>
          </p:grpSpPr>
          <p:pic>
            <p:nvPicPr>
              <p:cNvPr id="6" name="図 5">
                <a:extLst>
                  <a:ext uri="{FF2B5EF4-FFF2-40B4-BE49-F238E27FC236}">
                    <a16:creationId xmlns:a16="http://schemas.microsoft.com/office/drawing/2014/main" id="{4DC4C4A7-547C-53E8-38F7-4A460B287D5C}"/>
                  </a:ext>
                </a:extLst>
              </p:cNvPr>
              <p:cNvPicPr>
                <a:picLocks noChangeAspect="1"/>
              </p:cNvPicPr>
              <p:nvPr userDrawn="1"/>
            </p:nvPicPr>
            <p:blipFill>
              <a:blip r:embed="rId10"/>
              <a:stretch>
                <a:fillRect/>
              </a:stretch>
            </p:blipFill>
            <p:spPr>
              <a:xfrm>
                <a:off x="-1943" y="6268065"/>
                <a:ext cx="12188825" cy="589935"/>
              </a:xfrm>
              <a:prstGeom prst="rect">
                <a:avLst/>
              </a:prstGeom>
            </p:spPr>
          </p:pic>
          <p:grpSp>
            <p:nvGrpSpPr>
              <p:cNvPr id="8" name="Group 72">
                <a:extLst>
                  <a:ext uri="{FF2B5EF4-FFF2-40B4-BE49-F238E27FC236}">
                    <a16:creationId xmlns:a16="http://schemas.microsoft.com/office/drawing/2014/main" id="{524A7F9F-D9DE-ECB9-1818-D02A761D4F44}"/>
                  </a:ext>
                </a:extLst>
              </p:cNvPr>
              <p:cNvGrpSpPr>
                <a:grpSpLocks noChangeAspect="1"/>
              </p:cNvGrpSpPr>
              <p:nvPr userDrawn="1"/>
            </p:nvGrpSpPr>
            <p:grpSpPr>
              <a:xfrm>
                <a:off x="446217" y="6484533"/>
                <a:ext cx="634930" cy="131176"/>
                <a:chOff x="1685925" y="1879600"/>
                <a:chExt cx="9958388" cy="2057401"/>
              </a:xfrm>
            </p:grpSpPr>
            <p:sp>
              <p:nvSpPr>
                <p:cNvPr id="10" name="Freeform 7">
                  <a:extLst>
                    <a:ext uri="{FF2B5EF4-FFF2-40B4-BE49-F238E27FC236}">
                      <a16:creationId xmlns:a16="http://schemas.microsoft.com/office/drawing/2014/main" id="{5FAC178F-ACBC-20FB-BB35-709693D10AE5}"/>
                    </a:ext>
                  </a:extLst>
                </p:cNvPr>
                <p:cNvSpPr>
                  <a:spLocks/>
                </p:cNvSpPr>
                <p:nvPr userDrawn="1"/>
              </p:nvSpPr>
              <p:spPr bwMode="auto">
                <a:xfrm>
                  <a:off x="4922838" y="2319338"/>
                  <a:ext cx="1571625" cy="1590675"/>
                </a:xfrm>
                <a:custGeom>
                  <a:avLst/>
                  <a:gdLst>
                    <a:gd name="T0" fmla="*/ 492 w 825"/>
                    <a:gd name="T1" fmla="*/ 0 h 834"/>
                    <a:gd name="T2" fmla="*/ 225 w 825"/>
                    <a:gd name="T3" fmla="*/ 132 h 834"/>
                    <a:gd name="T4" fmla="*/ 225 w 825"/>
                    <a:gd name="T5" fmla="*/ 132 h 834"/>
                    <a:gd name="T6" fmla="*/ 225 w 825"/>
                    <a:gd name="T7" fmla="*/ 132 h 834"/>
                    <a:gd name="T8" fmla="*/ 225 w 825"/>
                    <a:gd name="T9" fmla="*/ 14 h 834"/>
                    <a:gd name="T10" fmla="*/ 0 w 825"/>
                    <a:gd name="T11" fmla="*/ 14 h 834"/>
                    <a:gd name="T12" fmla="*/ 0 w 825"/>
                    <a:gd name="T13" fmla="*/ 834 h 834"/>
                    <a:gd name="T14" fmla="*/ 225 w 825"/>
                    <a:gd name="T15" fmla="*/ 834 h 834"/>
                    <a:gd name="T16" fmla="*/ 225 w 825"/>
                    <a:gd name="T17" fmla="*/ 367 h 834"/>
                    <a:gd name="T18" fmla="*/ 411 w 825"/>
                    <a:gd name="T19" fmla="*/ 194 h 834"/>
                    <a:gd name="T20" fmla="*/ 600 w 825"/>
                    <a:gd name="T21" fmla="*/ 367 h 834"/>
                    <a:gd name="T22" fmla="*/ 600 w 825"/>
                    <a:gd name="T23" fmla="*/ 834 h 834"/>
                    <a:gd name="T24" fmla="*/ 825 w 825"/>
                    <a:gd name="T25" fmla="*/ 834 h 834"/>
                    <a:gd name="T26" fmla="*/ 825 w 825"/>
                    <a:gd name="T27" fmla="*/ 326 h 834"/>
                    <a:gd name="T28" fmla="*/ 492 w 825"/>
                    <a:gd name="T29" fmla="*/ 0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5" h="834">
                      <a:moveTo>
                        <a:pt x="492" y="0"/>
                      </a:moveTo>
                      <a:cubicBezTo>
                        <a:pt x="398" y="0"/>
                        <a:pt x="291" y="44"/>
                        <a:pt x="225" y="132"/>
                      </a:cubicBezTo>
                      <a:cubicBezTo>
                        <a:pt x="225" y="132"/>
                        <a:pt x="225" y="132"/>
                        <a:pt x="225" y="132"/>
                      </a:cubicBezTo>
                      <a:cubicBezTo>
                        <a:pt x="225" y="132"/>
                        <a:pt x="225" y="132"/>
                        <a:pt x="225" y="132"/>
                      </a:cubicBezTo>
                      <a:cubicBezTo>
                        <a:pt x="225" y="14"/>
                        <a:pt x="225" y="14"/>
                        <a:pt x="225" y="14"/>
                      </a:cubicBezTo>
                      <a:cubicBezTo>
                        <a:pt x="0" y="14"/>
                        <a:pt x="0" y="14"/>
                        <a:pt x="0" y="14"/>
                      </a:cubicBezTo>
                      <a:cubicBezTo>
                        <a:pt x="0" y="834"/>
                        <a:pt x="0" y="834"/>
                        <a:pt x="0" y="834"/>
                      </a:cubicBezTo>
                      <a:cubicBezTo>
                        <a:pt x="225" y="834"/>
                        <a:pt x="225" y="834"/>
                        <a:pt x="225" y="834"/>
                      </a:cubicBezTo>
                      <a:cubicBezTo>
                        <a:pt x="225" y="367"/>
                        <a:pt x="225" y="367"/>
                        <a:pt x="225" y="367"/>
                      </a:cubicBezTo>
                      <a:cubicBezTo>
                        <a:pt x="225" y="283"/>
                        <a:pt x="290" y="194"/>
                        <a:pt x="411" y="194"/>
                      </a:cubicBezTo>
                      <a:cubicBezTo>
                        <a:pt x="504" y="194"/>
                        <a:pt x="600" y="259"/>
                        <a:pt x="600" y="367"/>
                      </a:cubicBezTo>
                      <a:cubicBezTo>
                        <a:pt x="600" y="834"/>
                        <a:pt x="600" y="834"/>
                        <a:pt x="600" y="834"/>
                      </a:cubicBezTo>
                      <a:cubicBezTo>
                        <a:pt x="825" y="834"/>
                        <a:pt x="825" y="834"/>
                        <a:pt x="825" y="834"/>
                      </a:cubicBezTo>
                      <a:cubicBezTo>
                        <a:pt x="825" y="326"/>
                        <a:pt x="825" y="326"/>
                        <a:pt x="825" y="326"/>
                      </a:cubicBezTo>
                      <a:cubicBezTo>
                        <a:pt x="825" y="137"/>
                        <a:pt x="690" y="0"/>
                        <a:pt x="49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8">
                  <a:extLst>
                    <a:ext uri="{FF2B5EF4-FFF2-40B4-BE49-F238E27FC236}">
                      <a16:creationId xmlns:a16="http://schemas.microsoft.com/office/drawing/2014/main" id="{56B6621A-3810-FB7F-2CAE-C1993B1EE15C}"/>
                    </a:ext>
                  </a:extLst>
                </p:cNvPr>
                <p:cNvSpPr>
                  <a:spLocks/>
                </p:cNvSpPr>
                <p:nvPr userDrawn="1"/>
              </p:nvSpPr>
              <p:spPr bwMode="auto">
                <a:xfrm>
                  <a:off x="8277225" y="2346325"/>
                  <a:ext cx="1755775" cy="1563688"/>
                </a:xfrm>
                <a:custGeom>
                  <a:avLst/>
                  <a:gdLst>
                    <a:gd name="T0" fmla="*/ 797 w 1106"/>
                    <a:gd name="T1" fmla="*/ 0 h 985"/>
                    <a:gd name="T2" fmla="*/ 553 w 1106"/>
                    <a:gd name="T3" fmla="*/ 671 h 985"/>
                    <a:gd name="T4" fmla="*/ 308 w 1106"/>
                    <a:gd name="T5" fmla="*/ 0 h 985"/>
                    <a:gd name="T6" fmla="*/ 0 w 1106"/>
                    <a:gd name="T7" fmla="*/ 0 h 985"/>
                    <a:gd name="T8" fmla="*/ 405 w 1106"/>
                    <a:gd name="T9" fmla="*/ 985 h 985"/>
                    <a:gd name="T10" fmla="*/ 701 w 1106"/>
                    <a:gd name="T11" fmla="*/ 985 h 985"/>
                    <a:gd name="T12" fmla="*/ 1106 w 1106"/>
                    <a:gd name="T13" fmla="*/ 0 h 985"/>
                    <a:gd name="T14" fmla="*/ 797 w 1106"/>
                    <a:gd name="T15" fmla="*/ 0 h 9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6" h="985">
                      <a:moveTo>
                        <a:pt x="797" y="0"/>
                      </a:moveTo>
                      <a:lnTo>
                        <a:pt x="553" y="671"/>
                      </a:lnTo>
                      <a:lnTo>
                        <a:pt x="308" y="0"/>
                      </a:lnTo>
                      <a:lnTo>
                        <a:pt x="0" y="0"/>
                      </a:lnTo>
                      <a:lnTo>
                        <a:pt x="405" y="985"/>
                      </a:lnTo>
                      <a:lnTo>
                        <a:pt x="701" y="985"/>
                      </a:lnTo>
                      <a:lnTo>
                        <a:pt x="1106" y="0"/>
                      </a:lnTo>
                      <a:lnTo>
                        <a:pt x="79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a:extLst>
                    <a:ext uri="{FF2B5EF4-FFF2-40B4-BE49-F238E27FC236}">
                      <a16:creationId xmlns:a16="http://schemas.microsoft.com/office/drawing/2014/main" id="{A7E8B19A-F535-CE9C-9E70-6D95871DBD6D}"/>
                    </a:ext>
                  </a:extLst>
                </p:cNvPr>
                <p:cNvSpPr>
                  <a:spLocks noEditPoints="1"/>
                </p:cNvSpPr>
                <p:nvPr userDrawn="1"/>
              </p:nvSpPr>
              <p:spPr bwMode="auto">
                <a:xfrm>
                  <a:off x="3138488" y="2319338"/>
                  <a:ext cx="1630363" cy="1617663"/>
                </a:xfrm>
                <a:custGeom>
                  <a:avLst/>
                  <a:gdLst>
                    <a:gd name="T0" fmla="*/ 697 w 856"/>
                    <a:gd name="T1" fmla="*/ 582 h 848"/>
                    <a:gd name="T2" fmla="*/ 462 w 856"/>
                    <a:gd name="T3" fmla="*/ 669 h 848"/>
                    <a:gd name="T4" fmla="*/ 280 w 856"/>
                    <a:gd name="T5" fmla="*/ 602 h 848"/>
                    <a:gd name="T6" fmla="*/ 856 w 856"/>
                    <a:gd name="T7" fmla="*/ 363 h 848"/>
                    <a:gd name="T8" fmla="*/ 758 w 856"/>
                    <a:gd name="T9" fmla="*/ 135 h 848"/>
                    <a:gd name="T10" fmla="*/ 434 w 856"/>
                    <a:gd name="T11" fmla="*/ 0 h 848"/>
                    <a:gd name="T12" fmla="*/ 0 w 856"/>
                    <a:gd name="T13" fmla="*/ 424 h 848"/>
                    <a:gd name="T14" fmla="*/ 459 w 856"/>
                    <a:gd name="T15" fmla="*/ 848 h 848"/>
                    <a:gd name="T16" fmla="*/ 840 w 856"/>
                    <a:gd name="T17" fmla="*/ 691 h 848"/>
                    <a:gd name="T18" fmla="*/ 697 w 856"/>
                    <a:gd name="T19" fmla="*/ 582 h 848"/>
                    <a:gd name="T20" fmla="*/ 265 w 856"/>
                    <a:gd name="T21" fmla="*/ 261 h 848"/>
                    <a:gd name="T22" fmla="*/ 438 w 856"/>
                    <a:gd name="T23" fmla="*/ 179 h 848"/>
                    <a:gd name="T24" fmla="*/ 612 w 856"/>
                    <a:gd name="T25" fmla="*/ 294 h 848"/>
                    <a:gd name="T26" fmla="*/ 219 w 856"/>
                    <a:gd name="T27" fmla="*/ 457 h 848"/>
                    <a:gd name="T28" fmla="*/ 265 w 856"/>
                    <a:gd name="T29" fmla="*/ 261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56" h="848">
                      <a:moveTo>
                        <a:pt x="697" y="582"/>
                      </a:moveTo>
                      <a:cubicBezTo>
                        <a:pt x="602" y="652"/>
                        <a:pt x="548" y="669"/>
                        <a:pt x="462" y="669"/>
                      </a:cubicBezTo>
                      <a:cubicBezTo>
                        <a:pt x="384" y="669"/>
                        <a:pt x="323" y="645"/>
                        <a:pt x="280" y="602"/>
                      </a:cubicBezTo>
                      <a:cubicBezTo>
                        <a:pt x="856" y="363"/>
                        <a:pt x="856" y="363"/>
                        <a:pt x="856" y="363"/>
                      </a:cubicBezTo>
                      <a:cubicBezTo>
                        <a:pt x="843" y="275"/>
                        <a:pt x="810" y="195"/>
                        <a:pt x="758" y="135"/>
                      </a:cubicBezTo>
                      <a:cubicBezTo>
                        <a:pt x="682" y="47"/>
                        <a:pt x="570" y="0"/>
                        <a:pt x="434" y="0"/>
                      </a:cubicBezTo>
                      <a:cubicBezTo>
                        <a:pt x="186" y="0"/>
                        <a:pt x="0" y="183"/>
                        <a:pt x="0" y="424"/>
                      </a:cubicBezTo>
                      <a:cubicBezTo>
                        <a:pt x="0" y="672"/>
                        <a:pt x="187" y="848"/>
                        <a:pt x="459" y="848"/>
                      </a:cubicBezTo>
                      <a:cubicBezTo>
                        <a:pt x="611" y="848"/>
                        <a:pt x="767" y="776"/>
                        <a:pt x="840" y="691"/>
                      </a:cubicBezTo>
                      <a:lnTo>
                        <a:pt x="697" y="582"/>
                      </a:lnTo>
                      <a:close/>
                      <a:moveTo>
                        <a:pt x="265" y="261"/>
                      </a:moveTo>
                      <a:cubicBezTo>
                        <a:pt x="303" y="210"/>
                        <a:pt x="364" y="179"/>
                        <a:pt x="438" y="179"/>
                      </a:cubicBezTo>
                      <a:cubicBezTo>
                        <a:pt x="519" y="179"/>
                        <a:pt x="581" y="226"/>
                        <a:pt x="612" y="294"/>
                      </a:cubicBezTo>
                      <a:cubicBezTo>
                        <a:pt x="219" y="457"/>
                        <a:pt x="219" y="457"/>
                        <a:pt x="219" y="457"/>
                      </a:cubicBezTo>
                      <a:cubicBezTo>
                        <a:pt x="208" y="374"/>
                        <a:pt x="230" y="308"/>
                        <a:pt x="265" y="2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a:extLst>
                    <a:ext uri="{FF2B5EF4-FFF2-40B4-BE49-F238E27FC236}">
                      <a16:creationId xmlns:a16="http://schemas.microsoft.com/office/drawing/2014/main" id="{9B7CA795-0DEF-1A7A-065E-7CC43375996B}"/>
                    </a:ext>
                  </a:extLst>
                </p:cNvPr>
                <p:cNvSpPr>
                  <a:spLocks/>
                </p:cNvSpPr>
                <p:nvPr userDrawn="1"/>
              </p:nvSpPr>
              <p:spPr bwMode="auto">
                <a:xfrm>
                  <a:off x="1685925" y="1879600"/>
                  <a:ext cx="1409700" cy="2030413"/>
                </a:xfrm>
                <a:custGeom>
                  <a:avLst/>
                  <a:gdLst>
                    <a:gd name="T0" fmla="*/ 888 w 888"/>
                    <a:gd name="T1" fmla="*/ 1030 h 1279"/>
                    <a:gd name="T2" fmla="*/ 274 w 888"/>
                    <a:gd name="T3" fmla="*/ 1030 h 1279"/>
                    <a:gd name="T4" fmla="*/ 274 w 888"/>
                    <a:gd name="T5" fmla="*/ 0 h 1279"/>
                    <a:gd name="T6" fmla="*/ 0 w 888"/>
                    <a:gd name="T7" fmla="*/ 0 h 1279"/>
                    <a:gd name="T8" fmla="*/ 0 w 888"/>
                    <a:gd name="T9" fmla="*/ 1279 h 1279"/>
                    <a:gd name="T10" fmla="*/ 888 w 888"/>
                    <a:gd name="T11" fmla="*/ 1279 h 1279"/>
                    <a:gd name="T12" fmla="*/ 888 w 888"/>
                    <a:gd name="T13" fmla="*/ 1030 h 1279"/>
                  </a:gdLst>
                  <a:ahLst/>
                  <a:cxnLst>
                    <a:cxn ang="0">
                      <a:pos x="T0" y="T1"/>
                    </a:cxn>
                    <a:cxn ang="0">
                      <a:pos x="T2" y="T3"/>
                    </a:cxn>
                    <a:cxn ang="0">
                      <a:pos x="T4" y="T5"/>
                    </a:cxn>
                    <a:cxn ang="0">
                      <a:pos x="T6" y="T7"/>
                    </a:cxn>
                    <a:cxn ang="0">
                      <a:pos x="T8" y="T9"/>
                    </a:cxn>
                    <a:cxn ang="0">
                      <a:pos x="T10" y="T11"/>
                    </a:cxn>
                    <a:cxn ang="0">
                      <a:pos x="T12" y="T13"/>
                    </a:cxn>
                  </a:cxnLst>
                  <a:rect l="0" t="0" r="r" b="b"/>
                  <a:pathLst>
                    <a:path w="888" h="1279">
                      <a:moveTo>
                        <a:pt x="888" y="1030"/>
                      </a:moveTo>
                      <a:lnTo>
                        <a:pt x="274" y="1030"/>
                      </a:lnTo>
                      <a:lnTo>
                        <a:pt x="274" y="0"/>
                      </a:lnTo>
                      <a:lnTo>
                        <a:pt x="0" y="0"/>
                      </a:lnTo>
                      <a:lnTo>
                        <a:pt x="0" y="1279"/>
                      </a:lnTo>
                      <a:lnTo>
                        <a:pt x="888" y="1279"/>
                      </a:lnTo>
                      <a:lnTo>
                        <a:pt x="888" y="10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0">
                  <a:extLst>
                    <a:ext uri="{FF2B5EF4-FFF2-40B4-BE49-F238E27FC236}">
                      <a16:creationId xmlns:a16="http://schemas.microsoft.com/office/drawing/2014/main" id="{7089808F-ABD0-19D1-A6F3-840E9603EF22}"/>
                    </a:ext>
                  </a:extLst>
                </p:cNvPr>
                <p:cNvSpPr>
                  <a:spLocks noEditPoints="1"/>
                </p:cNvSpPr>
                <p:nvPr userDrawn="1"/>
              </p:nvSpPr>
              <p:spPr bwMode="auto">
                <a:xfrm>
                  <a:off x="9966325" y="2319338"/>
                  <a:ext cx="1677988" cy="1617663"/>
                </a:xfrm>
                <a:custGeom>
                  <a:avLst/>
                  <a:gdLst>
                    <a:gd name="T0" fmla="*/ 439 w 881"/>
                    <a:gd name="T1" fmla="*/ 848 h 848"/>
                    <a:gd name="T2" fmla="*/ 0 w 881"/>
                    <a:gd name="T3" fmla="*/ 424 h 848"/>
                    <a:gd name="T4" fmla="*/ 442 w 881"/>
                    <a:gd name="T5" fmla="*/ 0 h 848"/>
                    <a:gd name="T6" fmla="*/ 881 w 881"/>
                    <a:gd name="T7" fmla="*/ 424 h 848"/>
                    <a:gd name="T8" fmla="*/ 439 w 881"/>
                    <a:gd name="T9" fmla="*/ 848 h 848"/>
                    <a:gd name="T10" fmla="*/ 439 w 881"/>
                    <a:gd name="T11" fmla="*/ 193 h 848"/>
                    <a:gd name="T12" fmla="*/ 222 w 881"/>
                    <a:gd name="T13" fmla="*/ 424 h 848"/>
                    <a:gd name="T14" fmla="*/ 442 w 881"/>
                    <a:gd name="T15" fmla="*/ 655 h 848"/>
                    <a:gd name="T16" fmla="*/ 659 w 881"/>
                    <a:gd name="T17" fmla="*/ 424 h 848"/>
                    <a:gd name="T18" fmla="*/ 439 w 881"/>
                    <a:gd name="T19" fmla="*/ 19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1" h="848">
                      <a:moveTo>
                        <a:pt x="439" y="848"/>
                      </a:moveTo>
                      <a:cubicBezTo>
                        <a:pt x="193" y="848"/>
                        <a:pt x="0" y="664"/>
                        <a:pt x="0" y="424"/>
                      </a:cubicBezTo>
                      <a:cubicBezTo>
                        <a:pt x="0" y="186"/>
                        <a:pt x="194" y="0"/>
                        <a:pt x="442" y="0"/>
                      </a:cubicBezTo>
                      <a:cubicBezTo>
                        <a:pt x="688" y="0"/>
                        <a:pt x="881" y="184"/>
                        <a:pt x="881" y="424"/>
                      </a:cubicBezTo>
                      <a:cubicBezTo>
                        <a:pt x="881" y="662"/>
                        <a:pt x="687" y="848"/>
                        <a:pt x="439" y="848"/>
                      </a:cubicBezTo>
                      <a:moveTo>
                        <a:pt x="439" y="193"/>
                      </a:moveTo>
                      <a:cubicBezTo>
                        <a:pt x="313" y="193"/>
                        <a:pt x="222" y="288"/>
                        <a:pt x="222" y="424"/>
                      </a:cubicBezTo>
                      <a:cubicBezTo>
                        <a:pt x="222" y="553"/>
                        <a:pt x="319" y="655"/>
                        <a:pt x="442" y="655"/>
                      </a:cubicBezTo>
                      <a:cubicBezTo>
                        <a:pt x="568" y="655"/>
                        <a:pt x="659" y="557"/>
                        <a:pt x="659" y="424"/>
                      </a:cubicBezTo>
                      <a:cubicBezTo>
                        <a:pt x="659" y="295"/>
                        <a:pt x="562" y="193"/>
                        <a:pt x="439" y="19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1">
                  <a:extLst>
                    <a:ext uri="{FF2B5EF4-FFF2-40B4-BE49-F238E27FC236}">
                      <a16:creationId xmlns:a16="http://schemas.microsoft.com/office/drawing/2014/main" id="{A1A40C00-80D0-9A9B-C1E5-B16FF30603AD}"/>
                    </a:ext>
                  </a:extLst>
                </p:cNvPr>
                <p:cNvSpPr>
                  <a:spLocks noEditPoints="1"/>
                </p:cNvSpPr>
                <p:nvPr userDrawn="1"/>
              </p:nvSpPr>
              <p:spPr bwMode="auto">
                <a:xfrm>
                  <a:off x="6664325" y="2319338"/>
                  <a:ext cx="1679575" cy="1617663"/>
                </a:xfrm>
                <a:custGeom>
                  <a:avLst/>
                  <a:gdLst>
                    <a:gd name="T0" fmla="*/ 439 w 882"/>
                    <a:gd name="T1" fmla="*/ 848 h 848"/>
                    <a:gd name="T2" fmla="*/ 0 w 882"/>
                    <a:gd name="T3" fmla="*/ 424 h 848"/>
                    <a:gd name="T4" fmla="*/ 442 w 882"/>
                    <a:gd name="T5" fmla="*/ 0 h 848"/>
                    <a:gd name="T6" fmla="*/ 882 w 882"/>
                    <a:gd name="T7" fmla="*/ 424 h 848"/>
                    <a:gd name="T8" fmla="*/ 439 w 882"/>
                    <a:gd name="T9" fmla="*/ 848 h 848"/>
                    <a:gd name="T10" fmla="*/ 439 w 882"/>
                    <a:gd name="T11" fmla="*/ 193 h 848"/>
                    <a:gd name="T12" fmla="*/ 222 w 882"/>
                    <a:gd name="T13" fmla="*/ 424 h 848"/>
                    <a:gd name="T14" fmla="*/ 442 w 882"/>
                    <a:gd name="T15" fmla="*/ 655 h 848"/>
                    <a:gd name="T16" fmla="*/ 660 w 882"/>
                    <a:gd name="T17" fmla="*/ 424 h 848"/>
                    <a:gd name="T18" fmla="*/ 439 w 882"/>
                    <a:gd name="T19" fmla="*/ 19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2" h="848">
                      <a:moveTo>
                        <a:pt x="439" y="848"/>
                      </a:moveTo>
                      <a:cubicBezTo>
                        <a:pt x="193" y="848"/>
                        <a:pt x="0" y="664"/>
                        <a:pt x="0" y="424"/>
                      </a:cubicBezTo>
                      <a:cubicBezTo>
                        <a:pt x="0" y="186"/>
                        <a:pt x="195" y="0"/>
                        <a:pt x="442" y="0"/>
                      </a:cubicBezTo>
                      <a:cubicBezTo>
                        <a:pt x="689" y="0"/>
                        <a:pt x="882" y="184"/>
                        <a:pt x="882" y="424"/>
                      </a:cubicBezTo>
                      <a:cubicBezTo>
                        <a:pt x="882" y="662"/>
                        <a:pt x="687" y="848"/>
                        <a:pt x="439" y="848"/>
                      </a:cubicBezTo>
                      <a:moveTo>
                        <a:pt x="439" y="193"/>
                      </a:moveTo>
                      <a:cubicBezTo>
                        <a:pt x="314" y="193"/>
                        <a:pt x="222" y="288"/>
                        <a:pt x="222" y="424"/>
                      </a:cubicBezTo>
                      <a:cubicBezTo>
                        <a:pt x="222" y="553"/>
                        <a:pt x="319" y="655"/>
                        <a:pt x="442" y="655"/>
                      </a:cubicBezTo>
                      <a:cubicBezTo>
                        <a:pt x="568" y="655"/>
                        <a:pt x="660" y="557"/>
                        <a:pt x="660" y="424"/>
                      </a:cubicBezTo>
                      <a:cubicBezTo>
                        <a:pt x="660" y="295"/>
                        <a:pt x="563" y="193"/>
                        <a:pt x="439" y="19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20" name="Group 72">
              <a:extLst>
                <a:ext uri="{FF2B5EF4-FFF2-40B4-BE49-F238E27FC236}">
                  <a16:creationId xmlns:a16="http://schemas.microsoft.com/office/drawing/2014/main" id="{7FB2FFC8-99E2-10A7-B7AD-44492729FC20}"/>
                </a:ext>
              </a:extLst>
            </p:cNvPr>
            <p:cNvGrpSpPr>
              <a:grpSpLocks noChangeAspect="1"/>
            </p:cNvGrpSpPr>
            <p:nvPr userDrawn="1"/>
          </p:nvGrpSpPr>
          <p:grpSpPr>
            <a:xfrm>
              <a:off x="373705" y="6426214"/>
              <a:ext cx="777442" cy="259316"/>
              <a:chOff x="547688" y="952500"/>
              <a:chExt cx="12190413" cy="4067175"/>
            </a:xfrm>
          </p:grpSpPr>
          <p:sp>
            <p:nvSpPr>
              <p:cNvPr id="21" name="Rectangle 73">
                <a:extLst>
                  <a:ext uri="{FF2B5EF4-FFF2-40B4-BE49-F238E27FC236}">
                    <a16:creationId xmlns:a16="http://schemas.microsoft.com/office/drawing/2014/main" id="{584965AA-872C-3A8C-2905-EB2240DAB24F}"/>
                  </a:ext>
                </a:extLst>
              </p:cNvPr>
              <p:cNvSpPr>
                <a:spLocks noChangeArrowheads="1"/>
              </p:cNvSpPr>
              <p:nvPr userDrawn="1"/>
            </p:nvSpPr>
            <p:spPr bwMode="auto">
              <a:xfrm>
                <a:off x="547688" y="952500"/>
                <a:ext cx="12190413" cy="40671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2" name="Freeform 7">
                <a:extLst>
                  <a:ext uri="{FF2B5EF4-FFF2-40B4-BE49-F238E27FC236}">
                    <a16:creationId xmlns:a16="http://schemas.microsoft.com/office/drawing/2014/main" id="{F7C7CE0F-4FC7-A388-C092-D3A1D6DA91A9}"/>
                  </a:ext>
                </a:extLst>
              </p:cNvPr>
              <p:cNvSpPr>
                <a:spLocks/>
              </p:cNvSpPr>
              <p:nvPr userDrawn="1"/>
            </p:nvSpPr>
            <p:spPr bwMode="auto">
              <a:xfrm>
                <a:off x="4922838" y="2319338"/>
                <a:ext cx="1571625" cy="1590675"/>
              </a:xfrm>
              <a:custGeom>
                <a:avLst/>
                <a:gdLst>
                  <a:gd name="T0" fmla="*/ 492 w 825"/>
                  <a:gd name="T1" fmla="*/ 0 h 834"/>
                  <a:gd name="T2" fmla="*/ 225 w 825"/>
                  <a:gd name="T3" fmla="*/ 132 h 834"/>
                  <a:gd name="T4" fmla="*/ 225 w 825"/>
                  <a:gd name="T5" fmla="*/ 132 h 834"/>
                  <a:gd name="T6" fmla="*/ 225 w 825"/>
                  <a:gd name="T7" fmla="*/ 132 h 834"/>
                  <a:gd name="T8" fmla="*/ 225 w 825"/>
                  <a:gd name="T9" fmla="*/ 14 h 834"/>
                  <a:gd name="T10" fmla="*/ 0 w 825"/>
                  <a:gd name="T11" fmla="*/ 14 h 834"/>
                  <a:gd name="T12" fmla="*/ 0 w 825"/>
                  <a:gd name="T13" fmla="*/ 834 h 834"/>
                  <a:gd name="T14" fmla="*/ 225 w 825"/>
                  <a:gd name="T15" fmla="*/ 834 h 834"/>
                  <a:gd name="T16" fmla="*/ 225 w 825"/>
                  <a:gd name="T17" fmla="*/ 367 h 834"/>
                  <a:gd name="T18" fmla="*/ 411 w 825"/>
                  <a:gd name="T19" fmla="*/ 194 h 834"/>
                  <a:gd name="T20" fmla="*/ 600 w 825"/>
                  <a:gd name="T21" fmla="*/ 367 h 834"/>
                  <a:gd name="T22" fmla="*/ 600 w 825"/>
                  <a:gd name="T23" fmla="*/ 834 h 834"/>
                  <a:gd name="T24" fmla="*/ 825 w 825"/>
                  <a:gd name="T25" fmla="*/ 834 h 834"/>
                  <a:gd name="T26" fmla="*/ 825 w 825"/>
                  <a:gd name="T27" fmla="*/ 326 h 834"/>
                  <a:gd name="T28" fmla="*/ 492 w 825"/>
                  <a:gd name="T29" fmla="*/ 0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5" h="834">
                    <a:moveTo>
                      <a:pt x="492" y="0"/>
                    </a:moveTo>
                    <a:cubicBezTo>
                      <a:pt x="398" y="0"/>
                      <a:pt x="291" y="44"/>
                      <a:pt x="225" y="132"/>
                    </a:cubicBezTo>
                    <a:cubicBezTo>
                      <a:pt x="225" y="132"/>
                      <a:pt x="225" y="132"/>
                      <a:pt x="225" y="132"/>
                    </a:cubicBezTo>
                    <a:cubicBezTo>
                      <a:pt x="225" y="132"/>
                      <a:pt x="225" y="132"/>
                      <a:pt x="225" y="132"/>
                    </a:cubicBezTo>
                    <a:cubicBezTo>
                      <a:pt x="225" y="14"/>
                      <a:pt x="225" y="14"/>
                      <a:pt x="225" y="14"/>
                    </a:cubicBezTo>
                    <a:cubicBezTo>
                      <a:pt x="0" y="14"/>
                      <a:pt x="0" y="14"/>
                      <a:pt x="0" y="14"/>
                    </a:cubicBezTo>
                    <a:cubicBezTo>
                      <a:pt x="0" y="834"/>
                      <a:pt x="0" y="834"/>
                      <a:pt x="0" y="834"/>
                    </a:cubicBezTo>
                    <a:cubicBezTo>
                      <a:pt x="225" y="834"/>
                      <a:pt x="225" y="834"/>
                      <a:pt x="225" y="834"/>
                    </a:cubicBezTo>
                    <a:cubicBezTo>
                      <a:pt x="225" y="367"/>
                      <a:pt x="225" y="367"/>
                      <a:pt x="225" y="367"/>
                    </a:cubicBezTo>
                    <a:cubicBezTo>
                      <a:pt x="225" y="283"/>
                      <a:pt x="290" y="194"/>
                      <a:pt x="411" y="194"/>
                    </a:cubicBezTo>
                    <a:cubicBezTo>
                      <a:pt x="504" y="194"/>
                      <a:pt x="600" y="259"/>
                      <a:pt x="600" y="367"/>
                    </a:cubicBezTo>
                    <a:cubicBezTo>
                      <a:pt x="600" y="834"/>
                      <a:pt x="600" y="834"/>
                      <a:pt x="600" y="834"/>
                    </a:cubicBezTo>
                    <a:cubicBezTo>
                      <a:pt x="825" y="834"/>
                      <a:pt x="825" y="834"/>
                      <a:pt x="825" y="834"/>
                    </a:cubicBezTo>
                    <a:cubicBezTo>
                      <a:pt x="825" y="326"/>
                      <a:pt x="825" y="326"/>
                      <a:pt x="825" y="326"/>
                    </a:cubicBezTo>
                    <a:cubicBezTo>
                      <a:pt x="825" y="137"/>
                      <a:pt x="690" y="0"/>
                      <a:pt x="49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3" name="Freeform 8">
                <a:extLst>
                  <a:ext uri="{FF2B5EF4-FFF2-40B4-BE49-F238E27FC236}">
                    <a16:creationId xmlns:a16="http://schemas.microsoft.com/office/drawing/2014/main" id="{701B416C-3EC0-C539-C64C-CAFF404D1EDA}"/>
                  </a:ext>
                </a:extLst>
              </p:cNvPr>
              <p:cNvSpPr>
                <a:spLocks/>
              </p:cNvSpPr>
              <p:nvPr userDrawn="1"/>
            </p:nvSpPr>
            <p:spPr bwMode="auto">
              <a:xfrm>
                <a:off x="8277225" y="2346325"/>
                <a:ext cx="1755775" cy="1563688"/>
              </a:xfrm>
              <a:custGeom>
                <a:avLst/>
                <a:gdLst>
                  <a:gd name="T0" fmla="*/ 797 w 1106"/>
                  <a:gd name="T1" fmla="*/ 0 h 985"/>
                  <a:gd name="T2" fmla="*/ 553 w 1106"/>
                  <a:gd name="T3" fmla="*/ 671 h 985"/>
                  <a:gd name="T4" fmla="*/ 308 w 1106"/>
                  <a:gd name="T5" fmla="*/ 0 h 985"/>
                  <a:gd name="T6" fmla="*/ 0 w 1106"/>
                  <a:gd name="T7" fmla="*/ 0 h 985"/>
                  <a:gd name="T8" fmla="*/ 405 w 1106"/>
                  <a:gd name="T9" fmla="*/ 985 h 985"/>
                  <a:gd name="T10" fmla="*/ 701 w 1106"/>
                  <a:gd name="T11" fmla="*/ 985 h 985"/>
                  <a:gd name="T12" fmla="*/ 1106 w 1106"/>
                  <a:gd name="T13" fmla="*/ 0 h 985"/>
                  <a:gd name="T14" fmla="*/ 797 w 1106"/>
                  <a:gd name="T15" fmla="*/ 0 h 9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6" h="985">
                    <a:moveTo>
                      <a:pt x="797" y="0"/>
                    </a:moveTo>
                    <a:lnTo>
                      <a:pt x="553" y="671"/>
                    </a:lnTo>
                    <a:lnTo>
                      <a:pt x="308" y="0"/>
                    </a:lnTo>
                    <a:lnTo>
                      <a:pt x="0" y="0"/>
                    </a:lnTo>
                    <a:lnTo>
                      <a:pt x="405" y="985"/>
                    </a:lnTo>
                    <a:lnTo>
                      <a:pt x="701" y="985"/>
                    </a:lnTo>
                    <a:lnTo>
                      <a:pt x="1106" y="0"/>
                    </a:lnTo>
                    <a:lnTo>
                      <a:pt x="79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4" name="Freeform 9">
                <a:extLst>
                  <a:ext uri="{FF2B5EF4-FFF2-40B4-BE49-F238E27FC236}">
                    <a16:creationId xmlns:a16="http://schemas.microsoft.com/office/drawing/2014/main" id="{5B28388E-6894-2747-30F7-6B37BD702AC0}"/>
                  </a:ext>
                </a:extLst>
              </p:cNvPr>
              <p:cNvSpPr>
                <a:spLocks noEditPoints="1"/>
              </p:cNvSpPr>
              <p:nvPr userDrawn="1"/>
            </p:nvSpPr>
            <p:spPr bwMode="auto">
              <a:xfrm>
                <a:off x="3138488" y="2319338"/>
                <a:ext cx="1630363" cy="1617663"/>
              </a:xfrm>
              <a:custGeom>
                <a:avLst/>
                <a:gdLst>
                  <a:gd name="T0" fmla="*/ 697 w 856"/>
                  <a:gd name="T1" fmla="*/ 582 h 848"/>
                  <a:gd name="T2" fmla="*/ 462 w 856"/>
                  <a:gd name="T3" fmla="*/ 669 h 848"/>
                  <a:gd name="T4" fmla="*/ 280 w 856"/>
                  <a:gd name="T5" fmla="*/ 602 h 848"/>
                  <a:gd name="T6" fmla="*/ 856 w 856"/>
                  <a:gd name="T7" fmla="*/ 363 h 848"/>
                  <a:gd name="T8" fmla="*/ 758 w 856"/>
                  <a:gd name="T9" fmla="*/ 135 h 848"/>
                  <a:gd name="T10" fmla="*/ 434 w 856"/>
                  <a:gd name="T11" fmla="*/ 0 h 848"/>
                  <a:gd name="T12" fmla="*/ 0 w 856"/>
                  <a:gd name="T13" fmla="*/ 424 h 848"/>
                  <a:gd name="T14" fmla="*/ 459 w 856"/>
                  <a:gd name="T15" fmla="*/ 848 h 848"/>
                  <a:gd name="T16" fmla="*/ 840 w 856"/>
                  <a:gd name="T17" fmla="*/ 691 h 848"/>
                  <a:gd name="T18" fmla="*/ 697 w 856"/>
                  <a:gd name="T19" fmla="*/ 582 h 848"/>
                  <a:gd name="T20" fmla="*/ 265 w 856"/>
                  <a:gd name="T21" fmla="*/ 261 h 848"/>
                  <a:gd name="T22" fmla="*/ 438 w 856"/>
                  <a:gd name="T23" fmla="*/ 179 h 848"/>
                  <a:gd name="T24" fmla="*/ 612 w 856"/>
                  <a:gd name="T25" fmla="*/ 294 h 848"/>
                  <a:gd name="T26" fmla="*/ 219 w 856"/>
                  <a:gd name="T27" fmla="*/ 457 h 848"/>
                  <a:gd name="T28" fmla="*/ 265 w 856"/>
                  <a:gd name="T29" fmla="*/ 261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56" h="848">
                    <a:moveTo>
                      <a:pt x="697" y="582"/>
                    </a:moveTo>
                    <a:cubicBezTo>
                      <a:pt x="602" y="652"/>
                      <a:pt x="548" y="669"/>
                      <a:pt x="462" y="669"/>
                    </a:cubicBezTo>
                    <a:cubicBezTo>
                      <a:pt x="384" y="669"/>
                      <a:pt x="323" y="645"/>
                      <a:pt x="280" y="602"/>
                    </a:cubicBezTo>
                    <a:cubicBezTo>
                      <a:pt x="856" y="363"/>
                      <a:pt x="856" y="363"/>
                      <a:pt x="856" y="363"/>
                    </a:cubicBezTo>
                    <a:cubicBezTo>
                      <a:pt x="843" y="275"/>
                      <a:pt x="810" y="195"/>
                      <a:pt x="758" y="135"/>
                    </a:cubicBezTo>
                    <a:cubicBezTo>
                      <a:pt x="682" y="47"/>
                      <a:pt x="570" y="0"/>
                      <a:pt x="434" y="0"/>
                    </a:cubicBezTo>
                    <a:cubicBezTo>
                      <a:pt x="186" y="0"/>
                      <a:pt x="0" y="183"/>
                      <a:pt x="0" y="424"/>
                    </a:cubicBezTo>
                    <a:cubicBezTo>
                      <a:pt x="0" y="672"/>
                      <a:pt x="187" y="848"/>
                      <a:pt x="459" y="848"/>
                    </a:cubicBezTo>
                    <a:cubicBezTo>
                      <a:pt x="611" y="848"/>
                      <a:pt x="767" y="776"/>
                      <a:pt x="840" y="691"/>
                    </a:cubicBezTo>
                    <a:lnTo>
                      <a:pt x="697" y="582"/>
                    </a:lnTo>
                    <a:close/>
                    <a:moveTo>
                      <a:pt x="265" y="261"/>
                    </a:moveTo>
                    <a:cubicBezTo>
                      <a:pt x="303" y="210"/>
                      <a:pt x="364" y="179"/>
                      <a:pt x="438" y="179"/>
                    </a:cubicBezTo>
                    <a:cubicBezTo>
                      <a:pt x="519" y="179"/>
                      <a:pt x="581" y="226"/>
                      <a:pt x="612" y="294"/>
                    </a:cubicBezTo>
                    <a:cubicBezTo>
                      <a:pt x="219" y="457"/>
                      <a:pt x="219" y="457"/>
                      <a:pt x="219" y="457"/>
                    </a:cubicBezTo>
                    <a:cubicBezTo>
                      <a:pt x="208" y="374"/>
                      <a:pt x="230" y="308"/>
                      <a:pt x="265" y="2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5" name="Freeform 10">
                <a:extLst>
                  <a:ext uri="{FF2B5EF4-FFF2-40B4-BE49-F238E27FC236}">
                    <a16:creationId xmlns:a16="http://schemas.microsoft.com/office/drawing/2014/main" id="{75A5A329-F03D-C661-F856-10AADBA357CE}"/>
                  </a:ext>
                </a:extLst>
              </p:cNvPr>
              <p:cNvSpPr>
                <a:spLocks/>
              </p:cNvSpPr>
              <p:nvPr userDrawn="1"/>
            </p:nvSpPr>
            <p:spPr bwMode="auto">
              <a:xfrm>
                <a:off x="1685925" y="1879600"/>
                <a:ext cx="1409700" cy="2030413"/>
              </a:xfrm>
              <a:custGeom>
                <a:avLst/>
                <a:gdLst>
                  <a:gd name="T0" fmla="*/ 888 w 888"/>
                  <a:gd name="T1" fmla="*/ 1030 h 1279"/>
                  <a:gd name="T2" fmla="*/ 274 w 888"/>
                  <a:gd name="T3" fmla="*/ 1030 h 1279"/>
                  <a:gd name="T4" fmla="*/ 274 w 888"/>
                  <a:gd name="T5" fmla="*/ 0 h 1279"/>
                  <a:gd name="T6" fmla="*/ 0 w 888"/>
                  <a:gd name="T7" fmla="*/ 0 h 1279"/>
                  <a:gd name="T8" fmla="*/ 0 w 888"/>
                  <a:gd name="T9" fmla="*/ 1279 h 1279"/>
                  <a:gd name="T10" fmla="*/ 888 w 888"/>
                  <a:gd name="T11" fmla="*/ 1279 h 1279"/>
                  <a:gd name="T12" fmla="*/ 888 w 888"/>
                  <a:gd name="T13" fmla="*/ 1030 h 1279"/>
                </a:gdLst>
                <a:ahLst/>
                <a:cxnLst>
                  <a:cxn ang="0">
                    <a:pos x="T0" y="T1"/>
                  </a:cxn>
                  <a:cxn ang="0">
                    <a:pos x="T2" y="T3"/>
                  </a:cxn>
                  <a:cxn ang="0">
                    <a:pos x="T4" y="T5"/>
                  </a:cxn>
                  <a:cxn ang="0">
                    <a:pos x="T6" y="T7"/>
                  </a:cxn>
                  <a:cxn ang="0">
                    <a:pos x="T8" y="T9"/>
                  </a:cxn>
                  <a:cxn ang="0">
                    <a:pos x="T10" y="T11"/>
                  </a:cxn>
                  <a:cxn ang="0">
                    <a:pos x="T12" y="T13"/>
                  </a:cxn>
                </a:cxnLst>
                <a:rect l="0" t="0" r="r" b="b"/>
                <a:pathLst>
                  <a:path w="888" h="1279">
                    <a:moveTo>
                      <a:pt x="888" y="1030"/>
                    </a:moveTo>
                    <a:lnTo>
                      <a:pt x="274" y="1030"/>
                    </a:lnTo>
                    <a:lnTo>
                      <a:pt x="274" y="0"/>
                    </a:lnTo>
                    <a:lnTo>
                      <a:pt x="0" y="0"/>
                    </a:lnTo>
                    <a:lnTo>
                      <a:pt x="0" y="1279"/>
                    </a:lnTo>
                    <a:lnTo>
                      <a:pt x="888" y="1279"/>
                    </a:lnTo>
                    <a:lnTo>
                      <a:pt x="888" y="10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6" name="Freeform 10">
                <a:extLst>
                  <a:ext uri="{FF2B5EF4-FFF2-40B4-BE49-F238E27FC236}">
                    <a16:creationId xmlns:a16="http://schemas.microsoft.com/office/drawing/2014/main" id="{A21D12E8-ACD8-B7DF-62A6-8AA39CE0B4CA}"/>
                  </a:ext>
                </a:extLst>
              </p:cNvPr>
              <p:cNvSpPr>
                <a:spLocks noEditPoints="1"/>
              </p:cNvSpPr>
              <p:nvPr userDrawn="1"/>
            </p:nvSpPr>
            <p:spPr bwMode="auto">
              <a:xfrm>
                <a:off x="9966325" y="2319338"/>
                <a:ext cx="1677988" cy="1617663"/>
              </a:xfrm>
              <a:custGeom>
                <a:avLst/>
                <a:gdLst>
                  <a:gd name="T0" fmla="*/ 439 w 881"/>
                  <a:gd name="T1" fmla="*/ 848 h 848"/>
                  <a:gd name="T2" fmla="*/ 0 w 881"/>
                  <a:gd name="T3" fmla="*/ 424 h 848"/>
                  <a:gd name="T4" fmla="*/ 442 w 881"/>
                  <a:gd name="T5" fmla="*/ 0 h 848"/>
                  <a:gd name="T6" fmla="*/ 881 w 881"/>
                  <a:gd name="T7" fmla="*/ 424 h 848"/>
                  <a:gd name="T8" fmla="*/ 439 w 881"/>
                  <a:gd name="T9" fmla="*/ 848 h 848"/>
                  <a:gd name="T10" fmla="*/ 439 w 881"/>
                  <a:gd name="T11" fmla="*/ 193 h 848"/>
                  <a:gd name="T12" fmla="*/ 222 w 881"/>
                  <a:gd name="T13" fmla="*/ 424 h 848"/>
                  <a:gd name="T14" fmla="*/ 442 w 881"/>
                  <a:gd name="T15" fmla="*/ 655 h 848"/>
                  <a:gd name="T16" fmla="*/ 659 w 881"/>
                  <a:gd name="T17" fmla="*/ 424 h 848"/>
                  <a:gd name="T18" fmla="*/ 439 w 881"/>
                  <a:gd name="T19" fmla="*/ 19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1" h="848">
                    <a:moveTo>
                      <a:pt x="439" y="848"/>
                    </a:moveTo>
                    <a:cubicBezTo>
                      <a:pt x="193" y="848"/>
                      <a:pt x="0" y="664"/>
                      <a:pt x="0" y="424"/>
                    </a:cubicBezTo>
                    <a:cubicBezTo>
                      <a:pt x="0" y="186"/>
                      <a:pt x="194" y="0"/>
                      <a:pt x="442" y="0"/>
                    </a:cubicBezTo>
                    <a:cubicBezTo>
                      <a:pt x="688" y="0"/>
                      <a:pt x="881" y="184"/>
                      <a:pt x="881" y="424"/>
                    </a:cubicBezTo>
                    <a:cubicBezTo>
                      <a:pt x="881" y="662"/>
                      <a:pt x="687" y="848"/>
                      <a:pt x="439" y="848"/>
                    </a:cubicBezTo>
                    <a:moveTo>
                      <a:pt x="439" y="193"/>
                    </a:moveTo>
                    <a:cubicBezTo>
                      <a:pt x="313" y="193"/>
                      <a:pt x="222" y="288"/>
                      <a:pt x="222" y="424"/>
                    </a:cubicBezTo>
                    <a:cubicBezTo>
                      <a:pt x="222" y="553"/>
                      <a:pt x="319" y="655"/>
                      <a:pt x="442" y="655"/>
                    </a:cubicBezTo>
                    <a:cubicBezTo>
                      <a:pt x="568" y="655"/>
                      <a:pt x="659" y="557"/>
                      <a:pt x="659" y="424"/>
                    </a:cubicBezTo>
                    <a:cubicBezTo>
                      <a:pt x="659" y="295"/>
                      <a:pt x="562" y="193"/>
                      <a:pt x="439" y="19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7" name="Freeform 11">
                <a:extLst>
                  <a:ext uri="{FF2B5EF4-FFF2-40B4-BE49-F238E27FC236}">
                    <a16:creationId xmlns:a16="http://schemas.microsoft.com/office/drawing/2014/main" id="{5C3A782B-48A6-D40B-2C07-F07B865836B0}"/>
                  </a:ext>
                </a:extLst>
              </p:cNvPr>
              <p:cNvSpPr>
                <a:spLocks noEditPoints="1"/>
              </p:cNvSpPr>
              <p:nvPr userDrawn="1"/>
            </p:nvSpPr>
            <p:spPr bwMode="auto">
              <a:xfrm>
                <a:off x="6664325" y="2319338"/>
                <a:ext cx="1679575" cy="1617663"/>
              </a:xfrm>
              <a:custGeom>
                <a:avLst/>
                <a:gdLst>
                  <a:gd name="T0" fmla="*/ 439 w 882"/>
                  <a:gd name="T1" fmla="*/ 848 h 848"/>
                  <a:gd name="T2" fmla="*/ 0 w 882"/>
                  <a:gd name="T3" fmla="*/ 424 h 848"/>
                  <a:gd name="T4" fmla="*/ 442 w 882"/>
                  <a:gd name="T5" fmla="*/ 0 h 848"/>
                  <a:gd name="T6" fmla="*/ 882 w 882"/>
                  <a:gd name="T7" fmla="*/ 424 h 848"/>
                  <a:gd name="T8" fmla="*/ 439 w 882"/>
                  <a:gd name="T9" fmla="*/ 848 h 848"/>
                  <a:gd name="T10" fmla="*/ 439 w 882"/>
                  <a:gd name="T11" fmla="*/ 193 h 848"/>
                  <a:gd name="T12" fmla="*/ 222 w 882"/>
                  <a:gd name="T13" fmla="*/ 424 h 848"/>
                  <a:gd name="T14" fmla="*/ 442 w 882"/>
                  <a:gd name="T15" fmla="*/ 655 h 848"/>
                  <a:gd name="T16" fmla="*/ 660 w 882"/>
                  <a:gd name="T17" fmla="*/ 424 h 848"/>
                  <a:gd name="T18" fmla="*/ 439 w 882"/>
                  <a:gd name="T19" fmla="*/ 19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2" h="848">
                    <a:moveTo>
                      <a:pt x="439" y="848"/>
                    </a:moveTo>
                    <a:cubicBezTo>
                      <a:pt x="193" y="848"/>
                      <a:pt x="0" y="664"/>
                      <a:pt x="0" y="424"/>
                    </a:cubicBezTo>
                    <a:cubicBezTo>
                      <a:pt x="0" y="186"/>
                      <a:pt x="195" y="0"/>
                      <a:pt x="442" y="0"/>
                    </a:cubicBezTo>
                    <a:cubicBezTo>
                      <a:pt x="689" y="0"/>
                      <a:pt x="882" y="184"/>
                      <a:pt x="882" y="424"/>
                    </a:cubicBezTo>
                    <a:cubicBezTo>
                      <a:pt x="882" y="662"/>
                      <a:pt x="687" y="848"/>
                      <a:pt x="439" y="848"/>
                    </a:cubicBezTo>
                    <a:moveTo>
                      <a:pt x="439" y="193"/>
                    </a:moveTo>
                    <a:cubicBezTo>
                      <a:pt x="314" y="193"/>
                      <a:pt x="222" y="288"/>
                      <a:pt x="222" y="424"/>
                    </a:cubicBezTo>
                    <a:cubicBezTo>
                      <a:pt x="222" y="553"/>
                      <a:pt x="319" y="655"/>
                      <a:pt x="442" y="655"/>
                    </a:cubicBezTo>
                    <a:cubicBezTo>
                      <a:pt x="568" y="655"/>
                      <a:pt x="660" y="557"/>
                      <a:pt x="660" y="424"/>
                    </a:cubicBezTo>
                    <a:cubicBezTo>
                      <a:pt x="660" y="295"/>
                      <a:pt x="563" y="193"/>
                      <a:pt x="439" y="19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grpSp>
        <p:sp>
          <p:nvSpPr>
            <p:cNvPr id="29" name="TextBox 1">
              <a:extLst>
                <a:ext uri="{FF2B5EF4-FFF2-40B4-BE49-F238E27FC236}">
                  <a16:creationId xmlns:a16="http://schemas.microsoft.com/office/drawing/2014/main" id="{14853589-27CD-0425-959F-1F4E025AFFA2}"/>
                </a:ext>
              </a:extLst>
            </p:cNvPr>
            <p:cNvSpPr txBox="1"/>
            <p:nvPr userDrawn="1"/>
          </p:nvSpPr>
          <p:spPr>
            <a:xfrm>
              <a:off x="1259423" y="6487126"/>
              <a:ext cx="4115872" cy="153888"/>
            </a:xfrm>
            <a:prstGeom prst="rect">
              <a:avLst/>
            </a:prstGeom>
            <a:noFill/>
          </p:spPr>
          <p:txBody>
            <a:bodyPr wrap="square" lIns="0" tIns="0" rIns="0" bIns="0" rtlCol="0">
              <a:spAutoFit/>
            </a:bodyPr>
            <a:lstStyle/>
            <a:p>
              <a:r>
                <a:rPr lang="en-US" sz="1000" dirty="0">
                  <a:latin typeface="Arial" pitchFamily="34" charset="0"/>
                  <a:cs typeface="Arial" pitchFamily="34" charset="0"/>
                </a:rPr>
                <a:t>2024 Lenovo Enterprise Solutions LLC. All rights reserved.</a:t>
              </a:r>
            </a:p>
          </p:txBody>
        </p:sp>
      </p:grpSp>
    </p:spTree>
    <p:extLst>
      <p:ext uri="{BB962C8B-B14F-4D97-AF65-F5344CB8AC3E}">
        <p14:creationId xmlns:p14="http://schemas.microsoft.com/office/powerpoint/2010/main" val="3633027268"/>
      </p:ext>
    </p:extLst>
  </p:cSld>
  <p:clrMap bg1="lt1" tx1="dk1" bg2="lt2" tx2="dk2" accent1="accent1" accent2="accent2" accent3="accent3" accent4="accent4" accent5="accent5" accent6="accent6" hlink="hlink" folHlink="folHlink"/>
  <p:sldLayoutIdLst>
    <p:sldLayoutId id="2147483753" r:id="rId1"/>
    <p:sldLayoutId id="2147483654" r:id="rId2"/>
    <p:sldLayoutId id="2147483725" r:id="rId3"/>
    <p:sldLayoutId id="2147483726" r:id="rId4"/>
    <p:sldLayoutId id="2147483727" r:id="rId5"/>
    <p:sldLayoutId id="2147483734" r:id="rId6"/>
    <p:sldLayoutId id="2147483747" r:id="rId7"/>
    <p:sldLayoutId id="2147483762" r:id="rId8"/>
  </p:sldLayoutIdLst>
  <p:transition spd="med"/>
  <p:hf hdr="0" ftr="0" dt="0"/>
  <p:txStyles>
    <p:titleStyle>
      <a:lvl1pPr algn="ctr" defTabSz="1218987" rtl="0" eaLnBrk="1" latinLnBrk="0" hangingPunct="1">
        <a:spcBef>
          <a:spcPct val="0"/>
        </a:spcBef>
        <a:buNone/>
        <a:defRPr sz="4300" kern="1200" cap="all" baseline="0">
          <a:solidFill>
            <a:schemeClr val="tx1"/>
          </a:solidFill>
          <a:latin typeface="Arial" pitchFamily="34" charset="0"/>
          <a:ea typeface="+mj-ea"/>
          <a:cs typeface="Arial" pitchFamily="34" charset="0"/>
        </a:defRPr>
      </a:lvl1pPr>
    </p:titleStyle>
    <p:bodyStyle>
      <a:lvl1pPr marL="457120" indent="-457120" algn="l" defTabSz="1218987" rtl="0" eaLnBrk="1" latinLnBrk="0" hangingPunct="1">
        <a:spcBef>
          <a:spcPct val="20000"/>
        </a:spcBef>
        <a:buClrTx/>
        <a:buFont typeface="Arial" panose="020B0604020202020204" pitchFamily="34" charset="0"/>
        <a:buChar char="•"/>
        <a:defRPr sz="4300" kern="1200">
          <a:solidFill>
            <a:schemeClr val="tx1"/>
          </a:solidFill>
          <a:latin typeface="Arial" pitchFamily="34" charset="0"/>
          <a:ea typeface="+mn-ea"/>
          <a:cs typeface="Arial" pitchFamily="34" charset="0"/>
        </a:defRPr>
      </a:lvl1pPr>
      <a:lvl2pPr marL="990427" indent="-380933" algn="l" defTabSz="1218987" rtl="0" eaLnBrk="1" latinLnBrk="0" hangingPunct="1">
        <a:spcBef>
          <a:spcPct val="20000"/>
        </a:spcBef>
        <a:buClrTx/>
        <a:buFont typeface="Arial" panose="020B0604020202020204" pitchFamily="34" charset="0"/>
        <a:buChar char="–"/>
        <a:defRPr sz="3700" kern="1200">
          <a:solidFill>
            <a:schemeClr val="tx1"/>
          </a:solidFill>
          <a:latin typeface="Arial" pitchFamily="34" charset="0"/>
          <a:ea typeface="+mn-ea"/>
          <a:cs typeface="Arial" pitchFamily="34" charset="0"/>
        </a:defRPr>
      </a:lvl2pPr>
      <a:lvl3pPr marL="1523733" indent="-304747" algn="l" defTabSz="1218987" rtl="0" eaLnBrk="1" latinLnBrk="0" hangingPunct="1">
        <a:spcBef>
          <a:spcPct val="20000"/>
        </a:spcBef>
        <a:buClrTx/>
        <a:buFont typeface="Arial" panose="020B0604020202020204" pitchFamily="34" charset="0"/>
        <a:buChar char="-"/>
        <a:defRPr sz="3200" kern="1200">
          <a:solidFill>
            <a:schemeClr val="tx1"/>
          </a:solidFill>
          <a:latin typeface="Arial" pitchFamily="34" charset="0"/>
          <a:ea typeface="+mn-ea"/>
          <a:cs typeface="Arial" pitchFamily="34" charset="0"/>
        </a:defRPr>
      </a:lvl3pPr>
      <a:lvl4pPr marL="2133227" indent="-304747" algn="l" defTabSz="1218987" rtl="0" eaLnBrk="1" latinLnBrk="0" hangingPunct="1">
        <a:spcBef>
          <a:spcPct val="20000"/>
        </a:spcBef>
        <a:buClrTx/>
        <a:buFont typeface="Arial" panose="020B0604020202020204" pitchFamily="34" charset="0"/>
        <a:buChar char="-"/>
        <a:defRPr sz="2700" kern="1200">
          <a:solidFill>
            <a:schemeClr val="tx1"/>
          </a:solidFill>
          <a:latin typeface="Arial" pitchFamily="34" charset="0"/>
          <a:ea typeface="+mn-ea"/>
          <a:cs typeface="Arial" pitchFamily="34" charset="0"/>
        </a:defRPr>
      </a:lvl4pPr>
      <a:lvl5pPr marL="2742720" indent="-304747" algn="l" defTabSz="1218987" rtl="0" eaLnBrk="1" latinLnBrk="0" hangingPunct="1">
        <a:spcBef>
          <a:spcPct val="20000"/>
        </a:spcBef>
        <a:buClrTx/>
        <a:buFont typeface="Arial" panose="020B0604020202020204" pitchFamily="34" charset="0"/>
        <a:buChar char="-"/>
        <a:defRPr sz="2700" kern="1200">
          <a:solidFill>
            <a:schemeClr val="tx1"/>
          </a:solidFill>
          <a:latin typeface="Arial" pitchFamily="34" charset="0"/>
          <a:ea typeface="+mn-ea"/>
          <a:cs typeface="Arial" pitchFamily="34" charset="0"/>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40" userDrawn="1">
          <p15:clr>
            <a:srgbClr val="F26B43"/>
          </p15:clr>
        </p15:guide>
        <p15:guide id="2" pos="6719" userDrawn="1">
          <p15:clr>
            <a:srgbClr val="F26B43"/>
          </p15:clr>
        </p15:guide>
        <p15:guide id="3" orient="horz" pos="2880" userDrawn="1">
          <p15:clr>
            <a:srgbClr val="F26B43"/>
          </p15:clr>
        </p15:guide>
        <p15:guide id="4" pos="3839" userDrawn="1">
          <p15:clr>
            <a:srgbClr val="F26B43"/>
          </p15:clr>
        </p15:guide>
        <p15:guide id="5" pos="5279" userDrawn="1">
          <p15:clr>
            <a:srgbClr val="F26B43"/>
          </p15:clr>
        </p15:guide>
        <p15:guide id="6" pos="2399" userDrawn="1">
          <p15:clr>
            <a:srgbClr val="F26B43"/>
          </p15:clr>
        </p15:guide>
        <p15:guide id="7" pos="959" userDrawn="1">
          <p15:clr>
            <a:srgbClr val="F26B43"/>
          </p15:clr>
        </p15:guide>
        <p15:guide id="8" pos="7199" userDrawn="1">
          <p15:clr>
            <a:srgbClr val="FDE53C"/>
          </p15:clr>
        </p15:guide>
        <p15:guide id="9" pos="6239" userDrawn="1">
          <p15:clr>
            <a:srgbClr val="FDE53C"/>
          </p15:clr>
        </p15:guide>
        <p15:guide id="10" pos="5759" userDrawn="1">
          <p15:clr>
            <a:srgbClr val="FDE53C"/>
          </p15:clr>
        </p15:guide>
        <p15:guide id="11" pos="4319" userDrawn="1">
          <p15:clr>
            <a:srgbClr val="FDE53C"/>
          </p15:clr>
        </p15:guide>
        <p15:guide id="12" pos="4799" userDrawn="1">
          <p15:clr>
            <a:srgbClr val="FDE53C"/>
          </p15:clr>
        </p15:guide>
        <p15:guide id="13" pos="3335" userDrawn="1">
          <p15:clr>
            <a:srgbClr val="FDE53C"/>
          </p15:clr>
        </p15:guide>
        <p15:guide id="14" pos="2879" userDrawn="1">
          <p15:clr>
            <a:srgbClr val="FDE53C"/>
          </p15:clr>
        </p15:guide>
        <p15:guide id="15" pos="1919" userDrawn="1">
          <p15:clr>
            <a:srgbClr val="FDE53C"/>
          </p15:clr>
        </p15:guide>
        <p15:guide id="16" pos="1439" userDrawn="1">
          <p15:clr>
            <a:srgbClr val="FDE53C"/>
          </p15:clr>
        </p15:guide>
        <p15:guide id="17" pos="479" userDrawn="1">
          <p15:clr>
            <a:srgbClr val="FDE53C"/>
          </p15:clr>
        </p15:guide>
        <p15:guide id="18" orient="horz" pos="960" userDrawn="1">
          <p15:clr>
            <a:srgbClr val="FDE53C"/>
          </p15:clr>
        </p15:guide>
        <p15:guide id="19" orient="horz" pos="480" userDrawn="1">
          <p15:clr>
            <a:srgbClr val="FDE53C"/>
          </p15:clr>
        </p15:guide>
        <p15:guide id="20" orient="horz" pos="1920" userDrawn="1">
          <p15:clr>
            <a:srgbClr val="FDE53C"/>
          </p15:clr>
        </p15:guide>
        <p15:guide id="21" orient="horz" pos="2400" userDrawn="1">
          <p15:clr>
            <a:srgbClr val="FDE53C"/>
          </p15:clr>
        </p15:guide>
        <p15:guide id="22" orient="horz" pos="3360" userDrawn="1">
          <p15:clr>
            <a:srgbClr val="FDE53C"/>
          </p15:clr>
        </p15:guide>
        <p15:guide id="23" orient="horz" pos="3840" userDrawn="1">
          <p15:clr>
            <a:srgbClr val="FDE53C"/>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3" name="Group 72">
            <a:extLst>
              <a:ext uri="{FF2B5EF4-FFF2-40B4-BE49-F238E27FC236}">
                <a16:creationId xmlns:a16="http://schemas.microsoft.com/office/drawing/2014/main" id="{3A939C3E-0E3F-5B10-6C95-46A11638D93C}"/>
              </a:ext>
            </a:extLst>
          </p:cNvPr>
          <p:cNvGrpSpPr>
            <a:grpSpLocks noChangeAspect="1"/>
          </p:cNvGrpSpPr>
          <p:nvPr userDrawn="1"/>
        </p:nvGrpSpPr>
        <p:grpSpPr>
          <a:xfrm>
            <a:off x="448231" y="6500524"/>
            <a:ext cx="635031" cy="131168"/>
            <a:chOff x="1685925" y="1879600"/>
            <a:chExt cx="9958388" cy="2057401"/>
          </a:xfrm>
        </p:grpSpPr>
        <p:sp>
          <p:nvSpPr>
            <p:cNvPr id="5" name="Freeform 7">
              <a:extLst>
                <a:ext uri="{FF2B5EF4-FFF2-40B4-BE49-F238E27FC236}">
                  <a16:creationId xmlns:a16="http://schemas.microsoft.com/office/drawing/2014/main" id="{34531697-109C-46A5-0E8C-FA5B54E9DCA1}"/>
                </a:ext>
              </a:extLst>
            </p:cNvPr>
            <p:cNvSpPr>
              <a:spLocks/>
            </p:cNvSpPr>
            <p:nvPr userDrawn="1"/>
          </p:nvSpPr>
          <p:spPr bwMode="auto">
            <a:xfrm>
              <a:off x="4922838" y="2319338"/>
              <a:ext cx="1571625" cy="1590675"/>
            </a:xfrm>
            <a:custGeom>
              <a:avLst/>
              <a:gdLst>
                <a:gd name="T0" fmla="*/ 492 w 825"/>
                <a:gd name="T1" fmla="*/ 0 h 834"/>
                <a:gd name="T2" fmla="*/ 225 w 825"/>
                <a:gd name="T3" fmla="*/ 132 h 834"/>
                <a:gd name="T4" fmla="*/ 225 w 825"/>
                <a:gd name="T5" fmla="*/ 132 h 834"/>
                <a:gd name="T6" fmla="*/ 225 w 825"/>
                <a:gd name="T7" fmla="*/ 132 h 834"/>
                <a:gd name="T8" fmla="*/ 225 w 825"/>
                <a:gd name="T9" fmla="*/ 14 h 834"/>
                <a:gd name="T10" fmla="*/ 0 w 825"/>
                <a:gd name="T11" fmla="*/ 14 h 834"/>
                <a:gd name="T12" fmla="*/ 0 w 825"/>
                <a:gd name="T13" fmla="*/ 834 h 834"/>
                <a:gd name="T14" fmla="*/ 225 w 825"/>
                <a:gd name="T15" fmla="*/ 834 h 834"/>
                <a:gd name="T16" fmla="*/ 225 w 825"/>
                <a:gd name="T17" fmla="*/ 367 h 834"/>
                <a:gd name="T18" fmla="*/ 411 w 825"/>
                <a:gd name="T19" fmla="*/ 194 h 834"/>
                <a:gd name="T20" fmla="*/ 600 w 825"/>
                <a:gd name="T21" fmla="*/ 367 h 834"/>
                <a:gd name="T22" fmla="*/ 600 w 825"/>
                <a:gd name="T23" fmla="*/ 834 h 834"/>
                <a:gd name="T24" fmla="*/ 825 w 825"/>
                <a:gd name="T25" fmla="*/ 834 h 834"/>
                <a:gd name="T26" fmla="*/ 825 w 825"/>
                <a:gd name="T27" fmla="*/ 326 h 834"/>
                <a:gd name="T28" fmla="*/ 492 w 825"/>
                <a:gd name="T29" fmla="*/ 0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5" h="834">
                  <a:moveTo>
                    <a:pt x="492" y="0"/>
                  </a:moveTo>
                  <a:cubicBezTo>
                    <a:pt x="398" y="0"/>
                    <a:pt x="291" y="44"/>
                    <a:pt x="225" y="132"/>
                  </a:cubicBezTo>
                  <a:cubicBezTo>
                    <a:pt x="225" y="132"/>
                    <a:pt x="225" y="132"/>
                    <a:pt x="225" y="132"/>
                  </a:cubicBezTo>
                  <a:cubicBezTo>
                    <a:pt x="225" y="132"/>
                    <a:pt x="225" y="132"/>
                    <a:pt x="225" y="132"/>
                  </a:cubicBezTo>
                  <a:cubicBezTo>
                    <a:pt x="225" y="14"/>
                    <a:pt x="225" y="14"/>
                    <a:pt x="225" y="14"/>
                  </a:cubicBezTo>
                  <a:cubicBezTo>
                    <a:pt x="0" y="14"/>
                    <a:pt x="0" y="14"/>
                    <a:pt x="0" y="14"/>
                  </a:cubicBezTo>
                  <a:cubicBezTo>
                    <a:pt x="0" y="834"/>
                    <a:pt x="0" y="834"/>
                    <a:pt x="0" y="834"/>
                  </a:cubicBezTo>
                  <a:cubicBezTo>
                    <a:pt x="225" y="834"/>
                    <a:pt x="225" y="834"/>
                    <a:pt x="225" y="834"/>
                  </a:cubicBezTo>
                  <a:cubicBezTo>
                    <a:pt x="225" y="367"/>
                    <a:pt x="225" y="367"/>
                    <a:pt x="225" y="367"/>
                  </a:cubicBezTo>
                  <a:cubicBezTo>
                    <a:pt x="225" y="283"/>
                    <a:pt x="290" y="194"/>
                    <a:pt x="411" y="194"/>
                  </a:cubicBezTo>
                  <a:cubicBezTo>
                    <a:pt x="504" y="194"/>
                    <a:pt x="600" y="259"/>
                    <a:pt x="600" y="367"/>
                  </a:cubicBezTo>
                  <a:cubicBezTo>
                    <a:pt x="600" y="834"/>
                    <a:pt x="600" y="834"/>
                    <a:pt x="600" y="834"/>
                  </a:cubicBezTo>
                  <a:cubicBezTo>
                    <a:pt x="825" y="834"/>
                    <a:pt x="825" y="834"/>
                    <a:pt x="825" y="834"/>
                  </a:cubicBezTo>
                  <a:cubicBezTo>
                    <a:pt x="825" y="326"/>
                    <a:pt x="825" y="326"/>
                    <a:pt x="825" y="326"/>
                  </a:cubicBezTo>
                  <a:cubicBezTo>
                    <a:pt x="825" y="137"/>
                    <a:pt x="690" y="0"/>
                    <a:pt x="49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6" name="Freeform 8">
              <a:extLst>
                <a:ext uri="{FF2B5EF4-FFF2-40B4-BE49-F238E27FC236}">
                  <a16:creationId xmlns:a16="http://schemas.microsoft.com/office/drawing/2014/main" id="{96B843A1-8787-963F-7802-CA420EE3765F}"/>
                </a:ext>
              </a:extLst>
            </p:cNvPr>
            <p:cNvSpPr>
              <a:spLocks/>
            </p:cNvSpPr>
            <p:nvPr userDrawn="1"/>
          </p:nvSpPr>
          <p:spPr bwMode="auto">
            <a:xfrm>
              <a:off x="8277225" y="2346325"/>
              <a:ext cx="1755775" cy="1563688"/>
            </a:xfrm>
            <a:custGeom>
              <a:avLst/>
              <a:gdLst>
                <a:gd name="T0" fmla="*/ 797 w 1106"/>
                <a:gd name="T1" fmla="*/ 0 h 985"/>
                <a:gd name="T2" fmla="*/ 553 w 1106"/>
                <a:gd name="T3" fmla="*/ 671 h 985"/>
                <a:gd name="T4" fmla="*/ 308 w 1106"/>
                <a:gd name="T5" fmla="*/ 0 h 985"/>
                <a:gd name="T6" fmla="*/ 0 w 1106"/>
                <a:gd name="T7" fmla="*/ 0 h 985"/>
                <a:gd name="T8" fmla="*/ 405 w 1106"/>
                <a:gd name="T9" fmla="*/ 985 h 985"/>
                <a:gd name="T10" fmla="*/ 701 w 1106"/>
                <a:gd name="T11" fmla="*/ 985 h 985"/>
                <a:gd name="T12" fmla="*/ 1106 w 1106"/>
                <a:gd name="T13" fmla="*/ 0 h 985"/>
                <a:gd name="T14" fmla="*/ 797 w 1106"/>
                <a:gd name="T15" fmla="*/ 0 h 9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6" h="985">
                  <a:moveTo>
                    <a:pt x="797" y="0"/>
                  </a:moveTo>
                  <a:lnTo>
                    <a:pt x="553" y="671"/>
                  </a:lnTo>
                  <a:lnTo>
                    <a:pt x="308" y="0"/>
                  </a:lnTo>
                  <a:lnTo>
                    <a:pt x="0" y="0"/>
                  </a:lnTo>
                  <a:lnTo>
                    <a:pt x="405" y="985"/>
                  </a:lnTo>
                  <a:lnTo>
                    <a:pt x="701" y="985"/>
                  </a:lnTo>
                  <a:lnTo>
                    <a:pt x="1106" y="0"/>
                  </a:lnTo>
                  <a:lnTo>
                    <a:pt x="79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7" name="Freeform 9">
              <a:extLst>
                <a:ext uri="{FF2B5EF4-FFF2-40B4-BE49-F238E27FC236}">
                  <a16:creationId xmlns:a16="http://schemas.microsoft.com/office/drawing/2014/main" id="{09E9141B-9F40-A2E9-215B-47564362BE7E}"/>
                </a:ext>
              </a:extLst>
            </p:cNvPr>
            <p:cNvSpPr>
              <a:spLocks noEditPoints="1"/>
            </p:cNvSpPr>
            <p:nvPr userDrawn="1"/>
          </p:nvSpPr>
          <p:spPr bwMode="auto">
            <a:xfrm>
              <a:off x="3138488" y="2319338"/>
              <a:ext cx="1630363" cy="1617663"/>
            </a:xfrm>
            <a:custGeom>
              <a:avLst/>
              <a:gdLst>
                <a:gd name="T0" fmla="*/ 697 w 856"/>
                <a:gd name="T1" fmla="*/ 582 h 848"/>
                <a:gd name="T2" fmla="*/ 462 w 856"/>
                <a:gd name="T3" fmla="*/ 669 h 848"/>
                <a:gd name="T4" fmla="*/ 280 w 856"/>
                <a:gd name="T5" fmla="*/ 602 h 848"/>
                <a:gd name="T6" fmla="*/ 856 w 856"/>
                <a:gd name="T7" fmla="*/ 363 h 848"/>
                <a:gd name="T8" fmla="*/ 758 w 856"/>
                <a:gd name="T9" fmla="*/ 135 h 848"/>
                <a:gd name="T10" fmla="*/ 434 w 856"/>
                <a:gd name="T11" fmla="*/ 0 h 848"/>
                <a:gd name="T12" fmla="*/ 0 w 856"/>
                <a:gd name="T13" fmla="*/ 424 h 848"/>
                <a:gd name="T14" fmla="*/ 459 w 856"/>
                <a:gd name="T15" fmla="*/ 848 h 848"/>
                <a:gd name="T16" fmla="*/ 840 w 856"/>
                <a:gd name="T17" fmla="*/ 691 h 848"/>
                <a:gd name="T18" fmla="*/ 697 w 856"/>
                <a:gd name="T19" fmla="*/ 582 h 848"/>
                <a:gd name="T20" fmla="*/ 265 w 856"/>
                <a:gd name="T21" fmla="*/ 261 h 848"/>
                <a:gd name="T22" fmla="*/ 438 w 856"/>
                <a:gd name="T23" fmla="*/ 179 h 848"/>
                <a:gd name="T24" fmla="*/ 612 w 856"/>
                <a:gd name="T25" fmla="*/ 294 h 848"/>
                <a:gd name="T26" fmla="*/ 219 w 856"/>
                <a:gd name="T27" fmla="*/ 457 h 848"/>
                <a:gd name="T28" fmla="*/ 265 w 856"/>
                <a:gd name="T29" fmla="*/ 261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56" h="848">
                  <a:moveTo>
                    <a:pt x="697" y="582"/>
                  </a:moveTo>
                  <a:cubicBezTo>
                    <a:pt x="602" y="652"/>
                    <a:pt x="548" y="669"/>
                    <a:pt x="462" y="669"/>
                  </a:cubicBezTo>
                  <a:cubicBezTo>
                    <a:pt x="384" y="669"/>
                    <a:pt x="323" y="645"/>
                    <a:pt x="280" y="602"/>
                  </a:cubicBezTo>
                  <a:cubicBezTo>
                    <a:pt x="856" y="363"/>
                    <a:pt x="856" y="363"/>
                    <a:pt x="856" y="363"/>
                  </a:cubicBezTo>
                  <a:cubicBezTo>
                    <a:pt x="843" y="275"/>
                    <a:pt x="810" y="195"/>
                    <a:pt x="758" y="135"/>
                  </a:cubicBezTo>
                  <a:cubicBezTo>
                    <a:pt x="682" y="47"/>
                    <a:pt x="570" y="0"/>
                    <a:pt x="434" y="0"/>
                  </a:cubicBezTo>
                  <a:cubicBezTo>
                    <a:pt x="186" y="0"/>
                    <a:pt x="0" y="183"/>
                    <a:pt x="0" y="424"/>
                  </a:cubicBezTo>
                  <a:cubicBezTo>
                    <a:pt x="0" y="672"/>
                    <a:pt x="187" y="848"/>
                    <a:pt x="459" y="848"/>
                  </a:cubicBezTo>
                  <a:cubicBezTo>
                    <a:pt x="611" y="848"/>
                    <a:pt x="767" y="776"/>
                    <a:pt x="840" y="691"/>
                  </a:cubicBezTo>
                  <a:lnTo>
                    <a:pt x="697" y="582"/>
                  </a:lnTo>
                  <a:close/>
                  <a:moveTo>
                    <a:pt x="265" y="261"/>
                  </a:moveTo>
                  <a:cubicBezTo>
                    <a:pt x="303" y="210"/>
                    <a:pt x="364" y="179"/>
                    <a:pt x="438" y="179"/>
                  </a:cubicBezTo>
                  <a:cubicBezTo>
                    <a:pt x="519" y="179"/>
                    <a:pt x="581" y="226"/>
                    <a:pt x="612" y="294"/>
                  </a:cubicBezTo>
                  <a:cubicBezTo>
                    <a:pt x="219" y="457"/>
                    <a:pt x="219" y="457"/>
                    <a:pt x="219" y="457"/>
                  </a:cubicBezTo>
                  <a:cubicBezTo>
                    <a:pt x="208" y="374"/>
                    <a:pt x="230" y="308"/>
                    <a:pt x="265" y="2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8" name="Freeform 10">
              <a:extLst>
                <a:ext uri="{FF2B5EF4-FFF2-40B4-BE49-F238E27FC236}">
                  <a16:creationId xmlns:a16="http://schemas.microsoft.com/office/drawing/2014/main" id="{25B9A86D-4A79-FF0A-2407-76FCD928EB7E}"/>
                </a:ext>
              </a:extLst>
            </p:cNvPr>
            <p:cNvSpPr>
              <a:spLocks/>
            </p:cNvSpPr>
            <p:nvPr userDrawn="1"/>
          </p:nvSpPr>
          <p:spPr bwMode="auto">
            <a:xfrm>
              <a:off x="1685925" y="1879600"/>
              <a:ext cx="1409700" cy="2030413"/>
            </a:xfrm>
            <a:custGeom>
              <a:avLst/>
              <a:gdLst>
                <a:gd name="T0" fmla="*/ 888 w 888"/>
                <a:gd name="T1" fmla="*/ 1030 h 1279"/>
                <a:gd name="T2" fmla="*/ 274 w 888"/>
                <a:gd name="T3" fmla="*/ 1030 h 1279"/>
                <a:gd name="T4" fmla="*/ 274 w 888"/>
                <a:gd name="T5" fmla="*/ 0 h 1279"/>
                <a:gd name="T6" fmla="*/ 0 w 888"/>
                <a:gd name="T7" fmla="*/ 0 h 1279"/>
                <a:gd name="T8" fmla="*/ 0 w 888"/>
                <a:gd name="T9" fmla="*/ 1279 h 1279"/>
                <a:gd name="T10" fmla="*/ 888 w 888"/>
                <a:gd name="T11" fmla="*/ 1279 h 1279"/>
                <a:gd name="T12" fmla="*/ 888 w 888"/>
                <a:gd name="T13" fmla="*/ 1030 h 1279"/>
              </a:gdLst>
              <a:ahLst/>
              <a:cxnLst>
                <a:cxn ang="0">
                  <a:pos x="T0" y="T1"/>
                </a:cxn>
                <a:cxn ang="0">
                  <a:pos x="T2" y="T3"/>
                </a:cxn>
                <a:cxn ang="0">
                  <a:pos x="T4" y="T5"/>
                </a:cxn>
                <a:cxn ang="0">
                  <a:pos x="T6" y="T7"/>
                </a:cxn>
                <a:cxn ang="0">
                  <a:pos x="T8" y="T9"/>
                </a:cxn>
                <a:cxn ang="0">
                  <a:pos x="T10" y="T11"/>
                </a:cxn>
                <a:cxn ang="0">
                  <a:pos x="T12" y="T13"/>
                </a:cxn>
              </a:cxnLst>
              <a:rect l="0" t="0" r="r" b="b"/>
              <a:pathLst>
                <a:path w="888" h="1279">
                  <a:moveTo>
                    <a:pt x="888" y="1030"/>
                  </a:moveTo>
                  <a:lnTo>
                    <a:pt x="274" y="1030"/>
                  </a:lnTo>
                  <a:lnTo>
                    <a:pt x="274" y="0"/>
                  </a:lnTo>
                  <a:lnTo>
                    <a:pt x="0" y="0"/>
                  </a:lnTo>
                  <a:lnTo>
                    <a:pt x="0" y="1279"/>
                  </a:lnTo>
                  <a:lnTo>
                    <a:pt x="888" y="1279"/>
                  </a:lnTo>
                  <a:lnTo>
                    <a:pt x="888" y="10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9" name="Freeform 10">
              <a:extLst>
                <a:ext uri="{FF2B5EF4-FFF2-40B4-BE49-F238E27FC236}">
                  <a16:creationId xmlns:a16="http://schemas.microsoft.com/office/drawing/2014/main" id="{46D8C981-6E5D-740F-FEC6-3857CE8531D9}"/>
                </a:ext>
              </a:extLst>
            </p:cNvPr>
            <p:cNvSpPr>
              <a:spLocks noEditPoints="1"/>
            </p:cNvSpPr>
            <p:nvPr userDrawn="1"/>
          </p:nvSpPr>
          <p:spPr bwMode="auto">
            <a:xfrm>
              <a:off x="9966325" y="2319338"/>
              <a:ext cx="1677988" cy="1617663"/>
            </a:xfrm>
            <a:custGeom>
              <a:avLst/>
              <a:gdLst>
                <a:gd name="T0" fmla="*/ 439 w 881"/>
                <a:gd name="T1" fmla="*/ 848 h 848"/>
                <a:gd name="T2" fmla="*/ 0 w 881"/>
                <a:gd name="T3" fmla="*/ 424 h 848"/>
                <a:gd name="T4" fmla="*/ 442 w 881"/>
                <a:gd name="T5" fmla="*/ 0 h 848"/>
                <a:gd name="T6" fmla="*/ 881 w 881"/>
                <a:gd name="T7" fmla="*/ 424 h 848"/>
                <a:gd name="T8" fmla="*/ 439 w 881"/>
                <a:gd name="T9" fmla="*/ 848 h 848"/>
                <a:gd name="T10" fmla="*/ 439 w 881"/>
                <a:gd name="T11" fmla="*/ 193 h 848"/>
                <a:gd name="T12" fmla="*/ 222 w 881"/>
                <a:gd name="T13" fmla="*/ 424 h 848"/>
                <a:gd name="T14" fmla="*/ 442 w 881"/>
                <a:gd name="T15" fmla="*/ 655 h 848"/>
                <a:gd name="T16" fmla="*/ 659 w 881"/>
                <a:gd name="T17" fmla="*/ 424 h 848"/>
                <a:gd name="T18" fmla="*/ 439 w 881"/>
                <a:gd name="T19" fmla="*/ 19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1" h="848">
                  <a:moveTo>
                    <a:pt x="439" y="848"/>
                  </a:moveTo>
                  <a:cubicBezTo>
                    <a:pt x="193" y="848"/>
                    <a:pt x="0" y="664"/>
                    <a:pt x="0" y="424"/>
                  </a:cubicBezTo>
                  <a:cubicBezTo>
                    <a:pt x="0" y="186"/>
                    <a:pt x="194" y="0"/>
                    <a:pt x="442" y="0"/>
                  </a:cubicBezTo>
                  <a:cubicBezTo>
                    <a:pt x="688" y="0"/>
                    <a:pt x="881" y="184"/>
                    <a:pt x="881" y="424"/>
                  </a:cubicBezTo>
                  <a:cubicBezTo>
                    <a:pt x="881" y="662"/>
                    <a:pt x="687" y="848"/>
                    <a:pt x="439" y="848"/>
                  </a:cubicBezTo>
                  <a:moveTo>
                    <a:pt x="439" y="193"/>
                  </a:moveTo>
                  <a:cubicBezTo>
                    <a:pt x="313" y="193"/>
                    <a:pt x="222" y="288"/>
                    <a:pt x="222" y="424"/>
                  </a:cubicBezTo>
                  <a:cubicBezTo>
                    <a:pt x="222" y="553"/>
                    <a:pt x="319" y="655"/>
                    <a:pt x="442" y="655"/>
                  </a:cubicBezTo>
                  <a:cubicBezTo>
                    <a:pt x="568" y="655"/>
                    <a:pt x="659" y="557"/>
                    <a:pt x="659" y="424"/>
                  </a:cubicBezTo>
                  <a:cubicBezTo>
                    <a:pt x="659" y="295"/>
                    <a:pt x="562" y="193"/>
                    <a:pt x="439" y="19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0" name="Freeform 11">
              <a:extLst>
                <a:ext uri="{FF2B5EF4-FFF2-40B4-BE49-F238E27FC236}">
                  <a16:creationId xmlns:a16="http://schemas.microsoft.com/office/drawing/2014/main" id="{99A20DAF-CC40-C1C2-62D0-866728F63829}"/>
                </a:ext>
              </a:extLst>
            </p:cNvPr>
            <p:cNvSpPr>
              <a:spLocks noEditPoints="1"/>
            </p:cNvSpPr>
            <p:nvPr userDrawn="1"/>
          </p:nvSpPr>
          <p:spPr bwMode="auto">
            <a:xfrm>
              <a:off x="6664325" y="2319338"/>
              <a:ext cx="1679575" cy="1617663"/>
            </a:xfrm>
            <a:custGeom>
              <a:avLst/>
              <a:gdLst>
                <a:gd name="T0" fmla="*/ 439 w 882"/>
                <a:gd name="T1" fmla="*/ 848 h 848"/>
                <a:gd name="T2" fmla="*/ 0 w 882"/>
                <a:gd name="T3" fmla="*/ 424 h 848"/>
                <a:gd name="T4" fmla="*/ 442 w 882"/>
                <a:gd name="T5" fmla="*/ 0 h 848"/>
                <a:gd name="T6" fmla="*/ 882 w 882"/>
                <a:gd name="T7" fmla="*/ 424 h 848"/>
                <a:gd name="T8" fmla="*/ 439 w 882"/>
                <a:gd name="T9" fmla="*/ 848 h 848"/>
                <a:gd name="T10" fmla="*/ 439 w 882"/>
                <a:gd name="T11" fmla="*/ 193 h 848"/>
                <a:gd name="T12" fmla="*/ 222 w 882"/>
                <a:gd name="T13" fmla="*/ 424 h 848"/>
                <a:gd name="T14" fmla="*/ 442 w 882"/>
                <a:gd name="T15" fmla="*/ 655 h 848"/>
                <a:gd name="T16" fmla="*/ 660 w 882"/>
                <a:gd name="T17" fmla="*/ 424 h 848"/>
                <a:gd name="T18" fmla="*/ 439 w 882"/>
                <a:gd name="T19" fmla="*/ 19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2" h="848">
                  <a:moveTo>
                    <a:pt x="439" y="848"/>
                  </a:moveTo>
                  <a:cubicBezTo>
                    <a:pt x="193" y="848"/>
                    <a:pt x="0" y="664"/>
                    <a:pt x="0" y="424"/>
                  </a:cubicBezTo>
                  <a:cubicBezTo>
                    <a:pt x="0" y="186"/>
                    <a:pt x="195" y="0"/>
                    <a:pt x="442" y="0"/>
                  </a:cubicBezTo>
                  <a:cubicBezTo>
                    <a:pt x="689" y="0"/>
                    <a:pt x="882" y="184"/>
                    <a:pt x="882" y="424"/>
                  </a:cubicBezTo>
                  <a:cubicBezTo>
                    <a:pt x="882" y="662"/>
                    <a:pt x="687" y="848"/>
                    <a:pt x="439" y="848"/>
                  </a:cubicBezTo>
                  <a:moveTo>
                    <a:pt x="439" y="193"/>
                  </a:moveTo>
                  <a:cubicBezTo>
                    <a:pt x="314" y="193"/>
                    <a:pt x="222" y="288"/>
                    <a:pt x="222" y="424"/>
                  </a:cubicBezTo>
                  <a:cubicBezTo>
                    <a:pt x="222" y="553"/>
                    <a:pt x="319" y="655"/>
                    <a:pt x="442" y="655"/>
                  </a:cubicBezTo>
                  <a:cubicBezTo>
                    <a:pt x="568" y="655"/>
                    <a:pt x="660" y="557"/>
                    <a:pt x="660" y="424"/>
                  </a:cubicBezTo>
                  <a:cubicBezTo>
                    <a:pt x="660" y="295"/>
                    <a:pt x="563" y="193"/>
                    <a:pt x="439" y="19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nvGrpSpPr>
          <p:cNvPr id="11" name="Group 72">
            <a:extLst>
              <a:ext uri="{FF2B5EF4-FFF2-40B4-BE49-F238E27FC236}">
                <a16:creationId xmlns:a16="http://schemas.microsoft.com/office/drawing/2014/main" id="{0A07C3FC-132D-27FA-12EB-914E1DE762B5}"/>
              </a:ext>
            </a:extLst>
          </p:cNvPr>
          <p:cNvGrpSpPr>
            <a:grpSpLocks noChangeAspect="1"/>
          </p:cNvGrpSpPr>
          <p:nvPr userDrawn="1"/>
        </p:nvGrpSpPr>
        <p:grpSpPr>
          <a:xfrm>
            <a:off x="373705" y="6426214"/>
            <a:ext cx="777442" cy="259316"/>
            <a:chOff x="547688" y="952500"/>
            <a:chExt cx="12190413" cy="4067175"/>
          </a:xfrm>
        </p:grpSpPr>
        <p:sp>
          <p:nvSpPr>
            <p:cNvPr id="12" name="Rectangle 73">
              <a:extLst>
                <a:ext uri="{FF2B5EF4-FFF2-40B4-BE49-F238E27FC236}">
                  <a16:creationId xmlns:a16="http://schemas.microsoft.com/office/drawing/2014/main" id="{DA4450A5-5FD1-CA51-ABBB-F848C5841CF9}"/>
                </a:ext>
              </a:extLst>
            </p:cNvPr>
            <p:cNvSpPr>
              <a:spLocks noChangeArrowheads="1"/>
            </p:cNvSpPr>
            <p:nvPr userDrawn="1"/>
          </p:nvSpPr>
          <p:spPr bwMode="auto">
            <a:xfrm>
              <a:off x="547688" y="952500"/>
              <a:ext cx="12190413" cy="40671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1"/>
                </a:solidFill>
              </a:endParaRPr>
            </a:p>
          </p:txBody>
        </p:sp>
        <p:sp>
          <p:nvSpPr>
            <p:cNvPr id="13" name="Freeform 7">
              <a:extLst>
                <a:ext uri="{FF2B5EF4-FFF2-40B4-BE49-F238E27FC236}">
                  <a16:creationId xmlns:a16="http://schemas.microsoft.com/office/drawing/2014/main" id="{B74E0FAF-7F9D-B3BF-5F1C-83AA741DD8B7}"/>
                </a:ext>
              </a:extLst>
            </p:cNvPr>
            <p:cNvSpPr>
              <a:spLocks/>
            </p:cNvSpPr>
            <p:nvPr userDrawn="1"/>
          </p:nvSpPr>
          <p:spPr bwMode="auto">
            <a:xfrm>
              <a:off x="4922838" y="2319338"/>
              <a:ext cx="1571625" cy="1590675"/>
            </a:xfrm>
            <a:custGeom>
              <a:avLst/>
              <a:gdLst>
                <a:gd name="T0" fmla="*/ 492 w 825"/>
                <a:gd name="T1" fmla="*/ 0 h 834"/>
                <a:gd name="T2" fmla="*/ 225 w 825"/>
                <a:gd name="T3" fmla="*/ 132 h 834"/>
                <a:gd name="T4" fmla="*/ 225 w 825"/>
                <a:gd name="T5" fmla="*/ 132 h 834"/>
                <a:gd name="T6" fmla="*/ 225 w 825"/>
                <a:gd name="T7" fmla="*/ 132 h 834"/>
                <a:gd name="T8" fmla="*/ 225 w 825"/>
                <a:gd name="T9" fmla="*/ 14 h 834"/>
                <a:gd name="T10" fmla="*/ 0 w 825"/>
                <a:gd name="T11" fmla="*/ 14 h 834"/>
                <a:gd name="T12" fmla="*/ 0 w 825"/>
                <a:gd name="T13" fmla="*/ 834 h 834"/>
                <a:gd name="T14" fmla="*/ 225 w 825"/>
                <a:gd name="T15" fmla="*/ 834 h 834"/>
                <a:gd name="T16" fmla="*/ 225 w 825"/>
                <a:gd name="T17" fmla="*/ 367 h 834"/>
                <a:gd name="T18" fmla="*/ 411 w 825"/>
                <a:gd name="T19" fmla="*/ 194 h 834"/>
                <a:gd name="T20" fmla="*/ 600 w 825"/>
                <a:gd name="T21" fmla="*/ 367 h 834"/>
                <a:gd name="T22" fmla="*/ 600 w 825"/>
                <a:gd name="T23" fmla="*/ 834 h 834"/>
                <a:gd name="T24" fmla="*/ 825 w 825"/>
                <a:gd name="T25" fmla="*/ 834 h 834"/>
                <a:gd name="T26" fmla="*/ 825 w 825"/>
                <a:gd name="T27" fmla="*/ 326 h 834"/>
                <a:gd name="T28" fmla="*/ 492 w 825"/>
                <a:gd name="T29" fmla="*/ 0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5" h="834">
                  <a:moveTo>
                    <a:pt x="492" y="0"/>
                  </a:moveTo>
                  <a:cubicBezTo>
                    <a:pt x="398" y="0"/>
                    <a:pt x="291" y="44"/>
                    <a:pt x="225" y="132"/>
                  </a:cubicBezTo>
                  <a:cubicBezTo>
                    <a:pt x="225" y="132"/>
                    <a:pt x="225" y="132"/>
                    <a:pt x="225" y="132"/>
                  </a:cubicBezTo>
                  <a:cubicBezTo>
                    <a:pt x="225" y="132"/>
                    <a:pt x="225" y="132"/>
                    <a:pt x="225" y="132"/>
                  </a:cubicBezTo>
                  <a:cubicBezTo>
                    <a:pt x="225" y="14"/>
                    <a:pt x="225" y="14"/>
                    <a:pt x="225" y="14"/>
                  </a:cubicBezTo>
                  <a:cubicBezTo>
                    <a:pt x="0" y="14"/>
                    <a:pt x="0" y="14"/>
                    <a:pt x="0" y="14"/>
                  </a:cubicBezTo>
                  <a:cubicBezTo>
                    <a:pt x="0" y="834"/>
                    <a:pt x="0" y="834"/>
                    <a:pt x="0" y="834"/>
                  </a:cubicBezTo>
                  <a:cubicBezTo>
                    <a:pt x="225" y="834"/>
                    <a:pt x="225" y="834"/>
                    <a:pt x="225" y="834"/>
                  </a:cubicBezTo>
                  <a:cubicBezTo>
                    <a:pt x="225" y="367"/>
                    <a:pt x="225" y="367"/>
                    <a:pt x="225" y="367"/>
                  </a:cubicBezTo>
                  <a:cubicBezTo>
                    <a:pt x="225" y="283"/>
                    <a:pt x="290" y="194"/>
                    <a:pt x="411" y="194"/>
                  </a:cubicBezTo>
                  <a:cubicBezTo>
                    <a:pt x="504" y="194"/>
                    <a:pt x="600" y="259"/>
                    <a:pt x="600" y="367"/>
                  </a:cubicBezTo>
                  <a:cubicBezTo>
                    <a:pt x="600" y="834"/>
                    <a:pt x="600" y="834"/>
                    <a:pt x="600" y="834"/>
                  </a:cubicBezTo>
                  <a:cubicBezTo>
                    <a:pt x="825" y="834"/>
                    <a:pt x="825" y="834"/>
                    <a:pt x="825" y="834"/>
                  </a:cubicBezTo>
                  <a:cubicBezTo>
                    <a:pt x="825" y="326"/>
                    <a:pt x="825" y="326"/>
                    <a:pt x="825" y="326"/>
                  </a:cubicBezTo>
                  <a:cubicBezTo>
                    <a:pt x="825" y="137"/>
                    <a:pt x="690" y="0"/>
                    <a:pt x="49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1"/>
                </a:solidFill>
              </a:endParaRPr>
            </a:p>
          </p:txBody>
        </p:sp>
        <p:sp>
          <p:nvSpPr>
            <p:cNvPr id="14" name="Freeform 8">
              <a:extLst>
                <a:ext uri="{FF2B5EF4-FFF2-40B4-BE49-F238E27FC236}">
                  <a16:creationId xmlns:a16="http://schemas.microsoft.com/office/drawing/2014/main" id="{2C5A2B2C-FD0C-4F64-5D98-9A56B2E33377}"/>
                </a:ext>
              </a:extLst>
            </p:cNvPr>
            <p:cNvSpPr>
              <a:spLocks/>
            </p:cNvSpPr>
            <p:nvPr userDrawn="1"/>
          </p:nvSpPr>
          <p:spPr bwMode="auto">
            <a:xfrm>
              <a:off x="8277225" y="2346325"/>
              <a:ext cx="1755775" cy="1563688"/>
            </a:xfrm>
            <a:custGeom>
              <a:avLst/>
              <a:gdLst>
                <a:gd name="T0" fmla="*/ 797 w 1106"/>
                <a:gd name="T1" fmla="*/ 0 h 985"/>
                <a:gd name="T2" fmla="*/ 553 w 1106"/>
                <a:gd name="T3" fmla="*/ 671 h 985"/>
                <a:gd name="T4" fmla="*/ 308 w 1106"/>
                <a:gd name="T5" fmla="*/ 0 h 985"/>
                <a:gd name="T6" fmla="*/ 0 w 1106"/>
                <a:gd name="T7" fmla="*/ 0 h 985"/>
                <a:gd name="T8" fmla="*/ 405 w 1106"/>
                <a:gd name="T9" fmla="*/ 985 h 985"/>
                <a:gd name="T10" fmla="*/ 701 w 1106"/>
                <a:gd name="T11" fmla="*/ 985 h 985"/>
                <a:gd name="T12" fmla="*/ 1106 w 1106"/>
                <a:gd name="T13" fmla="*/ 0 h 985"/>
                <a:gd name="T14" fmla="*/ 797 w 1106"/>
                <a:gd name="T15" fmla="*/ 0 h 9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6" h="985">
                  <a:moveTo>
                    <a:pt x="797" y="0"/>
                  </a:moveTo>
                  <a:lnTo>
                    <a:pt x="553" y="671"/>
                  </a:lnTo>
                  <a:lnTo>
                    <a:pt x="308" y="0"/>
                  </a:lnTo>
                  <a:lnTo>
                    <a:pt x="0" y="0"/>
                  </a:lnTo>
                  <a:lnTo>
                    <a:pt x="405" y="985"/>
                  </a:lnTo>
                  <a:lnTo>
                    <a:pt x="701" y="985"/>
                  </a:lnTo>
                  <a:lnTo>
                    <a:pt x="1106" y="0"/>
                  </a:lnTo>
                  <a:lnTo>
                    <a:pt x="79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1"/>
                </a:solidFill>
              </a:endParaRPr>
            </a:p>
          </p:txBody>
        </p:sp>
        <p:sp>
          <p:nvSpPr>
            <p:cNvPr id="15" name="Freeform 9">
              <a:extLst>
                <a:ext uri="{FF2B5EF4-FFF2-40B4-BE49-F238E27FC236}">
                  <a16:creationId xmlns:a16="http://schemas.microsoft.com/office/drawing/2014/main" id="{DA579DF9-3224-C698-AB0B-A3741F174D51}"/>
                </a:ext>
              </a:extLst>
            </p:cNvPr>
            <p:cNvSpPr>
              <a:spLocks noEditPoints="1"/>
            </p:cNvSpPr>
            <p:nvPr userDrawn="1"/>
          </p:nvSpPr>
          <p:spPr bwMode="auto">
            <a:xfrm>
              <a:off x="3138488" y="2319338"/>
              <a:ext cx="1630363" cy="1617663"/>
            </a:xfrm>
            <a:custGeom>
              <a:avLst/>
              <a:gdLst>
                <a:gd name="T0" fmla="*/ 697 w 856"/>
                <a:gd name="T1" fmla="*/ 582 h 848"/>
                <a:gd name="T2" fmla="*/ 462 w 856"/>
                <a:gd name="T3" fmla="*/ 669 h 848"/>
                <a:gd name="T4" fmla="*/ 280 w 856"/>
                <a:gd name="T5" fmla="*/ 602 h 848"/>
                <a:gd name="T6" fmla="*/ 856 w 856"/>
                <a:gd name="T7" fmla="*/ 363 h 848"/>
                <a:gd name="T8" fmla="*/ 758 w 856"/>
                <a:gd name="T9" fmla="*/ 135 h 848"/>
                <a:gd name="T10" fmla="*/ 434 w 856"/>
                <a:gd name="T11" fmla="*/ 0 h 848"/>
                <a:gd name="T12" fmla="*/ 0 w 856"/>
                <a:gd name="T13" fmla="*/ 424 h 848"/>
                <a:gd name="T14" fmla="*/ 459 w 856"/>
                <a:gd name="T15" fmla="*/ 848 h 848"/>
                <a:gd name="T16" fmla="*/ 840 w 856"/>
                <a:gd name="T17" fmla="*/ 691 h 848"/>
                <a:gd name="T18" fmla="*/ 697 w 856"/>
                <a:gd name="T19" fmla="*/ 582 h 848"/>
                <a:gd name="T20" fmla="*/ 265 w 856"/>
                <a:gd name="T21" fmla="*/ 261 h 848"/>
                <a:gd name="T22" fmla="*/ 438 w 856"/>
                <a:gd name="T23" fmla="*/ 179 h 848"/>
                <a:gd name="T24" fmla="*/ 612 w 856"/>
                <a:gd name="T25" fmla="*/ 294 h 848"/>
                <a:gd name="T26" fmla="*/ 219 w 856"/>
                <a:gd name="T27" fmla="*/ 457 h 848"/>
                <a:gd name="T28" fmla="*/ 265 w 856"/>
                <a:gd name="T29" fmla="*/ 261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56" h="848">
                  <a:moveTo>
                    <a:pt x="697" y="582"/>
                  </a:moveTo>
                  <a:cubicBezTo>
                    <a:pt x="602" y="652"/>
                    <a:pt x="548" y="669"/>
                    <a:pt x="462" y="669"/>
                  </a:cubicBezTo>
                  <a:cubicBezTo>
                    <a:pt x="384" y="669"/>
                    <a:pt x="323" y="645"/>
                    <a:pt x="280" y="602"/>
                  </a:cubicBezTo>
                  <a:cubicBezTo>
                    <a:pt x="856" y="363"/>
                    <a:pt x="856" y="363"/>
                    <a:pt x="856" y="363"/>
                  </a:cubicBezTo>
                  <a:cubicBezTo>
                    <a:pt x="843" y="275"/>
                    <a:pt x="810" y="195"/>
                    <a:pt x="758" y="135"/>
                  </a:cubicBezTo>
                  <a:cubicBezTo>
                    <a:pt x="682" y="47"/>
                    <a:pt x="570" y="0"/>
                    <a:pt x="434" y="0"/>
                  </a:cubicBezTo>
                  <a:cubicBezTo>
                    <a:pt x="186" y="0"/>
                    <a:pt x="0" y="183"/>
                    <a:pt x="0" y="424"/>
                  </a:cubicBezTo>
                  <a:cubicBezTo>
                    <a:pt x="0" y="672"/>
                    <a:pt x="187" y="848"/>
                    <a:pt x="459" y="848"/>
                  </a:cubicBezTo>
                  <a:cubicBezTo>
                    <a:pt x="611" y="848"/>
                    <a:pt x="767" y="776"/>
                    <a:pt x="840" y="691"/>
                  </a:cubicBezTo>
                  <a:lnTo>
                    <a:pt x="697" y="582"/>
                  </a:lnTo>
                  <a:close/>
                  <a:moveTo>
                    <a:pt x="265" y="261"/>
                  </a:moveTo>
                  <a:cubicBezTo>
                    <a:pt x="303" y="210"/>
                    <a:pt x="364" y="179"/>
                    <a:pt x="438" y="179"/>
                  </a:cubicBezTo>
                  <a:cubicBezTo>
                    <a:pt x="519" y="179"/>
                    <a:pt x="581" y="226"/>
                    <a:pt x="612" y="294"/>
                  </a:cubicBezTo>
                  <a:cubicBezTo>
                    <a:pt x="219" y="457"/>
                    <a:pt x="219" y="457"/>
                    <a:pt x="219" y="457"/>
                  </a:cubicBezTo>
                  <a:cubicBezTo>
                    <a:pt x="208" y="374"/>
                    <a:pt x="230" y="308"/>
                    <a:pt x="265" y="2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1"/>
                </a:solidFill>
              </a:endParaRPr>
            </a:p>
          </p:txBody>
        </p:sp>
        <p:sp>
          <p:nvSpPr>
            <p:cNvPr id="16" name="Freeform 10">
              <a:extLst>
                <a:ext uri="{FF2B5EF4-FFF2-40B4-BE49-F238E27FC236}">
                  <a16:creationId xmlns:a16="http://schemas.microsoft.com/office/drawing/2014/main" id="{006E85AB-AFCA-3F69-16F0-774715FD868B}"/>
                </a:ext>
              </a:extLst>
            </p:cNvPr>
            <p:cNvSpPr>
              <a:spLocks/>
            </p:cNvSpPr>
            <p:nvPr userDrawn="1"/>
          </p:nvSpPr>
          <p:spPr bwMode="auto">
            <a:xfrm>
              <a:off x="1685925" y="1879600"/>
              <a:ext cx="1409700" cy="2030413"/>
            </a:xfrm>
            <a:custGeom>
              <a:avLst/>
              <a:gdLst>
                <a:gd name="T0" fmla="*/ 888 w 888"/>
                <a:gd name="T1" fmla="*/ 1030 h 1279"/>
                <a:gd name="T2" fmla="*/ 274 w 888"/>
                <a:gd name="T3" fmla="*/ 1030 h 1279"/>
                <a:gd name="T4" fmla="*/ 274 w 888"/>
                <a:gd name="T5" fmla="*/ 0 h 1279"/>
                <a:gd name="T6" fmla="*/ 0 w 888"/>
                <a:gd name="T7" fmla="*/ 0 h 1279"/>
                <a:gd name="T8" fmla="*/ 0 w 888"/>
                <a:gd name="T9" fmla="*/ 1279 h 1279"/>
                <a:gd name="T10" fmla="*/ 888 w 888"/>
                <a:gd name="T11" fmla="*/ 1279 h 1279"/>
                <a:gd name="T12" fmla="*/ 888 w 888"/>
                <a:gd name="T13" fmla="*/ 1030 h 1279"/>
              </a:gdLst>
              <a:ahLst/>
              <a:cxnLst>
                <a:cxn ang="0">
                  <a:pos x="T0" y="T1"/>
                </a:cxn>
                <a:cxn ang="0">
                  <a:pos x="T2" y="T3"/>
                </a:cxn>
                <a:cxn ang="0">
                  <a:pos x="T4" y="T5"/>
                </a:cxn>
                <a:cxn ang="0">
                  <a:pos x="T6" y="T7"/>
                </a:cxn>
                <a:cxn ang="0">
                  <a:pos x="T8" y="T9"/>
                </a:cxn>
                <a:cxn ang="0">
                  <a:pos x="T10" y="T11"/>
                </a:cxn>
                <a:cxn ang="0">
                  <a:pos x="T12" y="T13"/>
                </a:cxn>
              </a:cxnLst>
              <a:rect l="0" t="0" r="r" b="b"/>
              <a:pathLst>
                <a:path w="888" h="1279">
                  <a:moveTo>
                    <a:pt x="888" y="1030"/>
                  </a:moveTo>
                  <a:lnTo>
                    <a:pt x="274" y="1030"/>
                  </a:lnTo>
                  <a:lnTo>
                    <a:pt x="274" y="0"/>
                  </a:lnTo>
                  <a:lnTo>
                    <a:pt x="0" y="0"/>
                  </a:lnTo>
                  <a:lnTo>
                    <a:pt x="0" y="1279"/>
                  </a:lnTo>
                  <a:lnTo>
                    <a:pt x="888" y="1279"/>
                  </a:lnTo>
                  <a:lnTo>
                    <a:pt x="888" y="10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1"/>
                </a:solidFill>
              </a:endParaRPr>
            </a:p>
          </p:txBody>
        </p:sp>
        <p:sp>
          <p:nvSpPr>
            <p:cNvPr id="17" name="Freeform 10">
              <a:extLst>
                <a:ext uri="{FF2B5EF4-FFF2-40B4-BE49-F238E27FC236}">
                  <a16:creationId xmlns:a16="http://schemas.microsoft.com/office/drawing/2014/main" id="{975F1E4A-473B-4B31-548A-4F21D801AEA2}"/>
                </a:ext>
              </a:extLst>
            </p:cNvPr>
            <p:cNvSpPr>
              <a:spLocks noEditPoints="1"/>
            </p:cNvSpPr>
            <p:nvPr userDrawn="1"/>
          </p:nvSpPr>
          <p:spPr bwMode="auto">
            <a:xfrm>
              <a:off x="9966325" y="2319338"/>
              <a:ext cx="1677988" cy="1617663"/>
            </a:xfrm>
            <a:custGeom>
              <a:avLst/>
              <a:gdLst>
                <a:gd name="T0" fmla="*/ 439 w 881"/>
                <a:gd name="T1" fmla="*/ 848 h 848"/>
                <a:gd name="T2" fmla="*/ 0 w 881"/>
                <a:gd name="T3" fmla="*/ 424 h 848"/>
                <a:gd name="T4" fmla="*/ 442 w 881"/>
                <a:gd name="T5" fmla="*/ 0 h 848"/>
                <a:gd name="T6" fmla="*/ 881 w 881"/>
                <a:gd name="T7" fmla="*/ 424 h 848"/>
                <a:gd name="T8" fmla="*/ 439 w 881"/>
                <a:gd name="T9" fmla="*/ 848 h 848"/>
                <a:gd name="T10" fmla="*/ 439 w 881"/>
                <a:gd name="T11" fmla="*/ 193 h 848"/>
                <a:gd name="T12" fmla="*/ 222 w 881"/>
                <a:gd name="T13" fmla="*/ 424 h 848"/>
                <a:gd name="T14" fmla="*/ 442 w 881"/>
                <a:gd name="T15" fmla="*/ 655 h 848"/>
                <a:gd name="T16" fmla="*/ 659 w 881"/>
                <a:gd name="T17" fmla="*/ 424 h 848"/>
                <a:gd name="T18" fmla="*/ 439 w 881"/>
                <a:gd name="T19" fmla="*/ 19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1" h="848">
                  <a:moveTo>
                    <a:pt x="439" y="848"/>
                  </a:moveTo>
                  <a:cubicBezTo>
                    <a:pt x="193" y="848"/>
                    <a:pt x="0" y="664"/>
                    <a:pt x="0" y="424"/>
                  </a:cubicBezTo>
                  <a:cubicBezTo>
                    <a:pt x="0" y="186"/>
                    <a:pt x="194" y="0"/>
                    <a:pt x="442" y="0"/>
                  </a:cubicBezTo>
                  <a:cubicBezTo>
                    <a:pt x="688" y="0"/>
                    <a:pt x="881" y="184"/>
                    <a:pt x="881" y="424"/>
                  </a:cubicBezTo>
                  <a:cubicBezTo>
                    <a:pt x="881" y="662"/>
                    <a:pt x="687" y="848"/>
                    <a:pt x="439" y="848"/>
                  </a:cubicBezTo>
                  <a:moveTo>
                    <a:pt x="439" y="193"/>
                  </a:moveTo>
                  <a:cubicBezTo>
                    <a:pt x="313" y="193"/>
                    <a:pt x="222" y="288"/>
                    <a:pt x="222" y="424"/>
                  </a:cubicBezTo>
                  <a:cubicBezTo>
                    <a:pt x="222" y="553"/>
                    <a:pt x="319" y="655"/>
                    <a:pt x="442" y="655"/>
                  </a:cubicBezTo>
                  <a:cubicBezTo>
                    <a:pt x="568" y="655"/>
                    <a:pt x="659" y="557"/>
                    <a:pt x="659" y="424"/>
                  </a:cubicBezTo>
                  <a:cubicBezTo>
                    <a:pt x="659" y="295"/>
                    <a:pt x="562" y="193"/>
                    <a:pt x="439" y="19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1"/>
                </a:solidFill>
              </a:endParaRPr>
            </a:p>
          </p:txBody>
        </p:sp>
        <p:sp>
          <p:nvSpPr>
            <p:cNvPr id="18" name="Freeform 11">
              <a:extLst>
                <a:ext uri="{FF2B5EF4-FFF2-40B4-BE49-F238E27FC236}">
                  <a16:creationId xmlns:a16="http://schemas.microsoft.com/office/drawing/2014/main" id="{20D6B2E7-A37E-9D24-E5F6-C9B02F57385D}"/>
                </a:ext>
              </a:extLst>
            </p:cNvPr>
            <p:cNvSpPr>
              <a:spLocks noEditPoints="1"/>
            </p:cNvSpPr>
            <p:nvPr userDrawn="1"/>
          </p:nvSpPr>
          <p:spPr bwMode="auto">
            <a:xfrm>
              <a:off x="6664325" y="2319338"/>
              <a:ext cx="1679575" cy="1617663"/>
            </a:xfrm>
            <a:custGeom>
              <a:avLst/>
              <a:gdLst>
                <a:gd name="T0" fmla="*/ 439 w 882"/>
                <a:gd name="T1" fmla="*/ 848 h 848"/>
                <a:gd name="T2" fmla="*/ 0 w 882"/>
                <a:gd name="T3" fmla="*/ 424 h 848"/>
                <a:gd name="T4" fmla="*/ 442 w 882"/>
                <a:gd name="T5" fmla="*/ 0 h 848"/>
                <a:gd name="T6" fmla="*/ 882 w 882"/>
                <a:gd name="T7" fmla="*/ 424 h 848"/>
                <a:gd name="T8" fmla="*/ 439 w 882"/>
                <a:gd name="T9" fmla="*/ 848 h 848"/>
                <a:gd name="T10" fmla="*/ 439 w 882"/>
                <a:gd name="T11" fmla="*/ 193 h 848"/>
                <a:gd name="T12" fmla="*/ 222 w 882"/>
                <a:gd name="T13" fmla="*/ 424 h 848"/>
                <a:gd name="T14" fmla="*/ 442 w 882"/>
                <a:gd name="T15" fmla="*/ 655 h 848"/>
                <a:gd name="T16" fmla="*/ 660 w 882"/>
                <a:gd name="T17" fmla="*/ 424 h 848"/>
                <a:gd name="T18" fmla="*/ 439 w 882"/>
                <a:gd name="T19" fmla="*/ 19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2" h="848">
                  <a:moveTo>
                    <a:pt x="439" y="848"/>
                  </a:moveTo>
                  <a:cubicBezTo>
                    <a:pt x="193" y="848"/>
                    <a:pt x="0" y="664"/>
                    <a:pt x="0" y="424"/>
                  </a:cubicBezTo>
                  <a:cubicBezTo>
                    <a:pt x="0" y="186"/>
                    <a:pt x="195" y="0"/>
                    <a:pt x="442" y="0"/>
                  </a:cubicBezTo>
                  <a:cubicBezTo>
                    <a:pt x="689" y="0"/>
                    <a:pt x="882" y="184"/>
                    <a:pt x="882" y="424"/>
                  </a:cubicBezTo>
                  <a:cubicBezTo>
                    <a:pt x="882" y="662"/>
                    <a:pt x="687" y="848"/>
                    <a:pt x="439" y="848"/>
                  </a:cubicBezTo>
                  <a:moveTo>
                    <a:pt x="439" y="193"/>
                  </a:moveTo>
                  <a:cubicBezTo>
                    <a:pt x="314" y="193"/>
                    <a:pt x="222" y="288"/>
                    <a:pt x="222" y="424"/>
                  </a:cubicBezTo>
                  <a:cubicBezTo>
                    <a:pt x="222" y="553"/>
                    <a:pt x="319" y="655"/>
                    <a:pt x="442" y="655"/>
                  </a:cubicBezTo>
                  <a:cubicBezTo>
                    <a:pt x="568" y="655"/>
                    <a:pt x="660" y="557"/>
                    <a:pt x="660" y="424"/>
                  </a:cubicBezTo>
                  <a:cubicBezTo>
                    <a:pt x="660" y="295"/>
                    <a:pt x="563" y="193"/>
                    <a:pt x="439" y="19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1"/>
                </a:solidFill>
              </a:endParaRPr>
            </a:p>
          </p:txBody>
        </p:sp>
      </p:grpSp>
      <p:sp>
        <p:nvSpPr>
          <p:cNvPr id="19" name="TextBox 1">
            <a:extLst>
              <a:ext uri="{FF2B5EF4-FFF2-40B4-BE49-F238E27FC236}">
                <a16:creationId xmlns:a16="http://schemas.microsoft.com/office/drawing/2014/main" id="{336B4ACB-17BB-5F42-7B95-37C00069A55A}"/>
              </a:ext>
            </a:extLst>
          </p:cNvPr>
          <p:cNvSpPr txBox="1"/>
          <p:nvPr userDrawn="1"/>
        </p:nvSpPr>
        <p:spPr>
          <a:xfrm>
            <a:off x="1259423" y="6487126"/>
            <a:ext cx="4115872" cy="153888"/>
          </a:xfrm>
          <a:prstGeom prst="rect">
            <a:avLst/>
          </a:prstGeom>
          <a:noFill/>
        </p:spPr>
        <p:txBody>
          <a:bodyPr wrap="square" lIns="0" tIns="0" rIns="0" bIns="0" rtlCol="0">
            <a:spAutoFit/>
          </a:bodyPr>
          <a:lstStyle/>
          <a:p>
            <a:r>
              <a:rPr lang="en-US" sz="1000" dirty="0">
                <a:solidFill>
                  <a:schemeClr val="tx1"/>
                </a:solidFill>
                <a:latin typeface="Arial" pitchFamily="34" charset="0"/>
                <a:cs typeface="Arial" pitchFamily="34" charset="0"/>
              </a:rPr>
              <a:t>2024 Lenovo Enterprise Solutions LLC. All rights reserved.</a:t>
            </a:r>
          </a:p>
        </p:txBody>
      </p:sp>
      <p:sp>
        <p:nvSpPr>
          <p:cNvPr id="20" name="Slide Number Placeholder 5">
            <a:extLst>
              <a:ext uri="{FF2B5EF4-FFF2-40B4-BE49-F238E27FC236}">
                <a16:creationId xmlns:a16="http://schemas.microsoft.com/office/drawing/2014/main" id="{7AEAB025-E7BA-F3DF-BFB9-BBF4B0C82160}"/>
              </a:ext>
            </a:extLst>
          </p:cNvPr>
          <p:cNvSpPr>
            <a:spLocks noGrp="1"/>
          </p:cNvSpPr>
          <p:nvPr>
            <p:ph type="sldNum" sz="quarter" idx="4"/>
          </p:nvPr>
        </p:nvSpPr>
        <p:spPr>
          <a:xfrm>
            <a:off x="11672569" y="6400800"/>
            <a:ext cx="439026" cy="155448"/>
          </a:xfrm>
          <a:prstGeom prst="rect">
            <a:avLst/>
          </a:prstGeom>
        </p:spPr>
        <p:txBody>
          <a:bodyPr vert="horz" lIns="0" tIns="0" rIns="0" bIns="0" rtlCol="0" anchor="ctr"/>
          <a:lstStyle>
            <a:lvl1pPr algn="ctr">
              <a:defRPr sz="1000">
                <a:solidFill>
                  <a:schemeClr val="tx1"/>
                </a:solidFill>
                <a:latin typeface="Arial" panose="020B0604020202020204" pitchFamily="34" charset="0"/>
                <a:cs typeface="Arial" panose="020B0604020202020204" pitchFamily="34" charset="0"/>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273504682"/>
      </p:ext>
    </p:extLst>
  </p:cSld>
  <p:clrMap bg1="lt1" tx1="dk1" bg2="lt2" tx2="dk2" accent1="accent1" accent2="accent2" accent3="accent3" accent4="accent4" accent5="accent5" accent6="accent6" hlink="hlink" folHlink="folHlink"/>
  <p:sldLayoutIdLst>
    <p:sldLayoutId id="2147483764" r:id="rId1"/>
    <p:sldLayoutId id="2147483773" r:id="rId2"/>
    <p:sldLayoutId id="2147483775" r:id="rId3"/>
  </p:sldLayoutIdLst>
  <p:transition spd="med"/>
  <p:hf hdr="0" ftr="0" dt="0"/>
  <p:txStyles>
    <p:titleStyle>
      <a:lvl1pPr algn="ctr" defTabSz="1218987" rtl="0" eaLnBrk="1" latinLnBrk="0" hangingPunct="1">
        <a:spcBef>
          <a:spcPct val="0"/>
        </a:spcBef>
        <a:buNone/>
        <a:defRPr sz="4300" kern="1200" cap="all" baseline="0">
          <a:solidFill>
            <a:schemeClr val="tx1"/>
          </a:solidFill>
          <a:latin typeface="Arial" pitchFamily="34" charset="0"/>
          <a:ea typeface="+mj-ea"/>
          <a:cs typeface="Arial" pitchFamily="34" charset="0"/>
        </a:defRPr>
      </a:lvl1pPr>
    </p:titleStyle>
    <p:bodyStyle>
      <a:lvl1pPr marL="457120" indent="-457120" algn="l" defTabSz="1218987" rtl="0" eaLnBrk="1" latinLnBrk="0" hangingPunct="1">
        <a:spcBef>
          <a:spcPct val="20000"/>
        </a:spcBef>
        <a:buClrTx/>
        <a:buFont typeface="Arial" panose="020B0604020202020204" pitchFamily="34" charset="0"/>
        <a:buChar char="•"/>
        <a:defRPr sz="4300" kern="1200">
          <a:solidFill>
            <a:schemeClr val="tx1"/>
          </a:solidFill>
          <a:latin typeface="Arial" pitchFamily="34" charset="0"/>
          <a:ea typeface="+mn-ea"/>
          <a:cs typeface="Arial" pitchFamily="34" charset="0"/>
        </a:defRPr>
      </a:lvl1pPr>
      <a:lvl2pPr marL="990427" indent="-380933" algn="l" defTabSz="1218987" rtl="0" eaLnBrk="1" latinLnBrk="0" hangingPunct="1">
        <a:spcBef>
          <a:spcPct val="20000"/>
        </a:spcBef>
        <a:buClrTx/>
        <a:buFont typeface="Arial" panose="020B0604020202020204" pitchFamily="34" charset="0"/>
        <a:buChar char="–"/>
        <a:defRPr sz="3700" kern="1200">
          <a:solidFill>
            <a:schemeClr val="tx1"/>
          </a:solidFill>
          <a:latin typeface="Arial" pitchFamily="34" charset="0"/>
          <a:ea typeface="+mn-ea"/>
          <a:cs typeface="Arial" pitchFamily="34" charset="0"/>
        </a:defRPr>
      </a:lvl2pPr>
      <a:lvl3pPr marL="1523733" indent="-304747" algn="l" defTabSz="1218987" rtl="0" eaLnBrk="1" latinLnBrk="0" hangingPunct="1">
        <a:spcBef>
          <a:spcPct val="20000"/>
        </a:spcBef>
        <a:buClrTx/>
        <a:buFont typeface="Arial" panose="020B0604020202020204" pitchFamily="34" charset="0"/>
        <a:buChar char="-"/>
        <a:defRPr sz="3200" kern="1200">
          <a:solidFill>
            <a:schemeClr val="tx1"/>
          </a:solidFill>
          <a:latin typeface="Arial" pitchFamily="34" charset="0"/>
          <a:ea typeface="+mn-ea"/>
          <a:cs typeface="Arial" pitchFamily="34" charset="0"/>
        </a:defRPr>
      </a:lvl3pPr>
      <a:lvl4pPr marL="2133227" indent="-304747" algn="l" defTabSz="1218987" rtl="0" eaLnBrk="1" latinLnBrk="0" hangingPunct="1">
        <a:spcBef>
          <a:spcPct val="20000"/>
        </a:spcBef>
        <a:buClrTx/>
        <a:buFont typeface="Arial" panose="020B0604020202020204" pitchFamily="34" charset="0"/>
        <a:buChar char="-"/>
        <a:defRPr sz="2700" kern="1200">
          <a:solidFill>
            <a:schemeClr val="tx1"/>
          </a:solidFill>
          <a:latin typeface="Arial" pitchFamily="34" charset="0"/>
          <a:ea typeface="+mn-ea"/>
          <a:cs typeface="Arial" pitchFamily="34" charset="0"/>
        </a:defRPr>
      </a:lvl4pPr>
      <a:lvl5pPr marL="2742720" indent="-304747" algn="l" defTabSz="1218987" rtl="0" eaLnBrk="1" latinLnBrk="0" hangingPunct="1">
        <a:spcBef>
          <a:spcPct val="20000"/>
        </a:spcBef>
        <a:buClrTx/>
        <a:buFont typeface="Arial" panose="020B0604020202020204" pitchFamily="34" charset="0"/>
        <a:buChar char="-"/>
        <a:defRPr sz="2700" kern="1200">
          <a:solidFill>
            <a:schemeClr val="tx1"/>
          </a:solidFill>
          <a:latin typeface="Arial" pitchFamily="34" charset="0"/>
          <a:ea typeface="+mn-ea"/>
          <a:cs typeface="Arial" pitchFamily="34" charset="0"/>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40">
          <p15:clr>
            <a:srgbClr val="F26B43"/>
          </p15:clr>
        </p15:guide>
        <p15:guide id="2" pos="6719">
          <p15:clr>
            <a:srgbClr val="F26B43"/>
          </p15:clr>
        </p15:guide>
        <p15:guide id="3" orient="horz" pos="2880">
          <p15:clr>
            <a:srgbClr val="F26B43"/>
          </p15:clr>
        </p15:guide>
        <p15:guide id="4" pos="3839">
          <p15:clr>
            <a:srgbClr val="F26B43"/>
          </p15:clr>
        </p15:guide>
        <p15:guide id="5" pos="5279">
          <p15:clr>
            <a:srgbClr val="F26B43"/>
          </p15:clr>
        </p15:guide>
        <p15:guide id="6" pos="2399">
          <p15:clr>
            <a:srgbClr val="F26B43"/>
          </p15:clr>
        </p15:guide>
        <p15:guide id="7" pos="959">
          <p15:clr>
            <a:srgbClr val="F26B43"/>
          </p15:clr>
        </p15:guide>
        <p15:guide id="8" pos="7199">
          <p15:clr>
            <a:srgbClr val="FDE53C"/>
          </p15:clr>
        </p15:guide>
        <p15:guide id="9" pos="6239">
          <p15:clr>
            <a:srgbClr val="FDE53C"/>
          </p15:clr>
        </p15:guide>
        <p15:guide id="10" pos="5759">
          <p15:clr>
            <a:srgbClr val="FDE53C"/>
          </p15:clr>
        </p15:guide>
        <p15:guide id="11" pos="4319">
          <p15:clr>
            <a:srgbClr val="FDE53C"/>
          </p15:clr>
        </p15:guide>
        <p15:guide id="12" pos="4799">
          <p15:clr>
            <a:srgbClr val="FDE53C"/>
          </p15:clr>
        </p15:guide>
        <p15:guide id="13" pos="3335">
          <p15:clr>
            <a:srgbClr val="FDE53C"/>
          </p15:clr>
        </p15:guide>
        <p15:guide id="14" pos="2879">
          <p15:clr>
            <a:srgbClr val="FDE53C"/>
          </p15:clr>
        </p15:guide>
        <p15:guide id="15" pos="1919">
          <p15:clr>
            <a:srgbClr val="FDE53C"/>
          </p15:clr>
        </p15:guide>
        <p15:guide id="16" pos="1439">
          <p15:clr>
            <a:srgbClr val="FDE53C"/>
          </p15:clr>
        </p15:guide>
        <p15:guide id="17" pos="479">
          <p15:clr>
            <a:srgbClr val="FDE53C"/>
          </p15:clr>
        </p15:guide>
        <p15:guide id="18" orient="horz" pos="960">
          <p15:clr>
            <a:srgbClr val="FDE53C"/>
          </p15:clr>
        </p15:guide>
        <p15:guide id="19" orient="horz" pos="480">
          <p15:clr>
            <a:srgbClr val="FDE53C"/>
          </p15:clr>
        </p15:guide>
        <p15:guide id="20" orient="horz" pos="1920">
          <p15:clr>
            <a:srgbClr val="FDE53C"/>
          </p15:clr>
        </p15:guide>
        <p15:guide id="21" orient="horz" pos="2400">
          <p15:clr>
            <a:srgbClr val="FDE53C"/>
          </p15:clr>
        </p15:guide>
        <p15:guide id="22" orient="horz" pos="3360">
          <p15:clr>
            <a:srgbClr val="FDE53C"/>
          </p15:clr>
        </p15:guide>
        <p15:guide id="23" orient="horz" pos="3840">
          <p15:clr>
            <a:srgbClr val="FDE53C"/>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3" name="Group 72">
            <a:extLst>
              <a:ext uri="{FF2B5EF4-FFF2-40B4-BE49-F238E27FC236}">
                <a16:creationId xmlns:a16="http://schemas.microsoft.com/office/drawing/2014/main" id="{C6639FE7-BC93-FDB3-6913-21C7F3DA315E}"/>
              </a:ext>
            </a:extLst>
          </p:cNvPr>
          <p:cNvGrpSpPr>
            <a:grpSpLocks noChangeAspect="1"/>
          </p:cNvGrpSpPr>
          <p:nvPr userDrawn="1"/>
        </p:nvGrpSpPr>
        <p:grpSpPr>
          <a:xfrm>
            <a:off x="448231" y="6500524"/>
            <a:ext cx="635031" cy="131168"/>
            <a:chOff x="1685925" y="1879600"/>
            <a:chExt cx="9958388" cy="2057401"/>
          </a:xfrm>
        </p:grpSpPr>
        <p:sp>
          <p:nvSpPr>
            <p:cNvPr id="7" name="Freeform 7">
              <a:extLst>
                <a:ext uri="{FF2B5EF4-FFF2-40B4-BE49-F238E27FC236}">
                  <a16:creationId xmlns:a16="http://schemas.microsoft.com/office/drawing/2014/main" id="{EE126181-A4AD-1EBE-E7FA-D277780DF893}"/>
                </a:ext>
              </a:extLst>
            </p:cNvPr>
            <p:cNvSpPr>
              <a:spLocks/>
            </p:cNvSpPr>
            <p:nvPr userDrawn="1"/>
          </p:nvSpPr>
          <p:spPr bwMode="auto">
            <a:xfrm>
              <a:off x="4922838" y="2319338"/>
              <a:ext cx="1571625" cy="1590675"/>
            </a:xfrm>
            <a:custGeom>
              <a:avLst/>
              <a:gdLst>
                <a:gd name="T0" fmla="*/ 492 w 825"/>
                <a:gd name="T1" fmla="*/ 0 h 834"/>
                <a:gd name="T2" fmla="*/ 225 w 825"/>
                <a:gd name="T3" fmla="*/ 132 h 834"/>
                <a:gd name="T4" fmla="*/ 225 w 825"/>
                <a:gd name="T5" fmla="*/ 132 h 834"/>
                <a:gd name="T6" fmla="*/ 225 w 825"/>
                <a:gd name="T7" fmla="*/ 132 h 834"/>
                <a:gd name="T8" fmla="*/ 225 w 825"/>
                <a:gd name="T9" fmla="*/ 14 h 834"/>
                <a:gd name="T10" fmla="*/ 0 w 825"/>
                <a:gd name="T11" fmla="*/ 14 h 834"/>
                <a:gd name="T12" fmla="*/ 0 w 825"/>
                <a:gd name="T13" fmla="*/ 834 h 834"/>
                <a:gd name="T14" fmla="*/ 225 w 825"/>
                <a:gd name="T15" fmla="*/ 834 h 834"/>
                <a:gd name="T16" fmla="*/ 225 w 825"/>
                <a:gd name="T17" fmla="*/ 367 h 834"/>
                <a:gd name="T18" fmla="*/ 411 w 825"/>
                <a:gd name="T19" fmla="*/ 194 h 834"/>
                <a:gd name="T20" fmla="*/ 600 w 825"/>
                <a:gd name="T21" fmla="*/ 367 h 834"/>
                <a:gd name="T22" fmla="*/ 600 w 825"/>
                <a:gd name="T23" fmla="*/ 834 h 834"/>
                <a:gd name="T24" fmla="*/ 825 w 825"/>
                <a:gd name="T25" fmla="*/ 834 h 834"/>
                <a:gd name="T26" fmla="*/ 825 w 825"/>
                <a:gd name="T27" fmla="*/ 326 h 834"/>
                <a:gd name="T28" fmla="*/ 492 w 825"/>
                <a:gd name="T29" fmla="*/ 0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5" h="834">
                  <a:moveTo>
                    <a:pt x="492" y="0"/>
                  </a:moveTo>
                  <a:cubicBezTo>
                    <a:pt x="398" y="0"/>
                    <a:pt x="291" y="44"/>
                    <a:pt x="225" y="132"/>
                  </a:cubicBezTo>
                  <a:cubicBezTo>
                    <a:pt x="225" y="132"/>
                    <a:pt x="225" y="132"/>
                    <a:pt x="225" y="132"/>
                  </a:cubicBezTo>
                  <a:cubicBezTo>
                    <a:pt x="225" y="132"/>
                    <a:pt x="225" y="132"/>
                    <a:pt x="225" y="132"/>
                  </a:cubicBezTo>
                  <a:cubicBezTo>
                    <a:pt x="225" y="14"/>
                    <a:pt x="225" y="14"/>
                    <a:pt x="225" y="14"/>
                  </a:cubicBezTo>
                  <a:cubicBezTo>
                    <a:pt x="0" y="14"/>
                    <a:pt x="0" y="14"/>
                    <a:pt x="0" y="14"/>
                  </a:cubicBezTo>
                  <a:cubicBezTo>
                    <a:pt x="0" y="834"/>
                    <a:pt x="0" y="834"/>
                    <a:pt x="0" y="834"/>
                  </a:cubicBezTo>
                  <a:cubicBezTo>
                    <a:pt x="225" y="834"/>
                    <a:pt x="225" y="834"/>
                    <a:pt x="225" y="834"/>
                  </a:cubicBezTo>
                  <a:cubicBezTo>
                    <a:pt x="225" y="367"/>
                    <a:pt x="225" y="367"/>
                    <a:pt x="225" y="367"/>
                  </a:cubicBezTo>
                  <a:cubicBezTo>
                    <a:pt x="225" y="283"/>
                    <a:pt x="290" y="194"/>
                    <a:pt x="411" y="194"/>
                  </a:cubicBezTo>
                  <a:cubicBezTo>
                    <a:pt x="504" y="194"/>
                    <a:pt x="600" y="259"/>
                    <a:pt x="600" y="367"/>
                  </a:cubicBezTo>
                  <a:cubicBezTo>
                    <a:pt x="600" y="834"/>
                    <a:pt x="600" y="834"/>
                    <a:pt x="600" y="834"/>
                  </a:cubicBezTo>
                  <a:cubicBezTo>
                    <a:pt x="825" y="834"/>
                    <a:pt x="825" y="834"/>
                    <a:pt x="825" y="834"/>
                  </a:cubicBezTo>
                  <a:cubicBezTo>
                    <a:pt x="825" y="326"/>
                    <a:pt x="825" y="326"/>
                    <a:pt x="825" y="326"/>
                  </a:cubicBezTo>
                  <a:cubicBezTo>
                    <a:pt x="825" y="137"/>
                    <a:pt x="690" y="0"/>
                    <a:pt x="49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4" name="Freeform 8">
              <a:extLst>
                <a:ext uri="{FF2B5EF4-FFF2-40B4-BE49-F238E27FC236}">
                  <a16:creationId xmlns:a16="http://schemas.microsoft.com/office/drawing/2014/main" id="{4BB45078-C282-FED8-63AF-C1438FA74BFB}"/>
                </a:ext>
              </a:extLst>
            </p:cNvPr>
            <p:cNvSpPr>
              <a:spLocks/>
            </p:cNvSpPr>
            <p:nvPr userDrawn="1"/>
          </p:nvSpPr>
          <p:spPr bwMode="auto">
            <a:xfrm>
              <a:off x="8277225" y="2346325"/>
              <a:ext cx="1755775" cy="1563688"/>
            </a:xfrm>
            <a:custGeom>
              <a:avLst/>
              <a:gdLst>
                <a:gd name="T0" fmla="*/ 797 w 1106"/>
                <a:gd name="T1" fmla="*/ 0 h 985"/>
                <a:gd name="T2" fmla="*/ 553 w 1106"/>
                <a:gd name="T3" fmla="*/ 671 h 985"/>
                <a:gd name="T4" fmla="*/ 308 w 1106"/>
                <a:gd name="T5" fmla="*/ 0 h 985"/>
                <a:gd name="T6" fmla="*/ 0 w 1106"/>
                <a:gd name="T7" fmla="*/ 0 h 985"/>
                <a:gd name="T8" fmla="*/ 405 w 1106"/>
                <a:gd name="T9" fmla="*/ 985 h 985"/>
                <a:gd name="T10" fmla="*/ 701 w 1106"/>
                <a:gd name="T11" fmla="*/ 985 h 985"/>
                <a:gd name="T12" fmla="*/ 1106 w 1106"/>
                <a:gd name="T13" fmla="*/ 0 h 985"/>
                <a:gd name="T14" fmla="*/ 797 w 1106"/>
                <a:gd name="T15" fmla="*/ 0 h 9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6" h="985">
                  <a:moveTo>
                    <a:pt x="797" y="0"/>
                  </a:moveTo>
                  <a:lnTo>
                    <a:pt x="553" y="671"/>
                  </a:lnTo>
                  <a:lnTo>
                    <a:pt x="308" y="0"/>
                  </a:lnTo>
                  <a:lnTo>
                    <a:pt x="0" y="0"/>
                  </a:lnTo>
                  <a:lnTo>
                    <a:pt x="405" y="985"/>
                  </a:lnTo>
                  <a:lnTo>
                    <a:pt x="701" y="985"/>
                  </a:lnTo>
                  <a:lnTo>
                    <a:pt x="1106" y="0"/>
                  </a:lnTo>
                  <a:lnTo>
                    <a:pt x="79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5" name="Freeform 9">
              <a:extLst>
                <a:ext uri="{FF2B5EF4-FFF2-40B4-BE49-F238E27FC236}">
                  <a16:creationId xmlns:a16="http://schemas.microsoft.com/office/drawing/2014/main" id="{7E95B74B-16F4-8761-E237-1C92ECCE0C7A}"/>
                </a:ext>
              </a:extLst>
            </p:cNvPr>
            <p:cNvSpPr>
              <a:spLocks noEditPoints="1"/>
            </p:cNvSpPr>
            <p:nvPr userDrawn="1"/>
          </p:nvSpPr>
          <p:spPr bwMode="auto">
            <a:xfrm>
              <a:off x="3138488" y="2319338"/>
              <a:ext cx="1630363" cy="1617663"/>
            </a:xfrm>
            <a:custGeom>
              <a:avLst/>
              <a:gdLst>
                <a:gd name="T0" fmla="*/ 697 w 856"/>
                <a:gd name="T1" fmla="*/ 582 h 848"/>
                <a:gd name="T2" fmla="*/ 462 w 856"/>
                <a:gd name="T3" fmla="*/ 669 h 848"/>
                <a:gd name="T4" fmla="*/ 280 w 856"/>
                <a:gd name="T5" fmla="*/ 602 h 848"/>
                <a:gd name="T6" fmla="*/ 856 w 856"/>
                <a:gd name="T7" fmla="*/ 363 h 848"/>
                <a:gd name="T8" fmla="*/ 758 w 856"/>
                <a:gd name="T9" fmla="*/ 135 h 848"/>
                <a:gd name="T10" fmla="*/ 434 w 856"/>
                <a:gd name="T11" fmla="*/ 0 h 848"/>
                <a:gd name="T12" fmla="*/ 0 w 856"/>
                <a:gd name="T13" fmla="*/ 424 h 848"/>
                <a:gd name="T14" fmla="*/ 459 w 856"/>
                <a:gd name="T15" fmla="*/ 848 h 848"/>
                <a:gd name="T16" fmla="*/ 840 w 856"/>
                <a:gd name="T17" fmla="*/ 691 h 848"/>
                <a:gd name="T18" fmla="*/ 697 w 856"/>
                <a:gd name="T19" fmla="*/ 582 h 848"/>
                <a:gd name="T20" fmla="*/ 265 w 856"/>
                <a:gd name="T21" fmla="*/ 261 h 848"/>
                <a:gd name="T22" fmla="*/ 438 w 856"/>
                <a:gd name="T23" fmla="*/ 179 h 848"/>
                <a:gd name="T24" fmla="*/ 612 w 856"/>
                <a:gd name="T25" fmla="*/ 294 h 848"/>
                <a:gd name="T26" fmla="*/ 219 w 856"/>
                <a:gd name="T27" fmla="*/ 457 h 848"/>
                <a:gd name="T28" fmla="*/ 265 w 856"/>
                <a:gd name="T29" fmla="*/ 261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56" h="848">
                  <a:moveTo>
                    <a:pt x="697" y="582"/>
                  </a:moveTo>
                  <a:cubicBezTo>
                    <a:pt x="602" y="652"/>
                    <a:pt x="548" y="669"/>
                    <a:pt x="462" y="669"/>
                  </a:cubicBezTo>
                  <a:cubicBezTo>
                    <a:pt x="384" y="669"/>
                    <a:pt x="323" y="645"/>
                    <a:pt x="280" y="602"/>
                  </a:cubicBezTo>
                  <a:cubicBezTo>
                    <a:pt x="856" y="363"/>
                    <a:pt x="856" y="363"/>
                    <a:pt x="856" y="363"/>
                  </a:cubicBezTo>
                  <a:cubicBezTo>
                    <a:pt x="843" y="275"/>
                    <a:pt x="810" y="195"/>
                    <a:pt x="758" y="135"/>
                  </a:cubicBezTo>
                  <a:cubicBezTo>
                    <a:pt x="682" y="47"/>
                    <a:pt x="570" y="0"/>
                    <a:pt x="434" y="0"/>
                  </a:cubicBezTo>
                  <a:cubicBezTo>
                    <a:pt x="186" y="0"/>
                    <a:pt x="0" y="183"/>
                    <a:pt x="0" y="424"/>
                  </a:cubicBezTo>
                  <a:cubicBezTo>
                    <a:pt x="0" y="672"/>
                    <a:pt x="187" y="848"/>
                    <a:pt x="459" y="848"/>
                  </a:cubicBezTo>
                  <a:cubicBezTo>
                    <a:pt x="611" y="848"/>
                    <a:pt x="767" y="776"/>
                    <a:pt x="840" y="691"/>
                  </a:cubicBezTo>
                  <a:lnTo>
                    <a:pt x="697" y="582"/>
                  </a:lnTo>
                  <a:close/>
                  <a:moveTo>
                    <a:pt x="265" y="261"/>
                  </a:moveTo>
                  <a:cubicBezTo>
                    <a:pt x="303" y="210"/>
                    <a:pt x="364" y="179"/>
                    <a:pt x="438" y="179"/>
                  </a:cubicBezTo>
                  <a:cubicBezTo>
                    <a:pt x="519" y="179"/>
                    <a:pt x="581" y="226"/>
                    <a:pt x="612" y="294"/>
                  </a:cubicBezTo>
                  <a:cubicBezTo>
                    <a:pt x="219" y="457"/>
                    <a:pt x="219" y="457"/>
                    <a:pt x="219" y="457"/>
                  </a:cubicBezTo>
                  <a:cubicBezTo>
                    <a:pt x="208" y="374"/>
                    <a:pt x="230" y="308"/>
                    <a:pt x="265" y="2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6" name="Freeform 10">
              <a:extLst>
                <a:ext uri="{FF2B5EF4-FFF2-40B4-BE49-F238E27FC236}">
                  <a16:creationId xmlns:a16="http://schemas.microsoft.com/office/drawing/2014/main" id="{8B7E74E4-D0B2-4BC7-2372-03D533FBA16F}"/>
                </a:ext>
              </a:extLst>
            </p:cNvPr>
            <p:cNvSpPr>
              <a:spLocks/>
            </p:cNvSpPr>
            <p:nvPr userDrawn="1"/>
          </p:nvSpPr>
          <p:spPr bwMode="auto">
            <a:xfrm>
              <a:off x="1685925" y="1879600"/>
              <a:ext cx="1409700" cy="2030413"/>
            </a:xfrm>
            <a:custGeom>
              <a:avLst/>
              <a:gdLst>
                <a:gd name="T0" fmla="*/ 888 w 888"/>
                <a:gd name="T1" fmla="*/ 1030 h 1279"/>
                <a:gd name="T2" fmla="*/ 274 w 888"/>
                <a:gd name="T3" fmla="*/ 1030 h 1279"/>
                <a:gd name="T4" fmla="*/ 274 w 888"/>
                <a:gd name="T5" fmla="*/ 0 h 1279"/>
                <a:gd name="T6" fmla="*/ 0 w 888"/>
                <a:gd name="T7" fmla="*/ 0 h 1279"/>
                <a:gd name="T8" fmla="*/ 0 w 888"/>
                <a:gd name="T9" fmla="*/ 1279 h 1279"/>
                <a:gd name="T10" fmla="*/ 888 w 888"/>
                <a:gd name="T11" fmla="*/ 1279 h 1279"/>
                <a:gd name="T12" fmla="*/ 888 w 888"/>
                <a:gd name="T13" fmla="*/ 1030 h 1279"/>
              </a:gdLst>
              <a:ahLst/>
              <a:cxnLst>
                <a:cxn ang="0">
                  <a:pos x="T0" y="T1"/>
                </a:cxn>
                <a:cxn ang="0">
                  <a:pos x="T2" y="T3"/>
                </a:cxn>
                <a:cxn ang="0">
                  <a:pos x="T4" y="T5"/>
                </a:cxn>
                <a:cxn ang="0">
                  <a:pos x="T6" y="T7"/>
                </a:cxn>
                <a:cxn ang="0">
                  <a:pos x="T8" y="T9"/>
                </a:cxn>
                <a:cxn ang="0">
                  <a:pos x="T10" y="T11"/>
                </a:cxn>
                <a:cxn ang="0">
                  <a:pos x="T12" y="T13"/>
                </a:cxn>
              </a:cxnLst>
              <a:rect l="0" t="0" r="r" b="b"/>
              <a:pathLst>
                <a:path w="888" h="1279">
                  <a:moveTo>
                    <a:pt x="888" y="1030"/>
                  </a:moveTo>
                  <a:lnTo>
                    <a:pt x="274" y="1030"/>
                  </a:lnTo>
                  <a:lnTo>
                    <a:pt x="274" y="0"/>
                  </a:lnTo>
                  <a:lnTo>
                    <a:pt x="0" y="0"/>
                  </a:lnTo>
                  <a:lnTo>
                    <a:pt x="0" y="1279"/>
                  </a:lnTo>
                  <a:lnTo>
                    <a:pt x="888" y="1279"/>
                  </a:lnTo>
                  <a:lnTo>
                    <a:pt x="888" y="10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7" name="Freeform 10">
              <a:extLst>
                <a:ext uri="{FF2B5EF4-FFF2-40B4-BE49-F238E27FC236}">
                  <a16:creationId xmlns:a16="http://schemas.microsoft.com/office/drawing/2014/main" id="{5D98A3C4-E313-D7AF-63F0-4013D4F89470}"/>
                </a:ext>
              </a:extLst>
            </p:cNvPr>
            <p:cNvSpPr>
              <a:spLocks noEditPoints="1"/>
            </p:cNvSpPr>
            <p:nvPr userDrawn="1"/>
          </p:nvSpPr>
          <p:spPr bwMode="auto">
            <a:xfrm>
              <a:off x="9966325" y="2319338"/>
              <a:ext cx="1677988" cy="1617663"/>
            </a:xfrm>
            <a:custGeom>
              <a:avLst/>
              <a:gdLst>
                <a:gd name="T0" fmla="*/ 439 w 881"/>
                <a:gd name="T1" fmla="*/ 848 h 848"/>
                <a:gd name="T2" fmla="*/ 0 w 881"/>
                <a:gd name="T3" fmla="*/ 424 h 848"/>
                <a:gd name="T4" fmla="*/ 442 w 881"/>
                <a:gd name="T5" fmla="*/ 0 h 848"/>
                <a:gd name="T6" fmla="*/ 881 w 881"/>
                <a:gd name="T7" fmla="*/ 424 h 848"/>
                <a:gd name="T8" fmla="*/ 439 w 881"/>
                <a:gd name="T9" fmla="*/ 848 h 848"/>
                <a:gd name="T10" fmla="*/ 439 w 881"/>
                <a:gd name="T11" fmla="*/ 193 h 848"/>
                <a:gd name="T12" fmla="*/ 222 w 881"/>
                <a:gd name="T13" fmla="*/ 424 h 848"/>
                <a:gd name="T14" fmla="*/ 442 w 881"/>
                <a:gd name="T15" fmla="*/ 655 h 848"/>
                <a:gd name="T16" fmla="*/ 659 w 881"/>
                <a:gd name="T17" fmla="*/ 424 h 848"/>
                <a:gd name="T18" fmla="*/ 439 w 881"/>
                <a:gd name="T19" fmla="*/ 19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1" h="848">
                  <a:moveTo>
                    <a:pt x="439" y="848"/>
                  </a:moveTo>
                  <a:cubicBezTo>
                    <a:pt x="193" y="848"/>
                    <a:pt x="0" y="664"/>
                    <a:pt x="0" y="424"/>
                  </a:cubicBezTo>
                  <a:cubicBezTo>
                    <a:pt x="0" y="186"/>
                    <a:pt x="194" y="0"/>
                    <a:pt x="442" y="0"/>
                  </a:cubicBezTo>
                  <a:cubicBezTo>
                    <a:pt x="688" y="0"/>
                    <a:pt x="881" y="184"/>
                    <a:pt x="881" y="424"/>
                  </a:cubicBezTo>
                  <a:cubicBezTo>
                    <a:pt x="881" y="662"/>
                    <a:pt x="687" y="848"/>
                    <a:pt x="439" y="848"/>
                  </a:cubicBezTo>
                  <a:moveTo>
                    <a:pt x="439" y="193"/>
                  </a:moveTo>
                  <a:cubicBezTo>
                    <a:pt x="313" y="193"/>
                    <a:pt x="222" y="288"/>
                    <a:pt x="222" y="424"/>
                  </a:cubicBezTo>
                  <a:cubicBezTo>
                    <a:pt x="222" y="553"/>
                    <a:pt x="319" y="655"/>
                    <a:pt x="442" y="655"/>
                  </a:cubicBezTo>
                  <a:cubicBezTo>
                    <a:pt x="568" y="655"/>
                    <a:pt x="659" y="557"/>
                    <a:pt x="659" y="424"/>
                  </a:cubicBezTo>
                  <a:cubicBezTo>
                    <a:pt x="659" y="295"/>
                    <a:pt x="562" y="193"/>
                    <a:pt x="439" y="19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8" name="Freeform 11">
              <a:extLst>
                <a:ext uri="{FF2B5EF4-FFF2-40B4-BE49-F238E27FC236}">
                  <a16:creationId xmlns:a16="http://schemas.microsoft.com/office/drawing/2014/main" id="{FE94094E-37CC-8395-6C4E-2880881E6820}"/>
                </a:ext>
              </a:extLst>
            </p:cNvPr>
            <p:cNvSpPr>
              <a:spLocks noEditPoints="1"/>
            </p:cNvSpPr>
            <p:nvPr userDrawn="1"/>
          </p:nvSpPr>
          <p:spPr bwMode="auto">
            <a:xfrm>
              <a:off x="6664325" y="2319338"/>
              <a:ext cx="1679575" cy="1617663"/>
            </a:xfrm>
            <a:custGeom>
              <a:avLst/>
              <a:gdLst>
                <a:gd name="T0" fmla="*/ 439 w 882"/>
                <a:gd name="T1" fmla="*/ 848 h 848"/>
                <a:gd name="T2" fmla="*/ 0 w 882"/>
                <a:gd name="T3" fmla="*/ 424 h 848"/>
                <a:gd name="T4" fmla="*/ 442 w 882"/>
                <a:gd name="T5" fmla="*/ 0 h 848"/>
                <a:gd name="T6" fmla="*/ 882 w 882"/>
                <a:gd name="T7" fmla="*/ 424 h 848"/>
                <a:gd name="T8" fmla="*/ 439 w 882"/>
                <a:gd name="T9" fmla="*/ 848 h 848"/>
                <a:gd name="T10" fmla="*/ 439 w 882"/>
                <a:gd name="T11" fmla="*/ 193 h 848"/>
                <a:gd name="T12" fmla="*/ 222 w 882"/>
                <a:gd name="T13" fmla="*/ 424 h 848"/>
                <a:gd name="T14" fmla="*/ 442 w 882"/>
                <a:gd name="T15" fmla="*/ 655 h 848"/>
                <a:gd name="T16" fmla="*/ 660 w 882"/>
                <a:gd name="T17" fmla="*/ 424 h 848"/>
                <a:gd name="T18" fmla="*/ 439 w 882"/>
                <a:gd name="T19" fmla="*/ 19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2" h="848">
                  <a:moveTo>
                    <a:pt x="439" y="848"/>
                  </a:moveTo>
                  <a:cubicBezTo>
                    <a:pt x="193" y="848"/>
                    <a:pt x="0" y="664"/>
                    <a:pt x="0" y="424"/>
                  </a:cubicBezTo>
                  <a:cubicBezTo>
                    <a:pt x="0" y="186"/>
                    <a:pt x="195" y="0"/>
                    <a:pt x="442" y="0"/>
                  </a:cubicBezTo>
                  <a:cubicBezTo>
                    <a:pt x="689" y="0"/>
                    <a:pt x="882" y="184"/>
                    <a:pt x="882" y="424"/>
                  </a:cubicBezTo>
                  <a:cubicBezTo>
                    <a:pt x="882" y="662"/>
                    <a:pt x="687" y="848"/>
                    <a:pt x="439" y="848"/>
                  </a:cubicBezTo>
                  <a:moveTo>
                    <a:pt x="439" y="193"/>
                  </a:moveTo>
                  <a:cubicBezTo>
                    <a:pt x="314" y="193"/>
                    <a:pt x="222" y="288"/>
                    <a:pt x="222" y="424"/>
                  </a:cubicBezTo>
                  <a:cubicBezTo>
                    <a:pt x="222" y="553"/>
                    <a:pt x="319" y="655"/>
                    <a:pt x="442" y="655"/>
                  </a:cubicBezTo>
                  <a:cubicBezTo>
                    <a:pt x="568" y="655"/>
                    <a:pt x="660" y="557"/>
                    <a:pt x="660" y="424"/>
                  </a:cubicBezTo>
                  <a:cubicBezTo>
                    <a:pt x="660" y="295"/>
                    <a:pt x="563" y="193"/>
                    <a:pt x="439" y="19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nvGrpSpPr>
          <p:cNvPr id="19" name="Group 72">
            <a:extLst>
              <a:ext uri="{FF2B5EF4-FFF2-40B4-BE49-F238E27FC236}">
                <a16:creationId xmlns:a16="http://schemas.microsoft.com/office/drawing/2014/main" id="{DB37C9FD-65AB-C5EA-66F7-6BF80602A98A}"/>
              </a:ext>
            </a:extLst>
          </p:cNvPr>
          <p:cNvGrpSpPr>
            <a:grpSpLocks noChangeAspect="1"/>
          </p:cNvGrpSpPr>
          <p:nvPr userDrawn="1"/>
        </p:nvGrpSpPr>
        <p:grpSpPr>
          <a:xfrm>
            <a:off x="373705" y="6426214"/>
            <a:ext cx="777442" cy="259316"/>
            <a:chOff x="547688" y="952500"/>
            <a:chExt cx="12190413" cy="4067175"/>
          </a:xfrm>
        </p:grpSpPr>
        <p:sp>
          <p:nvSpPr>
            <p:cNvPr id="20" name="Rectangle 73">
              <a:extLst>
                <a:ext uri="{FF2B5EF4-FFF2-40B4-BE49-F238E27FC236}">
                  <a16:creationId xmlns:a16="http://schemas.microsoft.com/office/drawing/2014/main" id="{6D38FCD1-BB0B-D24C-6998-49DA8FFBE92A}"/>
                </a:ext>
              </a:extLst>
            </p:cNvPr>
            <p:cNvSpPr>
              <a:spLocks noChangeArrowheads="1"/>
            </p:cNvSpPr>
            <p:nvPr userDrawn="1"/>
          </p:nvSpPr>
          <p:spPr bwMode="auto">
            <a:xfrm>
              <a:off x="547688" y="952500"/>
              <a:ext cx="12190413" cy="40671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1"/>
                </a:solidFill>
              </a:endParaRPr>
            </a:p>
          </p:txBody>
        </p:sp>
        <p:sp>
          <p:nvSpPr>
            <p:cNvPr id="21" name="Freeform 7">
              <a:extLst>
                <a:ext uri="{FF2B5EF4-FFF2-40B4-BE49-F238E27FC236}">
                  <a16:creationId xmlns:a16="http://schemas.microsoft.com/office/drawing/2014/main" id="{3A221859-0D43-AE6B-DAA7-21FF8101BA95}"/>
                </a:ext>
              </a:extLst>
            </p:cNvPr>
            <p:cNvSpPr>
              <a:spLocks/>
            </p:cNvSpPr>
            <p:nvPr userDrawn="1"/>
          </p:nvSpPr>
          <p:spPr bwMode="auto">
            <a:xfrm>
              <a:off x="4922838" y="2319338"/>
              <a:ext cx="1571625" cy="1590675"/>
            </a:xfrm>
            <a:custGeom>
              <a:avLst/>
              <a:gdLst>
                <a:gd name="T0" fmla="*/ 492 w 825"/>
                <a:gd name="T1" fmla="*/ 0 h 834"/>
                <a:gd name="T2" fmla="*/ 225 w 825"/>
                <a:gd name="T3" fmla="*/ 132 h 834"/>
                <a:gd name="T4" fmla="*/ 225 w 825"/>
                <a:gd name="T5" fmla="*/ 132 h 834"/>
                <a:gd name="T6" fmla="*/ 225 w 825"/>
                <a:gd name="T7" fmla="*/ 132 h 834"/>
                <a:gd name="T8" fmla="*/ 225 w 825"/>
                <a:gd name="T9" fmla="*/ 14 h 834"/>
                <a:gd name="T10" fmla="*/ 0 w 825"/>
                <a:gd name="T11" fmla="*/ 14 h 834"/>
                <a:gd name="T12" fmla="*/ 0 w 825"/>
                <a:gd name="T13" fmla="*/ 834 h 834"/>
                <a:gd name="T14" fmla="*/ 225 w 825"/>
                <a:gd name="T15" fmla="*/ 834 h 834"/>
                <a:gd name="T16" fmla="*/ 225 w 825"/>
                <a:gd name="T17" fmla="*/ 367 h 834"/>
                <a:gd name="T18" fmla="*/ 411 w 825"/>
                <a:gd name="T19" fmla="*/ 194 h 834"/>
                <a:gd name="T20" fmla="*/ 600 w 825"/>
                <a:gd name="T21" fmla="*/ 367 h 834"/>
                <a:gd name="T22" fmla="*/ 600 w 825"/>
                <a:gd name="T23" fmla="*/ 834 h 834"/>
                <a:gd name="T24" fmla="*/ 825 w 825"/>
                <a:gd name="T25" fmla="*/ 834 h 834"/>
                <a:gd name="T26" fmla="*/ 825 w 825"/>
                <a:gd name="T27" fmla="*/ 326 h 834"/>
                <a:gd name="T28" fmla="*/ 492 w 825"/>
                <a:gd name="T29" fmla="*/ 0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5" h="834">
                  <a:moveTo>
                    <a:pt x="492" y="0"/>
                  </a:moveTo>
                  <a:cubicBezTo>
                    <a:pt x="398" y="0"/>
                    <a:pt x="291" y="44"/>
                    <a:pt x="225" y="132"/>
                  </a:cubicBezTo>
                  <a:cubicBezTo>
                    <a:pt x="225" y="132"/>
                    <a:pt x="225" y="132"/>
                    <a:pt x="225" y="132"/>
                  </a:cubicBezTo>
                  <a:cubicBezTo>
                    <a:pt x="225" y="132"/>
                    <a:pt x="225" y="132"/>
                    <a:pt x="225" y="132"/>
                  </a:cubicBezTo>
                  <a:cubicBezTo>
                    <a:pt x="225" y="14"/>
                    <a:pt x="225" y="14"/>
                    <a:pt x="225" y="14"/>
                  </a:cubicBezTo>
                  <a:cubicBezTo>
                    <a:pt x="0" y="14"/>
                    <a:pt x="0" y="14"/>
                    <a:pt x="0" y="14"/>
                  </a:cubicBezTo>
                  <a:cubicBezTo>
                    <a:pt x="0" y="834"/>
                    <a:pt x="0" y="834"/>
                    <a:pt x="0" y="834"/>
                  </a:cubicBezTo>
                  <a:cubicBezTo>
                    <a:pt x="225" y="834"/>
                    <a:pt x="225" y="834"/>
                    <a:pt x="225" y="834"/>
                  </a:cubicBezTo>
                  <a:cubicBezTo>
                    <a:pt x="225" y="367"/>
                    <a:pt x="225" y="367"/>
                    <a:pt x="225" y="367"/>
                  </a:cubicBezTo>
                  <a:cubicBezTo>
                    <a:pt x="225" y="283"/>
                    <a:pt x="290" y="194"/>
                    <a:pt x="411" y="194"/>
                  </a:cubicBezTo>
                  <a:cubicBezTo>
                    <a:pt x="504" y="194"/>
                    <a:pt x="600" y="259"/>
                    <a:pt x="600" y="367"/>
                  </a:cubicBezTo>
                  <a:cubicBezTo>
                    <a:pt x="600" y="834"/>
                    <a:pt x="600" y="834"/>
                    <a:pt x="600" y="834"/>
                  </a:cubicBezTo>
                  <a:cubicBezTo>
                    <a:pt x="825" y="834"/>
                    <a:pt x="825" y="834"/>
                    <a:pt x="825" y="834"/>
                  </a:cubicBezTo>
                  <a:cubicBezTo>
                    <a:pt x="825" y="326"/>
                    <a:pt x="825" y="326"/>
                    <a:pt x="825" y="326"/>
                  </a:cubicBezTo>
                  <a:cubicBezTo>
                    <a:pt x="825" y="137"/>
                    <a:pt x="690" y="0"/>
                    <a:pt x="49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1"/>
                </a:solidFill>
              </a:endParaRPr>
            </a:p>
          </p:txBody>
        </p:sp>
        <p:sp>
          <p:nvSpPr>
            <p:cNvPr id="22" name="Freeform 8">
              <a:extLst>
                <a:ext uri="{FF2B5EF4-FFF2-40B4-BE49-F238E27FC236}">
                  <a16:creationId xmlns:a16="http://schemas.microsoft.com/office/drawing/2014/main" id="{C8DB98FB-3E1B-1E48-FC1E-5DA921825756}"/>
                </a:ext>
              </a:extLst>
            </p:cNvPr>
            <p:cNvSpPr>
              <a:spLocks/>
            </p:cNvSpPr>
            <p:nvPr userDrawn="1"/>
          </p:nvSpPr>
          <p:spPr bwMode="auto">
            <a:xfrm>
              <a:off x="8277225" y="2346325"/>
              <a:ext cx="1755775" cy="1563688"/>
            </a:xfrm>
            <a:custGeom>
              <a:avLst/>
              <a:gdLst>
                <a:gd name="T0" fmla="*/ 797 w 1106"/>
                <a:gd name="T1" fmla="*/ 0 h 985"/>
                <a:gd name="T2" fmla="*/ 553 w 1106"/>
                <a:gd name="T3" fmla="*/ 671 h 985"/>
                <a:gd name="T4" fmla="*/ 308 w 1106"/>
                <a:gd name="T5" fmla="*/ 0 h 985"/>
                <a:gd name="T6" fmla="*/ 0 w 1106"/>
                <a:gd name="T7" fmla="*/ 0 h 985"/>
                <a:gd name="T8" fmla="*/ 405 w 1106"/>
                <a:gd name="T9" fmla="*/ 985 h 985"/>
                <a:gd name="T10" fmla="*/ 701 w 1106"/>
                <a:gd name="T11" fmla="*/ 985 h 985"/>
                <a:gd name="T12" fmla="*/ 1106 w 1106"/>
                <a:gd name="T13" fmla="*/ 0 h 985"/>
                <a:gd name="T14" fmla="*/ 797 w 1106"/>
                <a:gd name="T15" fmla="*/ 0 h 9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6" h="985">
                  <a:moveTo>
                    <a:pt x="797" y="0"/>
                  </a:moveTo>
                  <a:lnTo>
                    <a:pt x="553" y="671"/>
                  </a:lnTo>
                  <a:lnTo>
                    <a:pt x="308" y="0"/>
                  </a:lnTo>
                  <a:lnTo>
                    <a:pt x="0" y="0"/>
                  </a:lnTo>
                  <a:lnTo>
                    <a:pt x="405" y="985"/>
                  </a:lnTo>
                  <a:lnTo>
                    <a:pt x="701" y="985"/>
                  </a:lnTo>
                  <a:lnTo>
                    <a:pt x="1106" y="0"/>
                  </a:lnTo>
                  <a:lnTo>
                    <a:pt x="79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1"/>
                </a:solidFill>
              </a:endParaRPr>
            </a:p>
          </p:txBody>
        </p:sp>
        <p:sp>
          <p:nvSpPr>
            <p:cNvPr id="23" name="Freeform 9">
              <a:extLst>
                <a:ext uri="{FF2B5EF4-FFF2-40B4-BE49-F238E27FC236}">
                  <a16:creationId xmlns:a16="http://schemas.microsoft.com/office/drawing/2014/main" id="{A31CE76D-CA3E-E60F-B1B0-FF57B43BE305}"/>
                </a:ext>
              </a:extLst>
            </p:cNvPr>
            <p:cNvSpPr>
              <a:spLocks noEditPoints="1"/>
            </p:cNvSpPr>
            <p:nvPr userDrawn="1"/>
          </p:nvSpPr>
          <p:spPr bwMode="auto">
            <a:xfrm>
              <a:off x="3138488" y="2319338"/>
              <a:ext cx="1630363" cy="1617663"/>
            </a:xfrm>
            <a:custGeom>
              <a:avLst/>
              <a:gdLst>
                <a:gd name="T0" fmla="*/ 697 w 856"/>
                <a:gd name="T1" fmla="*/ 582 h 848"/>
                <a:gd name="T2" fmla="*/ 462 w 856"/>
                <a:gd name="T3" fmla="*/ 669 h 848"/>
                <a:gd name="T4" fmla="*/ 280 w 856"/>
                <a:gd name="T5" fmla="*/ 602 h 848"/>
                <a:gd name="T6" fmla="*/ 856 w 856"/>
                <a:gd name="T7" fmla="*/ 363 h 848"/>
                <a:gd name="T8" fmla="*/ 758 w 856"/>
                <a:gd name="T9" fmla="*/ 135 h 848"/>
                <a:gd name="T10" fmla="*/ 434 w 856"/>
                <a:gd name="T11" fmla="*/ 0 h 848"/>
                <a:gd name="T12" fmla="*/ 0 w 856"/>
                <a:gd name="T13" fmla="*/ 424 h 848"/>
                <a:gd name="T14" fmla="*/ 459 w 856"/>
                <a:gd name="T15" fmla="*/ 848 h 848"/>
                <a:gd name="T16" fmla="*/ 840 w 856"/>
                <a:gd name="T17" fmla="*/ 691 h 848"/>
                <a:gd name="T18" fmla="*/ 697 w 856"/>
                <a:gd name="T19" fmla="*/ 582 h 848"/>
                <a:gd name="T20" fmla="*/ 265 w 856"/>
                <a:gd name="T21" fmla="*/ 261 h 848"/>
                <a:gd name="T22" fmla="*/ 438 w 856"/>
                <a:gd name="T23" fmla="*/ 179 h 848"/>
                <a:gd name="T24" fmla="*/ 612 w 856"/>
                <a:gd name="T25" fmla="*/ 294 h 848"/>
                <a:gd name="T26" fmla="*/ 219 w 856"/>
                <a:gd name="T27" fmla="*/ 457 h 848"/>
                <a:gd name="T28" fmla="*/ 265 w 856"/>
                <a:gd name="T29" fmla="*/ 261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56" h="848">
                  <a:moveTo>
                    <a:pt x="697" y="582"/>
                  </a:moveTo>
                  <a:cubicBezTo>
                    <a:pt x="602" y="652"/>
                    <a:pt x="548" y="669"/>
                    <a:pt x="462" y="669"/>
                  </a:cubicBezTo>
                  <a:cubicBezTo>
                    <a:pt x="384" y="669"/>
                    <a:pt x="323" y="645"/>
                    <a:pt x="280" y="602"/>
                  </a:cubicBezTo>
                  <a:cubicBezTo>
                    <a:pt x="856" y="363"/>
                    <a:pt x="856" y="363"/>
                    <a:pt x="856" y="363"/>
                  </a:cubicBezTo>
                  <a:cubicBezTo>
                    <a:pt x="843" y="275"/>
                    <a:pt x="810" y="195"/>
                    <a:pt x="758" y="135"/>
                  </a:cubicBezTo>
                  <a:cubicBezTo>
                    <a:pt x="682" y="47"/>
                    <a:pt x="570" y="0"/>
                    <a:pt x="434" y="0"/>
                  </a:cubicBezTo>
                  <a:cubicBezTo>
                    <a:pt x="186" y="0"/>
                    <a:pt x="0" y="183"/>
                    <a:pt x="0" y="424"/>
                  </a:cubicBezTo>
                  <a:cubicBezTo>
                    <a:pt x="0" y="672"/>
                    <a:pt x="187" y="848"/>
                    <a:pt x="459" y="848"/>
                  </a:cubicBezTo>
                  <a:cubicBezTo>
                    <a:pt x="611" y="848"/>
                    <a:pt x="767" y="776"/>
                    <a:pt x="840" y="691"/>
                  </a:cubicBezTo>
                  <a:lnTo>
                    <a:pt x="697" y="582"/>
                  </a:lnTo>
                  <a:close/>
                  <a:moveTo>
                    <a:pt x="265" y="261"/>
                  </a:moveTo>
                  <a:cubicBezTo>
                    <a:pt x="303" y="210"/>
                    <a:pt x="364" y="179"/>
                    <a:pt x="438" y="179"/>
                  </a:cubicBezTo>
                  <a:cubicBezTo>
                    <a:pt x="519" y="179"/>
                    <a:pt x="581" y="226"/>
                    <a:pt x="612" y="294"/>
                  </a:cubicBezTo>
                  <a:cubicBezTo>
                    <a:pt x="219" y="457"/>
                    <a:pt x="219" y="457"/>
                    <a:pt x="219" y="457"/>
                  </a:cubicBezTo>
                  <a:cubicBezTo>
                    <a:pt x="208" y="374"/>
                    <a:pt x="230" y="308"/>
                    <a:pt x="265" y="2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1"/>
                </a:solidFill>
              </a:endParaRPr>
            </a:p>
          </p:txBody>
        </p:sp>
        <p:sp>
          <p:nvSpPr>
            <p:cNvPr id="24" name="Freeform 10">
              <a:extLst>
                <a:ext uri="{FF2B5EF4-FFF2-40B4-BE49-F238E27FC236}">
                  <a16:creationId xmlns:a16="http://schemas.microsoft.com/office/drawing/2014/main" id="{D5A5A85D-6DA5-D64C-799F-9E7FE3E9D8A3}"/>
                </a:ext>
              </a:extLst>
            </p:cNvPr>
            <p:cNvSpPr>
              <a:spLocks/>
            </p:cNvSpPr>
            <p:nvPr userDrawn="1"/>
          </p:nvSpPr>
          <p:spPr bwMode="auto">
            <a:xfrm>
              <a:off x="1685925" y="1879600"/>
              <a:ext cx="1409700" cy="2030413"/>
            </a:xfrm>
            <a:custGeom>
              <a:avLst/>
              <a:gdLst>
                <a:gd name="T0" fmla="*/ 888 w 888"/>
                <a:gd name="T1" fmla="*/ 1030 h 1279"/>
                <a:gd name="T2" fmla="*/ 274 w 888"/>
                <a:gd name="T3" fmla="*/ 1030 h 1279"/>
                <a:gd name="T4" fmla="*/ 274 w 888"/>
                <a:gd name="T5" fmla="*/ 0 h 1279"/>
                <a:gd name="T6" fmla="*/ 0 w 888"/>
                <a:gd name="T7" fmla="*/ 0 h 1279"/>
                <a:gd name="T8" fmla="*/ 0 w 888"/>
                <a:gd name="T9" fmla="*/ 1279 h 1279"/>
                <a:gd name="T10" fmla="*/ 888 w 888"/>
                <a:gd name="T11" fmla="*/ 1279 h 1279"/>
                <a:gd name="T12" fmla="*/ 888 w 888"/>
                <a:gd name="T13" fmla="*/ 1030 h 1279"/>
              </a:gdLst>
              <a:ahLst/>
              <a:cxnLst>
                <a:cxn ang="0">
                  <a:pos x="T0" y="T1"/>
                </a:cxn>
                <a:cxn ang="0">
                  <a:pos x="T2" y="T3"/>
                </a:cxn>
                <a:cxn ang="0">
                  <a:pos x="T4" y="T5"/>
                </a:cxn>
                <a:cxn ang="0">
                  <a:pos x="T6" y="T7"/>
                </a:cxn>
                <a:cxn ang="0">
                  <a:pos x="T8" y="T9"/>
                </a:cxn>
                <a:cxn ang="0">
                  <a:pos x="T10" y="T11"/>
                </a:cxn>
                <a:cxn ang="0">
                  <a:pos x="T12" y="T13"/>
                </a:cxn>
              </a:cxnLst>
              <a:rect l="0" t="0" r="r" b="b"/>
              <a:pathLst>
                <a:path w="888" h="1279">
                  <a:moveTo>
                    <a:pt x="888" y="1030"/>
                  </a:moveTo>
                  <a:lnTo>
                    <a:pt x="274" y="1030"/>
                  </a:lnTo>
                  <a:lnTo>
                    <a:pt x="274" y="0"/>
                  </a:lnTo>
                  <a:lnTo>
                    <a:pt x="0" y="0"/>
                  </a:lnTo>
                  <a:lnTo>
                    <a:pt x="0" y="1279"/>
                  </a:lnTo>
                  <a:lnTo>
                    <a:pt x="888" y="1279"/>
                  </a:lnTo>
                  <a:lnTo>
                    <a:pt x="888" y="10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1"/>
                </a:solidFill>
              </a:endParaRPr>
            </a:p>
          </p:txBody>
        </p:sp>
        <p:sp>
          <p:nvSpPr>
            <p:cNvPr id="25" name="Freeform 10">
              <a:extLst>
                <a:ext uri="{FF2B5EF4-FFF2-40B4-BE49-F238E27FC236}">
                  <a16:creationId xmlns:a16="http://schemas.microsoft.com/office/drawing/2014/main" id="{66D10996-CF89-4D99-A793-7BF4CE9F55AE}"/>
                </a:ext>
              </a:extLst>
            </p:cNvPr>
            <p:cNvSpPr>
              <a:spLocks noEditPoints="1"/>
            </p:cNvSpPr>
            <p:nvPr userDrawn="1"/>
          </p:nvSpPr>
          <p:spPr bwMode="auto">
            <a:xfrm>
              <a:off x="9966325" y="2319338"/>
              <a:ext cx="1677988" cy="1617663"/>
            </a:xfrm>
            <a:custGeom>
              <a:avLst/>
              <a:gdLst>
                <a:gd name="T0" fmla="*/ 439 w 881"/>
                <a:gd name="T1" fmla="*/ 848 h 848"/>
                <a:gd name="T2" fmla="*/ 0 w 881"/>
                <a:gd name="T3" fmla="*/ 424 h 848"/>
                <a:gd name="T4" fmla="*/ 442 w 881"/>
                <a:gd name="T5" fmla="*/ 0 h 848"/>
                <a:gd name="T6" fmla="*/ 881 w 881"/>
                <a:gd name="T7" fmla="*/ 424 h 848"/>
                <a:gd name="T8" fmla="*/ 439 w 881"/>
                <a:gd name="T9" fmla="*/ 848 h 848"/>
                <a:gd name="T10" fmla="*/ 439 w 881"/>
                <a:gd name="T11" fmla="*/ 193 h 848"/>
                <a:gd name="T12" fmla="*/ 222 w 881"/>
                <a:gd name="T13" fmla="*/ 424 h 848"/>
                <a:gd name="T14" fmla="*/ 442 w 881"/>
                <a:gd name="T15" fmla="*/ 655 h 848"/>
                <a:gd name="T16" fmla="*/ 659 w 881"/>
                <a:gd name="T17" fmla="*/ 424 h 848"/>
                <a:gd name="T18" fmla="*/ 439 w 881"/>
                <a:gd name="T19" fmla="*/ 19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1" h="848">
                  <a:moveTo>
                    <a:pt x="439" y="848"/>
                  </a:moveTo>
                  <a:cubicBezTo>
                    <a:pt x="193" y="848"/>
                    <a:pt x="0" y="664"/>
                    <a:pt x="0" y="424"/>
                  </a:cubicBezTo>
                  <a:cubicBezTo>
                    <a:pt x="0" y="186"/>
                    <a:pt x="194" y="0"/>
                    <a:pt x="442" y="0"/>
                  </a:cubicBezTo>
                  <a:cubicBezTo>
                    <a:pt x="688" y="0"/>
                    <a:pt x="881" y="184"/>
                    <a:pt x="881" y="424"/>
                  </a:cubicBezTo>
                  <a:cubicBezTo>
                    <a:pt x="881" y="662"/>
                    <a:pt x="687" y="848"/>
                    <a:pt x="439" y="848"/>
                  </a:cubicBezTo>
                  <a:moveTo>
                    <a:pt x="439" y="193"/>
                  </a:moveTo>
                  <a:cubicBezTo>
                    <a:pt x="313" y="193"/>
                    <a:pt x="222" y="288"/>
                    <a:pt x="222" y="424"/>
                  </a:cubicBezTo>
                  <a:cubicBezTo>
                    <a:pt x="222" y="553"/>
                    <a:pt x="319" y="655"/>
                    <a:pt x="442" y="655"/>
                  </a:cubicBezTo>
                  <a:cubicBezTo>
                    <a:pt x="568" y="655"/>
                    <a:pt x="659" y="557"/>
                    <a:pt x="659" y="424"/>
                  </a:cubicBezTo>
                  <a:cubicBezTo>
                    <a:pt x="659" y="295"/>
                    <a:pt x="562" y="193"/>
                    <a:pt x="439" y="19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1"/>
                </a:solidFill>
              </a:endParaRPr>
            </a:p>
          </p:txBody>
        </p:sp>
        <p:sp>
          <p:nvSpPr>
            <p:cNvPr id="26" name="Freeform 11">
              <a:extLst>
                <a:ext uri="{FF2B5EF4-FFF2-40B4-BE49-F238E27FC236}">
                  <a16:creationId xmlns:a16="http://schemas.microsoft.com/office/drawing/2014/main" id="{7AD44F53-75A2-286E-E5D6-DA589044E4EE}"/>
                </a:ext>
              </a:extLst>
            </p:cNvPr>
            <p:cNvSpPr>
              <a:spLocks noEditPoints="1"/>
            </p:cNvSpPr>
            <p:nvPr userDrawn="1"/>
          </p:nvSpPr>
          <p:spPr bwMode="auto">
            <a:xfrm>
              <a:off x="6664325" y="2319338"/>
              <a:ext cx="1679575" cy="1617663"/>
            </a:xfrm>
            <a:custGeom>
              <a:avLst/>
              <a:gdLst>
                <a:gd name="T0" fmla="*/ 439 w 882"/>
                <a:gd name="T1" fmla="*/ 848 h 848"/>
                <a:gd name="T2" fmla="*/ 0 w 882"/>
                <a:gd name="T3" fmla="*/ 424 h 848"/>
                <a:gd name="T4" fmla="*/ 442 w 882"/>
                <a:gd name="T5" fmla="*/ 0 h 848"/>
                <a:gd name="T6" fmla="*/ 882 w 882"/>
                <a:gd name="T7" fmla="*/ 424 h 848"/>
                <a:gd name="T8" fmla="*/ 439 w 882"/>
                <a:gd name="T9" fmla="*/ 848 h 848"/>
                <a:gd name="T10" fmla="*/ 439 w 882"/>
                <a:gd name="T11" fmla="*/ 193 h 848"/>
                <a:gd name="T12" fmla="*/ 222 w 882"/>
                <a:gd name="T13" fmla="*/ 424 h 848"/>
                <a:gd name="T14" fmla="*/ 442 w 882"/>
                <a:gd name="T15" fmla="*/ 655 h 848"/>
                <a:gd name="T16" fmla="*/ 660 w 882"/>
                <a:gd name="T17" fmla="*/ 424 h 848"/>
                <a:gd name="T18" fmla="*/ 439 w 882"/>
                <a:gd name="T19" fmla="*/ 19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2" h="848">
                  <a:moveTo>
                    <a:pt x="439" y="848"/>
                  </a:moveTo>
                  <a:cubicBezTo>
                    <a:pt x="193" y="848"/>
                    <a:pt x="0" y="664"/>
                    <a:pt x="0" y="424"/>
                  </a:cubicBezTo>
                  <a:cubicBezTo>
                    <a:pt x="0" y="186"/>
                    <a:pt x="195" y="0"/>
                    <a:pt x="442" y="0"/>
                  </a:cubicBezTo>
                  <a:cubicBezTo>
                    <a:pt x="689" y="0"/>
                    <a:pt x="882" y="184"/>
                    <a:pt x="882" y="424"/>
                  </a:cubicBezTo>
                  <a:cubicBezTo>
                    <a:pt x="882" y="662"/>
                    <a:pt x="687" y="848"/>
                    <a:pt x="439" y="848"/>
                  </a:cubicBezTo>
                  <a:moveTo>
                    <a:pt x="439" y="193"/>
                  </a:moveTo>
                  <a:cubicBezTo>
                    <a:pt x="314" y="193"/>
                    <a:pt x="222" y="288"/>
                    <a:pt x="222" y="424"/>
                  </a:cubicBezTo>
                  <a:cubicBezTo>
                    <a:pt x="222" y="553"/>
                    <a:pt x="319" y="655"/>
                    <a:pt x="442" y="655"/>
                  </a:cubicBezTo>
                  <a:cubicBezTo>
                    <a:pt x="568" y="655"/>
                    <a:pt x="660" y="557"/>
                    <a:pt x="660" y="424"/>
                  </a:cubicBezTo>
                  <a:cubicBezTo>
                    <a:pt x="660" y="295"/>
                    <a:pt x="563" y="193"/>
                    <a:pt x="439" y="19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solidFill>
                  <a:schemeClr val="tx1"/>
                </a:solidFill>
              </a:endParaRPr>
            </a:p>
          </p:txBody>
        </p:sp>
      </p:grpSp>
      <p:sp>
        <p:nvSpPr>
          <p:cNvPr id="27" name="TextBox 1">
            <a:extLst>
              <a:ext uri="{FF2B5EF4-FFF2-40B4-BE49-F238E27FC236}">
                <a16:creationId xmlns:a16="http://schemas.microsoft.com/office/drawing/2014/main" id="{4BBA1DA9-CE8E-575E-0D34-F4312244A5E5}"/>
              </a:ext>
            </a:extLst>
          </p:cNvPr>
          <p:cNvSpPr txBox="1"/>
          <p:nvPr userDrawn="1"/>
        </p:nvSpPr>
        <p:spPr>
          <a:xfrm>
            <a:off x="1259423" y="6487126"/>
            <a:ext cx="4115872" cy="153888"/>
          </a:xfrm>
          <a:prstGeom prst="rect">
            <a:avLst/>
          </a:prstGeom>
          <a:noFill/>
        </p:spPr>
        <p:txBody>
          <a:bodyPr wrap="square" lIns="0" tIns="0" rIns="0" bIns="0" rtlCol="0">
            <a:spAutoFit/>
          </a:bodyPr>
          <a:lstStyle/>
          <a:p>
            <a:r>
              <a:rPr lang="en-US" sz="1000" dirty="0">
                <a:solidFill>
                  <a:schemeClr val="tx1"/>
                </a:solidFill>
                <a:latin typeface="Arial" pitchFamily="34" charset="0"/>
                <a:cs typeface="Arial" pitchFamily="34" charset="0"/>
              </a:rPr>
              <a:t>2024 Lenovo Enterprise Solutions LLC. All rights reserved.</a:t>
            </a:r>
          </a:p>
        </p:txBody>
      </p:sp>
      <p:sp>
        <p:nvSpPr>
          <p:cNvPr id="28" name="Slide Number Placeholder 5">
            <a:extLst>
              <a:ext uri="{FF2B5EF4-FFF2-40B4-BE49-F238E27FC236}">
                <a16:creationId xmlns:a16="http://schemas.microsoft.com/office/drawing/2014/main" id="{31C2C843-7264-CE2A-5BE7-88A297F3BF63}"/>
              </a:ext>
            </a:extLst>
          </p:cNvPr>
          <p:cNvSpPr>
            <a:spLocks noGrp="1"/>
          </p:cNvSpPr>
          <p:nvPr>
            <p:ph type="sldNum" sz="quarter" idx="4"/>
          </p:nvPr>
        </p:nvSpPr>
        <p:spPr>
          <a:xfrm>
            <a:off x="11672569" y="6400800"/>
            <a:ext cx="439026" cy="155448"/>
          </a:xfrm>
          <a:prstGeom prst="rect">
            <a:avLst/>
          </a:prstGeom>
        </p:spPr>
        <p:txBody>
          <a:bodyPr vert="horz" lIns="0" tIns="0" rIns="0" bIns="0" rtlCol="0" anchor="ctr"/>
          <a:lstStyle>
            <a:lvl1pPr algn="ctr">
              <a:defRPr sz="1000">
                <a:solidFill>
                  <a:schemeClr val="tx1"/>
                </a:solidFill>
                <a:latin typeface="Arial" panose="020B0604020202020204" pitchFamily="34" charset="0"/>
                <a:cs typeface="Arial" panose="020B0604020202020204" pitchFamily="34" charset="0"/>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80877117"/>
      </p:ext>
    </p:extLst>
  </p:cSld>
  <p:clrMap bg1="lt1" tx1="dk1" bg2="lt2" tx2="dk2" accent1="accent1" accent2="accent2" accent3="accent3" accent4="accent4" accent5="accent5" accent6="accent6" hlink="hlink" folHlink="folHlink"/>
  <p:sldLayoutIdLst>
    <p:sldLayoutId id="2147483836" r:id="rId1"/>
  </p:sldLayoutIdLst>
  <p:transition spd="med"/>
  <p:hf sldNum="0" hdr="0" ftr="0" dt="0"/>
  <p:txStyles>
    <p:titleStyle>
      <a:lvl1pPr algn="ctr" defTabSz="1218987" rtl="0" eaLnBrk="1" latinLnBrk="0" hangingPunct="1">
        <a:spcBef>
          <a:spcPct val="0"/>
        </a:spcBef>
        <a:buNone/>
        <a:defRPr sz="4300" kern="1200" cap="all" baseline="0">
          <a:solidFill>
            <a:schemeClr val="tx1"/>
          </a:solidFill>
          <a:latin typeface="Arial" pitchFamily="34" charset="0"/>
          <a:ea typeface="+mj-ea"/>
          <a:cs typeface="Arial" pitchFamily="34" charset="0"/>
        </a:defRPr>
      </a:lvl1pPr>
    </p:titleStyle>
    <p:bodyStyle>
      <a:lvl1pPr marL="457120" indent="-457120" algn="l" defTabSz="1218987" rtl="0" eaLnBrk="1" latinLnBrk="0" hangingPunct="1">
        <a:spcBef>
          <a:spcPct val="20000"/>
        </a:spcBef>
        <a:buClr>
          <a:schemeClr val="tx2"/>
        </a:buClr>
        <a:buFont typeface="Wingdings" pitchFamily="2" charset="2"/>
        <a:buChar char="§"/>
        <a:defRPr sz="4300" kern="1200">
          <a:solidFill>
            <a:schemeClr val="tx1"/>
          </a:solidFill>
          <a:latin typeface="Arial" pitchFamily="34" charset="0"/>
          <a:ea typeface="+mn-ea"/>
          <a:cs typeface="Arial" pitchFamily="34" charset="0"/>
        </a:defRPr>
      </a:lvl1pPr>
      <a:lvl2pPr marL="990427" indent="-380933" algn="l" defTabSz="1218987" rtl="0" eaLnBrk="1" latinLnBrk="0" hangingPunct="1">
        <a:spcBef>
          <a:spcPct val="20000"/>
        </a:spcBef>
        <a:buClr>
          <a:schemeClr val="tx2"/>
        </a:buClr>
        <a:buFont typeface="Wingdings" pitchFamily="2" charset="2"/>
        <a:buChar char="§"/>
        <a:defRPr sz="3700" kern="1200">
          <a:solidFill>
            <a:schemeClr val="tx1"/>
          </a:solidFill>
          <a:latin typeface="Arial" pitchFamily="34" charset="0"/>
          <a:ea typeface="+mn-ea"/>
          <a:cs typeface="Arial" pitchFamily="34" charset="0"/>
        </a:defRPr>
      </a:lvl2pPr>
      <a:lvl3pPr marL="1523733" indent="-304747" algn="l" defTabSz="1218987" rtl="0" eaLnBrk="1" latinLnBrk="0" hangingPunct="1">
        <a:spcBef>
          <a:spcPct val="20000"/>
        </a:spcBef>
        <a:buClr>
          <a:schemeClr val="tx2"/>
        </a:buClr>
        <a:buFont typeface="Wingdings" pitchFamily="2" charset="2"/>
        <a:buChar char="§"/>
        <a:defRPr sz="3200" kern="1200">
          <a:solidFill>
            <a:schemeClr val="tx1"/>
          </a:solidFill>
          <a:latin typeface="Arial" pitchFamily="34" charset="0"/>
          <a:ea typeface="+mn-ea"/>
          <a:cs typeface="Arial" pitchFamily="34" charset="0"/>
        </a:defRPr>
      </a:lvl3pPr>
      <a:lvl4pPr marL="2133227" indent="-304747" algn="l" defTabSz="1218987" rtl="0" eaLnBrk="1" latinLnBrk="0" hangingPunct="1">
        <a:spcBef>
          <a:spcPct val="20000"/>
        </a:spcBef>
        <a:buClr>
          <a:schemeClr val="tx2"/>
        </a:buClr>
        <a:buFont typeface="Wingdings" pitchFamily="2" charset="2"/>
        <a:buChar char="§"/>
        <a:defRPr sz="2700" kern="1200">
          <a:solidFill>
            <a:schemeClr val="tx1"/>
          </a:solidFill>
          <a:latin typeface="Arial" pitchFamily="34" charset="0"/>
          <a:ea typeface="+mn-ea"/>
          <a:cs typeface="Arial" pitchFamily="34" charset="0"/>
        </a:defRPr>
      </a:lvl4pPr>
      <a:lvl5pPr marL="2742720" indent="-304747" algn="l" defTabSz="1218987" rtl="0" eaLnBrk="1" latinLnBrk="0" hangingPunct="1">
        <a:spcBef>
          <a:spcPct val="20000"/>
        </a:spcBef>
        <a:buClr>
          <a:schemeClr val="tx2"/>
        </a:buClr>
        <a:buFont typeface="Wingdings" pitchFamily="2" charset="2"/>
        <a:buChar char="§"/>
        <a:defRPr sz="2700" kern="1200">
          <a:solidFill>
            <a:schemeClr val="tx1"/>
          </a:solidFill>
          <a:latin typeface="Arial" pitchFamily="34" charset="0"/>
          <a:ea typeface="+mn-ea"/>
          <a:cs typeface="Arial" pitchFamily="34" charset="0"/>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www.lenovojp.com/business/case/181/index_2.html"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10.xml"/><Relationship Id="rId6" Type="http://schemas.openxmlformats.org/officeDocument/2006/relationships/hyperlink" Target="https://lenovosuccess.com/search/query#term=HX&amp;client_sizes=Mid-Market%2520(500-1%252C000%2520employees)&amp;client_sizes=Large%2520Enterprise%2520(5%252C000%252B%2520employees)&amp;client_sizes=Enterprise%2520(1%252C000-5%252C000%2520employees)&amp;client_sizes=SMB%2520(1-499%2520employees)&amp;client_sizes=Unknown&amp;systems=ThinkAgile&amp;withdrawn=0&amp;amd=0&amp;intel=0&amp;nvidia=0&amp;qualcom=0&amp;idg=0&amp;isg=0&amp;svc=0&amp;channel_partner=0&amp;strategic_partner=0&amp;on_demand=0&amp;one_lenovo=0&amp;page=1&amp;limit=20&amp;sort=updated&amp;order=desc [lenovosuccess.com]" TargetMode="External"/><Relationship Id="rId5" Type="http://schemas.openxmlformats.org/officeDocument/2006/relationships/image" Target="../media/image29.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lenovopress.lenovo.com/lp1117-itic-reliability-study"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3.png"/><Relationship Id="rId7" Type="http://schemas.openxmlformats.org/officeDocument/2006/relationships/image" Target="../media/image36.jpe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35.jpeg"/><Relationship Id="rId5" Type="http://schemas.openxmlformats.org/officeDocument/2006/relationships/image" Target="../media/image34.jpeg"/><Relationship Id="rId10" Type="http://schemas.openxmlformats.org/officeDocument/2006/relationships/image" Target="../media/image38.jpeg"/><Relationship Id="rId4" Type="http://schemas.microsoft.com/office/2007/relationships/hdphoto" Target="../media/hdphoto1.wdp"/><Relationship Id="rId9" Type="http://schemas.microsoft.com/office/2007/relationships/hdphoto" Target="../media/hdphoto2.wdp"/></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media/image40.em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8.xml"/><Relationship Id="rId6" Type="http://schemas.openxmlformats.org/officeDocument/2006/relationships/image" Target="../media/image44.png"/><Relationship Id="rId5" Type="http://schemas.openxmlformats.org/officeDocument/2006/relationships/image" Target="../media/image43.emf"/><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hyperlink" Target="../../../../Desktop/Lenovo%2001_system%20X%20master_160415.wmv" TargetMode="External"/><Relationship Id="rId2" Type="http://schemas.openxmlformats.org/officeDocument/2006/relationships/image" Target="../media/image46.png"/><Relationship Id="rId1" Type="http://schemas.openxmlformats.org/officeDocument/2006/relationships/slideLayout" Target="../slideLayouts/slideLayout8.xml"/><Relationship Id="rId4" Type="http://schemas.openxmlformats.org/officeDocument/2006/relationships/image" Target="../media/image47.png"/></Relationships>
</file>

<file path=ppt/slides/_rels/slide4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gartner.co.jp/ja/newsroom/press-releases/pr-20221102-cloud"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gartner.co.jp/ja/newsroom/press-releases/pr-20221102-cloud"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gartner.co.jp/ja/newsroom/press-releases/pr-20221102-cloud"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ja-JP" altLang="en-US" dirty="0">
                <a:effectLst>
                  <a:glow rad="63500">
                    <a:schemeClr val="accent5">
                      <a:satMod val="175000"/>
                      <a:alpha val="40000"/>
                    </a:schemeClr>
                  </a:glow>
                </a:effectLst>
                <a:latin typeface="UD デジタル 教科書体 NK-R" panose="02020400000000000000" pitchFamily="18" charset="-128"/>
                <a:ea typeface="UD デジタル 教科書体 NK-R" panose="02020400000000000000" pitchFamily="18" charset="-128"/>
              </a:rPr>
              <a:t>さぁ始めよう</a:t>
            </a:r>
            <a:br>
              <a:rPr lang="en-US" altLang="ja-JP" dirty="0">
                <a:effectLst>
                  <a:glow rad="63500">
                    <a:schemeClr val="accent5">
                      <a:satMod val="175000"/>
                      <a:alpha val="40000"/>
                    </a:schemeClr>
                  </a:glow>
                </a:effectLst>
                <a:latin typeface="UD デジタル 教科書体 NK-R" panose="02020400000000000000" pitchFamily="18" charset="-128"/>
                <a:ea typeface="UD デジタル 教科書体 NK-R" panose="02020400000000000000" pitchFamily="18" charset="-128"/>
              </a:rPr>
            </a:br>
            <a:r>
              <a:rPr lang="ja-JP" altLang="en-US" dirty="0">
                <a:effectLst>
                  <a:glow rad="63500">
                    <a:schemeClr val="accent5">
                      <a:satMod val="175000"/>
                      <a:alpha val="40000"/>
                    </a:schemeClr>
                  </a:glow>
                </a:effectLst>
                <a:latin typeface="UD デジタル 教科書体 NK-R" panose="02020400000000000000" pitchFamily="18" charset="-128"/>
                <a:ea typeface="UD デジタル 教科書体 NK-R" panose="02020400000000000000" pitchFamily="18" charset="-128"/>
              </a:rPr>
              <a:t>オンプレミスで構築するクラウド基盤</a:t>
            </a:r>
            <a:endParaRPr lang="en-US" dirty="0">
              <a:effectLst>
                <a:glow rad="63500">
                  <a:schemeClr val="accent5">
                    <a:satMod val="175000"/>
                    <a:alpha val="40000"/>
                  </a:schemeClr>
                </a:glow>
              </a:effectLst>
              <a:latin typeface="UD デジタル 教科書体 NK-R" panose="02020400000000000000" pitchFamily="18" charset="-128"/>
              <a:ea typeface="UD デジタル 教科書体 NK-R" panose="02020400000000000000" pitchFamily="18" charset="-128"/>
            </a:endParaRPr>
          </a:p>
        </p:txBody>
      </p:sp>
      <p:sp>
        <p:nvSpPr>
          <p:cNvPr id="6" name="Subtitle 5"/>
          <p:cNvSpPr>
            <a:spLocks noGrp="1"/>
          </p:cNvSpPr>
          <p:nvPr>
            <p:ph type="subTitle" idx="1"/>
          </p:nvPr>
        </p:nvSpPr>
        <p:spPr/>
        <p:txBody>
          <a:bodyPr/>
          <a:lstStyle/>
          <a:p>
            <a:r>
              <a:rPr lang="ja-JP" altLang="en-US" sz="2800" dirty="0">
                <a:latin typeface="UD デジタル 教科書体 NK-R" panose="02020400000000000000" pitchFamily="18" charset="-128"/>
                <a:ea typeface="UD デジタル 教科書体 NK-R" panose="02020400000000000000" pitchFamily="18" charset="-128"/>
              </a:rPr>
              <a:t>レノボ・ジャパン合同会社</a:t>
            </a:r>
          </a:p>
          <a:p>
            <a:r>
              <a:rPr lang="ja-JP" altLang="en-US" sz="2800" dirty="0">
                <a:latin typeface="UD デジタル 教科書体 NK-R" panose="02020400000000000000" pitchFamily="18" charset="-128"/>
                <a:ea typeface="UD デジタル 教科書体 NK-R" panose="02020400000000000000" pitchFamily="18" charset="-128"/>
              </a:rPr>
              <a:t>レノボ・エンタープライズ・ソリューションズ合同会社</a:t>
            </a:r>
          </a:p>
        </p:txBody>
      </p:sp>
    </p:spTree>
    <p:extLst>
      <p:ext uri="{BB962C8B-B14F-4D97-AF65-F5344CB8AC3E}">
        <p14:creationId xmlns:p14="http://schemas.microsoft.com/office/powerpoint/2010/main" val="2516393441"/>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4">
            <a:extLst>
              <a:ext uri="{FF2B5EF4-FFF2-40B4-BE49-F238E27FC236}">
                <a16:creationId xmlns:a16="http://schemas.microsoft.com/office/drawing/2014/main" id="{E032F4DF-DDF4-5FD6-BCBC-61C1F918F6F8}"/>
              </a:ext>
            </a:extLst>
          </p:cNvPr>
          <p:cNvSpPr>
            <a:spLocks noGrp="1"/>
          </p:cNvSpPr>
          <p:nvPr>
            <p:ph type="title"/>
          </p:nvPr>
        </p:nvSpPr>
        <p:spPr>
          <a:xfrm>
            <a:off x="750334" y="779646"/>
            <a:ext cx="6263640" cy="2405203"/>
          </a:xfrm>
        </p:spPr>
        <p:txBody>
          <a:bodyPr/>
          <a:lstStyle/>
          <a:p>
            <a:r>
              <a:rPr lang="en-US" altLang="ja-JP" dirty="0">
                <a:solidFill>
                  <a:srgbClr val="FFFF00"/>
                </a:solidFill>
                <a:latin typeface="UD デジタル 教科書体 NK-R" panose="02020400000000000000" pitchFamily="18" charset="-128"/>
                <a:ea typeface="UD デジタル 教科書体 NK-R" panose="02020400000000000000" pitchFamily="18" charset="-128"/>
              </a:rPr>
              <a:t>Nutanix</a:t>
            </a:r>
            <a:r>
              <a:rPr lang="ja-JP" altLang="en-US" dirty="0">
                <a:solidFill>
                  <a:srgbClr val="FFFF00"/>
                </a:solidFill>
                <a:latin typeface="UD デジタル 教科書体 NK-R" panose="02020400000000000000" pitchFamily="18" charset="-128"/>
                <a:ea typeface="UD デジタル 教科書体 NK-R" panose="02020400000000000000" pitchFamily="18" charset="-128"/>
              </a:rPr>
              <a:t>がクラウドに成りうる理由</a:t>
            </a:r>
          </a:p>
        </p:txBody>
      </p:sp>
      <p:sp>
        <p:nvSpPr>
          <p:cNvPr id="8" name="テキスト プレースホルダー 5">
            <a:extLst>
              <a:ext uri="{FF2B5EF4-FFF2-40B4-BE49-F238E27FC236}">
                <a16:creationId xmlns:a16="http://schemas.microsoft.com/office/drawing/2014/main" id="{112427D5-BDF2-45E8-799F-F8B9362B40DC}"/>
              </a:ext>
            </a:extLst>
          </p:cNvPr>
          <p:cNvSpPr>
            <a:spLocks noGrp="1"/>
          </p:cNvSpPr>
          <p:nvPr>
            <p:ph type="body" idx="1"/>
          </p:nvPr>
        </p:nvSpPr>
        <p:spPr>
          <a:xfrm>
            <a:off x="750334" y="3445531"/>
            <a:ext cx="6263640" cy="2302169"/>
          </a:xfrm>
        </p:spPr>
        <p:txBody>
          <a:bodyPr/>
          <a:lstStyle/>
          <a:p>
            <a:r>
              <a:rPr lang="en-US" altLang="ja-JP" sz="4400" b="1" dirty="0">
                <a:latin typeface="UD デジタル 教科書体 NK-R" panose="02020400000000000000" pitchFamily="18" charset="-128"/>
                <a:ea typeface="UD デジタル 教科書体 NK-R" panose="02020400000000000000" pitchFamily="18" charset="-128"/>
              </a:rPr>
              <a:t>New</a:t>
            </a:r>
            <a:r>
              <a:rPr lang="ja-JP" altLang="en-US" sz="4400" b="1" dirty="0">
                <a:latin typeface="UD デジタル 教科書体 NK-R" panose="02020400000000000000" pitchFamily="18" charset="-128"/>
                <a:ea typeface="UD デジタル 教科書体 NK-R" panose="02020400000000000000" pitchFamily="18" charset="-128"/>
              </a:rPr>
              <a:t>オンプレミスを基軸にハイブリッド・マルチクラウドへの展開で利用者がコントロールできる環境へ！</a:t>
            </a:r>
            <a:endParaRPr lang="en-US" altLang="ja-JP" sz="4400" b="1"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417259403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BC449FB-2184-BC02-8127-3D5D8B572182}"/>
              </a:ext>
            </a:extLst>
          </p:cNvPr>
          <p:cNvSpPr>
            <a:spLocks noGrp="1"/>
          </p:cNvSpPr>
          <p:nvPr>
            <p:ph type="title"/>
          </p:nvPr>
        </p:nvSpPr>
        <p:spPr/>
        <p:txBody>
          <a:bodyPr/>
          <a:lstStyle/>
          <a:p>
            <a:r>
              <a:rPr lang="ja-JP" altLang="en-US" dirty="0">
                <a:latin typeface="UD デジタル 教科書体 NK-R" panose="02020400000000000000" pitchFamily="18" charset="-128"/>
                <a:ea typeface="UD デジタル 教科書体 NK-R" panose="02020400000000000000" pitchFamily="18" charset="-128"/>
              </a:rPr>
              <a:t>クラウド要素①：</a:t>
            </a:r>
            <a:r>
              <a:rPr kumimoji="1" lang="ja-JP" altLang="en-US" dirty="0">
                <a:latin typeface="UD デジタル 教科書体 NK-R" panose="02020400000000000000" pitchFamily="18" charset="-128"/>
                <a:ea typeface="UD デジタル 教科書体 NK-R" panose="02020400000000000000" pitchFamily="18" charset="-128"/>
              </a:rPr>
              <a:t>構成要素は極めてシンプル</a:t>
            </a:r>
            <a:br>
              <a:rPr kumimoji="1" lang="en-US" altLang="ja-JP" dirty="0">
                <a:latin typeface="UD デジタル 教科書体 NK-R" panose="02020400000000000000" pitchFamily="18" charset="-128"/>
                <a:ea typeface="UD デジタル 教科書体 NK-R" panose="02020400000000000000" pitchFamily="18" charset="-128"/>
              </a:rPr>
            </a:br>
            <a:r>
              <a:rPr kumimoji="1" lang="ja-JP" altLang="en-US" dirty="0">
                <a:latin typeface="UD デジタル 教科書体 NK-R" panose="02020400000000000000" pitchFamily="18" charset="-128"/>
                <a:ea typeface="UD デジタル 教科書体 NK-R" panose="02020400000000000000" pitchFamily="18" charset="-128"/>
              </a:rPr>
              <a:t>　　　　　　　　　　　　かつ、管理・監視するツールは最小限に！</a:t>
            </a:r>
          </a:p>
        </p:txBody>
      </p:sp>
      <p:sp>
        <p:nvSpPr>
          <p:cNvPr id="95" name="正方形/長方形 94">
            <a:extLst>
              <a:ext uri="{FF2B5EF4-FFF2-40B4-BE49-F238E27FC236}">
                <a16:creationId xmlns:a16="http://schemas.microsoft.com/office/drawing/2014/main" id="{125F52B9-0336-5CFF-7D8C-C83F6A0CE2E9}"/>
              </a:ext>
            </a:extLst>
          </p:cNvPr>
          <p:cNvSpPr/>
          <p:nvPr/>
        </p:nvSpPr>
        <p:spPr>
          <a:xfrm rot="5400000">
            <a:off x="7142144" y="2592046"/>
            <a:ext cx="2053916" cy="1753298"/>
          </a:xfrm>
          <a:prstGeom prst="rect">
            <a:avLst/>
          </a:prstGeom>
          <a:solidFill>
            <a:srgbClr val="00B0F0"/>
          </a:solidFill>
          <a:ln w="28575" cap="flat" cmpd="sng" algn="ctr">
            <a:solidFill>
              <a:srgbClr val="0070C0"/>
            </a:solidFill>
            <a:prstDash val="solid"/>
          </a:ln>
          <a:effectLst/>
        </p:spPr>
        <p:txBody>
          <a:bodyPr vert="vert270" lIns="0" tIns="0" rIns="0" bIns="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UD デジタル 教科書体 NK-R" panose="02020400000000000000" pitchFamily="18" charset="-128"/>
              <a:ea typeface="UD デジタル 教科書体 NK-R" panose="02020400000000000000" pitchFamily="18" charset="-128"/>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UD デジタル 教科書体 NK-R" panose="02020400000000000000" pitchFamily="18" charset="-128"/>
              <a:ea typeface="UD デジタル 教科書体 NK-R" panose="02020400000000000000" pitchFamily="18" charset="-128"/>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UD デジタル 教科書体 NK-R" panose="02020400000000000000" pitchFamily="18" charset="-128"/>
              <a:ea typeface="UD デジタル 教科書体 NK-R" panose="02020400000000000000" pitchFamily="18" charset="-128"/>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UD デジタル 教科書体 NK-R" panose="02020400000000000000" pitchFamily="18" charset="-128"/>
              <a:ea typeface="UD デジタル 教科書体 NK-R" panose="02020400000000000000" pitchFamily="18" charset="-128"/>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UD デジタル 教科書体 NK-R" panose="02020400000000000000" pitchFamily="18" charset="-128"/>
              <a:ea typeface="UD デジタル 教科書体 NK-R" panose="02020400000000000000" pitchFamily="18" charset="-128"/>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UD デジタル 教科書体 NK-R" panose="02020400000000000000" pitchFamily="18" charset="-128"/>
              <a:ea typeface="UD デジタル 教科書体 NK-R" panose="02020400000000000000" pitchFamily="18" charset="-128"/>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UD デジタル 教科書体 NK-R" panose="02020400000000000000" pitchFamily="18" charset="-128"/>
              <a:ea typeface="UD デジタル 教科書体 NK-R" panose="02020400000000000000" pitchFamily="18" charset="-128"/>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UD デジタル 教科書体 NK-R" panose="02020400000000000000" pitchFamily="18" charset="-128"/>
              <a:ea typeface="UD デジタル 教科書体 NK-R" panose="02020400000000000000" pitchFamily="18"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UD デジタル 教科書体 NK-R" panose="02020400000000000000" pitchFamily="18" charset="-128"/>
                <a:ea typeface="UD デジタル 教科書体 NK-R" panose="02020400000000000000" pitchFamily="18" charset="-128"/>
              </a:rPr>
              <a:t>Server</a:t>
            </a:r>
            <a:br>
              <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UD デジタル 教科書体 NK-R" panose="02020400000000000000" pitchFamily="18" charset="-128"/>
                <a:ea typeface="UD デジタル 教科書体 NK-R" panose="02020400000000000000" pitchFamily="18" charset="-128"/>
              </a:rPr>
            </a:br>
            <a:r>
              <a:rPr kumimoji="1" lang="en-US" altLang="ja-JP" sz="10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UD デジタル 教科書体 NK-R" panose="02020400000000000000" pitchFamily="18" charset="-128"/>
                <a:ea typeface="UD デジタル 教科書体 NK-R" panose="02020400000000000000" pitchFamily="18" charset="-128"/>
              </a:rPr>
              <a:t>ThinkAgile HX</a:t>
            </a: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UD デジタル 教科書体 NK-R" panose="02020400000000000000" pitchFamily="18" charset="-128"/>
              <a:ea typeface="UD デジタル 教科書体 NK-R" panose="02020400000000000000" pitchFamily="18" charset="-128"/>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600" b="1" i="0" u="none" strike="noStrike" kern="0" cap="none" spc="0" normalizeH="0" baseline="0" noProof="0" dirty="0" err="1">
              <a:ln>
                <a:noFill/>
              </a:ln>
              <a:solidFill>
                <a:srgbClr val="FFFF00"/>
              </a:solidFill>
              <a:effectLst>
                <a:outerShdw blurRad="38100" dist="38100" dir="2700000" algn="tl">
                  <a:srgbClr val="000000">
                    <a:alpha val="43137"/>
                  </a:srgbClr>
                </a:outerShdw>
              </a:effectLst>
              <a:uLnTx/>
              <a:uFillTx/>
              <a:latin typeface="UD デジタル 教科書体 NK-R" panose="02020400000000000000" pitchFamily="18" charset="-128"/>
              <a:ea typeface="UD デジタル 教科書体 NK-R" panose="02020400000000000000" pitchFamily="18" charset="-128"/>
            </a:endParaRPr>
          </a:p>
        </p:txBody>
      </p:sp>
      <p:sp>
        <p:nvSpPr>
          <p:cNvPr id="96" name="正方形/長方形 95">
            <a:extLst>
              <a:ext uri="{FF2B5EF4-FFF2-40B4-BE49-F238E27FC236}">
                <a16:creationId xmlns:a16="http://schemas.microsoft.com/office/drawing/2014/main" id="{1ABB242D-1F8F-2F36-221F-8466C04B276E}"/>
              </a:ext>
            </a:extLst>
          </p:cNvPr>
          <p:cNvSpPr/>
          <p:nvPr/>
        </p:nvSpPr>
        <p:spPr>
          <a:xfrm rot="5400000">
            <a:off x="10337871" y="2786224"/>
            <a:ext cx="2053916" cy="1364942"/>
          </a:xfrm>
          <a:prstGeom prst="rect">
            <a:avLst/>
          </a:prstGeom>
          <a:solidFill>
            <a:srgbClr val="00B0F0"/>
          </a:solidFill>
          <a:ln w="28575" cap="flat" cmpd="sng" algn="ctr">
            <a:solidFill>
              <a:srgbClr val="0070C0"/>
            </a:solidFill>
            <a:prstDash val="solid"/>
          </a:ln>
          <a:effectLst/>
        </p:spPr>
        <p:txBody>
          <a:bodyPr vert="vert270" lIns="0" tIns="0" rIns="0" bIns="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UD デジタル 教科書体 NK-R" panose="02020400000000000000" pitchFamily="18" charset="-128"/>
              <a:ea typeface="UD デジタル 教科書体 NK-R" panose="02020400000000000000" pitchFamily="18" charset="-128"/>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UD デジタル 教科書体 NK-R" panose="02020400000000000000" pitchFamily="18" charset="-128"/>
              <a:ea typeface="UD デジタル 教科書体 NK-R" panose="02020400000000000000" pitchFamily="18" charset="-128"/>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UD デジタル 教科書体 NK-R" panose="02020400000000000000" pitchFamily="18" charset="-128"/>
              <a:ea typeface="UD デジタル 教科書体 NK-R" panose="02020400000000000000" pitchFamily="18" charset="-128"/>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UD デジタル 教科書体 NK-R" panose="02020400000000000000" pitchFamily="18" charset="-128"/>
              <a:ea typeface="UD デジタル 教科書体 NK-R" panose="02020400000000000000" pitchFamily="18" charset="-128"/>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UD デジタル 教科書体 NK-R" panose="02020400000000000000" pitchFamily="18" charset="-128"/>
              <a:ea typeface="UD デジタル 教科書体 NK-R" panose="02020400000000000000" pitchFamily="18" charset="-128"/>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UD デジタル 教科書体 NK-R" panose="02020400000000000000" pitchFamily="18" charset="-128"/>
              <a:ea typeface="UD デジタル 教科書体 NK-R" panose="02020400000000000000" pitchFamily="18" charset="-128"/>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UD デジタル 教科書体 NK-R" panose="02020400000000000000" pitchFamily="18" charset="-128"/>
              <a:ea typeface="UD デジタル 教科書体 NK-R" panose="02020400000000000000" pitchFamily="18" charset="-128"/>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UD デジタル 教科書体 NK-R" panose="02020400000000000000" pitchFamily="18" charset="-128"/>
              <a:ea typeface="UD デジタル 教科書体 NK-R" panose="02020400000000000000" pitchFamily="18"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UD デジタル 教科書体 NK-R" panose="02020400000000000000" pitchFamily="18" charset="-128"/>
                <a:ea typeface="UD デジタル 教科書体 NK-R" panose="02020400000000000000" pitchFamily="18" charset="-128"/>
              </a:rPr>
              <a:t>Server</a:t>
            </a:r>
            <a:br>
              <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UD デジタル 教科書体 NK-R" panose="02020400000000000000" pitchFamily="18" charset="-128"/>
                <a:ea typeface="UD デジタル 教科書体 NK-R" panose="02020400000000000000" pitchFamily="18" charset="-128"/>
              </a:rPr>
            </a:br>
            <a:r>
              <a:rPr kumimoji="1" lang="en-US" altLang="ja-JP" sz="10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UD デジタル 教科書体 NK-R" panose="02020400000000000000" pitchFamily="18" charset="-128"/>
                <a:ea typeface="UD デジタル 教科書体 NK-R" panose="02020400000000000000" pitchFamily="18" charset="-128"/>
              </a:rPr>
              <a:t>ThinkAgile HX</a:t>
            </a: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UD デジタル 教科書体 NK-R" panose="02020400000000000000" pitchFamily="18" charset="-128"/>
              <a:ea typeface="UD デジタル 教科書体 NK-R" panose="02020400000000000000" pitchFamily="18" charset="-128"/>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600" b="1" i="0" u="none" strike="noStrike" kern="0" cap="none" spc="0" normalizeH="0" baseline="0" noProof="0" dirty="0" err="1">
              <a:ln>
                <a:noFill/>
              </a:ln>
              <a:solidFill>
                <a:srgbClr val="FFFF00"/>
              </a:solidFill>
              <a:effectLst>
                <a:outerShdw blurRad="38100" dist="38100" dir="2700000" algn="tl">
                  <a:srgbClr val="000000">
                    <a:alpha val="43137"/>
                  </a:srgbClr>
                </a:outerShdw>
              </a:effectLst>
              <a:uLnTx/>
              <a:uFillTx/>
              <a:latin typeface="UD デジタル 教科書体 NK-R" panose="02020400000000000000" pitchFamily="18" charset="-128"/>
              <a:ea typeface="UD デジタル 教科書体 NK-R" panose="02020400000000000000" pitchFamily="18" charset="-128"/>
            </a:endParaRPr>
          </a:p>
        </p:txBody>
      </p:sp>
      <p:sp>
        <p:nvSpPr>
          <p:cNvPr id="107" name="正方形/長方形 106">
            <a:extLst>
              <a:ext uri="{FF2B5EF4-FFF2-40B4-BE49-F238E27FC236}">
                <a16:creationId xmlns:a16="http://schemas.microsoft.com/office/drawing/2014/main" id="{E5F9C23F-457A-13A2-48F4-1C00001883E8}"/>
              </a:ext>
            </a:extLst>
          </p:cNvPr>
          <p:cNvSpPr/>
          <p:nvPr/>
        </p:nvSpPr>
        <p:spPr>
          <a:xfrm rot="5400000">
            <a:off x="905893" y="3758678"/>
            <a:ext cx="648071" cy="2145246"/>
          </a:xfrm>
          <a:prstGeom prst="rect">
            <a:avLst/>
          </a:prstGeom>
          <a:solidFill>
            <a:srgbClr val="6F7170"/>
          </a:solidFill>
          <a:ln w="25400" cap="flat" cmpd="sng" algn="ctr">
            <a:solidFill>
              <a:sysClr val="window" lastClr="FFFFFF"/>
            </a:solidFill>
            <a:prstDash val="solid"/>
          </a:ln>
          <a:effectLst/>
        </p:spPr>
        <p:txBody>
          <a:bodyPr vert="vert270" lIns="0" tIns="0" rIns="0" bIns="0" rtlCol="0" anchor="ctr" anchorCtr="1"/>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err="1">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108" name="正方形/長方形 107">
            <a:extLst>
              <a:ext uri="{FF2B5EF4-FFF2-40B4-BE49-F238E27FC236}">
                <a16:creationId xmlns:a16="http://schemas.microsoft.com/office/drawing/2014/main" id="{8938FB9C-421A-97D8-351E-F7A10D6A5888}"/>
              </a:ext>
            </a:extLst>
          </p:cNvPr>
          <p:cNvSpPr/>
          <p:nvPr/>
        </p:nvSpPr>
        <p:spPr>
          <a:xfrm rot="5400000">
            <a:off x="3027663" y="3761223"/>
            <a:ext cx="648071" cy="2145246"/>
          </a:xfrm>
          <a:prstGeom prst="rect">
            <a:avLst/>
          </a:prstGeom>
          <a:solidFill>
            <a:srgbClr val="6F7170"/>
          </a:solidFill>
          <a:ln w="25400" cap="flat" cmpd="sng" algn="ctr">
            <a:solidFill>
              <a:sysClr val="window" lastClr="FFFFFF"/>
            </a:solidFill>
            <a:prstDash val="solid"/>
          </a:ln>
          <a:effectLst/>
        </p:spPr>
        <p:txBody>
          <a:bodyPr vert="vert270" lIns="0" tIns="0" rIns="0" bIns="0" rtlCol="0" anchor="ctr" anchorCtr="1"/>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err="1">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113" name="正方形/長方形 112">
            <a:extLst>
              <a:ext uri="{FF2B5EF4-FFF2-40B4-BE49-F238E27FC236}">
                <a16:creationId xmlns:a16="http://schemas.microsoft.com/office/drawing/2014/main" id="{0ED03174-8D3D-C9A5-4A15-87A6A9624F02}"/>
              </a:ext>
            </a:extLst>
          </p:cNvPr>
          <p:cNvSpPr/>
          <p:nvPr/>
        </p:nvSpPr>
        <p:spPr>
          <a:xfrm rot="5400000">
            <a:off x="264468" y="2032803"/>
            <a:ext cx="1119057" cy="1364942"/>
          </a:xfrm>
          <a:prstGeom prst="rect">
            <a:avLst/>
          </a:prstGeom>
          <a:solidFill>
            <a:srgbClr val="00B0F0"/>
          </a:solidFill>
          <a:ln w="25400" cap="flat" cmpd="sng" algn="ctr">
            <a:solidFill>
              <a:sysClr val="window" lastClr="FFFFFF"/>
            </a:solidFill>
            <a:prstDash val="solid"/>
          </a:ln>
          <a:effectLst/>
        </p:spPr>
        <p:txBody>
          <a:bodyPr vert="vert270" lIns="0" tIns="0" rIns="0" bIns="0" rtlCol="0" anchor="ctr" anchorCtr="1"/>
          <a:lstStyle/>
          <a:p>
            <a:pPr marL="0" marR="0" lvl="0" indent="0" defTabSz="914400" eaLnBrk="1" fontAlgn="auto" latinLnBrk="0" hangingPunct="1">
              <a:lnSpc>
                <a:spcPct val="100000"/>
              </a:lnSpc>
              <a:spcBef>
                <a:spcPts val="0"/>
              </a:spcBef>
              <a:spcAft>
                <a:spcPts val="0"/>
              </a:spcAft>
              <a:buClrTx/>
              <a:buSzTx/>
              <a:buFontTx/>
              <a:buNone/>
              <a:tabLst/>
              <a:defRPr/>
            </a:pPr>
            <a:endParaRPr kumimoji="1" lang="en-US" altLang="ja-JP" sz="1600" b="0" i="0" u="none" strike="noStrike" kern="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defTabSz="914400" eaLnBrk="1" fontAlgn="auto" latinLnBrk="0" hangingPunct="1">
              <a:lnSpc>
                <a:spcPct val="100000"/>
              </a:lnSpc>
              <a:spcBef>
                <a:spcPts val="0"/>
              </a:spcBef>
              <a:spcAft>
                <a:spcPts val="0"/>
              </a:spcAft>
              <a:buClrTx/>
              <a:buSzTx/>
              <a:buFontTx/>
              <a:buNone/>
              <a:tabLst/>
              <a:defRPr/>
            </a:pPr>
            <a:endParaRPr kumimoji="1" lang="en-US" altLang="ja-JP" sz="1600" b="0" i="0" u="none" strike="noStrike" kern="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defTabSz="914400" eaLnBrk="1" fontAlgn="auto" latinLnBrk="0" hangingPunct="1">
              <a:lnSpc>
                <a:spcPct val="100000"/>
              </a:lnSpc>
              <a:spcBef>
                <a:spcPts val="0"/>
              </a:spcBef>
              <a:spcAft>
                <a:spcPts val="0"/>
              </a:spcAft>
              <a:buClrTx/>
              <a:buSzTx/>
              <a:buFontTx/>
              <a:buNone/>
              <a:tabLst/>
              <a:defRPr/>
            </a:pPr>
            <a:endParaRPr kumimoji="1" lang="en-US" altLang="ja-JP" sz="1600" b="0" i="0" u="none" strike="noStrike" kern="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600" b="0" i="0" u="none" strike="noStrike" kern="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rPr>
              <a:t>Server</a:t>
            </a:r>
            <a:endParaRPr kumimoji="1" lang="ja-JP" altLang="en-US" sz="1600" b="0" i="0" u="none" strike="noStrike" kern="0" cap="none" spc="0" normalizeH="0" baseline="0" noProof="0" dirty="0" err="1">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114" name="四角形: 角を丸くする 113">
            <a:extLst>
              <a:ext uri="{FF2B5EF4-FFF2-40B4-BE49-F238E27FC236}">
                <a16:creationId xmlns:a16="http://schemas.microsoft.com/office/drawing/2014/main" id="{F8C7599E-94D7-7D60-8613-532E8CD05E4E}"/>
              </a:ext>
            </a:extLst>
          </p:cNvPr>
          <p:cNvSpPr/>
          <p:nvPr/>
        </p:nvSpPr>
        <p:spPr>
          <a:xfrm>
            <a:off x="257739" y="2625151"/>
            <a:ext cx="1132514" cy="234892"/>
          </a:xfrm>
          <a:prstGeom prst="roundRect">
            <a:avLst/>
          </a:prstGeom>
          <a:solidFill>
            <a:srgbClr val="00B050"/>
          </a:solidFill>
          <a:ln w="25400" cap="flat" cmpd="sng" algn="ctr">
            <a:solidFill>
              <a:sysClr val="window" lastClr="FFFFFF"/>
            </a:solidFill>
            <a:prstDash val="solid"/>
          </a:ln>
          <a:effectLst/>
        </p:spPr>
        <p:txBody>
          <a:bodyPr lIns="0" tIns="0" rIns="0" bIns="0" rtlCol="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rPr>
              <a:t>ハイパーバイザー</a:t>
            </a:r>
          </a:p>
        </p:txBody>
      </p:sp>
      <p:sp>
        <p:nvSpPr>
          <p:cNvPr id="115" name="四角形: 角を丸くする 114">
            <a:extLst>
              <a:ext uri="{FF2B5EF4-FFF2-40B4-BE49-F238E27FC236}">
                <a16:creationId xmlns:a16="http://schemas.microsoft.com/office/drawing/2014/main" id="{B317E78F-6F6B-68A7-B22A-B79101D48992}"/>
              </a:ext>
            </a:extLst>
          </p:cNvPr>
          <p:cNvSpPr/>
          <p:nvPr/>
        </p:nvSpPr>
        <p:spPr>
          <a:xfrm>
            <a:off x="257739" y="2244989"/>
            <a:ext cx="451343" cy="318720"/>
          </a:xfrm>
          <a:prstGeom prst="roundRect">
            <a:avLst/>
          </a:prstGeom>
          <a:solidFill>
            <a:srgbClr val="00B050"/>
          </a:solidFill>
          <a:ln w="25400" cap="flat" cmpd="sng" algn="ctr">
            <a:solidFill>
              <a:sysClr val="window" lastClr="FFFFFF"/>
            </a:solidFill>
            <a:prstDash val="solid"/>
          </a:ln>
          <a:effectLst/>
        </p:spPr>
        <p:txBody>
          <a:bodyPr lIns="0" tIns="0" rIns="0" bIns="0" rtlCol="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rPr>
              <a:t>仮想</a:t>
            </a:r>
            <a:br>
              <a:rPr kumimoji="1" lang="en-US" altLang="ja-JP" sz="900" b="0" i="0" u="none" strike="noStrike" kern="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rPr>
            </a:br>
            <a:r>
              <a:rPr kumimoji="1" lang="ja-JP" altLang="en-US" sz="900" b="0" i="0" u="none" strike="noStrike" kern="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rPr>
              <a:t>マシン</a:t>
            </a:r>
          </a:p>
        </p:txBody>
      </p:sp>
      <p:sp>
        <p:nvSpPr>
          <p:cNvPr id="116" name="四角形: 角を丸くする 115">
            <a:extLst>
              <a:ext uri="{FF2B5EF4-FFF2-40B4-BE49-F238E27FC236}">
                <a16:creationId xmlns:a16="http://schemas.microsoft.com/office/drawing/2014/main" id="{E416301E-2F87-B970-2B15-00688D248F1A}"/>
              </a:ext>
            </a:extLst>
          </p:cNvPr>
          <p:cNvSpPr/>
          <p:nvPr/>
        </p:nvSpPr>
        <p:spPr>
          <a:xfrm>
            <a:off x="938910" y="2238029"/>
            <a:ext cx="451343" cy="318720"/>
          </a:xfrm>
          <a:prstGeom prst="roundRect">
            <a:avLst/>
          </a:prstGeom>
          <a:solidFill>
            <a:srgbClr val="00B050"/>
          </a:solidFill>
          <a:ln w="25400" cap="flat" cmpd="sng" algn="ctr">
            <a:solidFill>
              <a:sysClr val="window" lastClr="FFFFFF"/>
            </a:solidFill>
            <a:prstDash val="solid"/>
          </a:ln>
          <a:effectLst/>
        </p:spPr>
        <p:txBody>
          <a:bodyPr lIns="0" tIns="0" rIns="0" bIns="0" rtlCol="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rPr>
              <a:t>仮想</a:t>
            </a:r>
            <a:br>
              <a:rPr kumimoji="1" lang="en-US" altLang="ja-JP" sz="900" b="0" i="0" u="none" strike="noStrike" kern="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rPr>
            </a:br>
            <a:r>
              <a:rPr kumimoji="1" lang="ja-JP" altLang="en-US" sz="900" b="0" i="0" u="none" strike="noStrike" kern="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rPr>
              <a:t>マシン</a:t>
            </a:r>
          </a:p>
        </p:txBody>
      </p:sp>
      <p:sp>
        <p:nvSpPr>
          <p:cNvPr id="117" name="正方形/長方形 116">
            <a:extLst>
              <a:ext uri="{FF2B5EF4-FFF2-40B4-BE49-F238E27FC236}">
                <a16:creationId xmlns:a16="http://schemas.microsoft.com/office/drawing/2014/main" id="{905321A9-AB09-E177-5A53-84D69F25D849}"/>
              </a:ext>
            </a:extLst>
          </p:cNvPr>
          <p:cNvSpPr/>
          <p:nvPr/>
        </p:nvSpPr>
        <p:spPr>
          <a:xfrm rot="5400000">
            <a:off x="1743023" y="2033638"/>
            <a:ext cx="1119057" cy="1364942"/>
          </a:xfrm>
          <a:prstGeom prst="rect">
            <a:avLst/>
          </a:prstGeom>
          <a:solidFill>
            <a:srgbClr val="00B0F0"/>
          </a:solidFill>
          <a:ln w="25400" cap="flat" cmpd="sng" algn="ctr">
            <a:solidFill>
              <a:sysClr val="window" lastClr="FFFFFF"/>
            </a:solidFill>
            <a:prstDash val="solid"/>
          </a:ln>
          <a:effectLst/>
        </p:spPr>
        <p:txBody>
          <a:bodyPr vert="vert270" lIns="0" tIns="0" rIns="0" bIns="0" rtlCol="0" anchor="ctr" anchorCtr="1"/>
          <a:lstStyle/>
          <a:p>
            <a:pPr marL="0" marR="0" lvl="0" indent="0" defTabSz="914400" eaLnBrk="1" fontAlgn="auto" latinLnBrk="0" hangingPunct="1">
              <a:lnSpc>
                <a:spcPct val="100000"/>
              </a:lnSpc>
              <a:spcBef>
                <a:spcPts val="0"/>
              </a:spcBef>
              <a:spcAft>
                <a:spcPts val="0"/>
              </a:spcAft>
              <a:buClrTx/>
              <a:buSzTx/>
              <a:buFontTx/>
              <a:buNone/>
              <a:tabLst/>
              <a:defRPr/>
            </a:pPr>
            <a:endParaRPr kumimoji="1" lang="en-US" altLang="ja-JP" sz="1600" b="0" i="0" u="none" strike="noStrike" kern="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defTabSz="914400" eaLnBrk="1" fontAlgn="auto" latinLnBrk="0" hangingPunct="1">
              <a:lnSpc>
                <a:spcPct val="100000"/>
              </a:lnSpc>
              <a:spcBef>
                <a:spcPts val="0"/>
              </a:spcBef>
              <a:spcAft>
                <a:spcPts val="0"/>
              </a:spcAft>
              <a:buClrTx/>
              <a:buSzTx/>
              <a:buFontTx/>
              <a:buNone/>
              <a:tabLst/>
              <a:defRPr/>
            </a:pPr>
            <a:endParaRPr kumimoji="1" lang="en-US" altLang="ja-JP" sz="1600" b="0" i="0" u="none" strike="noStrike" kern="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defTabSz="914400" eaLnBrk="1" fontAlgn="auto" latinLnBrk="0" hangingPunct="1">
              <a:lnSpc>
                <a:spcPct val="100000"/>
              </a:lnSpc>
              <a:spcBef>
                <a:spcPts val="0"/>
              </a:spcBef>
              <a:spcAft>
                <a:spcPts val="0"/>
              </a:spcAft>
              <a:buClrTx/>
              <a:buSzTx/>
              <a:buFontTx/>
              <a:buNone/>
              <a:tabLst/>
              <a:defRPr/>
            </a:pPr>
            <a:endParaRPr kumimoji="1" lang="en-US" altLang="ja-JP" sz="1600" b="0" i="0" u="none" strike="noStrike" kern="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600" b="0" i="0" u="none" strike="noStrike" kern="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rPr>
              <a:t>Server</a:t>
            </a:r>
            <a:endParaRPr kumimoji="1" lang="ja-JP" altLang="en-US" sz="1600" b="0" i="0" u="none" strike="noStrike" kern="0" cap="none" spc="0" normalizeH="0" baseline="0" noProof="0" dirty="0" err="1">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118" name="四角形: 角を丸くする 117">
            <a:extLst>
              <a:ext uri="{FF2B5EF4-FFF2-40B4-BE49-F238E27FC236}">
                <a16:creationId xmlns:a16="http://schemas.microsoft.com/office/drawing/2014/main" id="{0E47C658-5ED7-BB9E-17C0-A6E06AB2FD9D}"/>
              </a:ext>
            </a:extLst>
          </p:cNvPr>
          <p:cNvSpPr/>
          <p:nvPr/>
        </p:nvSpPr>
        <p:spPr>
          <a:xfrm>
            <a:off x="1736294" y="2625986"/>
            <a:ext cx="1132514" cy="234892"/>
          </a:xfrm>
          <a:prstGeom prst="roundRect">
            <a:avLst/>
          </a:prstGeom>
          <a:solidFill>
            <a:srgbClr val="00B050"/>
          </a:solidFill>
          <a:ln w="25400" cap="flat" cmpd="sng" algn="ctr">
            <a:solidFill>
              <a:sysClr val="window" lastClr="FFFFFF"/>
            </a:solidFill>
            <a:prstDash val="solid"/>
          </a:ln>
          <a:effectLst/>
        </p:spPr>
        <p:txBody>
          <a:bodyPr lIns="0" tIns="0" rIns="0" bIns="0" rtlCol="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rPr>
              <a:t>ハイパーバイザー</a:t>
            </a:r>
          </a:p>
        </p:txBody>
      </p:sp>
      <p:sp>
        <p:nvSpPr>
          <p:cNvPr id="119" name="四角形: 角を丸くする 118">
            <a:extLst>
              <a:ext uri="{FF2B5EF4-FFF2-40B4-BE49-F238E27FC236}">
                <a16:creationId xmlns:a16="http://schemas.microsoft.com/office/drawing/2014/main" id="{C0B348EC-B68F-9E30-A468-8AA0B3A709F8}"/>
              </a:ext>
            </a:extLst>
          </p:cNvPr>
          <p:cNvSpPr/>
          <p:nvPr/>
        </p:nvSpPr>
        <p:spPr>
          <a:xfrm>
            <a:off x="1736294" y="2245824"/>
            <a:ext cx="451343" cy="318720"/>
          </a:xfrm>
          <a:prstGeom prst="roundRect">
            <a:avLst/>
          </a:prstGeom>
          <a:solidFill>
            <a:srgbClr val="00B050"/>
          </a:solidFill>
          <a:ln w="25400" cap="flat" cmpd="sng" algn="ctr">
            <a:solidFill>
              <a:sysClr val="window" lastClr="FFFFFF"/>
            </a:solidFill>
            <a:prstDash val="solid"/>
          </a:ln>
          <a:effectLst/>
        </p:spPr>
        <p:txBody>
          <a:bodyPr lIns="0" tIns="0" rIns="0" bIns="0" rtlCol="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rPr>
              <a:t>仮想</a:t>
            </a:r>
            <a:br>
              <a:rPr kumimoji="1" lang="en-US" altLang="ja-JP" sz="900" b="0" i="0" u="none" strike="noStrike" kern="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rPr>
            </a:br>
            <a:r>
              <a:rPr kumimoji="1" lang="ja-JP" altLang="en-US" sz="900" b="0" i="0" u="none" strike="noStrike" kern="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rPr>
              <a:t>マシン</a:t>
            </a:r>
          </a:p>
        </p:txBody>
      </p:sp>
      <p:sp>
        <p:nvSpPr>
          <p:cNvPr id="120" name="正方形/長方形 119">
            <a:extLst>
              <a:ext uri="{FF2B5EF4-FFF2-40B4-BE49-F238E27FC236}">
                <a16:creationId xmlns:a16="http://schemas.microsoft.com/office/drawing/2014/main" id="{577E52C3-0B24-82A2-3DA7-5D018507B03A}"/>
              </a:ext>
            </a:extLst>
          </p:cNvPr>
          <p:cNvSpPr/>
          <p:nvPr/>
        </p:nvSpPr>
        <p:spPr>
          <a:xfrm rot="5400000">
            <a:off x="3221577" y="2034474"/>
            <a:ext cx="1119057" cy="1364942"/>
          </a:xfrm>
          <a:prstGeom prst="rect">
            <a:avLst/>
          </a:prstGeom>
          <a:solidFill>
            <a:srgbClr val="00B0F0"/>
          </a:solidFill>
          <a:ln w="25400" cap="flat" cmpd="sng" algn="ctr">
            <a:solidFill>
              <a:sysClr val="window" lastClr="FFFFFF"/>
            </a:solidFill>
            <a:prstDash val="solid"/>
          </a:ln>
          <a:effectLst/>
        </p:spPr>
        <p:txBody>
          <a:bodyPr vert="vert270" lIns="0" tIns="0" rIns="0" bIns="0" rtlCol="0" anchor="ctr" anchorCtr="1"/>
          <a:lstStyle/>
          <a:p>
            <a:pPr marL="0" marR="0" lvl="0" indent="0" defTabSz="914400" eaLnBrk="1" fontAlgn="auto" latinLnBrk="0" hangingPunct="1">
              <a:lnSpc>
                <a:spcPct val="100000"/>
              </a:lnSpc>
              <a:spcBef>
                <a:spcPts val="0"/>
              </a:spcBef>
              <a:spcAft>
                <a:spcPts val="0"/>
              </a:spcAft>
              <a:buClrTx/>
              <a:buSzTx/>
              <a:buFontTx/>
              <a:buNone/>
              <a:tabLst/>
              <a:defRPr/>
            </a:pPr>
            <a:endParaRPr kumimoji="1" lang="en-US" altLang="ja-JP" sz="1600" b="0" i="0" u="none" strike="noStrike" kern="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defTabSz="914400" eaLnBrk="1" fontAlgn="auto" latinLnBrk="0" hangingPunct="1">
              <a:lnSpc>
                <a:spcPct val="100000"/>
              </a:lnSpc>
              <a:spcBef>
                <a:spcPts val="0"/>
              </a:spcBef>
              <a:spcAft>
                <a:spcPts val="0"/>
              </a:spcAft>
              <a:buClrTx/>
              <a:buSzTx/>
              <a:buFontTx/>
              <a:buNone/>
              <a:tabLst/>
              <a:defRPr/>
            </a:pPr>
            <a:endParaRPr kumimoji="1" lang="en-US" altLang="ja-JP" sz="1600" b="0" i="0" u="none" strike="noStrike" kern="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defTabSz="914400" eaLnBrk="1" fontAlgn="auto" latinLnBrk="0" hangingPunct="1">
              <a:lnSpc>
                <a:spcPct val="100000"/>
              </a:lnSpc>
              <a:spcBef>
                <a:spcPts val="0"/>
              </a:spcBef>
              <a:spcAft>
                <a:spcPts val="0"/>
              </a:spcAft>
              <a:buClrTx/>
              <a:buSzTx/>
              <a:buFontTx/>
              <a:buNone/>
              <a:tabLst/>
              <a:defRPr/>
            </a:pPr>
            <a:endParaRPr kumimoji="1" lang="en-US" altLang="ja-JP" sz="1600" b="0" i="0" u="none" strike="noStrike" kern="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600" b="0" i="0" u="none" strike="noStrike" kern="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rPr>
              <a:t>Server</a:t>
            </a:r>
            <a:endParaRPr kumimoji="1" lang="ja-JP" altLang="en-US" sz="1600" b="0" i="0" u="none" strike="noStrike" kern="0" cap="none" spc="0" normalizeH="0" baseline="0" noProof="0" dirty="0" err="1">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121" name="四角形: 角を丸くする 120">
            <a:extLst>
              <a:ext uri="{FF2B5EF4-FFF2-40B4-BE49-F238E27FC236}">
                <a16:creationId xmlns:a16="http://schemas.microsoft.com/office/drawing/2014/main" id="{9FF4B6CF-EB62-41D9-D735-42BCC0F821E4}"/>
              </a:ext>
            </a:extLst>
          </p:cNvPr>
          <p:cNvSpPr/>
          <p:nvPr/>
        </p:nvSpPr>
        <p:spPr>
          <a:xfrm>
            <a:off x="3214848" y="2626822"/>
            <a:ext cx="1132514" cy="234892"/>
          </a:xfrm>
          <a:prstGeom prst="roundRect">
            <a:avLst/>
          </a:prstGeom>
          <a:solidFill>
            <a:srgbClr val="00B050"/>
          </a:solidFill>
          <a:ln w="25400" cap="flat" cmpd="sng" algn="ctr">
            <a:solidFill>
              <a:sysClr val="window" lastClr="FFFFFF"/>
            </a:solidFill>
            <a:prstDash val="solid"/>
          </a:ln>
          <a:effectLst/>
        </p:spPr>
        <p:txBody>
          <a:bodyPr lIns="0" tIns="0" rIns="0" bIns="0" rtlCol="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rPr>
              <a:t>ハイパーバイザー</a:t>
            </a:r>
          </a:p>
        </p:txBody>
      </p:sp>
      <p:sp>
        <p:nvSpPr>
          <p:cNvPr id="122" name="四角形: 角を丸くする 121">
            <a:extLst>
              <a:ext uri="{FF2B5EF4-FFF2-40B4-BE49-F238E27FC236}">
                <a16:creationId xmlns:a16="http://schemas.microsoft.com/office/drawing/2014/main" id="{BE88BBEA-6FED-83AD-C153-CD3F85028979}"/>
              </a:ext>
            </a:extLst>
          </p:cNvPr>
          <p:cNvSpPr/>
          <p:nvPr/>
        </p:nvSpPr>
        <p:spPr>
          <a:xfrm>
            <a:off x="3896019" y="2239700"/>
            <a:ext cx="451343" cy="318720"/>
          </a:xfrm>
          <a:prstGeom prst="roundRect">
            <a:avLst/>
          </a:prstGeom>
          <a:solidFill>
            <a:srgbClr val="00B050"/>
          </a:solidFill>
          <a:ln w="25400" cap="flat" cmpd="sng" algn="ctr">
            <a:solidFill>
              <a:sysClr val="window" lastClr="FFFFFF"/>
            </a:solidFill>
            <a:prstDash val="solid"/>
          </a:ln>
          <a:effectLst/>
        </p:spPr>
        <p:txBody>
          <a:bodyPr lIns="0" tIns="0" rIns="0" bIns="0" rtlCol="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rPr>
              <a:t>仮想</a:t>
            </a:r>
            <a:br>
              <a:rPr kumimoji="1" lang="en-US" altLang="ja-JP" sz="900" b="0" i="0" u="none" strike="noStrike" kern="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rPr>
            </a:br>
            <a:r>
              <a:rPr kumimoji="1" lang="ja-JP" altLang="en-US" sz="900" b="0" i="0" u="none" strike="noStrike" kern="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rPr>
              <a:t>マシン</a:t>
            </a:r>
          </a:p>
        </p:txBody>
      </p:sp>
      <p:sp>
        <p:nvSpPr>
          <p:cNvPr id="123" name="正方形/長方形 122">
            <a:extLst>
              <a:ext uri="{FF2B5EF4-FFF2-40B4-BE49-F238E27FC236}">
                <a16:creationId xmlns:a16="http://schemas.microsoft.com/office/drawing/2014/main" id="{B7A5BCB5-3A74-F556-897A-5F7C99EA6B3A}"/>
              </a:ext>
            </a:extLst>
          </p:cNvPr>
          <p:cNvSpPr/>
          <p:nvPr/>
        </p:nvSpPr>
        <p:spPr>
          <a:xfrm>
            <a:off x="257739" y="3785584"/>
            <a:ext cx="1753299" cy="285225"/>
          </a:xfrm>
          <a:prstGeom prst="rect">
            <a:avLst/>
          </a:prstGeom>
          <a:solidFill>
            <a:schemeClr val="accent4">
              <a:lumMod val="75000"/>
              <a:lumOff val="25000"/>
            </a:schemeClr>
          </a:solidFill>
          <a:ln w="25400" cap="flat" cmpd="sng" algn="ctr">
            <a:noFill/>
            <a:prstDash val="solid"/>
          </a:ln>
          <a:effectLst/>
        </p:spPr>
        <p:txBody>
          <a:bodyPr lIns="0" tIns="0" rIns="0" bIns="0" rtlCol="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rPr>
              <a:t>SAN/Ether Switch</a:t>
            </a:r>
            <a:endParaRPr kumimoji="1" lang="ja-JP" altLang="en-US" sz="1200" b="0" i="0" u="none" strike="noStrike" kern="0" cap="none" spc="0" normalizeH="0" baseline="0" noProof="0" dirty="0" err="1">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124" name="正方形/長方形 123">
            <a:extLst>
              <a:ext uri="{FF2B5EF4-FFF2-40B4-BE49-F238E27FC236}">
                <a16:creationId xmlns:a16="http://schemas.microsoft.com/office/drawing/2014/main" id="{427C6936-7081-77BF-B5D1-5E04283BBF6D}"/>
              </a:ext>
            </a:extLst>
          </p:cNvPr>
          <p:cNvSpPr/>
          <p:nvPr/>
        </p:nvSpPr>
        <p:spPr>
          <a:xfrm>
            <a:off x="2647551" y="3789211"/>
            <a:ext cx="1753299" cy="285225"/>
          </a:xfrm>
          <a:prstGeom prst="rect">
            <a:avLst/>
          </a:prstGeom>
          <a:solidFill>
            <a:schemeClr val="accent4">
              <a:lumMod val="75000"/>
              <a:lumOff val="25000"/>
            </a:schemeClr>
          </a:solidFill>
          <a:ln w="25400" cap="flat" cmpd="sng" algn="ctr">
            <a:noFill/>
            <a:prstDash val="solid"/>
          </a:ln>
          <a:effectLst/>
        </p:spPr>
        <p:txBody>
          <a:bodyPr lIns="0" tIns="0" rIns="0" bIns="0" rtlCol="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rPr>
              <a:t>SAN/Ether Switch</a:t>
            </a:r>
            <a:endParaRPr kumimoji="1" lang="ja-JP" altLang="en-US" sz="1200" b="0" i="0" u="none" strike="noStrike" kern="0" cap="none" spc="0" normalizeH="0" baseline="0" noProof="0" dirty="0" err="1">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125" name="正方形/長方形 124">
            <a:extLst>
              <a:ext uri="{FF2B5EF4-FFF2-40B4-BE49-F238E27FC236}">
                <a16:creationId xmlns:a16="http://schemas.microsoft.com/office/drawing/2014/main" id="{BC8E4147-350E-752E-1EA4-A382BD1D3E0A}"/>
              </a:ext>
            </a:extLst>
          </p:cNvPr>
          <p:cNvSpPr/>
          <p:nvPr/>
        </p:nvSpPr>
        <p:spPr>
          <a:xfrm rot="5400000">
            <a:off x="1970624" y="2666743"/>
            <a:ext cx="648071" cy="4306271"/>
          </a:xfrm>
          <a:prstGeom prst="rect">
            <a:avLst/>
          </a:prstGeom>
          <a:solidFill>
            <a:srgbClr val="FFC000"/>
          </a:solidFill>
          <a:ln w="25400" cap="flat" cmpd="sng" algn="ctr">
            <a:solidFill>
              <a:sysClr val="window" lastClr="FFFFFF"/>
            </a:solidFill>
            <a:prstDash val="solid"/>
          </a:ln>
          <a:effectLst/>
        </p:spPr>
        <p:txBody>
          <a:bodyPr vert="vert270" lIns="0" tIns="0" rIns="0" bIns="0" rtlCol="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600" b="0" i="0" u="none" strike="noStrike" kern="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rPr>
              <a:t>Storage</a:t>
            </a:r>
            <a:endParaRPr kumimoji="1" lang="ja-JP" altLang="en-US" sz="1600" b="0" i="0" u="none" strike="noStrike" kern="0" cap="none" spc="0" normalizeH="0" baseline="0" noProof="0" dirty="0" err="1">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150" name="四角形: 角を丸くする 149">
            <a:extLst>
              <a:ext uri="{FF2B5EF4-FFF2-40B4-BE49-F238E27FC236}">
                <a16:creationId xmlns:a16="http://schemas.microsoft.com/office/drawing/2014/main" id="{8B04DED1-D884-27F4-D40F-6940529FE7E6}"/>
              </a:ext>
            </a:extLst>
          </p:cNvPr>
          <p:cNvSpPr/>
          <p:nvPr/>
        </p:nvSpPr>
        <p:spPr>
          <a:xfrm>
            <a:off x="7338449" y="2909471"/>
            <a:ext cx="1613760" cy="234892"/>
          </a:xfrm>
          <a:prstGeom prst="roundRect">
            <a:avLst/>
          </a:prstGeom>
          <a:solidFill>
            <a:srgbClr val="00B050"/>
          </a:solidFill>
          <a:ln w="25400" cap="flat" cmpd="sng" algn="ctr">
            <a:solidFill>
              <a:srgbClr val="0070C0"/>
            </a:solidFill>
            <a:prstDash val="solid"/>
          </a:ln>
          <a:effectLst/>
        </p:spPr>
        <p:txBody>
          <a:bodyPr lIns="0" tIns="0" rIns="0" bIns="0" rtlCol="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rPr>
              <a:t>ハイパーバイザー</a:t>
            </a:r>
          </a:p>
        </p:txBody>
      </p:sp>
      <p:sp>
        <p:nvSpPr>
          <p:cNvPr id="151" name="四角形: 角を丸くする 150">
            <a:extLst>
              <a:ext uri="{FF2B5EF4-FFF2-40B4-BE49-F238E27FC236}">
                <a16:creationId xmlns:a16="http://schemas.microsoft.com/office/drawing/2014/main" id="{F85BA884-B300-9430-D5A3-E0FFA2A1818C}"/>
              </a:ext>
            </a:extLst>
          </p:cNvPr>
          <p:cNvSpPr/>
          <p:nvPr/>
        </p:nvSpPr>
        <p:spPr>
          <a:xfrm>
            <a:off x="7997712" y="2519584"/>
            <a:ext cx="451343" cy="318720"/>
          </a:xfrm>
          <a:prstGeom prst="roundRect">
            <a:avLst/>
          </a:prstGeom>
          <a:solidFill>
            <a:srgbClr val="00B050"/>
          </a:solidFill>
          <a:ln w="25400" cap="flat" cmpd="sng" algn="ctr">
            <a:solidFill>
              <a:srgbClr val="0070C0"/>
            </a:solidFill>
            <a:prstDash val="solid"/>
          </a:ln>
          <a:effectLst/>
        </p:spPr>
        <p:txBody>
          <a:bodyPr lIns="0" tIns="0" rIns="0" bIns="0" rtlCol="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rPr>
              <a:t>仮想</a:t>
            </a:r>
            <a:br>
              <a:rPr kumimoji="1" lang="en-US" altLang="ja-JP" sz="900" b="0" i="0" u="none" strike="noStrike" kern="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rPr>
            </a:br>
            <a:r>
              <a:rPr kumimoji="1" lang="ja-JP" altLang="en-US" sz="900" b="0" i="0" u="none" strike="noStrike" kern="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rPr>
              <a:t>マシン</a:t>
            </a:r>
          </a:p>
        </p:txBody>
      </p:sp>
      <p:sp>
        <p:nvSpPr>
          <p:cNvPr id="152" name="四角形: 角を丸くする 151">
            <a:extLst>
              <a:ext uri="{FF2B5EF4-FFF2-40B4-BE49-F238E27FC236}">
                <a16:creationId xmlns:a16="http://schemas.microsoft.com/office/drawing/2014/main" id="{169F4AEA-B21A-B8E5-87C0-637824A2BF86}"/>
              </a:ext>
            </a:extLst>
          </p:cNvPr>
          <p:cNvSpPr/>
          <p:nvPr/>
        </p:nvSpPr>
        <p:spPr>
          <a:xfrm>
            <a:off x="8500866" y="2522349"/>
            <a:ext cx="451343" cy="318720"/>
          </a:xfrm>
          <a:prstGeom prst="roundRect">
            <a:avLst/>
          </a:prstGeom>
          <a:solidFill>
            <a:srgbClr val="00B050"/>
          </a:solidFill>
          <a:ln w="25400" cap="flat" cmpd="sng" algn="ctr">
            <a:solidFill>
              <a:srgbClr val="0070C0"/>
            </a:solidFill>
            <a:prstDash val="solid"/>
          </a:ln>
          <a:effectLst/>
        </p:spPr>
        <p:txBody>
          <a:bodyPr lIns="0" tIns="0" rIns="0" bIns="0" rtlCol="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rPr>
              <a:t>仮想</a:t>
            </a:r>
            <a:br>
              <a:rPr kumimoji="1" lang="en-US" altLang="ja-JP" sz="900" b="0" i="0" u="none" strike="noStrike" kern="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rPr>
            </a:br>
            <a:r>
              <a:rPr kumimoji="1" lang="ja-JP" altLang="en-US" sz="900" b="0" i="0" u="none" strike="noStrike" kern="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rPr>
              <a:t>マシン</a:t>
            </a:r>
          </a:p>
        </p:txBody>
      </p:sp>
      <p:sp>
        <p:nvSpPr>
          <p:cNvPr id="153" name="正方形/長方形 152">
            <a:extLst>
              <a:ext uri="{FF2B5EF4-FFF2-40B4-BE49-F238E27FC236}">
                <a16:creationId xmlns:a16="http://schemas.microsoft.com/office/drawing/2014/main" id="{9E7CC0AE-2683-93CC-BDDF-E700E40E8C14}"/>
              </a:ext>
            </a:extLst>
          </p:cNvPr>
          <p:cNvSpPr/>
          <p:nvPr/>
        </p:nvSpPr>
        <p:spPr>
          <a:xfrm rot="5400000">
            <a:off x="8837550" y="2785388"/>
            <a:ext cx="2053916" cy="1364942"/>
          </a:xfrm>
          <a:prstGeom prst="rect">
            <a:avLst/>
          </a:prstGeom>
          <a:solidFill>
            <a:srgbClr val="00B0F0"/>
          </a:solidFill>
          <a:ln w="28575" cap="flat" cmpd="sng" algn="ctr">
            <a:solidFill>
              <a:srgbClr val="0070C0"/>
            </a:solidFill>
            <a:prstDash val="solid"/>
          </a:ln>
          <a:effectLst/>
        </p:spPr>
        <p:txBody>
          <a:bodyPr vert="vert270" lIns="0" tIns="0" rIns="0" bIns="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UD デジタル 教科書体 NK-R" panose="02020400000000000000" pitchFamily="18" charset="-128"/>
              <a:ea typeface="UD デジタル 教科書体 NK-R" panose="02020400000000000000" pitchFamily="18" charset="-128"/>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UD デジタル 教科書体 NK-R" panose="02020400000000000000" pitchFamily="18" charset="-128"/>
              <a:ea typeface="UD デジタル 教科書体 NK-R" panose="02020400000000000000" pitchFamily="18" charset="-128"/>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UD デジタル 教科書体 NK-R" panose="02020400000000000000" pitchFamily="18" charset="-128"/>
              <a:ea typeface="UD デジタル 教科書体 NK-R" panose="02020400000000000000" pitchFamily="18" charset="-128"/>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UD デジタル 教科書体 NK-R" panose="02020400000000000000" pitchFamily="18" charset="-128"/>
              <a:ea typeface="UD デジタル 教科書体 NK-R" panose="02020400000000000000" pitchFamily="18" charset="-128"/>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UD デジタル 教科書体 NK-R" panose="02020400000000000000" pitchFamily="18" charset="-128"/>
              <a:ea typeface="UD デジタル 教科書体 NK-R" panose="02020400000000000000" pitchFamily="18" charset="-128"/>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UD デジタル 教科書体 NK-R" panose="02020400000000000000" pitchFamily="18" charset="-128"/>
              <a:ea typeface="UD デジタル 教科書体 NK-R" panose="02020400000000000000" pitchFamily="18" charset="-128"/>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UD デジタル 教科書体 NK-R" panose="02020400000000000000" pitchFamily="18" charset="-128"/>
              <a:ea typeface="UD デジタル 教科書体 NK-R" panose="02020400000000000000" pitchFamily="18" charset="-128"/>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UD デジタル 教科書体 NK-R" panose="02020400000000000000" pitchFamily="18" charset="-128"/>
              <a:ea typeface="UD デジタル 教科書体 NK-R" panose="02020400000000000000" pitchFamily="18"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UD デジタル 教科書体 NK-R" panose="02020400000000000000" pitchFamily="18" charset="-128"/>
                <a:ea typeface="UD デジタル 教科書体 NK-R" panose="02020400000000000000" pitchFamily="18" charset="-128"/>
              </a:rPr>
              <a:t>Server</a:t>
            </a:r>
            <a:br>
              <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UD デジタル 教科書体 NK-R" panose="02020400000000000000" pitchFamily="18" charset="-128"/>
                <a:ea typeface="UD デジタル 教科書体 NK-R" panose="02020400000000000000" pitchFamily="18" charset="-128"/>
              </a:rPr>
            </a:br>
            <a:r>
              <a:rPr kumimoji="1" lang="en-US" altLang="ja-JP" sz="10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UD デジタル 教科書体 NK-R" panose="02020400000000000000" pitchFamily="18" charset="-128"/>
                <a:ea typeface="UD デジタル 教科書体 NK-R" panose="02020400000000000000" pitchFamily="18" charset="-128"/>
              </a:rPr>
              <a:t>ThinkAgile HX</a:t>
            </a: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UD デジタル 教科書体 NK-R" panose="02020400000000000000" pitchFamily="18" charset="-128"/>
              <a:ea typeface="UD デジタル 教科書体 NK-R" panose="02020400000000000000" pitchFamily="18" charset="-128"/>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600" b="1" i="0" u="none" strike="noStrike" kern="0" cap="none" spc="0" normalizeH="0" baseline="0" noProof="0" dirty="0" err="1">
              <a:ln>
                <a:noFill/>
              </a:ln>
              <a:solidFill>
                <a:srgbClr val="FFFF00"/>
              </a:solidFill>
              <a:effectLst>
                <a:outerShdw blurRad="38100" dist="38100" dir="2700000" algn="tl">
                  <a:srgbClr val="000000">
                    <a:alpha val="43137"/>
                  </a:srgbClr>
                </a:outerShdw>
              </a:effectLst>
              <a:uLnTx/>
              <a:uFillTx/>
              <a:latin typeface="UD デジタル 教科書体 NK-R" panose="02020400000000000000" pitchFamily="18" charset="-128"/>
              <a:ea typeface="UD デジタル 教科書体 NK-R" panose="02020400000000000000" pitchFamily="18" charset="-128"/>
            </a:endParaRPr>
          </a:p>
        </p:txBody>
      </p:sp>
      <p:sp>
        <p:nvSpPr>
          <p:cNvPr id="154" name="四角形: 角を丸くする 153">
            <a:extLst>
              <a:ext uri="{FF2B5EF4-FFF2-40B4-BE49-F238E27FC236}">
                <a16:creationId xmlns:a16="http://schemas.microsoft.com/office/drawing/2014/main" id="{C488DA6A-0CC7-E996-8E6A-DBA56D263C34}"/>
              </a:ext>
            </a:extLst>
          </p:cNvPr>
          <p:cNvSpPr/>
          <p:nvPr/>
        </p:nvSpPr>
        <p:spPr>
          <a:xfrm>
            <a:off x="9224779" y="2910306"/>
            <a:ext cx="1274925" cy="234892"/>
          </a:xfrm>
          <a:prstGeom prst="roundRect">
            <a:avLst/>
          </a:prstGeom>
          <a:solidFill>
            <a:srgbClr val="00B050"/>
          </a:solidFill>
          <a:ln w="25400" cap="flat" cmpd="sng" algn="ctr">
            <a:solidFill>
              <a:srgbClr val="0070C0"/>
            </a:solidFill>
            <a:prstDash val="solid"/>
          </a:ln>
          <a:effectLst/>
        </p:spPr>
        <p:txBody>
          <a:bodyPr lIns="0" tIns="0" rIns="0" bIns="0" rtlCol="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rPr>
              <a:t>ハイパーバイザー</a:t>
            </a:r>
          </a:p>
        </p:txBody>
      </p:sp>
      <p:sp>
        <p:nvSpPr>
          <p:cNvPr id="155" name="四角形: 角を丸くする 154">
            <a:extLst>
              <a:ext uri="{FF2B5EF4-FFF2-40B4-BE49-F238E27FC236}">
                <a16:creationId xmlns:a16="http://schemas.microsoft.com/office/drawing/2014/main" id="{9CC07486-83F9-C154-0FA4-3E5E734CE57D}"/>
              </a:ext>
            </a:extLst>
          </p:cNvPr>
          <p:cNvSpPr/>
          <p:nvPr/>
        </p:nvSpPr>
        <p:spPr>
          <a:xfrm>
            <a:off x="9298250" y="2530144"/>
            <a:ext cx="451343" cy="318720"/>
          </a:xfrm>
          <a:prstGeom prst="roundRect">
            <a:avLst/>
          </a:prstGeom>
          <a:solidFill>
            <a:srgbClr val="00B050"/>
          </a:solidFill>
          <a:ln w="25400" cap="flat" cmpd="sng" algn="ctr">
            <a:solidFill>
              <a:srgbClr val="0070C0"/>
            </a:solidFill>
            <a:prstDash val="solid"/>
          </a:ln>
          <a:effectLst/>
        </p:spPr>
        <p:txBody>
          <a:bodyPr lIns="0" tIns="0" rIns="0" bIns="0" rtlCol="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rPr>
              <a:t>仮想</a:t>
            </a:r>
            <a:br>
              <a:rPr kumimoji="1" lang="en-US" altLang="ja-JP" sz="900" b="0" i="0" u="none" strike="noStrike" kern="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rPr>
            </a:br>
            <a:r>
              <a:rPr kumimoji="1" lang="ja-JP" altLang="en-US" sz="900" b="0" i="0" u="none" strike="noStrike" kern="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rPr>
              <a:t>マシン</a:t>
            </a:r>
          </a:p>
        </p:txBody>
      </p:sp>
      <p:sp>
        <p:nvSpPr>
          <p:cNvPr id="156" name="四角形: 角を丸くする 155">
            <a:extLst>
              <a:ext uri="{FF2B5EF4-FFF2-40B4-BE49-F238E27FC236}">
                <a16:creationId xmlns:a16="http://schemas.microsoft.com/office/drawing/2014/main" id="{1D23453C-B776-4A48-5E7E-A89187E48299}"/>
              </a:ext>
            </a:extLst>
          </p:cNvPr>
          <p:cNvSpPr/>
          <p:nvPr/>
        </p:nvSpPr>
        <p:spPr>
          <a:xfrm>
            <a:off x="10745443" y="2911142"/>
            <a:ext cx="1257797" cy="234892"/>
          </a:xfrm>
          <a:prstGeom prst="roundRect">
            <a:avLst/>
          </a:prstGeom>
          <a:solidFill>
            <a:srgbClr val="00B050"/>
          </a:solidFill>
          <a:ln w="25400" cap="flat" cmpd="sng" algn="ctr">
            <a:solidFill>
              <a:srgbClr val="0070C0"/>
            </a:solidFill>
            <a:prstDash val="solid"/>
          </a:ln>
          <a:effectLst/>
        </p:spPr>
        <p:txBody>
          <a:bodyPr lIns="0" tIns="0" rIns="0" bIns="0" rtlCol="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rPr>
              <a:t>ハイパーバイザー</a:t>
            </a:r>
          </a:p>
        </p:txBody>
      </p:sp>
      <p:sp>
        <p:nvSpPr>
          <p:cNvPr id="157" name="四角形: 角を丸くする 156">
            <a:extLst>
              <a:ext uri="{FF2B5EF4-FFF2-40B4-BE49-F238E27FC236}">
                <a16:creationId xmlns:a16="http://schemas.microsoft.com/office/drawing/2014/main" id="{0F191E15-151F-F423-23EB-6D82E4B31D63}"/>
              </a:ext>
            </a:extLst>
          </p:cNvPr>
          <p:cNvSpPr/>
          <p:nvPr/>
        </p:nvSpPr>
        <p:spPr>
          <a:xfrm>
            <a:off x="11255436" y="2518538"/>
            <a:ext cx="451343" cy="318720"/>
          </a:xfrm>
          <a:prstGeom prst="roundRect">
            <a:avLst/>
          </a:prstGeom>
          <a:solidFill>
            <a:srgbClr val="00B050"/>
          </a:solidFill>
          <a:ln w="25400" cap="flat" cmpd="sng" algn="ctr">
            <a:solidFill>
              <a:srgbClr val="0070C0"/>
            </a:solidFill>
            <a:prstDash val="solid"/>
          </a:ln>
          <a:effectLst/>
        </p:spPr>
        <p:txBody>
          <a:bodyPr lIns="0" tIns="0" rIns="0" bIns="0" rtlCol="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rPr>
              <a:t>仮想</a:t>
            </a:r>
            <a:br>
              <a:rPr kumimoji="1" lang="en-US" altLang="ja-JP" sz="900" b="0" i="0" u="none" strike="noStrike" kern="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rPr>
            </a:br>
            <a:r>
              <a:rPr kumimoji="1" lang="ja-JP" altLang="en-US" sz="900" b="0" i="0" u="none" strike="noStrike" kern="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rPr>
              <a:t>マシン</a:t>
            </a:r>
          </a:p>
        </p:txBody>
      </p:sp>
      <p:sp>
        <p:nvSpPr>
          <p:cNvPr id="172" name="フローチャート: 磁気ディスク 171">
            <a:extLst>
              <a:ext uri="{FF2B5EF4-FFF2-40B4-BE49-F238E27FC236}">
                <a16:creationId xmlns:a16="http://schemas.microsoft.com/office/drawing/2014/main" id="{2AEEE789-DD5E-8079-67EC-97CBC68817E4}"/>
              </a:ext>
            </a:extLst>
          </p:cNvPr>
          <p:cNvSpPr/>
          <p:nvPr/>
        </p:nvSpPr>
        <p:spPr>
          <a:xfrm>
            <a:off x="425108" y="4634140"/>
            <a:ext cx="3707934" cy="370813"/>
          </a:xfrm>
          <a:prstGeom prst="flowChartMagneticDisk">
            <a:avLst/>
          </a:prstGeom>
          <a:solidFill>
            <a:srgbClr val="FF6A00">
              <a:lumMod val="40000"/>
              <a:lumOff val="60000"/>
            </a:srgbClr>
          </a:solidFill>
          <a:ln w="25400" cap="flat" cmpd="sng" algn="ctr">
            <a:solidFill>
              <a:srgbClr val="FF6A00"/>
            </a:solidFill>
            <a:prstDash val="solid"/>
          </a:ln>
          <a:effectLst/>
        </p:spPr>
        <p:txBody>
          <a:bodyPr lIns="0" tIns="0" rIns="0" bIns="0"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6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Storage</a:t>
            </a:r>
            <a:endParaRPr kumimoji="1" lang="ja-JP" altLang="en-US" sz="1600" b="0" i="0" u="none" strike="noStrike" kern="0" cap="none" spc="0" normalizeH="0" baseline="0" noProof="0" dirty="0" err="1">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177" name="フローチャート: 磁気ディスク 176">
            <a:extLst>
              <a:ext uri="{FF2B5EF4-FFF2-40B4-BE49-F238E27FC236}">
                <a16:creationId xmlns:a16="http://schemas.microsoft.com/office/drawing/2014/main" id="{E025D91F-DA41-3770-2B46-63C5D6B939AD}"/>
              </a:ext>
            </a:extLst>
          </p:cNvPr>
          <p:cNvSpPr/>
          <p:nvPr/>
        </p:nvSpPr>
        <p:spPr>
          <a:xfrm>
            <a:off x="7383476" y="3433282"/>
            <a:ext cx="1613759" cy="370813"/>
          </a:xfrm>
          <a:prstGeom prst="flowChartMagneticDisk">
            <a:avLst/>
          </a:prstGeom>
          <a:solidFill>
            <a:srgbClr val="6AC346">
              <a:lumMod val="20000"/>
              <a:lumOff val="80000"/>
            </a:srgbClr>
          </a:solidFill>
          <a:ln w="25400" cap="flat" cmpd="sng" algn="ctr">
            <a:solidFill>
              <a:srgbClr val="6AC346"/>
            </a:solidFill>
            <a:prstDash val="solid"/>
          </a:ln>
          <a:effectLst/>
        </p:spPr>
        <p:txBody>
          <a:bodyPr lIns="0" tIns="0" rIns="0" bIns="0"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6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Storage</a:t>
            </a:r>
            <a:endParaRPr kumimoji="1" lang="ja-JP" altLang="en-US" sz="1600" b="0" i="0" u="none" strike="noStrike" kern="0" cap="none" spc="0" normalizeH="0" baseline="0" noProof="0" dirty="0" err="1">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178" name="フローチャート: 磁気ディスク 177">
            <a:extLst>
              <a:ext uri="{FF2B5EF4-FFF2-40B4-BE49-F238E27FC236}">
                <a16:creationId xmlns:a16="http://schemas.microsoft.com/office/drawing/2014/main" id="{072F414C-8861-F428-A169-7F525F97176D}"/>
              </a:ext>
            </a:extLst>
          </p:cNvPr>
          <p:cNvSpPr/>
          <p:nvPr/>
        </p:nvSpPr>
        <p:spPr>
          <a:xfrm>
            <a:off x="9256142" y="3433282"/>
            <a:ext cx="1216731" cy="370813"/>
          </a:xfrm>
          <a:prstGeom prst="flowChartMagneticDisk">
            <a:avLst/>
          </a:prstGeom>
          <a:solidFill>
            <a:srgbClr val="6AC346">
              <a:lumMod val="20000"/>
              <a:lumOff val="80000"/>
            </a:srgbClr>
          </a:solidFill>
          <a:ln w="25400" cap="flat" cmpd="sng" algn="ctr">
            <a:solidFill>
              <a:srgbClr val="6AC346"/>
            </a:solidFill>
            <a:prstDash val="solid"/>
          </a:ln>
          <a:effectLst/>
        </p:spPr>
        <p:txBody>
          <a:bodyPr lIns="0" tIns="0" rIns="0" bIns="0"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6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Storage</a:t>
            </a:r>
            <a:endParaRPr kumimoji="1" lang="ja-JP" altLang="en-US" sz="1600" b="0" i="0" u="none" strike="noStrike" kern="0" cap="none" spc="0" normalizeH="0" baseline="0" noProof="0" dirty="0" err="1">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179" name="フローチャート: 磁気ディスク 178">
            <a:extLst>
              <a:ext uri="{FF2B5EF4-FFF2-40B4-BE49-F238E27FC236}">
                <a16:creationId xmlns:a16="http://schemas.microsoft.com/office/drawing/2014/main" id="{650A50A8-B901-1A95-15B9-614B5B50D5D8}"/>
              </a:ext>
            </a:extLst>
          </p:cNvPr>
          <p:cNvSpPr/>
          <p:nvPr/>
        </p:nvSpPr>
        <p:spPr>
          <a:xfrm>
            <a:off x="10745443" y="3437735"/>
            <a:ext cx="1216731" cy="370813"/>
          </a:xfrm>
          <a:prstGeom prst="flowChartMagneticDisk">
            <a:avLst/>
          </a:prstGeom>
          <a:solidFill>
            <a:srgbClr val="6AC346">
              <a:lumMod val="20000"/>
              <a:lumOff val="80000"/>
            </a:srgbClr>
          </a:solidFill>
          <a:ln w="25400" cap="flat" cmpd="sng" algn="ctr">
            <a:solidFill>
              <a:srgbClr val="6AC346"/>
            </a:solidFill>
            <a:prstDash val="solid"/>
          </a:ln>
          <a:effectLst/>
        </p:spPr>
        <p:txBody>
          <a:bodyPr lIns="0" tIns="0" rIns="0" bIns="0"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6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Storage</a:t>
            </a:r>
            <a:endParaRPr kumimoji="1" lang="ja-JP" altLang="en-US" sz="1600" b="0" i="0" u="none" strike="noStrike" kern="0" cap="none" spc="0" normalizeH="0" baseline="0" noProof="0" dirty="0" err="1">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182" name="四角形: 角を丸くする 181">
            <a:extLst>
              <a:ext uri="{FF2B5EF4-FFF2-40B4-BE49-F238E27FC236}">
                <a16:creationId xmlns:a16="http://schemas.microsoft.com/office/drawing/2014/main" id="{2D5EDE21-ED04-0D8E-EE33-3028D7746182}"/>
              </a:ext>
            </a:extLst>
          </p:cNvPr>
          <p:cNvSpPr/>
          <p:nvPr/>
        </p:nvSpPr>
        <p:spPr>
          <a:xfrm>
            <a:off x="7491425" y="2516244"/>
            <a:ext cx="451343" cy="318720"/>
          </a:xfrm>
          <a:prstGeom prst="roundRect">
            <a:avLst/>
          </a:prstGeom>
          <a:solidFill>
            <a:srgbClr val="6AC346">
              <a:lumMod val="20000"/>
              <a:lumOff val="80000"/>
            </a:srgbClr>
          </a:solidFill>
          <a:ln w="25400" cap="flat" cmpd="sng" algn="ctr">
            <a:solidFill>
              <a:srgbClr val="6AC346"/>
            </a:solidFill>
            <a:prstDash val="solid"/>
          </a:ln>
          <a:effectLst/>
        </p:spPr>
        <p:txBody>
          <a:bodyPr lIns="0" tIns="0" rIns="0" bIns="0" rtlCol="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HCI</a:t>
            </a:r>
            <a:endParaRPr kumimoji="1" lang="ja-JP" altLang="en-US" sz="9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184" name="フローチャート: 磁気ディスク 183">
            <a:extLst>
              <a:ext uri="{FF2B5EF4-FFF2-40B4-BE49-F238E27FC236}">
                <a16:creationId xmlns:a16="http://schemas.microsoft.com/office/drawing/2014/main" id="{11934892-C8B2-B140-915C-FD0CF05F58C7}"/>
              </a:ext>
            </a:extLst>
          </p:cNvPr>
          <p:cNvSpPr/>
          <p:nvPr/>
        </p:nvSpPr>
        <p:spPr>
          <a:xfrm>
            <a:off x="7347316" y="3307709"/>
            <a:ext cx="4614858" cy="572726"/>
          </a:xfrm>
          <a:prstGeom prst="flowChartMagneticDisk">
            <a:avLst/>
          </a:prstGeom>
          <a:solidFill>
            <a:srgbClr val="6AC346">
              <a:lumMod val="20000"/>
              <a:lumOff val="80000"/>
            </a:srgbClr>
          </a:solidFill>
          <a:ln w="25400" cap="flat" cmpd="sng" algn="ctr">
            <a:solidFill>
              <a:srgbClr val="6AC346"/>
            </a:solidFill>
            <a:prstDash val="solid"/>
          </a:ln>
          <a:effectLst/>
        </p:spPr>
        <p:txBody>
          <a:bodyPr lIns="0" tIns="0" rIns="0" bIns="0"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仮想ストレージ</a:t>
            </a:r>
            <a:r>
              <a:rPr kumimoji="1" lang="en-US" altLang="ja-JP" sz="16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Storage</a:t>
            </a:r>
            <a:endParaRPr kumimoji="1" lang="ja-JP" altLang="en-US" sz="1600" b="0" i="0" u="none" strike="noStrike" kern="0" cap="none" spc="0" normalizeH="0" baseline="0" noProof="0" dirty="0" err="1">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185" name="四角形: 角を丸くする 184">
            <a:extLst>
              <a:ext uri="{FF2B5EF4-FFF2-40B4-BE49-F238E27FC236}">
                <a16:creationId xmlns:a16="http://schemas.microsoft.com/office/drawing/2014/main" id="{D4496969-6B96-A646-6186-3AD4B80395A0}"/>
              </a:ext>
            </a:extLst>
          </p:cNvPr>
          <p:cNvSpPr/>
          <p:nvPr/>
        </p:nvSpPr>
        <p:spPr>
          <a:xfrm>
            <a:off x="9811224" y="2514576"/>
            <a:ext cx="451343" cy="318720"/>
          </a:xfrm>
          <a:prstGeom prst="roundRect">
            <a:avLst/>
          </a:prstGeom>
          <a:solidFill>
            <a:srgbClr val="6AC346">
              <a:lumMod val="20000"/>
              <a:lumOff val="80000"/>
            </a:srgbClr>
          </a:solidFill>
          <a:ln w="25400" cap="flat" cmpd="sng" algn="ctr">
            <a:solidFill>
              <a:srgbClr val="6AC346"/>
            </a:solidFill>
            <a:prstDash val="solid"/>
          </a:ln>
          <a:effectLst/>
        </p:spPr>
        <p:txBody>
          <a:bodyPr lIns="0" tIns="0" rIns="0" bIns="0" rtlCol="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HCI</a:t>
            </a:r>
            <a:endParaRPr kumimoji="1" lang="ja-JP" altLang="en-US" sz="9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186" name="四角形: 角を丸くする 185">
            <a:extLst>
              <a:ext uri="{FF2B5EF4-FFF2-40B4-BE49-F238E27FC236}">
                <a16:creationId xmlns:a16="http://schemas.microsoft.com/office/drawing/2014/main" id="{9AC9CB62-586D-B1F6-DC36-57C62584071C}"/>
              </a:ext>
            </a:extLst>
          </p:cNvPr>
          <p:cNvSpPr/>
          <p:nvPr/>
        </p:nvSpPr>
        <p:spPr>
          <a:xfrm>
            <a:off x="10757195" y="2508471"/>
            <a:ext cx="451343" cy="318720"/>
          </a:xfrm>
          <a:prstGeom prst="roundRect">
            <a:avLst/>
          </a:prstGeom>
          <a:solidFill>
            <a:srgbClr val="6AC346">
              <a:lumMod val="20000"/>
              <a:lumOff val="80000"/>
            </a:srgbClr>
          </a:solidFill>
          <a:ln w="25400" cap="flat" cmpd="sng" algn="ctr">
            <a:solidFill>
              <a:srgbClr val="6AC346"/>
            </a:solidFill>
            <a:prstDash val="solid"/>
          </a:ln>
          <a:effectLst/>
        </p:spPr>
        <p:txBody>
          <a:bodyPr lIns="0" tIns="0" rIns="0" bIns="0" rtlCol="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HCI</a:t>
            </a:r>
            <a:endParaRPr kumimoji="1" lang="ja-JP" altLang="en-US" sz="9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3" name="四角形: 角を丸くする 2">
            <a:extLst>
              <a:ext uri="{FF2B5EF4-FFF2-40B4-BE49-F238E27FC236}">
                <a16:creationId xmlns:a16="http://schemas.microsoft.com/office/drawing/2014/main" id="{164A782D-431F-73C8-268B-80D3132C1C0D}"/>
              </a:ext>
            </a:extLst>
          </p:cNvPr>
          <p:cNvSpPr/>
          <p:nvPr/>
        </p:nvSpPr>
        <p:spPr>
          <a:xfrm>
            <a:off x="11236036" y="66263"/>
            <a:ext cx="872405" cy="843420"/>
          </a:xfrm>
          <a:prstGeom prst="roundRect">
            <a:avLst/>
          </a:prstGeom>
          <a:solidFill>
            <a:srgbClr val="294E95"/>
          </a:solidFill>
          <a:ln w="25400" cap="flat" cmpd="sng" algn="ctr">
            <a:noFill/>
            <a:prstDash val="solid"/>
          </a:ln>
          <a:effectLst/>
        </p:spPr>
        <p:txBody>
          <a:bodyPr lIns="36000" tIns="0" rIns="36000" bIns="0"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050" b="0" i="0" u="none" strike="noStrike" kern="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rPr>
              <a:t>可観測性</a:t>
            </a:r>
            <a:endParaRPr kumimoji="1" lang="en-US" altLang="ja-JP" sz="1050" b="0" i="0" u="none" strike="noStrike" kern="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5" name="右中かっこ 4">
            <a:extLst>
              <a:ext uri="{FF2B5EF4-FFF2-40B4-BE49-F238E27FC236}">
                <a16:creationId xmlns:a16="http://schemas.microsoft.com/office/drawing/2014/main" id="{73665A92-C750-32B4-7790-37DD43C9303C}"/>
              </a:ext>
            </a:extLst>
          </p:cNvPr>
          <p:cNvSpPr/>
          <p:nvPr/>
        </p:nvSpPr>
        <p:spPr>
          <a:xfrm flipH="1">
            <a:off x="6894729" y="2373745"/>
            <a:ext cx="397724" cy="2299855"/>
          </a:xfrm>
          <a:prstGeom prst="rightBrace">
            <a:avLst>
              <a:gd name="adj1" fmla="val 8333"/>
              <a:gd name="adj2" fmla="val 50402"/>
            </a:avLst>
          </a:prstGeom>
          <a:ln w="19050">
            <a:solidFill>
              <a:srgbClr val="00B0F0"/>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UD デジタル 教科書体 NK-R" panose="02020400000000000000" pitchFamily="18" charset="-128"/>
              <a:ea typeface="UD デジタル 教科書体 NK-R" panose="02020400000000000000" pitchFamily="18" charset="-128"/>
            </a:endParaRPr>
          </a:p>
        </p:txBody>
      </p:sp>
      <p:sp>
        <p:nvSpPr>
          <p:cNvPr id="6" name="正方形/長方形 5">
            <a:extLst>
              <a:ext uri="{FF2B5EF4-FFF2-40B4-BE49-F238E27FC236}">
                <a16:creationId xmlns:a16="http://schemas.microsoft.com/office/drawing/2014/main" id="{BDCBEA7C-B760-03A2-5B59-23FB603CC4B1}"/>
              </a:ext>
            </a:extLst>
          </p:cNvPr>
          <p:cNvSpPr/>
          <p:nvPr/>
        </p:nvSpPr>
        <p:spPr>
          <a:xfrm>
            <a:off x="6094412" y="3274803"/>
            <a:ext cx="753372" cy="53374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l"/>
            <a:r>
              <a:rPr kumimoji="1" lang="en-US" altLang="ja-JP" sz="1600" dirty="0">
                <a:solidFill>
                  <a:prstClr val="white"/>
                </a:solidFill>
                <a:latin typeface="UD デジタル 教科書体 NK-R" panose="02020400000000000000" pitchFamily="18" charset="-128"/>
                <a:ea typeface="UD デジタル 教科書体 NK-R" panose="02020400000000000000" pitchFamily="18" charset="-128"/>
              </a:rPr>
              <a:t>Prism</a:t>
            </a:r>
            <a:endParaRPr kumimoji="1" lang="ja-JP" altLang="en-US" sz="1600" dirty="0" err="1">
              <a:solidFill>
                <a:prstClr val="white"/>
              </a:solidFill>
              <a:latin typeface="UD デジタル 教科書体 NK-R" panose="02020400000000000000" pitchFamily="18" charset="-128"/>
              <a:ea typeface="UD デジタル 教科書体 NK-R" panose="02020400000000000000" pitchFamily="18" charset="-128"/>
            </a:endParaRPr>
          </a:p>
        </p:txBody>
      </p:sp>
      <p:sp>
        <p:nvSpPr>
          <p:cNvPr id="7" name="右中かっこ 6">
            <a:extLst>
              <a:ext uri="{FF2B5EF4-FFF2-40B4-BE49-F238E27FC236}">
                <a16:creationId xmlns:a16="http://schemas.microsoft.com/office/drawing/2014/main" id="{FBDD491C-9813-F497-55EC-E38B46DA41CA}"/>
              </a:ext>
            </a:extLst>
          </p:cNvPr>
          <p:cNvSpPr/>
          <p:nvPr/>
        </p:nvSpPr>
        <p:spPr>
          <a:xfrm>
            <a:off x="4577188" y="2124875"/>
            <a:ext cx="397724" cy="736003"/>
          </a:xfrm>
          <a:prstGeom prst="rightBrace">
            <a:avLst>
              <a:gd name="adj1" fmla="val 8333"/>
              <a:gd name="adj2" fmla="val 50402"/>
            </a:avLst>
          </a:prstGeom>
          <a:ln w="19050">
            <a:solidFill>
              <a:srgbClr val="FFC000"/>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UD デジタル 教科書体 NK-R" panose="02020400000000000000" pitchFamily="18" charset="-128"/>
              <a:ea typeface="UD デジタル 教科書体 NK-R" panose="02020400000000000000" pitchFamily="18" charset="-128"/>
            </a:endParaRPr>
          </a:p>
        </p:txBody>
      </p:sp>
      <p:sp>
        <p:nvSpPr>
          <p:cNvPr id="8" name="正方形/長方形 7">
            <a:extLst>
              <a:ext uri="{FF2B5EF4-FFF2-40B4-BE49-F238E27FC236}">
                <a16:creationId xmlns:a16="http://schemas.microsoft.com/office/drawing/2014/main" id="{701FA49C-7EBE-C45C-5D89-ECEA90FBB3DE}"/>
              </a:ext>
            </a:extLst>
          </p:cNvPr>
          <p:cNvSpPr/>
          <p:nvPr/>
        </p:nvSpPr>
        <p:spPr>
          <a:xfrm>
            <a:off x="5036543" y="2181529"/>
            <a:ext cx="753372" cy="53374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l"/>
            <a:r>
              <a:rPr kumimoji="1" lang="ja-JP" altLang="en-US" sz="1600" dirty="0">
                <a:solidFill>
                  <a:prstClr val="white"/>
                </a:solidFill>
                <a:latin typeface="UD デジタル 教科書体 NK-R" panose="02020400000000000000" pitchFamily="18" charset="-128"/>
                <a:ea typeface="UD デジタル 教科書体 NK-R" panose="02020400000000000000" pitchFamily="18" charset="-128"/>
              </a:rPr>
              <a:t>管理ツール</a:t>
            </a:r>
          </a:p>
        </p:txBody>
      </p:sp>
      <p:sp>
        <p:nvSpPr>
          <p:cNvPr id="9" name="右中かっこ 8">
            <a:extLst>
              <a:ext uri="{FF2B5EF4-FFF2-40B4-BE49-F238E27FC236}">
                <a16:creationId xmlns:a16="http://schemas.microsoft.com/office/drawing/2014/main" id="{92FAA726-6C86-6C55-AF57-D7EDDDE2B46C}"/>
              </a:ext>
            </a:extLst>
          </p:cNvPr>
          <p:cNvSpPr/>
          <p:nvPr/>
        </p:nvSpPr>
        <p:spPr>
          <a:xfrm>
            <a:off x="4591251" y="2882685"/>
            <a:ext cx="397724" cy="418577"/>
          </a:xfrm>
          <a:prstGeom prst="rightBrace">
            <a:avLst>
              <a:gd name="adj1" fmla="val 8333"/>
              <a:gd name="adj2" fmla="val 50402"/>
            </a:avLst>
          </a:prstGeom>
          <a:ln w="19050">
            <a:solidFill>
              <a:srgbClr val="FFC000"/>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UD デジタル 教科書体 NK-R" panose="02020400000000000000" pitchFamily="18" charset="-128"/>
              <a:ea typeface="UD デジタル 教科書体 NK-R" panose="02020400000000000000" pitchFamily="18" charset="-128"/>
            </a:endParaRPr>
          </a:p>
        </p:txBody>
      </p:sp>
      <p:sp>
        <p:nvSpPr>
          <p:cNvPr id="10" name="正方形/長方形 9">
            <a:extLst>
              <a:ext uri="{FF2B5EF4-FFF2-40B4-BE49-F238E27FC236}">
                <a16:creationId xmlns:a16="http://schemas.microsoft.com/office/drawing/2014/main" id="{96537E68-5427-7BF5-9103-54C1A2A8F827}"/>
              </a:ext>
            </a:extLst>
          </p:cNvPr>
          <p:cNvSpPr/>
          <p:nvPr/>
        </p:nvSpPr>
        <p:spPr>
          <a:xfrm>
            <a:off x="5040943" y="2846812"/>
            <a:ext cx="753372" cy="53374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l"/>
            <a:r>
              <a:rPr kumimoji="1" lang="ja-JP" altLang="en-US" sz="1600" dirty="0">
                <a:solidFill>
                  <a:prstClr val="white"/>
                </a:solidFill>
                <a:latin typeface="UD デジタル 教科書体 NK-R" panose="02020400000000000000" pitchFamily="18" charset="-128"/>
                <a:ea typeface="UD デジタル 教科書体 NK-R" panose="02020400000000000000" pitchFamily="18" charset="-128"/>
              </a:rPr>
              <a:t>管理ツール</a:t>
            </a:r>
          </a:p>
        </p:txBody>
      </p:sp>
      <p:sp>
        <p:nvSpPr>
          <p:cNvPr id="11" name="右中かっこ 10">
            <a:extLst>
              <a:ext uri="{FF2B5EF4-FFF2-40B4-BE49-F238E27FC236}">
                <a16:creationId xmlns:a16="http://schemas.microsoft.com/office/drawing/2014/main" id="{17C9B57E-B5AC-FB25-C56D-8A210B633C7B}"/>
              </a:ext>
            </a:extLst>
          </p:cNvPr>
          <p:cNvSpPr/>
          <p:nvPr/>
        </p:nvSpPr>
        <p:spPr>
          <a:xfrm>
            <a:off x="4591251" y="3718907"/>
            <a:ext cx="397724" cy="418577"/>
          </a:xfrm>
          <a:prstGeom prst="rightBrace">
            <a:avLst>
              <a:gd name="adj1" fmla="val 8333"/>
              <a:gd name="adj2" fmla="val 50402"/>
            </a:avLst>
          </a:prstGeom>
          <a:ln w="19050">
            <a:solidFill>
              <a:srgbClr val="FFC000"/>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UD デジタル 教科書体 NK-R" panose="02020400000000000000" pitchFamily="18" charset="-128"/>
              <a:ea typeface="UD デジタル 教科書体 NK-R" panose="02020400000000000000" pitchFamily="18" charset="-128"/>
            </a:endParaRPr>
          </a:p>
        </p:txBody>
      </p:sp>
      <p:sp>
        <p:nvSpPr>
          <p:cNvPr id="12" name="正方形/長方形 11">
            <a:extLst>
              <a:ext uri="{FF2B5EF4-FFF2-40B4-BE49-F238E27FC236}">
                <a16:creationId xmlns:a16="http://schemas.microsoft.com/office/drawing/2014/main" id="{4F740C25-3D59-A122-3E46-E27415DDD327}"/>
              </a:ext>
            </a:extLst>
          </p:cNvPr>
          <p:cNvSpPr/>
          <p:nvPr/>
        </p:nvSpPr>
        <p:spPr>
          <a:xfrm>
            <a:off x="5045698" y="3661322"/>
            <a:ext cx="753372" cy="53374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l"/>
            <a:r>
              <a:rPr kumimoji="1" lang="ja-JP" altLang="en-US" sz="1600" dirty="0">
                <a:solidFill>
                  <a:prstClr val="white"/>
                </a:solidFill>
                <a:latin typeface="UD デジタル 教科書体 NK-R" panose="02020400000000000000" pitchFamily="18" charset="-128"/>
                <a:ea typeface="UD デジタル 教科書体 NK-R" panose="02020400000000000000" pitchFamily="18" charset="-128"/>
              </a:rPr>
              <a:t>管理ツール</a:t>
            </a:r>
          </a:p>
        </p:txBody>
      </p:sp>
      <p:sp>
        <p:nvSpPr>
          <p:cNvPr id="13" name="正方形/長方形 12">
            <a:extLst>
              <a:ext uri="{FF2B5EF4-FFF2-40B4-BE49-F238E27FC236}">
                <a16:creationId xmlns:a16="http://schemas.microsoft.com/office/drawing/2014/main" id="{68569829-7794-3A9E-7711-FD3984BF8ECC}"/>
              </a:ext>
            </a:extLst>
          </p:cNvPr>
          <p:cNvSpPr/>
          <p:nvPr/>
        </p:nvSpPr>
        <p:spPr>
          <a:xfrm>
            <a:off x="5035258" y="4564428"/>
            <a:ext cx="753372" cy="53374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l"/>
            <a:r>
              <a:rPr kumimoji="1" lang="ja-JP" altLang="en-US" sz="1600" dirty="0">
                <a:solidFill>
                  <a:prstClr val="white"/>
                </a:solidFill>
                <a:latin typeface="UD デジタル 教科書体 NK-R" panose="02020400000000000000" pitchFamily="18" charset="-128"/>
                <a:ea typeface="UD デジタル 教科書体 NK-R" panose="02020400000000000000" pitchFamily="18" charset="-128"/>
              </a:rPr>
              <a:t>管理ツール</a:t>
            </a:r>
          </a:p>
        </p:txBody>
      </p:sp>
      <p:sp>
        <p:nvSpPr>
          <p:cNvPr id="14" name="右中かっこ 13">
            <a:extLst>
              <a:ext uri="{FF2B5EF4-FFF2-40B4-BE49-F238E27FC236}">
                <a16:creationId xmlns:a16="http://schemas.microsoft.com/office/drawing/2014/main" id="{4A1359BE-E566-A8AB-8041-187E374C3F01}"/>
              </a:ext>
            </a:extLst>
          </p:cNvPr>
          <p:cNvSpPr/>
          <p:nvPr/>
        </p:nvSpPr>
        <p:spPr>
          <a:xfrm>
            <a:off x="4591251" y="4610257"/>
            <a:ext cx="397724" cy="418577"/>
          </a:xfrm>
          <a:prstGeom prst="rightBrace">
            <a:avLst>
              <a:gd name="adj1" fmla="val 8333"/>
              <a:gd name="adj2" fmla="val 50402"/>
            </a:avLst>
          </a:prstGeom>
          <a:ln w="19050">
            <a:solidFill>
              <a:srgbClr val="FFC000"/>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UD デジタル 教科書体 NK-R" panose="02020400000000000000" pitchFamily="18" charset="-128"/>
              <a:ea typeface="UD デジタル 教科書体 NK-R" panose="02020400000000000000" pitchFamily="18" charset="-128"/>
            </a:endParaRPr>
          </a:p>
        </p:txBody>
      </p:sp>
      <p:sp>
        <p:nvSpPr>
          <p:cNvPr id="17" name="Slide Number Placeholder 5">
            <a:extLst>
              <a:ext uri="{FF2B5EF4-FFF2-40B4-BE49-F238E27FC236}">
                <a16:creationId xmlns:a16="http://schemas.microsoft.com/office/drawing/2014/main" id="{1E27E693-5E56-1193-0928-B1A55B36F3FA}"/>
              </a:ext>
            </a:extLst>
          </p:cNvPr>
          <p:cNvSpPr>
            <a:spLocks noGrp="1"/>
          </p:cNvSpPr>
          <p:nvPr>
            <p:ph type="sldNum" sz="quarter" idx="4"/>
          </p:nvPr>
        </p:nvSpPr>
        <p:spPr>
          <a:xfrm>
            <a:off x="11672569" y="6400800"/>
            <a:ext cx="439026" cy="155448"/>
          </a:xfrm>
          <a:prstGeom prst="rect">
            <a:avLst/>
          </a:prstGeom>
        </p:spPr>
        <p:txBody>
          <a:bodyPr vert="horz" lIns="0" tIns="0" rIns="0" bIns="0" rtlCol="0" anchor="ctr"/>
          <a:lstStyle>
            <a:lvl1pPr algn="ctr">
              <a:defRPr sz="1000">
                <a:solidFill>
                  <a:schemeClr val="bg1"/>
                </a:solidFill>
                <a:latin typeface="Arial" panose="020B0604020202020204" pitchFamily="34" charset="0"/>
                <a:cs typeface="Arial" panose="020B0604020202020204" pitchFamily="34" charset="0"/>
              </a:defRPr>
            </a:lvl1pPr>
          </a:lstStyle>
          <a:p>
            <a:fld id="{6D22F896-40B5-4ADD-8801-0D06FADFA095}" type="slidenum">
              <a:rPr lang="en-US" smtClean="0"/>
              <a:pPr/>
              <a:t>11</a:t>
            </a:fld>
            <a:endParaRPr lang="en-US" dirty="0"/>
          </a:p>
        </p:txBody>
      </p:sp>
    </p:spTree>
    <p:extLst>
      <p:ext uri="{BB962C8B-B14F-4D97-AF65-F5344CB8AC3E}">
        <p14:creationId xmlns:p14="http://schemas.microsoft.com/office/powerpoint/2010/main" val="279229952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676D949D-69D7-0338-241D-EBDA3378D459}"/>
              </a:ext>
            </a:extLst>
          </p:cNvPr>
          <p:cNvPicPr>
            <a:picLocks noChangeAspect="1"/>
          </p:cNvPicPr>
          <p:nvPr/>
        </p:nvPicPr>
        <p:blipFill>
          <a:blip r:embed="rId2"/>
          <a:stretch>
            <a:fillRect/>
          </a:stretch>
        </p:blipFill>
        <p:spPr>
          <a:xfrm>
            <a:off x="1641886" y="1438276"/>
            <a:ext cx="8397264" cy="4598710"/>
          </a:xfrm>
          <a:prstGeom prst="rect">
            <a:avLst/>
          </a:prstGeom>
        </p:spPr>
      </p:pic>
      <p:sp>
        <p:nvSpPr>
          <p:cNvPr id="7" name="正方形/長方形 6">
            <a:extLst>
              <a:ext uri="{FF2B5EF4-FFF2-40B4-BE49-F238E27FC236}">
                <a16:creationId xmlns:a16="http://schemas.microsoft.com/office/drawing/2014/main" id="{688AECDA-942B-656A-6809-4D1EB9D875DF}"/>
              </a:ext>
            </a:extLst>
          </p:cNvPr>
          <p:cNvSpPr/>
          <p:nvPr/>
        </p:nvSpPr>
        <p:spPr>
          <a:xfrm>
            <a:off x="2751221" y="5324475"/>
            <a:ext cx="885825"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l"/>
            <a:r>
              <a:rPr kumimoji="1" lang="en-US" altLang="ja-JP" sz="800" dirty="0">
                <a:solidFill>
                  <a:schemeClr val="tx1">
                    <a:lumMod val="50000"/>
                    <a:lumOff val="50000"/>
                  </a:schemeClr>
                </a:solidFill>
                <a:latin typeface="UD デジタル 教科書体 NK-R" panose="02020400000000000000" pitchFamily="18" charset="-128"/>
                <a:ea typeface="UD デジタル 教科書体 NK-R" panose="02020400000000000000" pitchFamily="18" charset="-128"/>
              </a:rPr>
              <a:t>HX5530</a:t>
            </a:r>
            <a:endParaRPr kumimoji="1" lang="ja-JP" altLang="en-US" sz="800" dirty="0" err="1">
              <a:solidFill>
                <a:schemeClr val="tx1">
                  <a:lumMod val="50000"/>
                  <a:lumOff val="50000"/>
                </a:schemeClr>
              </a:solidFill>
              <a:latin typeface="UD デジタル 教科書体 NK-R" panose="02020400000000000000" pitchFamily="18" charset="-128"/>
              <a:ea typeface="UD デジタル 教科書体 NK-R" panose="02020400000000000000" pitchFamily="18" charset="-128"/>
            </a:endParaRPr>
          </a:p>
        </p:txBody>
      </p:sp>
      <p:sp>
        <p:nvSpPr>
          <p:cNvPr id="8" name="タイトル 1">
            <a:extLst>
              <a:ext uri="{FF2B5EF4-FFF2-40B4-BE49-F238E27FC236}">
                <a16:creationId xmlns:a16="http://schemas.microsoft.com/office/drawing/2014/main" id="{F32FF09A-8DD2-CB99-4459-2043F94E22B3}"/>
              </a:ext>
            </a:extLst>
          </p:cNvPr>
          <p:cNvSpPr txBox="1">
            <a:spLocks/>
          </p:cNvSpPr>
          <p:nvPr/>
        </p:nvSpPr>
        <p:spPr bwMode="gray">
          <a:xfrm>
            <a:off x="912812" y="594928"/>
            <a:ext cx="10671049" cy="418576"/>
          </a:xfrm>
          <a:prstGeom prst="rect">
            <a:avLst/>
          </a:prstGeom>
        </p:spPr>
        <p:txBody>
          <a:bodyPr wrap="square" lIns="0" tIns="0" rIns="0" bIns="0" anchor="t" anchorCtr="0">
            <a:noAutofit/>
          </a:bodyPr>
          <a:lstStyle>
            <a:lvl1pPr marL="0" algn="l" defTabSz="1218987" rtl="0" eaLnBrk="1" latinLnBrk="0" hangingPunct="1">
              <a:lnSpc>
                <a:spcPct val="85000"/>
              </a:lnSpc>
              <a:spcBef>
                <a:spcPct val="0"/>
              </a:spcBef>
              <a:buNone/>
              <a:tabLst>
                <a:tab pos="1218987" algn="l"/>
              </a:tabLst>
              <a:defRPr lang="en-US" sz="3200" b="1" kern="1200" cap="none" spc="-150" baseline="0" dirty="0">
                <a:solidFill>
                  <a:schemeClr val="bg1"/>
                </a:solidFill>
                <a:latin typeface="+mj-lt"/>
                <a:ea typeface="+mn-ea"/>
                <a:cs typeface="Arial" pitchFamily="34" charset="0"/>
              </a:defRPr>
            </a:lvl1pPr>
          </a:lstStyle>
          <a:p>
            <a:r>
              <a:rPr lang="ja-JP" altLang="en-US">
                <a:latin typeface="UD デジタル 教科書体 NK-R" panose="02020400000000000000" pitchFamily="18" charset="-128"/>
                <a:ea typeface="UD デジタル 教科書体 NK-R" panose="02020400000000000000" pitchFamily="18" charset="-128"/>
              </a:rPr>
              <a:t>クラウド要素①：</a:t>
            </a:r>
            <a:r>
              <a:rPr kumimoji="1" lang="ja-JP" altLang="en-US">
                <a:latin typeface="UD デジタル 教科書体 NK-R" panose="02020400000000000000" pitchFamily="18" charset="-128"/>
                <a:ea typeface="UD デジタル 教科書体 NK-R" panose="02020400000000000000" pitchFamily="18" charset="-128"/>
              </a:rPr>
              <a:t>構成要素は極めてシンプル</a:t>
            </a:r>
            <a:br>
              <a:rPr kumimoji="1" lang="ja-JP" altLang="en-US">
                <a:latin typeface="UD デジタル 教科書体 NK-R" panose="02020400000000000000" pitchFamily="18" charset="-128"/>
                <a:ea typeface="UD デジタル 教科書体 NK-R" panose="02020400000000000000" pitchFamily="18" charset="-128"/>
              </a:rPr>
            </a:br>
            <a:r>
              <a:rPr kumimoji="1" lang="ja-JP" altLang="en-US">
                <a:latin typeface="UD デジタル 教科書体 NK-R" panose="02020400000000000000" pitchFamily="18" charset="-128"/>
                <a:ea typeface="UD デジタル 教科書体 NK-R" panose="02020400000000000000" pitchFamily="18" charset="-128"/>
              </a:rPr>
              <a:t>　　　　　　　　　　　　かつ、管理・監視するツールは最小限に！</a:t>
            </a:r>
          </a:p>
        </p:txBody>
      </p:sp>
      <p:sp>
        <p:nvSpPr>
          <p:cNvPr id="2" name="Slide Number Placeholder 5">
            <a:extLst>
              <a:ext uri="{FF2B5EF4-FFF2-40B4-BE49-F238E27FC236}">
                <a16:creationId xmlns:a16="http://schemas.microsoft.com/office/drawing/2014/main" id="{3B47E7F0-6551-2617-D3F3-78C0230B5834}"/>
              </a:ext>
            </a:extLst>
          </p:cNvPr>
          <p:cNvSpPr>
            <a:spLocks noGrp="1"/>
          </p:cNvSpPr>
          <p:nvPr>
            <p:ph type="sldNum" sz="quarter" idx="4"/>
          </p:nvPr>
        </p:nvSpPr>
        <p:spPr>
          <a:xfrm>
            <a:off x="11672569" y="6400800"/>
            <a:ext cx="439026" cy="155448"/>
          </a:xfrm>
          <a:prstGeom prst="rect">
            <a:avLst/>
          </a:prstGeom>
        </p:spPr>
        <p:txBody>
          <a:bodyPr vert="horz" lIns="0" tIns="0" rIns="0" bIns="0" rtlCol="0" anchor="ctr"/>
          <a:lstStyle>
            <a:lvl1pPr algn="ctr">
              <a:defRPr sz="1000">
                <a:solidFill>
                  <a:schemeClr val="bg1"/>
                </a:solidFill>
                <a:latin typeface="Arial" panose="020B0604020202020204" pitchFamily="34" charset="0"/>
                <a:cs typeface="Arial" panose="020B0604020202020204" pitchFamily="34" charset="0"/>
              </a:defRPr>
            </a:lvl1pPr>
          </a:lstStyle>
          <a:p>
            <a:fld id="{6D22F896-40B5-4ADD-8801-0D06FADFA095}" type="slidenum">
              <a:rPr lang="en-US" smtClean="0"/>
              <a:pPr/>
              <a:t>12</a:t>
            </a:fld>
            <a:endParaRPr lang="en-US" dirty="0"/>
          </a:p>
        </p:txBody>
      </p:sp>
    </p:spTree>
    <p:extLst>
      <p:ext uri="{BB962C8B-B14F-4D97-AF65-F5344CB8AC3E}">
        <p14:creationId xmlns:p14="http://schemas.microsoft.com/office/powerpoint/2010/main" val="335434322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BC449FB-2184-BC02-8127-3D5D8B572182}"/>
              </a:ext>
            </a:extLst>
          </p:cNvPr>
          <p:cNvSpPr>
            <a:spLocks noGrp="1"/>
          </p:cNvSpPr>
          <p:nvPr>
            <p:ph type="title"/>
          </p:nvPr>
        </p:nvSpPr>
        <p:spPr>
          <a:xfrm>
            <a:off x="760412" y="442528"/>
            <a:ext cx="11055070" cy="418576"/>
          </a:xfrm>
        </p:spPr>
        <p:txBody>
          <a:bodyPr/>
          <a:lstStyle/>
          <a:p>
            <a:r>
              <a:rPr kumimoji="1" lang="en-US" altLang="ja-JP" dirty="0">
                <a:latin typeface="UD デジタル 教科書体 NK-R" panose="02020400000000000000" pitchFamily="18" charset="-128"/>
                <a:ea typeface="UD デジタル 教科書体 NK-R" panose="02020400000000000000" pitchFamily="18" charset="-128"/>
              </a:rPr>
              <a:t>DR</a:t>
            </a:r>
            <a:r>
              <a:rPr kumimoji="1" lang="ja-JP" altLang="en-US" dirty="0">
                <a:latin typeface="UD デジタル 教科書体 NK-R" panose="02020400000000000000" pitchFamily="18" charset="-128"/>
                <a:ea typeface="UD デジタル 教科書体 NK-R" panose="02020400000000000000" pitchFamily="18" charset="-128"/>
              </a:rPr>
              <a:t>サイトを将来 クラウド環境で構築しても　「ビューは統一」</a:t>
            </a:r>
          </a:p>
        </p:txBody>
      </p:sp>
      <p:pic>
        <p:nvPicPr>
          <p:cNvPr id="3" name="図 2">
            <a:extLst>
              <a:ext uri="{FF2B5EF4-FFF2-40B4-BE49-F238E27FC236}">
                <a16:creationId xmlns:a16="http://schemas.microsoft.com/office/drawing/2014/main" id="{3BBD8A62-F38D-AE4D-7F81-E98C7B71BF7C}"/>
              </a:ext>
            </a:extLst>
          </p:cNvPr>
          <p:cNvPicPr>
            <a:picLocks noChangeAspect="1"/>
          </p:cNvPicPr>
          <p:nvPr/>
        </p:nvPicPr>
        <p:blipFill>
          <a:blip r:embed="rId3"/>
          <a:stretch>
            <a:fillRect/>
          </a:stretch>
        </p:blipFill>
        <p:spPr>
          <a:xfrm>
            <a:off x="1697619" y="1272834"/>
            <a:ext cx="8411165" cy="4897780"/>
          </a:xfrm>
          <a:prstGeom prst="rect">
            <a:avLst/>
          </a:prstGeom>
          <a:ln w="88900" cap="sq" cmpd="thickThin">
            <a:solidFill>
              <a:srgbClr val="000000"/>
            </a:solidFill>
            <a:prstDash val="solid"/>
            <a:miter lim="800000"/>
          </a:ln>
          <a:effectLst>
            <a:innerShdw blurRad="76200">
              <a:srgbClr val="000000"/>
            </a:innerShdw>
          </a:effectLst>
        </p:spPr>
      </p:pic>
      <p:sp>
        <p:nvSpPr>
          <p:cNvPr id="4" name="四角形: 角を丸くする 3">
            <a:extLst>
              <a:ext uri="{FF2B5EF4-FFF2-40B4-BE49-F238E27FC236}">
                <a16:creationId xmlns:a16="http://schemas.microsoft.com/office/drawing/2014/main" id="{A0657D9F-8899-F333-E269-632754E5845F}"/>
              </a:ext>
            </a:extLst>
          </p:cNvPr>
          <p:cNvSpPr/>
          <p:nvPr/>
        </p:nvSpPr>
        <p:spPr>
          <a:xfrm>
            <a:off x="11236036" y="66263"/>
            <a:ext cx="872405" cy="843420"/>
          </a:xfrm>
          <a:prstGeom prst="roundRect">
            <a:avLst/>
          </a:prstGeom>
          <a:solidFill>
            <a:srgbClr val="294E95"/>
          </a:solidFill>
          <a:ln w="25400" cap="flat" cmpd="sng" algn="ctr">
            <a:noFill/>
            <a:prstDash val="solid"/>
          </a:ln>
          <a:effectLst/>
        </p:spPr>
        <p:txBody>
          <a:bodyPr lIns="36000" tIns="0" rIns="36000" bIns="0"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050" kern="0" dirty="0">
                <a:solidFill>
                  <a:prstClr val="white"/>
                </a:solidFill>
                <a:latin typeface="UD デジタル 教科書体 NK-R" panose="02020400000000000000" pitchFamily="18" charset="-128"/>
                <a:ea typeface="UD デジタル 教科書体 NK-R" panose="02020400000000000000" pitchFamily="18" charset="-128"/>
              </a:rPr>
              <a:t>可観測性</a:t>
            </a:r>
            <a:endParaRPr kumimoji="1" lang="en-US" altLang="ja-JP" sz="1050" b="0" i="0" u="none" strike="noStrike" kern="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12" name="Slide Number Placeholder 5">
            <a:extLst>
              <a:ext uri="{FF2B5EF4-FFF2-40B4-BE49-F238E27FC236}">
                <a16:creationId xmlns:a16="http://schemas.microsoft.com/office/drawing/2014/main" id="{7BF8C4C0-4E8A-B9F6-5514-53D399ACD806}"/>
              </a:ext>
            </a:extLst>
          </p:cNvPr>
          <p:cNvSpPr>
            <a:spLocks noGrp="1"/>
          </p:cNvSpPr>
          <p:nvPr>
            <p:ph type="sldNum" sz="quarter" idx="4"/>
          </p:nvPr>
        </p:nvSpPr>
        <p:spPr>
          <a:xfrm>
            <a:off x="11672569" y="6400800"/>
            <a:ext cx="439026" cy="155448"/>
          </a:xfrm>
          <a:prstGeom prst="rect">
            <a:avLst/>
          </a:prstGeom>
        </p:spPr>
        <p:txBody>
          <a:bodyPr vert="horz" lIns="0" tIns="0" rIns="0" bIns="0" rtlCol="0" anchor="ctr"/>
          <a:lstStyle>
            <a:lvl1pPr algn="ctr">
              <a:defRPr sz="1000">
                <a:solidFill>
                  <a:schemeClr val="bg1"/>
                </a:solidFill>
                <a:latin typeface="Arial" panose="020B0604020202020204" pitchFamily="34" charset="0"/>
                <a:cs typeface="Arial" panose="020B0604020202020204" pitchFamily="34" charset="0"/>
              </a:defRPr>
            </a:lvl1pPr>
          </a:lstStyle>
          <a:p>
            <a:fld id="{6D22F896-40B5-4ADD-8801-0D06FADFA095}" type="slidenum">
              <a:rPr lang="en-US" smtClean="0"/>
              <a:pPr/>
              <a:t>13</a:t>
            </a:fld>
            <a:endParaRPr lang="en-US" dirty="0"/>
          </a:p>
        </p:txBody>
      </p:sp>
    </p:spTree>
    <p:extLst>
      <p:ext uri="{BB962C8B-B14F-4D97-AF65-F5344CB8AC3E}">
        <p14:creationId xmlns:p14="http://schemas.microsoft.com/office/powerpoint/2010/main" val="1718431672"/>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BC449FB-2184-BC02-8127-3D5D8B572182}"/>
              </a:ext>
            </a:extLst>
          </p:cNvPr>
          <p:cNvSpPr>
            <a:spLocks noGrp="1"/>
          </p:cNvSpPr>
          <p:nvPr>
            <p:ph type="title"/>
          </p:nvPr>
        </p:nvSpPr>
        <p:spPr/>
        <p:txBody>
          <a:bodyPr/>
          <a:lstStyle/>
          <a:p>
            <a:r>
              <a:rPr lang="ja-JP" altLang="en-US" dirty="0">
                <a:latin typeface="UD デジタル 教科書体 NK-R" panose="02020400000000000000" pitchFamily="18" charset="-128"/>
                <a:ea typeface="UD デジタル 教科書体 NK-R" panose="02020400000000000000" pitchFamily="18" charset="-128"/>
              </a:rPr>
              <a:t>クラウド要素②：</a:t>
            </a:r>
            <a:r>
              <a:rPr kumimoji="1" lang="ja-JP" altLang="en-US" dirty="0">
                <a:latin typeface="UD デジタル 教科書体 NK-R" panose="02020400000000000000" pitchFamily="18" charset="-128"/>
                <a:ea typeface="UD デジタル 教科書体 NK-R" panose="02020400000000000000" pitchFamily="18" charset="-128"/>
              </a:rPr>
              <a:t>構成要素は極めてシンプル</a:t>
            </a:r>
          </a:p>
        </p:txBody>
      </p:sp>
      <p:sp>
        <p:nvSpPr>
          <p:cNvPr id="95" name="正方形/長方形 94">
            <a:extLst>
              <a:ext uri="{FF2B5EF4-FFF2-40B4-BE49-F238E27FC236}">
                <a16:creationId xmlns:a16="http://schemas.microsoft.com/office/drawing/2014/main" id="{125F52B9-0336-5CFF-7D8C-C83F6A0CE2E9}"/>
              </a:ext>
            </a:extLst>
          </p:cNvPr>
          <p:cNvSpPr/>
          <p:nvPr/>
        </p:nvSpPr>
        <p:spPr>
          <a:xfrm rot="5400000">
            <a:off x="6201156" y="3189350"/>
            <a:ext cx="2053916" cy="1753298"/>
          </a:xfrm>
          <a:prstGeom prst="rect">
            <a:avLst/>
          </a:prstGeom>
          <a:solidFill>
            <a:srgbClr val="00B0F0"/>
          </a:solidFill>
          <a:ln w="28575" cap="flat" cmpd="sng" algn="ctr">
            <a:solidFill>
              <a:srgbClr val="0070C0"/>
            </a:solidFill>
            <a:prstDash val="solid"/>
          </a:ln>
          <a:effectLst/>
        </p:spPr>
        <p:txBody>
          <a:bodyPr vert="vert270" lIns="0" tIns="0" rIns="0" bIns="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Server</a:t>
            </a:r>
            <a:br>
              <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br>
            <a:r>
              <a:rPr kumimoji="1" lang="en-US" altLang="ja-JP" sz="10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ThinkAgile HX</a:t>
            </a: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600" b="1" i="0" u="none" strike="noStrike" kern="0" cap="none" spc="0" normalizeH="0" baseline="0" noProof="0" dirty="0" err="1">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96" name="正方形/長方形 95">
            <a:extLst>
              <a:ext uri="{FF2B5EF4-FFF2-40B4-BE49-F238E27FC236}">
                <a16:creationId xmlns:a16="http://schemas.microsoft.com/office/drawing/2014/main" id="{1ABB242D-1F8F-2F36-221F-8466C04B276E}"/>
              </a:ext>
            </a:extLst>
          </p:cNvPr>
          <p:cNvSpPr/>
          <p:nvPr/>
        </p:nvSpPr>
        <p:spPr>
          <a:xfrm rot="5400000">
            <a:off x="9396883" y="3383528"/>
            <a:ext cx="2053916" cy="1364942"/>
          </a:xfrm>
          <a:prstGeom prst="rect">
            <a:avLst/>
          </a:prstGeom>
          <a:solidFill>
            <a:srgbClr val="00B0F0"/>
          </a:solidFill>
          <a:ln w="28575" cap="flat" cmpd="sng" algn="ctr">
            <a:solidFill>
              <a:srgbClr val="0070C0"/>
            </a:solidFill>
            <a:prstDash val="solid"/>
          </a:ln>
          <a:effectLst/>
        </p:spPr>
        <p:txBody>
          <a:bodyPr vert="vert270" lIns="0" tIns="0" rIns="0" bIns="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Server</a:t>
            </a:r>
            <a:br>
              <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br>
            <a:r>
              <a:rPr kumimoji="1" lang="en-US" altLang="ja-JP" sz="10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ThinkAgile HX</a:t>
            </a: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600" b="1" i="0" u="none" strike="noStrike" kern="0" cap="none" spc="0" normalizeH="0" baseline="0" noProof="0" dirty="0" err="1">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cxnSp>
        <p:nvCxnSpPr>
          <p:cNvPr id="97" name="直線コネクタ 96">
            <a:extLst>
              <a:ext uri="{FF2B5EF4-FFF2-40B4-BE49-F238E27FC236}">
                <a16:creationId xmlns:a16="http://schemas.microsoft.com/office/drawing/2014/main" id="{9E3BAC7C-0E4A-C1CD-19B1-994D16C33DFC}"/>
              </a:ext>
            </a:extLst>
          </p:cNvPr>
          <p:cNvCxnSpPr>
            <a:cxnSpLocks/>
            <a:endCxn id="159" idx="2"/>
          </p:cNvCxnSpPr>
          <p:nvPr/>
        </p:nvCxnSpPr>
        <p:spPr>
          <a:xfrm flipH="1" flipV="1">
            <a:off x="10129503" y="2572787"/>
            <a:ext cx="272571" cy="466254"/>
          </a:xfrm>
          <a:prstGeom prst="line">
            <a:avLst/>
          </a:prstGeom>
          <a:noFill/>
          <a:ln w="57150" cap="flat" cmpd="sng" algn="ctr">
            <a:solidFill>
              <a:srgbClr val="FF6A00"/>
            </a:solidFill>
            <a:prstDash val="solid"/>
          </a:ln>
          <a:effectLst/>
        </p:spPr>
      </p:cxnSp>
      <p:cxnSp>
        <p:nvCxnSpPr>
          <p:cNvPr id="98" name="直線コネクタ 97">
            <a:extLst>
              <a:ext uri="{FF2B5EF4-FFF2-40B4-BE49-F238E27FC236}">
                <a16:creationId xmlns:a16="http://schemas.microsoft.com/office/drawing/2014/main" id="{0625883B-E2DC-DED6-1BED-C2D2EBA4BFEF}"/>
              </a:ext>
            </a:extLst>
          </p:cNvPr>
          <p:cNvCxnSpPr>
            <a:cxnSpLocks/>
            <a:stCxn id="153" idx="1"/>
            <a:endCxn id="159" idx="2"/>
          </p:cNvCxnSpPr>
          <p:nvPr/>
        </p:nvCxnSpPr>
        <p:spPr>
          <a:xfrm flipV="1">
            <a:off x="8923520" y="2572787"/>
            <a:ext cx="1205983" cy="465418"/>
          </a:xfrm>
          <a:prstGeom prst="line">
            <a:avLst/>
          </a:prstGeom>
          <a:noFill/>
          <a:ln w="57150" cap="flat" cmpd="sng" algn="ctr">
            <a:solidFill>
              <a:srgbClr val="FF6A00"/>
            </a:solidFill>
            <a:prstDash val="solid"/>
          </a:ln>
          <a:effectLst/>
        </p:spPr>
      </p:cxnSp>
      <p:cxnSp>
        <p:nvCxnSpPr>
          <p:cNvPr id="99" name="直線コネクタ 98">
            <a:extLst>
              <a:ext uri="{FF2B5EF4-FFF2-40B4-BE49-F238E27FC236}">
                <a16:creationId xmlns:a16="http://schemas.microsoft.com/office/drawing/2014/main" id="{1C619998-9533-F379-6EDC-0217E62CF0C4}"/>
              </a:ext>
            </a:extLst>
          </p:cNvPr>
          <p:cNvCxnSpPr>
            <a:cxnSpLocks/>
            <a:endCxn id="159" idx="2"/>
          </p:cNvCxnSpPr>
          <p:nvPr/>
        </p:nvCxnSpPr>
        <p:spPr>
          <a:xfrm flipV="1">
            <a:off x="7444965" y="2572787"/>
            <a:ext cx="2684538" cy="464586"/>
          </a:xfrm>
          <a:prstGeom prst="line">
            <a:avLst/>
          </a:prstGeom>
          <a:noFill/>
          <a:ln w="57150" cap="flat" cmpd="sng" algn="ctr">
            <a:solidFill>
              <a:srgbClr val="FF6A00"/>
            </a:solidFill>
            <a:prstDash val="solid"/>
          </a:ln>
          <a:effectLst/>
        </p:spPr>
      </p:cxnSp>
      <p:cxnSp>
        <p:nvCxnSpPr>
          <p:cNvPr id="100" name="直線コネクタ 99">
            <a:extLst>
              <a:ext uri="{FF2B5EF4-FFF2-40B4-BE49-F238E27FC236}">
                <a16:creationId xmlns:a16="http://schemas.microsoft.com/office/drawing/2014/main" id="{3FB25A8F-2B9F-C0E1-298B-DD507F953FC4}"/>
              </a:ext>
            </a:extLst>
          </p:cNvPr>
          <p:cNvCxnSpPr>
            <a:cxnSpLocks/>
            <a:stCxn id="153" idx="1"/>
            <a:endCxn id="158" idx="2"/>
          </p:cNvCxnSpPr>
          <p:nvPr/>
        </p:nvCxnSpPr>
        <p:spPr>
          <a:xfrm flipH="1" flipV="1">
            <a:off x="7694262" y="2572788"/>
            <a:ext cx="1229258" cy="465417"/>
          </a:xfrm>
          <a:prstGeom prst="line">
            <a:avLst/>
          </a:prstGeom>
          <a:noFill/>
          <a:ln w="57150" cap="flat" cmpd="sng" algn="ctr">
            <a:solidFill>
              <a:srgbClr val="FF6A00"/>
            </a:solidFill>
            <a:prstDash val="solid"/>
          </a:ln>
          <a:effectLst/>
        </p:spPr>
      </p:cxnSp>
      <p:cxnSp>
        <p:nvCxnSpPr>
          <p:cNvPr id="101" name="直線コネクタ 100">
            <a:extLst>
              <a:ext uri="{FF2B5EF4-FFF2-40B4-BE49-F238E27FC236}">
                <a16:creationId xmlns:a16="http://schemas.microsoft.com/office/drawing/2014/main" id="{D40E9EAA-52BC-0CE9-611D-4BF81A71646D}"/>
              </a:ext>
            </a:extLst>
          </p:cNvPr>
          <p:cNvCxnSpPr>
            <a:cxnSpLocks/>
            <a:endCxn id="158" idx="2"/>
          </p:cNvCxnSpPr>
          <p:nvPr/>
        </p:nvCxnSpPr>
        <p:spPr>
          <a:xfrm flipV="1">
            <a:off x="7444965" y="2572788"/>
            <a:ext cx="249297" cy="464585"/>
          </a:xfrm>
          <a:prstGeom prst="line">
            <a:avLst/>
          </a:prstGeom>
          <a:noFill/>
          <a:ln w="57150" cap="flat" cmpd="sng" algn="ctr">
            <a:solidFill>
              <a:srgbClr val="FF6A00"/>
            </a:solidFill>
            <a:prstDash val="solid"/>
          </a:ln>
          <a:effectLst/>
        </p:spPr>
      </p:cxnSp>
      <p:cxnSp>
        <p:nvCxnSpPr>
          <p:cNvPr id="102" name="直線コネクタ 101">
            <a:extLst>
              <a:ext uri="{FF2B5EF4-FFF2-40B4-BE49-F238E27FC236}">
                <a16:creationId xmlns:a16="http://schemas.microsoft.com/office/drawing/2014/main" id="{B930F3C6-041D-8231-1E13-21D0E41B3A1A}"/>
              </a:ext>
            </a:extLst>
          </p:cNvPr>
          <p:cNvCxnSpPr>
            <a:cxnSpLocks/>
            <a:endCxn id="158" idx="2"/>
          </p:cNvCxnSpPr>
          <p:nvPr/>
        </p:nvCxnSpPr>
        <p:spPr>
          <a:xfrm flipH="1" flipV="1">
            <a:off x="7694262" y="2572788"/>
            <a:ext cx="2707812" cy="466253"/>
          </a:xfrm>
          <a:prstGeom prst="line">
            <a:avLst/>
          </a:prstGeom>
          <a:noFill/>
          <a:ln w="57150" cap="flat" cmpd="sng" algn="ctr">
            <a:solidFill>
              <a:srgbClr val="FF6A00"/>
            </a:solidFill>
            <a:prstDash val="solid"/>
          </a:ln>
          <a:effectLst/>
        </p:spPr>
      </p:cxnSp>
      <p:cxnSp>
        <p:nvCxnSpPr>
          <p:cNvPr id="103" name="コネクタ: カギ線 102">
            <a:extLst>
              <a:ext uri="{FF2B5EF4-FFF2-40B4-BE49-F238E27FC236}">
                <a16:creationId xmlns:a16="http://schemas.microsoft.com/office/drawing/2014/main" id="{E4A0B050-AA34-B146-8348-2349BD0D8B7B}"/>
              </a:ext>
            </a:extLst>
          </p:cNvPr>
          <p:cNvCxnSpPr>
            <a:cxnSpLocks/>
            <a:stCxn id="113" idx="2"/>
            <a:endCxn id="146" idx="3"/>
          </p:cNvCxnSpPr>
          <p:nvPr/>
        </p:nvCxnSpPr>
        <p:spPr>
          <a:xfrm rot="10800000">
            <a:off x="653245" y="2808946"/>
            <a:ext cx="411696" cy="787950"/>
          </a:xfrm>
          <a:prstGeom prst="bentConnector3">
            <a:avLst>
              <a:gd name="adj1" fmla="val 34905"/>
            </a:avLst>
          </a:prstGeom>
          <a:noFill/>
          <a:ln w="25400" cap="flat" cmpd="sng" algn="ctr">
            <a:solidFill>
              <a:srgbClr val="F04187"/>
            </a:solidFill>
            <a:prstDash val="solid"/>
          </a:ln>
          <a:effectLst/>
        </p:spPr>
      </p:cxnSp>
      <p:cxnSp>
        <p:nvCxnSpPr>
          <p:cNvPr id="104" name="コネクタ: カギ線 103">
            <a:extLst>
              <a:ext uri="{FF2B5EF4-FFF2-40B4-BE49-F238E27FC236}">
                <a16:creationId xmlns:a16="http://schemas.microsoft.com/office/drawing/2014/main" id="{DD2F22C9-98F9-2C98-050D-D24741C996B9}"/>
              </a:ext>
            </a:extLst>
          </p:cNvPr>
          <p:cNvCxnSpPr>
            <a:cxnSpLocks/>
            <a:stCxn id="120" idx="2"/>
            <a:endCxn id="146" idx="3"/>
          </p:cNvCxnSpPr>
          <p:nvPr/>
        </p:nvCxnSpPr>
        <p:spPr>
          <a:xfrm rot="10800000">
            <a:off x="653246" y="2808947"/>
            <a:ext cx="3368805" cy="789621"/>
          </a:xfrm>
          <a:prstGeom prst="bentConnector3">
            <a:avLst>
              <a:gd name="adj1" fmla="val 2038"/>
            </a:avLst>
          </a:prstGeom>
          <a:noFill/>
          <a:ln w="25400" cap="flat" cmpd="sng" algn="ctr">
            <a:solidFill>
              <a:srgbClr val="F04187"/>
            </a:solidFill>
            <a:prstDash val="solid"/>
          </a:ln>
          <a:effectLst/>
        </p:spPr>
      </p:cxnSp>
      <p:cxnSp>
        <p:nvCxnSpPr>
          <p:cNvPr id="105" name="コネクタ: カギ線 104">
            <a:extLst>
              <a:ext uri="{FF2B5EF4-FFF2-40B4-BE49-F238E27FC236}">
                <a16:creationId xmlns:a16="http://schemas.microsoft.com/office/drawing/2014/main" id="{27D6881A-2B82-ECE5-03D5-D368C3AB37B6}"/>
              </a:ext>
            </a:extLst>
          </p:cNvPr>
          <p:cNvCxnSpPr>
            <a:cxnSpLocks/>
            <a:stCxn id="117" idx="2"/>
            <a:endCxn id="146" idx="3"/>
          </p:cNvCxnSpPr>
          <p:nvPr/>
        </p:nvCxnSpPr>
        <p:spPr>
          <a:xfrm rot="10800000">
            <a:off x="653246" y="2808947"/>
            <a:ext cx="1890251" cy="788785"/>
          </a:xfrm>
          <a:prstGeom prst="bentConnector3">
            <a:avLst>
              <a:gd name="adj1" fmla="val 3974"/>
            </a:avLst>
          </a:prstGeom>
          <a:noFill/>
          <a:ln w="25400" cap="flat" cmpd="sng" algn="ctr">
            <a:solidFill>
              <a:srgbClr val="F04187"/>
            </a:solidFill>
            <a:prstDash val="solid"/>
          </a:ln>
          <a:effectLst/>
        </p:spPr>
      </p:cxnSp>
      <p:cxnSp>
        <p:nvCxnSpPr>
          <p:cNvPr id="106" name="直線コネクタ 105">
            <a:extLst>
              <a:ext uri="{FF2B5EF4-FFF2-40B4-BE49-F238E27FC236}">
                <a16:creationId xmlns:a16="http://schemas.microsoft.com/office/drawing/2014/main" id="{25020BCB-2364-B786-35B7-A014A3C33A4B}"/>
              </a:ext>
            </a:extLst>
          </p:cNvPr>
          <p:cNvCxnSpPr>
            <a:cxnSpLocks/>
            <a:stCxn id="110" idx="1"/>
            <a:endCxn id="109" idx="3"/>
          </p:cNvCxnSpPr>
          <p:nvPr/>
        </p:nvCxnSpPr>
        <p:spPr>
          <a:xfrm flipH="1">
            <a:off x="5571159" y="1484851"/>
            <a:ext cx="1046507" cy="1"/>
          </a:xfrm>
          <a:prstGeom prst="line">
            <a:avLst/>
          </a:prstGeom>
          <a:noFill/>
          <a:ln w="76200" cap="flat" cmpd="sng" algn="ctr">
            <a:solidFill>
              <a:srgbClr val="F04187"/>
            </a:solidFill>
            <a:prstDash val="solid"/>
          </a:ln>
          <a:effectLst/>
        </p:spPr>
      </p:cxnSp>
      <p:sp>
        <p:nvSpPr>
          <p:cNvPr id="107" name="正方形/長方形 106">
            <a:extLst>
              <a:ext uri="{FF2B5EF4-FFF2-40B4-BE49-F238E27FC236}">
                <a16:creationId xmlns:a16="http://schemas.microsoft.com/office/drawing/2014/main" id="{E5F9C23F-457A-13A2-48F4-1C00001883E8}"/>
              </a:ext>
            </a:extLst>
          </p:cNvPr>
          <p:cNvSpPr/>
          <p:nvPr/>
        </p:nvSpPr>
        <p:spPr>
          <a:xfrm rot="5400000">
            <a:off x="1829308" y="4640299"/>
            <a:ext cx="648071" cy="2145246"/>
          </a:xfrm>
          <a:prstGeom prst="rect">
            <a:avLst/>
          </a:prstGeom>
          <a:solidFill>
            <a:srgbClr val="6F7170"/>
          </a:solidFill>
          <a:ln w="25400" cap="flat" cmpd="sng" algn="ctr">
            <a:solidFill>
              <a:sysClr val="window" lastClr="FFFFFF"/>
            </a:solidFill>
            <a:prstDash val="solid"/>
          </a:ln>
          <a:effectLst/>
        </p:spPr>
        <p:txBody>
          <a:bodyPr vert="vert270" lIns="0" tIns="0" rIns="0" bIns="0" rtlCol="0" anchor="ctr" anchorCtr="1"/>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err="1">
              <a:ln>
                <a:noFill/>
              </a:ln>
              <a:solidFill>
                <a:prstClr val="white"/>
              </a:solidFill>
              <a:effectLst/>
              <a:uLnTx/>
              <a:uFillTx/>
              <a:latin typeface="Meiryo UI"/>
              <a:ea typeface="Meiryo UI"/>
              <a:cs typeface="+mn-cs"/>
            </a:endParaRPr>
          </a:p>
        </p:txBody>
      </p:sp>
      <p:sp>
        <p:nvSpPr>
          <p:cNvPr id="108" name="正方形/長方形 107">
            <a:extLst>
              <a:ext uri="{FF2B5EF4-FFF2-40B4-BE49-F238E27FC236}">
                <a16:creationId xmlns:a16="http://schemas.microsoft.com/office/drawing/2014/main" id="{8938FB9C-421A-97D8-351E-F7A10D6A5888}"/>
              </a:ext>
            </a:extLst>
          </p:cNvPr>
          <p:cNvSpPr/>
          <p:nvPr/>
        </p:nvSpPr>
        <p:spPr>
          <a:xfrm rot="5400000">
            <a:off x="3951078" y="4642844"/>
            <a:ext cx="648071" cy="2145246"/>
          </a:xfrm>
          <a:prstGeom prst="rect">
            <a:avLst/>
          </a:prstGeom>
          <a:solidFill>
            <a:srgbClr val="6F7170"/>
          </a:solidFill>
          <a:ln w="25400" cap="flat" cmpd="sng" algn="ctr">
            <a:solidFill>
              <a:sysClr val="window" lastClr="FFFFFF"/>
            </a:solidFill>
            <a:prstDash val="solid"/>
          </a:ln>
          <a:effectLst/>
        </p:spPr>
        <p:txBody>
          <a:bodyPr vert="vert270" lIns="0" tIns="0" rIns="0" bIns="0" rtlCol="0" anchor="ctr" anchorCtr="1"/>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err="1">
              <a:ln>
                <a:noFill/>
              </a:ln>
              <a:solidFill>
                <a:prstClr val="white"/>
              </a:solidFill>
              <a:effectLst/>
              <a:uLnTx/>
              <a:uFillTx/>
              <a:latin typeface="Meiryo UI"/>
              <a:ea typeface="Meiryo UI"/>
              <a:cs typeface="+mn-cs"/>
            </a:endParaRPr>
          </a:p>
        </p:txBody>
      </p:sp>
      <p:sp>
        <p:nvSpPr>
          <p:cNvPr id="109" name="正方形/長方形 108">
            <a:extLst>
              <a:ext uri="{FF2B5EF4-FFF2-40B4-BE49-F238E27FC236}">
                <a16:creationId xmlns:a16="http://schemas.microsoft.com/office/drawing/2014/main" id="{233D2A18-804E-580F-67E3-E77EA1BF3118}"/>
              </a:ext>
            </a:extLst>
          </p:cNvPr>
          <p:cNvSpPr/>
          <p:nvPr/>
        </p:nvSpPr>
        <p:spPr>
          <a:xfrm>
            <a:off x="3817860" y="1342239"/>
            <a:ext cx="1753299" cy="285225"/>
          </a:xfrm>
          <a:prstGeom prst="rect">
            <a:avLst/>
          </a:prstGeom>
          <a:solidFill>
            <a:srgbClr val="6F7170"/>
          </a:solidFill>
          <a:ln w="25400" cap="flat" cmpd="sng" algn="ctr">
            <a:noFill/>
            <a:prstDash val="solid"/>
          </a:ln>
          <a:effectLst/>
        </p:spPr>
        <p:txBody>
          <a:bodyPr lIns="0" tIns="0" rIns="0" bIns="0" rtlCol="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600" b="0" i="0" u="none" strike="noStrike" kern="0" cap="none" spc="0" normalizeH="0" baseline="0" noProof="0" dirty="0">
                <a:ln>
                  <a:noFill/>
                </a:ln>
                <a:solidFill>
                  <a:prstClr val="white"/>
                </a:solidFill>
                <a:effectLst/>
                <a:uLnTx/>
                <a:uFillTx/>
                <a:latin typeface="Meiryo UI"/>
                <a:ea typeface="Meiryo UI"/>
                <a:cs typeface="+mn-cs"/>
              </a:rPr>
              <a:t>Router</a:t>
            </a:r>
            <a:endParaRPr kumimoji="1" lang="ja-JP" altLang="en-US" sz="1600" b="0" i="0" u="none" strike="noStrike" kern="0" cap="none" spc="0" normalizeH="0" baseline="0" noProof="0" dirty="0" err="1">
              <a:ln>
                <a:noFill/>
              </a:ln>
              <a:solidFill>
                <a:prstClr val="white"/>
              </a:solidFill>
              <a:effectLst/>
              <a:uLnTx/>
              <a:uFillTx/>
              <a:latin typeface="Meiryo UI"/>
              <a:ea typeface="Meiryo UI"/>
              <a:cs typeface="+mn-cs"/>
            </a:endParaRPr>
          </a:p>
        </p:txBody>
      </p:sp>
      <p:sp>
        <p:nvSpPr>
          <p:cNvPr id="110" name="正方形/長方形 109">
            <a:extLst>
              <a:ext uri="{FF2B5EF4-FFF2-40B4-BE49-F238E27FC236}">
                <a16:creationId xmlns:a16="http://schemas.microsoft.com/office/drawing/2014/main" id="{C2B5535B-872C-820E-B110-F2D3A26BF6BB}"/>
              </a:ext>
            </a:extLst>
          </p:cNvPr>
          <p:cNvSpPr/>
          <p:nvPr/>
        </p:nvSpPr>
        <p:spPr>
          <a:xfrm>
            <a:off x="6617666" y="1342238"/>
            <a:ext cx="1753299" cy="285225"/>
          </a:xfrm>
          <a:prstGeom prst="rect">
            <a:avLst/>
          </a:prstGeom>
          <a:solidFill>
            <a:srgbClr val="6F7170"/>
          </a:solidFill>
          <a:ln w="25400" cap="flat" cmpd="sng" algn="ctr">
            <a:noFill/>
            <a:prstDash val="solid"/>
          </a:ln>
          <a:effectLst/>
        </p:spPr>
        <p:txBody>
          <a:bodyPr lIns="0" tIns="0" rIns="0" bIns="0" rtlCol="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600" b="0" i="0" u="none" strike="noStrike" kern="0" cap="none" spc="0" normalizeH="0" baseline="0" noProof="0" dirty="0">
                <a:ln>
                  <a:noFill/>
                </a:ln>
                <a:solidFill>
                  <a:prstClr val="white"/>
                </a:solidFill>
                <a:effectLst/>
                <a:uLnTx/>
                <a:uFillTx/>
                <a:latin typeface="Meiryo UI"/>
                <a:ea typeface="Meiryo UI"/>
                <a:cs typeface="+mn-cs"/>
              </a:rPr>
              <a:t>Router</a:t>
            </a:r>
            <a:endParaRPr kumimoji="1" lang="ja-JP" altLang="en-US" sz="1600" b="0" i="0" u="none" strike="noStrike" kern="0" cap="none" spc="0" normalizeH="0" baseline="0" noProof="0" dirty="0" err="1">
              <a:ln>
                <a:noFill/>
              </a:ln>
              <a:solidFill>
                <a:prstClr val="white"/>
              </a:solidFill>
              <a:effectLst/>
              <a:uLnTx/>
              <a:uFillTx/>
              <a:latin typeface="Meiryo UI"/>
              <a:ea typeface="Meiryo UI"/>
              <a:cs typeface="+mn-cs"/>
            </a:endParaRPr>
          </a:p>
        </p:txBody>
      </p:sp>
      <p:sp>
        <p:nvSpPr>
          <p:cNvPr id="111" name="正方形/長方形 110">
            <a:extLst>
              <a:ext uri="{FF2B5EF4-FFF2-40B4-BE49-F238E27FC236}">
                <a16:creationId xmlns:a16="http://schemas.microsoft.com/office/drawing/2014/main" id="{744E44CD-AC67-69EA-7A82-654141F27141}"/>
              </a:ext>
            </a:extLst>
          </p:cNvPr>
          <p:cNvSpPr/>
          <p:nvPr/>
        </p:nvSpPr>
        <p:spPr>
          <a:xfrm>
            <a:off x="1182672" y="2293629"/>
            <a:ext cx="1753299" cy="285225"/>
          </a:xfrm>
          <a:prstGeom prst="rect">
            <a:avLst/>
          </a:prstGeom>
          <a:solidFill>
            <a:srgbClr val="6F7170"/>
          </a:solidFill>
          <a:ln w="25400" cap="flat" cmpd="sng" algn="ctr">
            <a:noFill/>
            <a:prstDash val="solid"/>
          </a:ln>
          <a:effectLst/>
        </p:spPr>
        <p:txBody>
          <a:bodyPr lIns="0" tIns="0" rIns="0" bIns="0" rtlCol="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600" b="0" i="0" u="none" strike="noStrike" kern="0" cap="none" spc="0" normalizeH="0" baseline="0" noProof="0" dirty="0">
                <a:ln>
                  <a:noFill/>
                </a:ln>
                <a:solidFill>
                  <a:prstClr val="white"/>
                </a:solidFill>
                <a:effectLst/>
                <a:uLnTx/>
                <a:uFillTx/>
                <a:latin typeface="Meiryo UI"/>
                <a:ea typeface="Meiryo UI"/>
                <a:cs typeface="+mn-cs"/>
              </a:rPr>
              <a:t>L2-Switch</a:t>
            </a:r>
            <a:endParaRPr kumimoji="1" lang="ja-JP" altLang="en-US" sz="1600" b="0" i="0" u="none" strike="noStrike" kern="0" cap="none" spc="0" normalizeH="0" baseline="0" noProof="0" dirty="0" err="1">
              <a:ln>
                <a:noFill/>
              </a:ln>
              <a:solidFill>
                <a:prstClr val="white"/>
              </a:solidFill>
              <a:effectLst/>
              <a:uLnTx/>
              <a:uFillTx/>
              <a:latin typeface="Meiryo UI"/>
              <a:ea typeface="Meiryo UI"/>
              <a:cs typeface="+mn-cs"/>
            </a:endParaRPr>
          </a:p>
        </p:txBody>
      </p:sp>
      <p:sp>
        <p:nvSpPr>
          <p:cNvPr id="112" name="正方形/長方形 111">
            <a:extLst>
              <a:ext uri="{FF2B5EF4-FFF2-40B4-BE49-F238E27FC236}">
                <a16:creationId xmlns:a16="http://schemas.microsoft.com/office/drawing/2014/main" id="{D68AC9D5-17E1-9397-A12C-BD1B09082FF9}"/>
              </a:ext>
            </a:extLst>
          </p:cNvPr>
          <p:cNvSpPr/>
          <p:nvPr/>
        </p:nvSpPr>
        <p:spPr>
          <a:xfrm>
            <a:off x="3617913" y="2293628"/>
            <a:ext cx="1753299" cy="285225"/>
          </a:xfrm>
          <a:prstGeom prst="rect">
            <a:avLst/>
          </a:prstGeom>
          <a:solidFill>
            <a:srgbClr val="6F7170"/>
          </a:solidFill>
          <a:ln w="25400" cap="flat" cmpd="sng" algn="ctr">
            <a:noFill/>
            <a:prstDash val="solid"/>
          </a:ln>
          <a:effectLst/>
        </p:spPr>
        <p:txBody>
          <a:bodyPr lIns="0" tIns="0" rIns="0" bIns="0" rtlCol="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600" b="0" i="0" u="none" strike="noStrike" kern="0" cap="none" spc="0" normalizeH="0" baseline="0" noProof="0" dirty="0">
                <a:ln>
                  <a:noFill/>
                </a:ln>
                <a:solidFill>
                  <a:prstClr val="white"/>
                </a:solidFill>
                <a:effectLst/>
                <a:uLnTx/>
                <a:uFillTx/>
                <a:latin typeface="Meiryo UI"/>
                <a:ea typeface="Meiryo UI"/>
                <a:cs typeface="+mn-cs"/>
              </a:rPr>
              <a:t>L2-Switch</a:t>
            </a:r>
            <a:endParaRPr kumimoji="1" lang="ja-JP" altLang="en-US" sz="1600" b="0" i="0" u="none" strike="noStrike" kern="0" cap="none" spc="0" normalizeH="0" baseline="0" noProof="0" dirty="0" err="1">
              <a:ln>
                <a:noFill/>
              </a:ln>
              <a:solidFill>
                <a:prstClr val="white"/>
              </a:solidFill>
              <a:effectLst/>
              <a:uLnTx/>
              <a:uFillTx/>
              <a:latin typeface="Meiryo UI"/>
              <a:ea typeface="Meiryo UI"/>
              <a:cs typeface="+mn-cs"/>
            </a:endParaRPr>
          </a:p>
        </p:txBody>
      </p:sp>
      <p:sp>
        <p:nvSpPr>
          <p:cNvPr id="113" name="正方形/長方形 112">
            <a:extLst>
              <a:ext uri="{FF2B5EF4-FFF2-40B4-BE49-F238E27FC236}">
                <a16:creationId xmlns:a16="http://schemas.microsoft.com/office/drawing/2014/main" id="{0ED03174-8D3D-C9A5-4A15-87A6A9624F02}"/>
              </a:ext>
            </a:extLst>
          </p:cNvPr>
          <p:cNvSpPr/>
          <p:nvPr/>
        </p:nvSpPr>
        <p:spPr>
          <a:xfrm rot="5400000">
            <a:off x="1187883" y="2914424"/>
            <a:ext cx="1119057" cy="1364942"/>
          </a:xfrm>
          <a:prstGeom prst="rect">
            <a:avLst/>
          </a:prstGeom>
          <a:solidFill>
            <a:srgbClr val="00B0F0"/>
          </a:solidFill>
          <a:ln w="25400" cap="flat" cmpd="sng" algn="ctr">
            <a:solidFill>
              <a:sysClr val="window" lastClr="FFFFFF"/>
            </a:solidFill>
            <a:prstDash val="solid"/>
          </a:ln>
          <a:effectLst/>
        </p:spPr>
        <p:txBody>
          <a:bodyPr vert="vert270" lIns="0" tIns="0" rIns="0" bIns="0" rtlCol="0" anchor="ctr" anchorCtr="1"/>
          <a:lstStyle/>
          <a:p>
            <a:pPr marL="0" marR="0" lvl="0" indent="0" defTabSz="914400" eaLnBrk="1" fontAlgn="auto" latinLnBrk="0" hangingPunct="1">
              <a:lnSpc>
                <a:spcPct val="100000"/>
              </a:lnSpc>
              <a:spcBef>
                <a:spcPts val="0"/>
              </a:spcBef>
              <a:spcAft>
                <a:spcPts val="0"/>
              </a:spcAft>
              <a:buClrTx/>
              <a:buSzTx/>
              <a:buFontTx/>
              <a:buNone/>
              <a:tabLst/>
              <a:defRPr/>
            </a:pPr>
            <a:endParaRPr kumimoji="1" lang="en-US" altLang="ja-JP" sz="1600" b="0" i="0" u="none" strike="noStrike" kern="0" cap="none" spc="0" normalizeH="0" baseline="0" noProof="0" dirty="0">
              <a:ln>
                <a:noFill/>
              </a:ln>
              <a:solidFill>
                <a:prstClr val="white"/>
              </a:solidFill>
              <a:effectLst/>
              <a:uLnTx/>
              <a:uFillTx/>
              <a:latin typeface="Meiryo UI"/>
              <a:ea typeface="Meiryo UI"/>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1" lang="en-US" altLang="ja-JP" sz="1600" b="0" i="0" u="none" strike="noStrike" kern="0" cap="none" spc="0" normalizeH="0" baseline="0" noProof="0" dirty="0">
              <a:ln>
                <a:noFill/>
              </a:ln>
              <a:solidFill>
                <a:prstClr val="white"/>
              </a:solidFill>
              <a:effectLst/>
              <a:uLnTx/>
              <a:uFillTx/>
              <a:latin typeface="Meiryo UI"/>
              <a:ea typeface="Meiryo UI"/>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1" lang="en-US" altLang="ja-JP" sz="1600" b="0" i="0" u="none" strike="noStrike" kern="0" cap="none" spc="0" normalizeH="0" baseline="0" noProof="0" dirty="0">
              <a:ln>
                <a:noFill/>
              </a:ln>
              <a:solidFill>
                <a:prstClr val="white"/>
              </a:solidFill>
              <a:effectLst/>
              <a:uLnTx/>
              <a:uFillTx/>
              <a:latin typeface="Meiryo UI"/>
              <a:ea typeface="Meiryo UI"/>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600" b="0" i="0" u="none" strike="noStrike" kern="0" cap="none" spc="0" normalizeH="0" baseline="0" noProof="0" dirty="0">
                <a:ln>
                  <a:noFill/>
                </a:ln>
                <a:solidFill>
                  <a:prstClr val="white"/>
                </a:solidFill>
                <a:effectLst/>
                <a:uLnTx/>
                <a:uFillTx/>
                <a:latin typeface="Meiryo UI"/>
                <a:ea typeface="Meiryo UI"/>
                <a:cs typeface="+mn-cs"/>
              </a:rPr>
              <a:t>Server</a:t>
            </a:r>
            <a:endParaRPr kumimoji="1" lang="ja-JP" altLang="en-US" sz="1600" b="0" i="0" u="none" strike="noStrike" kern="0" cap="none" spc="0" normalizeH="0" baseline="0" noProof="0" dirty="0" err="1">
              <a:ln>
                <a:noFill/>
              </a:ln>
              <a:solidFill>
                <a:prstClr val="white"/>
              </a:solidFill>
              <a:effectLst/>
              <a:uLnTx/>
              <a:uFillTx/>
              <a:latin typeface="Meiryo UI"/>
              <a:ea typeface="Meiryo UI"/>
              <a:cs typeface="+mn-cs"/>
            </a:endParaRPr>
          </a:p>
        </p:txBody>
      </p:sp>
      <p:sp>
        <p:nvSpPr>
          <p:cNvPr id="114" name="四角形: 角を丸くする 113">
            <a:extLst>
              <a:ext uri="{FF2B5EF4-FFF2-40B4-BE49-F238E27FC236}">
                <a16:creationId xmlns:a16="http://schemas.microsoft.com/office/drawing/2014/main" id="{F8C7599E-94D7-7D60-8613-532E8CD05E4E}"/>
              </a:ext>
            </a:extLst>
          </p:cNvPr>
          <p:cNvSpPr/>
          <p:nvPr/>
        </p:nvSpPr>
        <p:spPr>
          <a:xfrm>
            <a:off x="1181154" y="3506772"/>
            <a:ext cx="1132514" cy="234892"/>
          </a:xfrm>
          <a:prstGeom prst="roundRect">
            <a:avLst/>
          </a:prstGeom>
          <a:solidFill>
            <a:srgbClr val="00B050"/>
          </a:solidFill>
          <a:ln w="25400" cap="flat" cmpd="sng" algn="ctr">
            <a:solidFill>
              <a:sysClr val="window" lastClr="FFFFFF"/>
            </a:solidFill>
            <a:prstDash val="solid"/>
          </a:ln>
          <a:effectLst/>
        </p:spPr>
        <p:txBody>
          <a:bodyPr lIns="0" tIns="0" rIns="0" bIns="0" rtlCol="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ハイパーバイザー</a:t>
            </a:r>
          </a:p>
        </p:txBody>
      </p:sp>
      <p:sp>
        <p:nvSpPr>
          <p:cNvPr id="115" name="四角形: 角を丸くする 114">
            <a:extLst>
              <a:ext uri="{FF2B5EF4-FFF2-40B4-BE49-F238E27FC236}">
                <a16:creationId xmlns:a16="http://schemas.microsoft.com/office/drawing/2014/main" id="{B317E78F-6F6B-68A7-B22A-B79101D48992}"/>
              </a:ext>
            </a:extLst>
          </p:cNvPr>
          <p:cNvSpPr/>
          <p:nvPr/>
        </p:nvSpPr>
        <p:spPr>
          <a:xfrm>
            <a:off x="1181154" y="3126610"/>
            <a:ext cx="451343" cy="318720"/>
          </a:xfrm>
          <a:prstGeom prst="roundRect">
            <a:avLst/>
          </a:prstGeom>
          <a:solidFill>
            <a:srgbClr val="00B050"/>
          </a:solidFill>
          <a:ln w="25400" cap="flat" cmpd="sng" algn="ctr">
            <a:solidFill>
              <a:sysClr val="window" lastClr="FFFFFF"/>
            </a:solidFill>
            <a:prstDash val="solid"/>
          </a:ln>
          <a:effectLst/>
        </p:spPr>
        <p:txBody>
          <a:bodyPr lIns="0" tIns="0" rIns="0" bIns="0" rtlCol="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仮想</a:t>
            </a:r>
            <a:br>
              <a:rPr kumimoji="1" lang="en-US" altLang="ja-JP"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br>
            <a:r>
              <a:rPr kumimoji="1" lang="ja-JP" altLang="en-US"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マシン</a:t>
            </a:r>
          </a:p>
        </p:txBody>
      </p:sp>
      <p:sp>
        <p:nvSpPr>
          <p:cNvPr id="116" name="四角形: 角を丸くする 115">
            <a:extLst>
              <a:ext uri="{FF2B5EF4-FFF2-40B4-BE49-F238E27FC236}">
                <a16:creationId xmlns:a16="http://schemas.microsoft.com/office/drawing/2014/main" id="{E416301E-2F87-B970-2B15-00688D248F1A}"/>
              </a:ext>
            </a:extLst>
          </p:cNvPr>
          <p:cNvSpPr/>
          <p:nvPr/>
        </p:nvSpPr>
        <p:spPr>
          <a:xfrm>
            <a:off x="1862325" y="3119650"/>
            <a:ext cx="451343" cy="318720"/>
          </a:xfrm>
          <a:prstGeom prst="roundRect">
            <a:avLst/>
          </a:prstGeom>
          <a:solidFill>
            <a:srgbClr val="00B050"/>
          </a:solidFill>
          <a:ln w="25400" cap="flat" cmpd="sng" algn="ctr">
            <a:solidFill>
              <a:sysClr val="window" lastClr="FFFFFF"/>
            </a:solidFill>
            <a:prstDash val="solid"/>
          </a:ln>
          <a:effectLst/>
        </p:spPr>
        <p:txBody>
          <a:bodyPr lIns="0" tIns="0" rIns="0" bIns="0" rtlCol="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仮想</a:t>
            </a:r>
            <a:br>
              <a:rPr kumimoji="1" lang="en-US" altLang="ja-JP"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br>
            <a:r>
              <a:rPr kumimoji="1" lang="ja-JP" altLang="en-US"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マシン</a:t>
            </a:r>
          </a:p>
        </p:txBody>
      </p:sp>
      <p:sp>
        <p:nvSpPr>
          <p:cNvPr id="117" name="正方形/長方形 116">
            <a:extLst>
              <a:ext uri="{FF2B5EF4-FFF2-40B4-BE49-F238E27FC236}">
                <a16:creationId xmlns:a16="http://schemas.microsoft.com/office/drawing/2014/main" id="{905321A9-AB09-E177-5A53-84D69F25D849}"/>
              </a:ext>
            </a:extLst>
          </p:cNvPr>
          <p:cNvSpPr/>
          <p:nvPr/>
        </p:nvSpPr>
        <p:spPr>
          <a:xfrm rot="5400000">
            <a:off x="2666438" y="2915259"/>
            <a:ext cx="1119057" cy="1364942"/>
          </a:xfrm>
          <a:prstGeom prst="rect">
            <a:avLst/>
          </a:prstGeom>
          <a:solidFill>
            <a:srgbClr val="00B0F0"/>
          </a:solidFill>
          <a:ln w="25400" cap="flat" cmpd="sng" algn="ctr">
            <a:solidFill>
              <a:sysClr val="window" lastClr="FFFFFF"/>
            </a:solidFill>
            <a:prstDash val="solid"/>
          </a:ln>
          <a:effectLst/>
        </p:spPr>
        <p:txBody>
          <a:bodyPr vert="vert270" lIns="0" tIns="0" rIns="0" bIns="0" rtlCol="0" anchor="ctr" anchorCtr="1"/>
          <a:lstStyle/>
          <a:p>
            <a:pPr marL="0" marR="0" lvl="0" indent="0" defTabSz="914400" eaLnBrk="1" fontAlgn="auto" latinLnBrk="0" hangingPunct="1">
              <a:lnSpc>
                <a:spcPct val="100000"/>
              </a:lnSpc>
              <a:spcBef>
                <a:spcPts val="0"/>
              </a:spcBef>
              <a:spcAft>
                <a:spcPts val="0"/>
              </a:spcAft>
              <a:buClrTx/>
              <a:buSzTx/>
              <a:buFontTx/>
              <a:buNone/>
              <a:tabLst/>
              <a:defRPr/>
            </a:pPr>
            <a:endParaRPr kumimoji="1" lang="en-US" altLang="ja-JP" sz="1600" b="0" i="0" u="none" strike="noStrike" kern="0" cap="none" spc="0" normalizeH="0" baseline="0" noProof="0" dirty="0">
              <a:ln>
                <a:noFill/>
              </a:ln>
              <a:solidFill>
                <a:prstClr val="white"/>
              </a:solidFill>
              <a:effectLst/>
              <a:uLnTx/>
              <a:uFillTx/>
              <a:latin typeface="Meiryo UI"/>
              <a:ea typeface="Meiryo UI"/>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1" lang="en-US" altLang="ja-JP" sz="1600" b="0" i="0" u="none" strike="noStrike" kern="0" cap="none" spc="0" normalizeH="0" baseline="0" noProof="0" dirty="0">
              <a:ln>
                <a:noFill/>
              </a:ln>
              <a:solidFill>
                <a:prstClr val="white"/>
              </a:solidFill>
              <a:effectLst/>
              <a:uLnTx/>
              <a:uFillTx/>
              <a:latin typeface="Meiryo UI"/>
              <a:ea typeface="Meiryo UI"/>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1" lang="en-US" altLang="ja-JP" sz="1600" b="0" i="0" u="none" strike="noStrike" kern="0" cap="none" spc="0" normalizeH="0" baseline="0" noProof="0" dirty="0">
              <a:ln>
                <a:noFill/>
              </a:ln>
              <a:solidFill>
                <a:prstClr val="white"/>
              </a:solidFill>
              <a:effectLst/>
              <a:uLnTx/>
              <a:uFillTx/>
              <a:latin typeface="Meiryo UI"/>
              <a:ea typeface="Meiryo UI"/>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600" b="0" i="0" u="none" strike="noStrike" kern="0" cap="none" spc="0" normalizeH="0" baseline="0" noProof="0" dirty="0">
                <a:ln>
                  <a:noFill/>
                </a:ln>
                <a:solidFill>
                  <a:prstClr val="white"/>
                </a:solidFill>
                <a:effectLst/>
                <a:uLnTx/>
                <a:uFillTx/>
                <a:latin typeface="Meiryo UI"/>
                <a:ea typeface="Meiryo UI"/>
                <a:cs typeface="+mn-cs"/>
              </a:rPr>
              <a:t>Server</a:t>
            </a:r>
            <a:endParaRPr kumimoji="1" lang="ja-JP" altLang="en-US" sz="1600" b="0" i="0" u="none" strike="noStrike" kern="0" cap="none" spc="0" normalizeH="0" baseline="0" noProof="0" dirty="0" err="1">
              <a:ln>
                <a:noFill/>
              </a:ln>
              <a:solidFill>
                <a:prstClr val="white"/>
              </a:solidFill>
              <a:effectLst/>
              <a:uLnTx/>
              <a:uFillTx/>
              <a:latin typeface="Meiryo UI"/>
              <a:ea typeface="Meiryo UI"/>
              <a:cs typeface="+mn-cs"/>
            </a:endParaRPr>
          </a:p>
        </p:txBody>
      </p:sp>
      <p:sp>
        <p:nvSpPr>
          <p:cNvPr id="118" name="四角形: 角を丸くする 117">
            <a:extLst>
              <a:ext uri="{FF2B5EF4-FFF2-40B4-BE49-F238E27FC236}">
                <a16:creationId xmlns:a16="http://schemas.microsoft.com/office/drawing/2014/main" id="{0E47C658-5ED7-BB9E-17C0-A6E06AB2FD9D}"/>
              </a:ext>
            </a:extLst>
          </p:cNvPr>
          <p:cNvSpPr/>
          <p:nvPr/>
        </p:nvSpPr>
        <p:spPr>
          <a:xfrm>
            <a:off x="2659709" y="3507607"/>
            <a:ext cx="1132514" cy="234892"/>
          </a:xfrm>
          <a:prstGeom prst="roundRect">
            <a:avLst/>
          </a:prstGeom>
          <a:solidFill>
            <a:srgbClr val="00B050"/>
          </a:solidFill>
          <a:ln w="25400" cap="flat" cmpd="sng" algn="ctr">
            <a:solidFill>
              <a:sysClr val="window" lastClr="FFFFFF"/>
            </a:solidFill>
            <a:prstDash val="solid"/>
          </a:ln>
          <a:effectLst/>
        </p:spPr>
        <p:txBody>
          <a:bodyPr lIns="0" tIns="0" rIns="0" bIns="0" rtlCol="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ハイパーバイザー</a:t>
            </a:r>
          </a:p>
        </p:txBody>
      </p:sp>
      <p:sp>
        <p:nvSpPr>
          <p:cNvPr id="119" name="四角形: 角を丸くする 118">
            <a:extLst>
              <a:ext uri="{FF2B5EF4-FFF2-40B4-BE49-F238E27FC236}">
                <a16:creationId xmlns:a16="http://schemas.microsoft.com/office/drawing/2014/main" id="{C0B348EC-B68F-9E30-A468-8AA0B3A709F8}"/>
              </a:ext>
            </a:extLst>
          </p:cNvPr>
          <p:cNvSpPr/>
          <p:nvPr/>
        </p:nvSpPr>
        <p:spPr>
          <a:xfrm>
            <a:off x="2659709" y="3127445"/>
            <a:ext cx="451343" cy="318720"/>
          </a:xfrm>
          <a:prstGeom prst="roundRect">
            <a:avLst/>
          </a:prstGeom>
          <a:solidFill>
            <a:srgbClr val="00B050"/>
          </a:solidFill>
          <a:ln w="25400" cap="flat" cmpd="sng" algn="ctr">
            <a:solidFill>
              <a:sysClr val="window" lastClr="FFFFFF"/>
            </a:solidFill>
            <a:prstDash val="solid"/>
          </a:ln>
          <a:effectLst/>
        </p:spPr>
        <p:txBody>
          <a:bodyPr lIns="0" tIns="0" rIns="0" bIns="0" rtlCol="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仮想</a:t>
            </a:r>
            <a:br>
              <a:rPr kumimoji="1" lang="en-US" altLang="ja-JP"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br>
            <a:r>
              <a:rPr kumimoji="1" lang="ja-JP" altLang="en-US"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マシン</a:t>
            </a:r>
          </a:p>
        </p:txBody>
      </p:sp>
      <p:sp>
        <p:nvSpPr>
          <p:cNvPr id="120" name="正方形/長方形 119">
            <a:extLst>
              <a:ext uri="{FF2B5EF4-FFF2-40B4-BE49-F238E27FC236}">
                <a16:creationId xmlns:a16="http://schemas.microsoft.com/office/drawing/2014/main" id="{577E52C3-0B24-82A2-3DA7-5D018507B03A}"/>
              </a:ext>
            </a:extLst>
          </p:cNvPr>
          <p:cNvSpPr/>
          <p:nvPr/>
        </p:nvSpPr>
        <p:spPr>
          <a:xfrm rot="5400000">
            <a:off x="4144992" y="2916095"/>
            <a:ext cx="1119057" cy="1364942"/>
          </a:xfrm>
          <a:prstGeom prst="rect">
            <a:avLst/>
          </a:prstGeom>
          <a:solidFill>
            <a:srgbClr val="00B0F0"/>
          </a:solidFill>
          <a:ln w="25400" cap="flat" cmpd="sng" algn="ctr">
            <a:solidFill>
              <a:sysClr val="window" lastClr="FFFFFF"/>
            </a:solidFill>
            <a:prstDash val="solid"/>
          </a:ln>
          <a:effectLst/>
        </p:spPr>
        <p:txBody>
          <a:bodyPr vert="vert270" lIns="0" tIns="0" rIns="0" bIns="0" rtlCol="0" anchor="ctr" anchorCtr="1"/>
          <a:lstStyle/>
          <a:p>
            <a:pPr marL="0" marR="0" lvl="0" indent="0" defTabSz="914400" eaLnBrk="1" fontAlgn="auto" latinLnBrk="0" hangingPunct="1">
              <a:lnSpc>
                <a:spcPct val="100000"/>
              </a:lnSpc>
              <a:spcBef>
                <a:spcPts val="0"/>
              </a:spcBef>
              <a:spcAft>
                <a:spcPts val="0"/>
              </a:spcAft>
              <a:buClrTx/>
              <a:buSzTx/>
              <a:buFontTx/>
              <a:buNone/>
              <a:tabLst/>
              <a:defRPr/>
            </a:pPr>
            <a:endParaRPr kumimoji="1" lang="en-US" altLang="ja-JP" sz="1600" b="0" i="0" u="none" strike="noStrike" kern="0" cap="none" spc="0" normalizeH="0" baseline="0" noProof="0" dirty="0">
              <a:ln>
                <a:noFill/>
              </a:ln>
              <a:solidFill>
                <a:prstClr val="white"/>
              </a:solidFill>
              <a:effectLst/>
              <a:uLnTx/>
              <a:uFillTx/>
              <a:latin typeface="Meiryo UI"/>
              <a:ea typeface="Meiryo UI"/>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1" lang="en-US" altLang="ja-JP" sz="1600" b="0" i="0" u="none" strike="noStrike" kern="0" cap="none" spc="0" normalizeH="0" baseline="0" noProof="0" dirty="0">
              <a:ln>
                <a:noFill/>
              </a:ln>
              <a:solidFill>
                <a:prstClr val="white"/>
              </a:solidFill>
              <a:effectLst/>
              <a:uLnTx/>
              <a:uFillTx/>
              <a:latin typeface="Meiryo UI"/>
              <a:ea typeface="Meiryo UI"/>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1" lang="en-US" altLang="ja-JP" sz="1600" b="0" i="0" u="none" strike="noStrike" kern="0" cap="none" spc="0" normalizeH="0" baseline="0" noProof="0" dirty="0">
              <a:ln>
                <a:noFill/>
              </a:ln>
              <a:solidFill>
                <a:prstClr val="white"/>
              </a:solidFill>
              <a:effectLst/>
              <a:uLnTx/>
              <a:uFillTx/>
              <a:latin typeface="Meiryo UI"/>
              <a:ea typeface="Meiryo UI"/>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600" b="0" i="0" u="none" strike="noStrike" kern="0" cap="none" spc="0" normalizeH="0" baseline="0" noProof="0" dirty="0">
                <a:ln>
                  <a:noFill/>
                </a:ln>
                <a:solidFill>
                  <a:prstClr val="white"/>
                </a:solidFill>
                <a:effectLst/>
                <a:uLnTx/>
                <a:uFillTx/>
                <a:latin typeface="Meiryo UI"/>
                <a:ea typeface="Meiryo UI"/>
                <a:cs typeface="+mn-cs"/>
              </a:rPr>
              <a:t>Server</a:t>
            </a:r>
            <a:endParaRPr kumimoji="1" lang="ja-JP" altLang="en-US" sz="1600" b="0" i="0" u="none" strike="noStrike" kern="0" cap="none" spc="0" normalizeH="0" baseline="0" noProof="0" dirty="0" err="1">
              <a:ln>
                <a:noFill/>
              </a:ln>
              <a:solidFill>
                <a:prstClr val="white"/>
              </a:solidFill>
              <a:effectLst/>
              <a:uLnTx/>
              <a:uFillTx/>
              <a:latin typeface="Meiryo UI"/>
              <a:ea typeface="Meiryo UI"/>
              <a:cs typeface="+mn-cs"/>
            </a:endParaRPr>
          </a:p>
        </p:txBody>
      </p:sp>
      <p:sp>
        <p:nvSpPr>
          <p:cNvPr id="121" name="四角形: 角を丸くする 120">
            <a:extLst>
              <a:ext uri="{FF2B5EF4-FFF2-40B4-BE49-F238E27FC236}">
                <a16:creationId xmlns:a16="http://schemas.microsoft.com/office/drawing/2014/main" id="{9FF4B6CF-EB62-41D9-D735-42BCC0F821E4}"/>
              </a:ext>
            </a:extLst>
          </p:cNvPr>
          <p:cNvSpPr/>
          <p:nvPr/>
        </p:nvSpPr>
        <p:spPr>
          <a:xfrm>
            <a:off x="4138263" y="3508443"/>
            <a:ext cx="1132514" cy="234892"/>
          </a:xfrm>
          <a:prstGeom prst="roundRect">
            <a:avLst/>
          </a:prstGeom>
          <a:solidFill>
            <a:srgbClr val="00B050"/>
          </a:solidFill>
          <a:ln w="25400" cap="flat" cmpd="sng" algn="ctr">
            <a:solidFill>
              <a:sysClr val="window" lastClr="FFFFFF"/>
            </a:solidFill>
            <a:prstDash val="solid"/>
          </a:ln>
          <a:effectLst/>
        </p:spPr>
        <p:txBody>
          <a:bodyPr lIns="0" tIns="0" rIns="0" bIns="0" rtlCol="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ハイパーバイザー</a:t>
            </a:r>
          </a:p>
        </p:txBody>
      </p:sp>
      <p:sp>
        <p:nvSpPr>
          <p:cNvPr id="122" name="四角形: 角を丸くする 121">
            <a:extLst>
              <a:ext uri="{FF2B5EF4-FFF2-40B4-BE49-F238E27FC236}">
                <a16:creationId xmlns:a16="http://schemas.microsoft.com/office/drawing/2014/main" id="{BE88BBEA-6FED-83AD-C153-CD3F85028979}"/>
              </a:ext>
            </a:extLst>
          </p:cNvPr>
          <p:cNvSpPr/>
          <p:nvPr/>
        </p:nvSpPr>
        <p:spPr>
          <a:xfrm>
            <a:off x="4819434" y="3121321"/>
            <a:ext cx="451343" cy="318720"/>
          </a:xfrm>
          <a:prstGeom prst="roundRect">
            <a:avLst/>
          </a:prstGeom>
          <a:solidFill>
            <a:srgbClr val="00B050"/>
          </a:solidFill>
          <a:ln w="25400" cap="flat" cmpd="sng" algn="ctr">
            <a:solidFill>
              <a:sysClr val="window" lastClr="FFFFFF"/>
            </a:solidFill>
            <a:prstDash val="solid"/>
          </a:ln>
          <a:effectLst/>
        </p:spPr>
        <p:txBody>
          <a:bodyPr lIns="0" tIns="0" rIns="0" bIns="0" rtlCol="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仮想</a:t>
            </a:r>
            <a:br>
              <a:rPr kumimoji="1" lang="en-US" altLang="ja-JP"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br>
            <a:r>
              <a:rPr kumimoji="1" lang="ja-JP" altLang="en-US"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マシン</a:t>
            </a:r>
          </a:p>
        </p:txBody>
      </p:sp>
      <p:sp>
        <p:nvSpPr>
          <p:cNvPr id="123" name="正方形/長方形 122">
            <a:extLst>
              <a:ext uri="{FF2B5EF4-FFF2-40B4-BE49-F238E27FC236}">
                <a16:creationId xmlns:a16="http://schemas.microsoft.com/office/drawing/2014/main" id="{B7A5BCB5-3A74-F556-897A-5F7C99EA6B3A}"/>
              </a:ext>
            </a:extLst>
          </p:cNvPr>
          <p:cNvSpPr/>
          <p:nvPr/>
        </p:nvSpPr>
        <p:spPr>
          <a:xfrm>
            <a:off x="1181154" y="4667205"/>
            <a:ext cx="1753299" cy="285225"/>
          </a:xfrm>
          <a:prstGeom prst="rect">
            <a:avLst/>
          </a:prstGeom>
          <a:solidFill>
            <a:schemeClr val="accent4">
              <a:lumMod val="75000"/>
              <a:lumOff val="25000"/>
            </a:schemeClr>
          </a:solidFill>
          <a:ln w="25400" cap="flat" cmpd="sng" algn="ctr">
            <a:noFill/>
            <a:prstDash val="solid"/>
          </a:ln>
          <a:effectLst/>
        </p:spPr>
        <p:txBody>
          <a:bodyPr lIns="0" tIns="0" rIns="0" bIns="0" rtlCol="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a:ln>
                  <a:noFill/>
                </a:ln>
                <a:solidFill>
                  <a:prstClr val="white"/>
                </a:solidFill>
                <a:effectLst/>
                <a:uLnTx/>
                <a:uFillTx/>
                <a:latin typeface="Meiryo UI"/>
                <a:ea typeface="Meiryo UI"/>
                <a:cs typeface="+mn-cs"/>
              </a:rPr>
              <a:t>SAN/Ether Switch</a:t>
            </a:r>
            <a:endParaRPr kumimoji="1" lang="ja-JP" altLang="en-US" sz="1200" b="0" i="0" u="none" strike="noStrike" kern="0" cap="none" spc="0" normalizeH="0" baseline="0" noProof="0" dirty="0" err="1">
              <a:ln>
                <a:noFill/>
              </a:ln>
              <a:solidFill>
                <a:prstClr val="white"/>
              </a:solidFill>
              <a:effectLst/>
              <a:uLnTx/>
              <a:uFillTx/>
              <a:latin typeface="Meiryo UI"/>
              <a:ea typeface="Meiryo UI"/>
              <a:cs typeface="+mn-cs"/>
            </a:endParaRPr>
          </a:p>
        </p:txBody>
      </p:sp>
      <p:sp>
        <p:nvSpPr>
          <p:cNvPr id="124" name="正方形/長方形 123">
            <a:extLst>
              <a:ext uri="{FF2B5EF4-FFF2-40B4-BE49-F238E27FC236}">
                <a16:creationId xmlns:a16="http://schemas.microsoft.com/office/drawing/2014/main" id="{427C6936-7081-77BF-B5D1-5E04283BBF6D}"/>
              </a:ext>
            </a:extLst>
          </p:cNvPr>
          <p:cNvSpPr/>
          <p:nvPr/>
        </p:nvSpPr>
        <p:spPr>
          <a:xfrm>
            <a:off x="3570966" y="4670832"/>
            <a:ext cx="1753299" cy="285225"/>
          </a:xfrm>
          <a:prstGeom prst="rect">
            <a:avLst/>
          </a:prstGeom>
          <a:solidFill>
            <a:schemeClr val="accent4">
              <a:lumMod val="75000"/>
              <a:lumOff val="25000"/>
            </a:schemeClr>
          </a:solidFill>
          <a:ln w="25400" cap="flat" cmpd="sng" algn="ctr">
            <a:noFill/>
            <a:prstDash val="solid"/>
          </a:ln>
          <a:effectLst/>
        </p:spPr>
        <p:txBody>
          <a:bodyPr lIns="0" tIns="0" rIns="0" bIns="0" rtlCol="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a:ln>
                  <a:noFill/>
                </a:ln>
                <a:solidFill>
                  <a:prstClr val="white"/>
                </a:solidFill>
                <a:effectLst/>
                <a:uLnTx/>
                <a:uFillTx/>
                <a:latin typeface="Meiryo UI"/>
                <a:ea typeface="Meiryo UI"/>
                <a:cs typeface="+mn-cs"/>
              </a:rPr>
              <a:t>SAN/Ether Switch</a:t>
            </a:r>
            <a:endParaRPr kumimoji="1" lang="ja-JP" altLang="en-US" sz="1200" b="0" i="0" u="none" strike="noStrike" kern="0" cap="none" spc="0" normalizeH="0" baseline="0" noProof="0" dirty="0" err="1">
              <a:ln>
                <a:noFill/>
              </a:ln>
              <a:solidFill>
                <a:prstClr val="white"/>
              </a:solidFill>
              <a:effectLst/>
              <a:uLnTx/>
              <a:uFillTx/>
              <a:latin typeface="Meiryo UI"/>
              <a:ea typeface="Meiryo UI"/>
              <a:cs typeface="+mn-cs"/>
            </a:endParaRPr>
          </a:p>
        </p:txBody>
      </p:sp>
      <p:sp>
        <p:nvSpPr>
          <p:cNvPr id="125" name="正方形/長方形 124">
            <a:extLst>
              <a:ext uri="{FF2B5EF4-FFF2-40B4-BE49-F238E27FC236}">
                <a16:creationId xmlns:a16="http://schemas.microsoft.com/office/drawing/2014/main" id="{BC8E4147-350E-752E-1EA4-A382BD1D3E0A}"/>
              </a:ext>
            </a:extLst>
          </p:cNvPr>
          <p:cNvSpPr/>
          <p:nvPr/>
        </p:nvSpPr>
        <p:spPr>
          <a:xfrm rot="5400000">
            <a:off x="2894039" y="3548364"/>
            <a:ext cx="648071" cy="4306271"/>
          </a:xfrm>
          <a:prstGeom prst="rect">
            <a:avLst/>
          </a:prstGeom>
          <a:solidFill>
            <a:srgbClr val="FFC000"/>
          </a:solidFill>
          <a:ln w="25400" cap="flat" cmpd="sng" algn="ctr">
            <a:solidFill>
              <a:sysClr val="window" lastClr="FFFFFF"/>
            </a:solidFill>
            <a:prstDash val="solid"/>
          </a:ln>
          <a:effectLst/>
        </p:spPr>
        <p:txBody>
          <a:bodyPr vert="vert270" lIns="0" tIns="0" rIns="0" bIns="0" rtlCol="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600" b="0" i="0" u="none" strike="noStrike" kern="0" cap="none" spc="0" normalizeH="0" baseline="0" noProof="0" dirty="0">
                <a:ln>
                  <a:noFill/>
                </a:ln>
                <a:solidFill>
                  <a:prstClr val="white"/>
                </a:solidFill>
                <a:effectLst/>
                <a:uLnTx/>
                <a:uFillTx/>
                <a:latin typeface="Meiryo UI"/>
                <a:ea typeface="Meiryo UI"/>
                <a:cs typeface="+mn-cs"/>
              </a:rPr>
              <a:t>Storage</a:t>
            </a:r>
            <a:endParaRPr kumimoji="1" lang="ja-JP" altLang="en-US" sz="1600" b="0" i="0" u="none" strike="noStrike" kern="0" cap="none" spc="0" normalizeH="0" baseline="0" noProof="0" dirty="0" err="1">
              <a:ln>
                <a:noFill/>
              </a:ln>
              <a:solidFill>
                <a:prstClr val="white"/>
              </a:solidFill>
              <a:effectLst/>
              <a:uLnTx/>
              <a:uFillTx/>
              <a:latin typeface="Meiryo UI"/>
              <a:ea typeface="Meiryo UI"/>
              <a:cs typeface="+mn-cs"/>
            </a:endParaRPr>
          </a:p>
        </p:txBody>
      </p:sp>
      <p:cxnSp>
        <p:nvCxnSpPr>
          <p:cNvPr id="126" name="直線コネクタ 125">
            <a:extLst>
              <a:ext uri="{FF2B5EF4-FFF2-40B4-BE49-F238E27FC236}">
                <a16:creationId xmlns:a16="http://schemas.microsoft.com/office/drawing/2014/main" id="{07A5ECF4-9ABC-6FC6-3141-C155279A3954}"/>
              </a:ext>
            </a:extLst>
          </p:cNvPr>
          <p:cNvCxnSpPr>
            <a:stCxn id="123" idx="0"/>
            <a:endCxn id="113" idx="3"/>
          </p:cNvCxnSpPr>
          <p:nvPr/>
        </p:nvCxnSpPr>
        <p:spPr>
          <a:xfrm flipH="1" flipV="1">
            <a:off x="1747412" y="4156424"/>
            <a:ext cx="310392" cy="510781"/>
          </a:xfrm>
          <a:prstGeom prst="line">
            <a:avLst/>
          </a:prstGeom>
          <a:noFill/>
          <a:ln w="25400" cap="flat" cmpd="sng" algn="ctr">
            <a:solidFill>
              <a:srgbClr val="FF6A00"/>
            </a:solidFill>
            <a:prstDash val="solid"/>
          </a:ln>
          <a:effectLst/>
        </p:spPr>
      </p:cxnSp>
      <p:cxnSp>
        <p:nvCxnSpPr>
          <p:cNvPr id="127" name="直線コネクタ 126">
            <a:extLst>
              <a:ext uri="{FF2B5EF4-FFF2-40B4-BE49-F238E27FC236}">
                <a16:creationId xmlns:a16="http://schemas.microsoft.com/office/drawing/2014/main" id="{02CD662E-53C2-6F44-0697-64E7D4E57806}"/>
              </a:ext>
            </a:extLst>
          </p:cNvPr>
          <p:cNvCxnSpPr>
            <a:cxnSpLocks/>
            <a:stCxn id="123" idx="0"/>
            <a:endCxn id="117" idx="3"/>
          </p:cNvCxnSpPr>
          <p:nvPr/>
        </p:nvCxnSpPr>
        <p:spPr>
          <a:xfrm flipV="1">
            <a:off x="2057804" y="4157259"/>
            <a:ext cx="1168163" cy="509946"/>
          </a:xfrm>
          <a:prstGeom prst="line">
            <a:avLst/>
          </a:prstGeom>
          <a:noFill/>
          <a:ln w="25400" cap="flat" cmpd="sng" algn="ctr">
            <a:solidFill>
              <a:srgbClr val="FF6A00"/>
            </a:solidFill>
            <a:prstDash val="solid"/>
          </a:ln>
          <a:effectLst/>
        </p:spPr>
      </p:cxnSp>
      <p:cxnSp>
        <p:nvCxnSpPr>
          <p:cNvPr id="128" name="直線コネクタ 127">
            <a:extLst>
              <a:ext uri="{FF2B5EF4-FFF2-40B4-BE49-F238E27FC236}">
                <a16:creationId xmlns:a16="http://schemas.microsoft.com/office/drawing/2014/main" id="{BA251065-A458-1C14-FB07-4FD638EA8542}"/>
              </a:ext>
            </a:extLst>
          </p:cNvPr>
          <p:cNvCxnSpPr>
            <a:cxnSpLocks/>
            <a:stCxn id="123" idx="0"/>
            <a:endCxn id="120" idx="3"/>
          </p:cNvCxnSpPr>
          <p:nvPr/>
        </p:nvCxnSpPr>
        <p:spPr>
          <a:xfrm flipV="1">
            <a:off x="2057804" y="4158095"/>
            <a:ext cx="2646717" cy="509110"/>
          </a:xfrm>
          <a:prstGeom prst="line">
            <a:avLst/>
          </a:prstGeom>
          <a:noFill/>
          <a:ln w="25400" cap="flat" cmpd="sng" algn="ctr">
            <a:solidFill>
              <a:srgbClr val="FF6A00"/>
            </a:solidFill>
            <a:prstDash val="solid"/>
          </a:ln>
          <a:effectLst/>
        </p:spPr>
      </p:cxnSp>
      <p:cxnSp>
        <p:nvCxnSpPr>
          <p:cNvPr id="129" name="直線コネクタ 128">
            <a:extLst>
              <a:ext uri="{FF2B5EF4-FFF2-40B4-BE49-F238E27FC236}">
                <a16:creationId xmlns:a16="http://schemas.microsoft.com/office/drawing/2014/main" id="{2AD62D8E-0043-555F-28B6-CAAB19A8AE53}"/>
              </a:ext>
            </a:extLst>
          </p:cNvPr>
          <p:cNvCxnSpPr>
            <a:cxnSpLocks/>
            <a:stCxn id="123" idx="3"/>
            <a:endCxn id="124" idx="1"/>
          </p:cNvCxnSpPr>
          <p:nvPr/>
        </p:nvCxnSpPr>
        <p:spPr>
          <a:xfrm>
            <a:off x="2934453" y="4809818"/>
            <a:ext cx="636513" cy="3627"/>
          </a:xfrm>
          <a:prstGeom prst="line">
            <a:avLst/>
          </a:prstGeom>
          <a:noFill/>
          <a:ln w="25400" cap="flat" cmpd="sng" algn="ctr">
            <a:solidFill>
              <a:srgbClr val="FF6A00"/>
            </a:solidFill>
            <a:prstDash val="solid"/>
          </a:ln>
          <a:effectLst/>
        </p:spPr>
      </p:cxnSp>
      <p:cxnSp>
        <p:nvCxnSpPr>
          <p:cNvPr id="130" name="直線コネクタ 129">
            <a:extLst>
              <a:ext uri="{FF2B5EF4-FFF2-40B4-BE49-F238E27FC236}">
                <a16:creationId xmlns:a16="http://schemas.microsoft.com/office/drawing/2014/main" id="{110C0E5E-7BE7-DD5F-0358-8ED3B9F137B2}"/>
              </a:ext>
            </a:extLst>
          </p:cNvPr>
          <p:cNvCxnSpPr>
            <a:cxnSpLocks/>
            <a:stCxn id="124" idx="0"/>
            <a:endCxn id="113" idx="3"/>
          </p:cNvCxnSpPr>
          <p:nvPr/>
        </p:nvCxnSpPr>
        <p:spPr>
          <a:xfrm flipH="1" flipV="1">
            <a:off x="1747412" y="4156424"/>
            <a:ext cx="2700204" cy="514408"/>
          </a:xfrm>
          <a:prstGeom prst="line">
            <a:avLst/>
          </a:prstGeom>
          <a:noFill/>
          <a:ln w="25400" cap="flat" cmpd="sng" algn="ctr">
            <a:solidFill>
              <a:srgbClr val="FF6A00"/>
            </a:solidFill>
            <a:prstDash val="solid"/>
          </a:ln>
          <a:effectLst/>
        </p:spPr>
      </p:cxnSp>
      <p:cxnSp>
        <p:nvCxnSpPr>
          <p:cNvPr id="131" name="直線コネクタ 130">
            <a:extLst>
              <a:ext uri="{FF2B5EF4-FFF2-40B4-BE49-F238E27FC236}">
                <a16:creationId xmlns:a16="http://schemas.microsoft.com/office/drawing/2014/main" id="{01658252-1C04-18CE-95B2-FBC0BBAA2500}"/>
              </a:ext>
            </a:extLst>
          </p:cNvPr>
          <p:cNvCxnSpPr>
            <a:cxnSpLocks/>
            <a:stCxn id="124" idx="0"/>
            <a:endCxn id="117" idx="3"/>
          </p:cNvCxnSpPr>
          <p:nvPr/>
        </p:nvCxnSpPr>
        <p:spPr>
          <a:xfrm flipH="1" flipV="1">
            <a:off x="3225967" y="4157259"/>
            <a:ext cx="1221649" cy="513573"/>
          </a:xfrm>
          <a:prstGeom prst="line">
            <a:avLst/>
          </a:prstGeom>
          <a:noFill/>
          <a:ln w="25400" cap="flat" cmpd="sng" algn="ctr">
            <a:solidFill>
              <a:srgbClr val="FF6A00"/>
            </a:solidFill>
            <a:prstDash val="solid"/>
          </a:ln>
          <a:effectLst/>
        </p:spPr>
      </p:cxnSp>
      <p:cxnSp>
        <p:nvCxnSpPr>
          <p:cNvPr id="132" name="直線コネクタ 131">
            <a:extLst>
              <a:ext uri="{FF2B5EF4-FFF2-40B4-BE49-F238E27FC236}">
                <a16:creationId xmlns:a16="http://schemas.microsoft.com/office/drawing/2014/main" id="{4714BB3E-7D72-F923-EF8B-B4DE15EBE076}"/>
              </a:ext>
            </a:extLst>
          </p:cNvPr>
          <p:cNvCxnSpPr>
            <a:cxnSpLocks/>
            <a:stCxn id="124" idx="0"/>
            <a:endCxn id="120" idx="3"/>
          </p:cNvCxnSpPr>
          <p:nvPr/>
        </p:nvCxnSpPr>
        <p:spPr>
          <a:xfrm flipV="1">
            <a:off x="4447616" y="4158095"/>
            <a:ext cx="256905" cy="512737"/>
          </a:xfrm>
          <a:prstGeom prst="line">
            <a:avLst/>
          </a:prstGeom>
          <a:noFill/>
          <a:ln w="25400" cap="flat" cmpd="sng" algn="ctr">
            <a:solidFill>
              <a:srgbClr val="FF6A00"/>
            </a:solidFill>
            <a:prstDash val="solid"/>
          </a:ln>
          <a:effectLst/>
        </p:spPr>
      </p:cxnSp>
      <p:cxnSp>
        <p:nvCxnSpPr>
          <p:cNvPr id="133" name="直線コネクタ 132">
            <a:extLst>
              <a:ext uri="{FF2B5EF4-FFF2-40B4-BE49-F238E27FC236}">
                <a16:creationId xmlns:a16="http://schemas.microsoft.com/office/drawing/2014/main" id="{580DB845-8A43-68C1-1018-A4C3A165E99C}"/>
              </a:ext>
            </a:extLst>
          </p:cNvPr>
          <p:cNvCxnSpPr>
            <a:cxnSpLocks/>
            <a:stCxn id="113" idx="1"/>
            <a:endCxn id="111" idx="2"/>
          </p:cNvCxnSpPr>
          <p:nvPr/>
        </p:nvCxnSpPr>
        <p:spPr>
          <a:xfrm flipV="1">
            <a:off x="1747412" y="2578854"/>
            <a:ext cx="311910" cy="458513"/>
          </a:xfrm>
          <a:prstGeom prst="line">
            <a:avLst/>
          </a:prstGeom>
          <a:noFill/>
          <a:ln w="25400" cap="flat" cmpd="sng" algn="ctr">
            <a:solidFill>
              <a:srgbClr val="00B0F0"/>
            </a:solidFill>
            <a:prstDash val="solid"/>
          </a:ln>
          <a:effectLst/>
        </p:spPr>
      </p:cxnSp>
      <p:cxnSp>
        <p:nvCxnSpPr>
          <p:cNvPr id="134" name="直線コネクタ 133">
            <a:extLst>
              <a:ext uri="{FF2B5EF4-FFF2-40B4-BE49-F238E27FC236}">
                <a16:creationId xmlns:a16="http://schemas.microsoft.com/office/drawing/2014/main" id="{38A90A39-C010-2FB4-5E10-798349E7AF2E}"/>
              </a:ext>
            </a:extLst>
          </p:cNvPr>
          <p:cNvCxnSpPr>
            <a:cxnSpLocks/>
            <a:stCxn id="117" idx="1"/>
            <a:endCxn id="111" idx="2"/>
          </p:cNvCxnSpPr>
          <p:nvPr/>
        </p:nvCxnSpPr>
        <p:spPr>
          <a:xfrm flipH="1" flipV="1">
            <a:off x="2059322" y="2578854"/>
            <a:ext cx="1166645" cy="459348"/>
          </a:xfrm>
          <a:prstGeom prst="line">
            <a:avLst/>
          </a:prstGeom>
          <a:noFill/>
          <a:ln w="25400" cap="flat" cmpd="sng" algn="ctr">
            <a:solidFill>
              <a:srgbClr val="00B0F0"/>
            </a:solidFill>
            <a:prstDash val="solid"/>
          </a:ln>
          <a:effectLst/>
        </p:spPr>
      </p:cxnSp>
      <p:cxnSp>
        <p:nvCxnSpPr>
          <p:cNvPr id="135" name="直線コネクタ 134">
            <a:extLst>
              <a:ext uri="{FF2B5EF4-FFF2-40B4-BE49-F238E27FC236}">
                <a16:creationId xmlns:a16="http://schemas.microsoft.com/office/drawing/2014/main" id="{C761FA57-83BC-BE4E-272C-536BB8D203AD}"/>
              </a:ext>
            </a:extLst>
          </p:cNvPr>
          <p:cNvCxnSpPr>
            <a:cxnSpLocks/>
            <a:stCxn id="120" idx="1"/>
            <a:endCxn id="111" idx="2"/>
          </p:cNvCxnSpPr>
          <p:nvPr/>
        </p:nvCxnSpPr>
        <p:spPr>
          <a:xfrm flipH="1" flipV="1">
            <a:off x="2059322" y="2578854"/>
            <a:ext cx="2645199" cy="460184"/>
          </a:xfrm>
          <a:prstGeom prst="line">
            <a:avLst/>
          </a:prstGeom>
          <a:noFill/>
          <a:ln w="25400" cap="flat" cmpd="sng" algn="ctr">
            <a:solidFill>
              <a:srgbClr val="00B0F0"/>
            </a:solidFill>
            <a:prstDash val="solid"/>
          </a:ln>
          <a:effectLst/>
        </p:spPr>
      </p:cxnSp>
      <p:cxnSp>
        <p:nvCxnSpPr>
          <p:cNvPr id="136" name="直線コネクタ 135">
            <a:extLst>
              <a:ext uri="{FF2B5EF4-FFF2-40B4-BE49-F238E27FC236}">
                <a16:creationId xmlns:a16="http://schemas.microsoft.com/office/drawing/2014/main" id="{07F9CD51-0032-11AE-C812-21F32C54E197}"/>
              </a:ext>
            </a:extLst>
          </p:cNvPr>
          <p:cNvCxnSpPr>
            <a:cxnSpLocks/>
            <a:stCxn id="113" idx="1"/>
            <a:endCxn id="112" idx="2"/>
          </p:cNvCxnSpPr>
          <p:nvPr/>
        </p:nvCxnSpPr>
        <p:spPr>
          <a:xfrm flipV="1">
            <a:off x="1747412" y="2578853"/>
            <a:ext cx="2747151" cy="458514"/>
          </a:xfrm>
          <a:prstGeom prst="line">
            <a:avLst/>
          </a:prstGeom>
          <a:noFill/>
          <a:ln w="25400" cap="flat" cmpd="sng" algn="ctr">
            <a:solidFill>
              <a:srgbClr val="00B0F0"/>
            </a:solidFill>
            <a:prstDash val="solid"/>
          </a:ln>
          <a:effectLst/>
        </p:spPr>
      </p:cxnSp>
      <p:cxnSp>
        <p:nvCxnSpPr>
          <p:cNvPr id="137" name="直線コネクタ 136">
            <a:extLst>
              <a:ext uri="{FF2B5EF4-FFF2-40B4-BE49-F238E27FC236}">
                <a16:creationId xmlns:a16="http://schemas.microsoft.com/office/drawing/2014/main" id="{DA2E106B-799B-2A02-A5D2-B1CB64C6B2E7}"/>
              </a:ext>
            </a:extLst>
          </p:cNvPr>
          <p:cNvCxnSpPr>
            <a:cxnSpLocks/>
            <a:stCxn id="123" idx="2"/>
            <a:endCxn id="107" idx="1"/>
          </p:cNvCxnSpPr>
          <p:nvPr/>
        </p:nvCxnSpPr>
        <p:spPr>
          <a:xfrm>
            <a:off x="2057804" y="4952430"/>
            <a:ext cx="95540" cy="436457"/>
          </a:xfrm>
          <a:prstGeom prst="line">
            <a:avLst/>
          </a:prstGeom>
          <a:noFill/>
          <a:ln w="25400" cap="flat" cmpd="sng" algn="ctr">
            <a:solidFill>
              <a:srgbClr val="FF6A00"/>
            </a:solidFill>
            <a:prstDash val="solid"/>
          </a:ln>
          <a:effectLst/>
        </p:spPr>
      </p:cxnSp>
      <p:cxnSp>
        <p:nvCxnSpPr>
          <p:cNvPr id="138" name="直線コネクタ 137">
            <a:extLst>
              <a:ext uri="{FF2B5EF4-FFF2-40B4-BE49-F238E27FC236}">
                <a16:creationId xmlns:a16="http://schemas.microsoft.com/office/drawing/2014/main" id="{3A4354CE-4099-B63C-CC13-EA49A5623442}"/>
              </a:ext>
            </a:extLst>
          </p:cNvPr>
          <p:cNvCxnSpPr>
            <a:cxnSpLocks/>
            <a:stCxn id="124" idx="2"/>
            <a:endCxn id="107" idx="1"/>
          </p:cNvCxnSpPr>
          <p:nvPr/>
        </p:nvCxnSpPr>
        <p:spPr>
          <a:xfrm flipH="1">
            <a:off x="2153344" y="4956057"/>
            <a:ext cx="2294272" cy="432830"/>
          </a:xfrm>
          <a:prstGeom prst="line">
            <a:avLst/>
          </a:prstGeom>
          <a:noFill/>
          <a:ln w="25400" cap="flat" cmpd="sng" algn="ctr">
            <a:solidFill>
              <a:srgbClr val="FF6A00"/>
            </a:solidFill>
            <a:prstDash val="solid"/>
          </a:ln>
          <a:effectLst/>
        </p:spPr>
      </p:cxnSp>
      <p:cxnSp>
        <p:nvCxnSpPr>
          <p:cNvPr id="139" name="直線コネクタ 138">
            <a:extLst>
              <a:ext uri="{FF2B5EF4-FFF2-40B4-BE49-F238E27FC236}">
                <a16:creationId xmlns:a16="http://schemas.microsoft.com/office/drawing/2014/main" id="{EE9997E6-C71F-A23D-A9A8-90DD78E87713}"/>
              </a:ext>
            </a:extLst>
          </p:cNvPr>
          <p:cNvCxnSpPr>
            <a:cxnSpLocks/>
            <a:stCxn id="108" idx="1"/>
            <a:endCxn id="123" idx="2"/>
          </p:cNvCxnSpPr>
          <p:nvPr/>
        </p:nvCxnSpPr>
        <p:spPr>
          <a:xfrm flipH="1" flipV="1">
            <a:off x="2057804" y="4952430"/>
            <a:ext cx="2217310" cy="439002"/>
          </a:xfrm>
          <a:prstGeom prst="line">
            <a:avLst/>
          </a:prstGeom>
          <a:noFill/>
          <a:ln w="25400" cap="flat" cmpd="sng" algn="ctr">
            <a:solidFill>
              <a:srgbClr val="FF6A00"/>
            </a:solidFill>
            <a:prstDash val="solid"/>
          </a:ln>
          <a:effectLst/>
        </p:spPr>
      </p:cxnSp>
      <p:cxnSp>
        <p:nvCxnSpPr>
          <p:cNvPr id="140" name="直線コネクタ 139">
            <a:extLst>
              <a:ext uri="{FF2B5EF4-FFF2-40B4-BE49-F238E27FC236}">
                <a16:creationId xmlns:a16="http://schemas.microsoft.com/office/drawing/2014/main" id="{7489D55A-F5FA-BE12-9339-61F30B6B8DE8}"/>
              </a:ext>
            </a:extLst>
          </p:cNvPr>
          <p:cNvCxnSpPr>
            <a:cxnSpLocks/>
            <a:stCxn id="108" idx="1"/>
            <a:endCxn id="124" idx="2"/>
          </p:cNvCxnSpPr>
          <p:nvPr/>
        </p:nvCxnSpPr>
        <p:spPr>
          <a:xfrm flipV="1">
            <a:off x="4275114" y="4956057"/>
            <a:ext cx="172502" cy="435375"/>
          </a:xfrm>
          <a:prstGeom prst="line">
            <a:avLst/>
          </a:prstGeom>
          <a:noFill/>
          <a:ln w="25400" cap="flat" cmpd="sng" algn="ctr">
            <a:solidFill>
              <a:srgbClr val="FF6A00"/>
            </a:solidFill>
            <a:prstDash val="solid"/>
          </a:ln>
          <a:effectLst/>
        </p:spPr>
      </p:cxnSp>
      <p:cxnSp>
        <p:nvCxnSpPr>
          <p:cNvPr id="141" name="直線コネクタ 140">
            <a:extLst>
              <a:ext uri="{FF2B5EF4-FFF2-40B4-BE49-F238E27FC236}">
                <a16:creationId xmlns:a16="http://schemas.microsoft.com/office/drawing/2014/main" id="{A930B0E9-BF53-430F-92DC-A4B345C8751D}"/>
              </a:ext>
            </a:extLst>
          </p:cNvPr>
          <p:cNvCxnSpPr>
            <a:cxnSpLocks/>
            <a:stCxn id="117" idx="1"/>
            <a:endCxn id="112" idx="2"/>
          </p:cNvCxnSpPr>
          <p:nvPr/>
        </p:nvCxnSpPr>
        <p:spPr>
          <a:xfrm flipV="1">
            <a:off x="3225967" y="2578853"/>
            <a:ext cx="1268596" cy="459349"/>
          </a:xfrm>
          <a:prstGeom prst="line">
            <a:avLst/>
          </a:prstGeom>
          <a:noFill/>
          <a:ln w="25400" cap="flat" cmpd="sng" algn="ctr">
            <a:solidFill>
              <a:srgbClr val="00B0F0"/>
            </a:solidFill>
            <a:prstDash val="solid"/>
          </a:ln>
          <a:effectLst/>
        </p:spPr>
      </p:cxnSp>
      <p:cxnSp>
        <p:nvCxnSpPr>
          <p:cNvPr id="142" name="直線コネクタ 141">
            <a:extLst>
              <a:ext uri="{FF2B5EF4-FFF2-40B4-BE49-F238E27FC236}">
                <a16:creationId xmlns:a16="http://schemas.microsoft.com/office/drawing/2014/main" id="{A0EAEF97-C995-E6D7-64C1-D162DBF62A3F}"/>
              </a:ext>
            </a:extLst>
          </p:cNvPr>
          <p:cNvCxnSpPr>
            <a:cxnSpLocks/>
            <a:stCxn id="120" idx="1"/>
            <a:endCxn id="112" idx="2"/>
          </p:cNvCxnSpPr>
          <p:nvPr/>
        </p:nvCxnSpPr>
        <p:spPr>
          <a:xfrm flipH="1" flipV="1">
            <a:off x="4494563" y="2578853"/>
            <a:ext cx="209958" cy="460185"/>
          </a:xfrm>
          <a:prstGeom prst="line">
            <a:avLst/>
          </a:prstGeom>
          <a:noFill/>
          <a:ln w="25400" cap="flat" cmpd="sng" algn="ctr">
            <a:solidFill>
              <a:srgbClr val="00B0F0"/>
            </a:solidFill>
            <a:prstDash val="solid"/>
          </a:ln>
          <a:effectLst/>
        </p:spPr>
      </p:cxnSp>
      <p:cxnSp>
        <p:nvCxnSpPr>
          <p:cNvPr id="143" name="直線コネクタ 142">
            <a:extLst>
              <a:ext uri="{FF2B5EF4-FFF2-40B4-BE49-F238E27FC236}">
                <a16:creationId xmlns:a16="http://schemas.microsoft.com/office/drawing/2014/main" id="{68216C43-CA71-5197-FC8D-B2A79E7A061C}"/>
              </a:ext>
            </a:extLst>
          </p:cNvPr>
          <p:cNvCxnSpPr>
            <a:cxnSpLocks/>
            <a:stCxn id="111" idx="3"/>
            <a:endCxn id="112" idx="1"/>
          </p:cNvCxnSpPr>
          <p:nvPr/>
        </p:nvCxnSpPr>
        <p:spPr>
          <a:xfrm flipV="1">
            <a:off x="2935971" y="2436241"/>
            <a:ext cx="681942" cy="1"/>
          </a:xfrm>
          <a:prstGeom prst="line">
            <a:avLst/>
          </a:prstGeom>
          <a:noFill/>
          <a:ln w="25400" cap="flat" cmpd="sng" algn="ctr">
            <a:solidFill>
              <a:srgbClr val="00B0F0"/>
            </a:solidFill>
            <a:prstDash val="solid"/>
          </a:ln>
          <a:effectLst/>
        </p:spPr>
      </p:cxnSp>
      <p:cxnSp>
        <p:nvCxnSpPr>
          <p:cNvPr id="144" name="直線コネクタ 143">
            <a:extLst>
              <a:ext uri="{FF2B5EF4-FFF2-40B4-BE49-F238E27FC236}">
                <a16:creationId xmlns:a16="http://schemas.microsoft.com/office/drawing/2014/main" id="{A06E3BC9-0E7E-4030-B307-7DBD3A9031D0}"/>
              </a:ext>
            </a:extLst>
          </p:cNvPr>
          <p:cNvCxnSpPr>
            <a:cxnSpLocks/>
            <a:stCxn id="111" idx="0"/>
            <a:endCxn id="109" idx="2"/>
          </p:cNvCxnSpPr>
          <p:nvPr/>
        </p:nvCxnSpPr>
        <p:spPr>
          <a:xfrm flipV="1">
            <a:off x="2059322" y="1627464"/>
            <a:ext cx="2635188" cy="666165"/>
          </a:xfrm>
          <a:prstGeom prst="line">
            <a:avLst/>
          </a:prstGeom>
          <a:noFill/>
          <a:ln w="25400" cap="flat" cmpd="sng" algn="ctr">
            <a:solidFill>
              <a:srgbClr val="00B0F0"/>
            </a:solidFill>
            <a:prstDash val="solid"/>
          </a:ln>
          <a:effectLst/>
        </p:spPr>
      </p:cxnSp>
      <p:cxnSp>
        <p:nvCxnSpPr>
          <p:cNvPr id="145" name="直線コネクタ 144">
            <a:extLst>
              <a:ext uri="{FF2B5EF4-FFF2-40B4-BE49-F238E27FC236}">
                <a16:creationId xmlns:a16="http://schemas.microsoft.com/office/drawing/2014/main" id="{A88C4B0E-00F0-2015-33FD-C6FAF9AFB4ED}"/>
              </a:ext>
            </a:extLst>
          </p:cNvPr>
          <p:cNvCxnSpPr>
            <a:cxnSpLocks/>
            <a:stCxn id="112" idx="0"/>
            <a:endCxn id="109" idx="2"/>
          </p:cNvCxnSpPr>
          <p:nvPr/>
        </p:nvCxnSpPr>
        <p:spPr>
          <a:xfrm flipV="1">
            <a:off x="4494563" y="1627464"/>
            <a:ext cx="199947" cy="666164"/>
          </a:xfrm>
          <a:prstGeom prst="line">
            <a:avLst/>
          </a:prstGeom>
          <a:noFill/>
          <a:ln w="25400" cap="flat" cmpd="sng" algn="ctr">
            <a:solidFill>
              <a:srgbClr val="00B0F0"/>
            </a:solidFill>
            <a:prstDash val="solid"/>
          </a:ln>
          <a:effectLst/>
        </p:spPr>
      </p:cxnSp>
      <p:sp>
        <p:nvSpPr>
          <p:cNvPr id="146" name="正方形/長方形 145">
            <a:extLst>
              <a:ext uri="{FF2B5EF4-FFF2-40B4-BE49-F238E27FC236}">
                <a16:creationId xmlns:a16="http://schemas.microsoft.com/office/drawing/2014/main" id="{EA3A9AA6-FC95-7BCB-2433-F72B83B6B152}"/>
              </a:ext>
            </a:extLst>
          </p:cNvPr>
          <p:cNvSpPr/>
          <p:nvPr/>
        </p:nvSpPr>
        <p:spPr>
          <a:xfrm>
            <a:off x="407507" y="2578853"/>
            <a:ext cx="245738" cy="460185"/>
          </a:xfrm>
          <a:prstGeom prst="rect">
            <a:avLst/>
          </a:prstGeom>
          <a:noFill/>
          <a:ln w="25400" cap="flat" cmpd="sng" algn="ctr">
            <a:noFill/>
            <a:prstDash val="solid"/>
          </a:ln>
          <a:effectLst/>
        </p:spPr>
        <p:txBody>
          <a:bodyPr lIns="182880" tIns="182880" rIns="182880" bIns="182880" rtlCol="0" anchor="t"/>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err="1">
              <a:ln>
                <a:noFill/>
              </a:ln>
              <a:solidFill>
                <a:prstClr val="white"/>
              </a:solidFill>
              <a:effectLst/>
              <a:uLnTx/>
              <a:uFillTx/>
              <a:latin typeface="Meiryo UI"/>
              <a:ea typeface="Meiryo UI"/>
              <a:cs typeface="+mn-cs"/>
            </a:endParaRPr>
          </a:p>
        </p:txBody>
      </p:sp>
      <p:cxnSp>
        <p:nvCxnSpPr>
          <p:cNvPr id="147" name="コネクタ: カギ線 146">
            <a:extLst>
              <a:ext uri="{FF2B5EF4-FFF2-40B4-BE49-F238E27FC236}">
                <a16:creationId xmlns:a16="http://schemas.microsoft.com/office/drawing/2014/main" id="{670B4C08-2B48-750A-BEAE-01677D6206BB}"/>
              </a:ext>
            </a:extLst>
          </p:cNvPr>
          <p:cNvCxnSpPr>
            <a:cxnSpLocks/>
            <a:stCxn id="125" idx="2"/>
            <a:endCxn id="146" idx="3"/>
          </p:cNvCxnSpPr>
          <p:nvPr/>
        </p:nvCxnSpPr>
        <p:spPr>
          <a:xfrm rot="10800000">
            <a:off x="653245" y="2808946"/>
            <a:ext cx="411694" cy="2892554"/>
          </a:xfrm>
          <a:prstGeom prst="bentConnector3">
            <a:avLst>
              <a:gd name="adj1" fmla="val 99597"/>
            </a:avLst>
          </a:prstGeom>
          <a:noFill/>
          <a:ln w="25400" cap="flat" cmpd="sng" algn="ctr">
            <a:solidFill>
              <a:srgbClr val="F04187"/>
            </a:solidFill>
            <a:prstDash val="solid"/>
          </a:ln>
          <a:effectLst/>
        </p:spPr>
      </p:cxnSp>
      <p:cxnSp>
        <p:nvCxnSpPr>
          <p:cNvPr id="148" name="コネクタ: カギ線 147">
            <a:extLst>
              <a:ext uri="{FF2B5EF4-FFF2-40B4-BE49-F238E27FC236}">
                <a16:creationId xmlns:a16="http://schemas.microsoft.com/office/drawing/2014/main" id="{E8FAC37C-8892-910A-DBC4-C365B02B5BD1}"/>
              </a:ext>
            </a:extLst>
          </p:cNvPr>
          <p:cNvCxnSpPr>
            <a:cxnSpLocks/>
            <a:stCxn id="109" idx="1"/>
            <a:endCxn id="146" idx="3"/>
          </p:cNvCxnSpPr>
          <p:nvPr/>
        </p:nvCxnSpPr>
        <p:spPr>
          <a:xfrm rot="10800000" flipV="1">
            <a:off x="653246" y="1484852"/>
            <a:ext cx="3164615" cy="1324094"/>
          </a:xfrm>
          <a:prstGeom prst="bentConnector3">
            <a:avLst>
              <a:gd name="adj1" fmla="val 99934"/>
            </a:avLst>
          </a:prstGeom>
          <a:noFill/>
          <a:ln w="25400" cap="flat" cmpd="sng" algn="ctr">
            <a:solidFill>
              <a:srgbClr val="F04187"/>
            </a:solidFill>
            <a:prstDash val="solid"/>
          </a:ln>
          <a:effectLst/>
        </p:spPr>
      </p:cxnSp>
      <p:cxnSp>
        <p:nvCxnSpPr>
          <p:cNvPr id="149" name="直線コネクタ 148">
            <a:extLst>
              <a:ext uri="{FF2B5EF4-FFF2-40B4-BE49-F238E27FC236}">
                <a16:creationId xmlns:a16="http://schemas.microsoft.com/office/drawing/2014/main" id="{33A56750-A71E-D869-C8AA-2E70BCEDED7F}"/>
              </a:ext>
            </a:extLst>
          </p:cNvPr>
          <p:cNvCxnSpPr>
            <a:cxnSpLocks/>
            <a:stCxn id="110" idx="1"/>
            <a:endCxn id="109" idx="3"/>
          </p:cNvCxnSpPr>
          <p:nvPr/>
        </p:nvCxnSpPr>
        <p:spPr>
          <a:xfrm flipH="1">
            <a:off x="5571159" y="1484851"/>
            <a:ext cx="1046507" cy="1"/>
          </a:xfrm>
          <a:prstGeom prst="line">
            <a:avLst/>
          </a:prstGeom>
          <a:noFill/>
          <a:ln w="25400" cap="flat" cmpd="sng" algn="ctr">
            <a:solidFill>
              <a:srgbClr val="00B0F0"/>
            </a:solidFill>
            <a:prstDash val="solid"/>
          </a:ln>
          <a:effectLst/>
        </p:spPr>
      </p:cxnSp>
      <p:sp>
        <p:nvSpPr>
          <p:cNvPr id="150" name="四角形: 角を丸くする 149">
            <a:extLst>
              <a:ext uri="{FF2B5EF4-FFF2-40B4-BE49-F238E27FC236}">
                <a16:creationId xmlns:a16="http://schemas.microsoft.com/office/drawing/2014/main" id="{8B04DED1-D884-27F4-D40F-6940529FE7E6}"/>
              </a:ext>
            </a:extLst>
          </p:cNvPr>
          <p:cNvSpPr/>
          <p:nvPr/>
        </p:nvSpPr>
        <p:spPr>
          <a:xfrm>
            <a:off x="6397461" y="3506775"/>
            <a:ext cx="1613760" cy="234892"/>
          </a:xfrm>
          <a:prstGeom prst="roundRect">
            <a:avLst/>
          </a:prstGeom>
          <a:solidFill>
            <a:srgbClr val="00B050"/>
          </a:solidFill>
          <a:ln w="25400" cap="flat" cmpd="sng" algn="ctr">
            <a:solidFill>
              <a:srgbClr val="0070C0"/>
            </a:solidFill>
            <a:prstDash val="solid"/>
          </a:ln>
          <a:effectLst/>
        </p:spPr>
        <p:txBody>
          <a:bodyPr lIns="0" tIns="0" rIns="0" bIns="0" rtlCol="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ハイパーバイザー</a:t>
            </a:r>
          </a:p>
        </p:txBody>
      </p:sp>
      <p:sp>
        <p:nvSpPr>
          <p:cNvPr id="151" name="四角形: 角を丸くする 150">
            <a:extLst>
              <a:ext uri="{FF2B5EF4-FFF2-40B4-BE49-F238E27FC236}">
                <a16:creationId xmlns:a16="http://schemas.microsoft.com/office/drawing/2014/main" id="{F85BA884-B300-9430-D5A3-E0FFA2A1818C}"/>
              </a:ext>
            </a:extLst>
          </p:cNvPr>
          <p:cNvSpPr/>
          <p:nvPr/>
        </p:nvSpPr>
        <p:spPr>
          <a:xfrm>
            <a:off x="7056724" y="3116888"/>
            <a:ext cx="451343" cy="318720"/>
          </a:xfrm>
          <a:prstGeom prst="roundRect">
            <a:avLst/>
          </a:prstGeom>
          <a:solidFill>
            <a:srgbClr val="00B050"/>
          </a:solidFill>
          <a:ln w="25400" cap="flat" cmpd="sng" algn="ctr">
            <a:solidFill>
              <a:srgbClr val="0070C0"/>
            </a:solidFill>
            <a:prstDash val="solid"/>
          </a:ln>
          <a:effectLst/>
        </p:spPr>
        <p:txBody>
          <a:bodyPr lIns="0" tIns="0" rIns="0" bIns="0" rtlCol="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仮想</a:t>
            </a:r>
            <a:br>
              <a:rPr kumimoji="1" lang="en-US" altLang="ja-JP"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br>
            <a:r>
              <a:rPr kumimoji="1" lang="ja-JP" altLang="en-US"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マシン</a:t>
            </a:r>
          </a:p>
        </p:txBody>
      </p:sp>
      <p:sp>
        <p:nvSpPr>
          <p:cNvPr id="152" name="四角形: 角を丸くする 151">
            <a:extLst>
              <a:ext uri="{FF2B5EF4-FFF2-40B4-BE49-F238E27FC236}">
                <a16:creationId xmlns:a16="http://schemas.microsoft.com/office/drawing/2014/main" id="{169F4AEA-B21A-B8E5-87C0-637824A2BF86}"/>
              </a:ext>
            </a:extLst>
          </p:cNvPr>
          <p:cNvSpPr/>
          <p:nvPr/>
        </p:nvSpPr>
        <p:spPr>
          <a:xfrm>
            <a:off x="7559878" y="3119653"/>
            <a:ext cx="451343" cy="318720"/>
          </a:xfrm>
          <a:prstGeom prst="roundRect">
            <a:avLst/>
          </a:prstGeom>
          <a:solidFill>
            <a:srgbClr val="00B050"/>
          </a:solidFill>
          <a:ln w="25400" cap="flat" cmpd="sng" algn="ctr">
            <a:solidFill>
              <a:srgbClr val="0070C0"/>
            </a:solidFill>
            <a:prstDash val="solid"/>
          </a:ln>
          <a:effectLst/>
        </p:spPr>
        <p:txBody>
          <a:bodyPr lIns="0" tIns="0" rIns="0" bIns="0" rtlCol="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仮想</a:t>
            </a:r>
            <a:br>
              <a:rPr kumimoji="1" lang="en-US" altLang="ja-JP"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br>
            <a:r>
              <a:rPr kumimoji="1" lang="ja-JP" altLang="en-US"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マシン</a:t>
            </a:r>
          </a:p>
        </p:txBody>
      </p:sp>
      <p:sp>
        <p:nvSpPr>
          <p:cNvPr id="153" name="正方形/長方形 152">
            <a:extLst>
              <a:ext uri="{FF2B5EF4-FFF2-40B4-BE49-F238E27FC236}">
                <a16:creationId xmlns:a16="http://schemas.microsoft.com/office/drawing/2014/main" id="{9E7CC0AE-2683-93CC-BDDF-E700E40E8C14}"/>
              </a:ext>
            </a:extLst>
          </p:cNvPr>
          <p:cNvSpPr/>
          <p:nvPr/>
        </p:nvSpPr>
        <p:spPr>
          <a:xfrm rot="5400000">
            <a:off x="7896562" y="3382692"/>
            <a:ext cx="2053916" cy="1364942"/>
          </a:xfrm>
          <a:prstGeom prst="rect">
            <a:avLst/>
          </a:prstGeom>
          <a:solidFill>
            <a:srgbClr val="00B0F0"/>
          </a:solidFill>
          <a:ln w="28575" cap="flat" cmpd="sng" algn="ctr">
            <a:solidFill>
              <a:srgbClr val="0070C0"/>
            </a:solidFill>
            <a:prstDash val="solid"/>
          </a:ln>
          <a:effectLst/>
        </p:spPr>
        <p:txBody>
          <a:bodyPr vert="vert270" lIns="0" tIns="0" rIns="0" bIns="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Server</a:t>
            </a:r>
            <a:br>
              <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br>
            <a:r>
              <a:rPr kumimoji="1" lang="en-US" altLang="ja-JP" sz="10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ThinkAgile HX</a:t>
            </a: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600" b="1" i="0" u="none" strike="noStrike" kern="0" cap="none" spc="0" normalizeH="0" baseline="0" noProof="0" dirty="0" err="1">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154" name="四角形: 角を丸くする 153">
            <a:extLst>
              <a:ext uri="{FF2B5EF4-FFF2-40B4-BE49-F238E27FC236}">
                <a16:creationId xmlns:a16="http://schemas.microsoft.com/office/drawing/2014/main" id="{C488DA6A-0CC7-E996-8E6A-DBA56D263C34}"/>
              </a:ext>
            </a:extLst>
          </p:cNvPr>
          <p:cNvSpPr/>
          <p:nvPr/>
        </p:nvSpPr>
        <p:spPr>
          <a:xfrm>
            <a:off x="8283791" y="3507610"/>
            <a:ext cx="1274925" cy="234892"/>
          </a:xfrm>
          <a:prstGeom prst="roundRect">
            <a:avLst/>
          </a:prstGeom>
          <a:solidFill>
            <a:srgbClr val="00B050"/>
          </a:solidFill>
          <a:ln w="25400" cap="flat" cmpd="sng" algn="ctr">
            <a:solidFill>
              <a:srgbClr val="0070C0"/>
            </a:solidFill>
            <a:prstDash val="solid"/>
          </a:ln>
          <a:effectLst/>
        </p:spPr>
        <p:txBody>
          <a:bodyPr lIns="0" tIns="0" rIns="0" bIns="0" rtlCol="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ハイパーバイザー</a:t>
            </a:r>
          </a:p>
        </p:txBody>
      </p:sp>
      <p:sp>
        <p:nvSpPr>
          <p:cNvPr id="155" name="四角形: 角を丸くする 154">
            <a:extLst>
              <a:ext uri="{FF2B5EF4-FFF2-40B4-BE49-F238E27FC236}">
                <a16:creationId xmlns:a16="http://schemas.microsoft.com/office/drawing/2014/main" id="{9CC07486-83F9-C154-0FA4-3E5E734CE57D}"/>
              </a:ext>
            </a:extLst>
          </p:cNvPr>
          <p:cNvSpPr/>
          <p:nvPr/>
        </p:nvSpPr>
        <p:spPr>
          <a:xfrm>
            <a:off x="8357262" y="3127448"/>
            <a:ext cx="451343" cy="318720"/>
          </a:xfrm>
          <a:prstGeom prst="roundRect">
            <a:avLst/>
          </a:prstGeom>
          <a:solidFill>
            <a:srgbClr val="00B050"/>
          </a:solidFill>
          <a:ln w="25400" cap="flat" cmpd="sng" algn="ctr">
            <a:solidFill>
              <a:srgbClr val="0070C0"/>
            </a:solidFill>
            <a:prstDash val="solid"/>
          </a:ln>
          <a:effectLst/>
        </p:spPr>
        <p:txBody>
          <a:bodyPr lIns="0" tIns="0" rIns="0" bIns="0" rtlCol="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仮想</a:t>
            </a:r>
            <a:br>
              <a:rPr kumimoji="1" lang="en-US" altLang="ja-JP"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br>
            <a:r>
              <a:rPr kumimoji="1" lang="ja-JP" altLang="en-US"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マシン</a:t>
            </a:r>
          </a:p>
        </p:txBody>
      </p:sp>
      <p:sp>
        <p:nvSpPr>
          <p:cNvPr id="156" name="四角形: 角を丸くする 155">
            <a:extLst>
              <a:ext uri="{FF2B5EF4-FFF2-40B4-BE49-F238E27FC236}">
                <a16:creationId xmlns:a16="http://schemas.microsoft.com/office/drawing/2014/main" id="{1D23453C-B776-4A48-5E7E-A89187E48299}"/>
              </a:ext>
            </a:extLst>
          </p:cNvPr>
          <p:cNvSpPr/>
          <p:nvPr/>
        </p:nvSpPr>
        <p:spPr>
          <a:xfrm>
            <a:off x="9804455" y="3508446"/>
            <a:ext cx="1257797" cy="234892"/>
          </a:xfrm>
          <a:prstGeom prst="roundRect">
            <a:avLst/>
          </a:prstGeom>
          <a:solidFill>
            <a:srgbClr val="00B050"/>
          </a:solidFill>
          <a:ln w="25400" cap="flat" cmpd="sng" algn="ctr">
            <a:solidFill>
              <a:srgbClr val="0070C0"/>
            </a:solidFill>
            <a:prstDash val="solid"/>
          </a:ln>
          <a:effectLst/>
        </p:spPr>
        <p:txBody>
          <a:bodyPr lIns="0" tIns="0" rIns="0" bIns="0" rtlCol="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ハイパーバイザー</a:t>
            </a:r>
          </a:p>
        </p:txBody>
      </p:sp>
      <p:sp>
        <p:nvSpPr>
          <p:cNvPr id="157" name="四角形: 角を丸くする 156">
            <a:extLst>
              <a:ext uri="{FF2B5EF4-FFF2-40B4-BE49-F238E27FC236}">
                <a16:creationId xmlns:a16="http://schemas.microsoft.com/office/drawing/2014/main" id="{0F191E15-151F-F423-23EB-6D82E4B31D63}"/>
              </a:ext>
            </a:extLst>
          </p:cNvPr>
          <p:cNvSpPr/>
          <p:nvPr/>
        </p:nvSpPr>
        <p:spPr>
          <a:xfrm>
            <a:off x="10314448" y="3115842"/>
            <a:ext cx="451343" cy="318720"/>
          </a:xfrm>
          <a:prstGeom prst="roundRect">
            <a:avLst/>
          </a:prstGeom>
          <a:solidFill>
            <a:srgbClr val="00B050"/>
          </a:solidFill>
          <a:ln w="25400" cap="flat" cmpd="sng" algn="ctr">
            <a:solidFill>
              <a:srgbClr val="0070C0"/>
            </a:solidFill>
            <a:prstDash val="solid"/>
          </a:ln>
          <a:effectLst/>
        </p:spPr>
        <p:txBody>
          <a:bodyPr lIns="0" tIns="0" rIns="0" bIns="0" rtlCol="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仮想</a:t>
            </a:r>
            <a:br>
              <a:rPr kumimoji="1" lang="en-US" altLang="ja-JP"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br>
            <a:r>
              <a:rPr kumimoji="1" lang="ja-JP" altLang="en-US"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マシン</a:t>
            </a:r>
          </a:p>
        </p:txBody>
      </p:sp>
      <p:sp>
        <p:nvSpPr>
          <p:cNvPr id="158" name="正方形/長方形 157">
            <a:extLst>
              <a:ext uri="{FF2B5EF4-FFF2-40B4-BE49-F238E27FC236}">
                <a16:creationId xmlns:a16="http://schemas.microsoft.com/office/drawing/2014/main" id="{6D76E1E4-7EC0-DE0F-5235-2241A3F2B550}"/>
              </a:ext>
            </a:extLst>
          </p:cNvPr>
          <p:cNvSpPr/>
          <p:nvPr/>
        </p:nvSpPr>
        <p:spPr>
          <a:xfrm>
            <a:off x="6817612" y="2287563"/>
            <a:ext cx="1753299" cy="285225"/>
          </a:xfrm>
          <a:prstGeom prst="rect">
            <a:avLst/>
          </a:prstGeom>
          <a:solidFill>
            <a:srgbClr val="6F7170"/>
          </a:solidFill>
          <a:ln w="25400" cap="flat" cmpd="sng" algn="ctr">
            <a:noFill/>
            <a:prstDash val="solid"/>
          </a:ln>
          <a:effectLst/>
        </p:spPr>
        <p:txBody>
          <a:bodyPr lIns="0" tIns="0" rIns="0" bIns="0" rtlCol="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600" b="0" i="0" u="none" strike="noStrike" kern="0" cap="none" spc="0" normalizeH="0" baseline="0" noProof="0" dirty="0">
                <a:ln>
                  <a:noFill/>
                </a:ln>
                <a:solidFill>
                  <a:prstClr val="white"/>
                </a:solidFill>
                <a:effectLst/>
                <a:uLnTx/>
                <a:uFillTx/>
                <a:latin typeface="Meiryo UI"/>
                <a:ea typeface="Meiryo UI"/>
                <a:cs typeface="+mn-cs"/>
              </a:rPr>
              <a:t>L2-Switch</a:t>
            </a:r>
            <a:endParaRPr kumimoji="1" lang="ja-JP" altLang="en-US" sz="1600" b="0" i="0" u="none" strike="noStrike" kern="0" cap="none" spc="0" normalizeH="0" baseline="0" noProof="0" dirty="0" err="1">
              <a:ln>
                <a:noFill/>
              </a:ln>
              <a:solidFill>
                <a:prstClr val="white"/>
              </a:solidFill>
              <a:effectLst/>
              <a:uLnTx/>
              <a:uFillTx/>
              <a:latin typeface="Meiryo UI"/>
              <a:ea typeface="Meiryo UI"/>
              <a:cs typeface="+mn-cs"/>
            </a:endParaRPr>
          </a:p>
        </p:txBody>
      </p:sp>
      <p:sp>
        <p:nvSpPr>
          <p:cNvPr id="159" name="正方形/長方形 158">
            <a:extLst>
              <a:ext uri="{FF2B5EF4-FFF2-40B4-BE49-F238E27FC236}">
                <a16:creationId xmlns:a16="http://schemas.microsoft.com/office/drawing/2014/main" id="{AE884FAC-3892-5314-5E65-7CFB995916BE}"/>
              </a:ext>
            </a:extLst>
          </p:cNvPr>
          <p:cNvSpPr/>
          <p:nvPr/>
        </p:nvSpPr>
        <p:spPr>
          <a:xfrm>
            <a:off x="9252853" y="2287562"/>
            <a:ext cx="1753299" cy="285225"/>
          </a:xfrm>
          <a:prstGeom prst="rect">
            <a:avLst/>
          </a:prstGeom>
          <a:solidFill>
            <a:srgbClr val="6F7170"/>
          </a:solidFill>
          <a:ln w="25400" cap="flat" cmpd="sng" algn="ctr">
            <a:noFill/>
            <a:prstDash val="solid"/>
          </a:ln>
          <a:effectLst/>
        </p:spPr>
        <p:txBody>
          <a:bodyPr lIns="0" tIns="0" rIns="0" bIns="0" rtlCol="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600" b="0" i="0" u="none" strike="noStrike" kern="0" cap="none" spc="0" normalizeH="0" baseline="0" noProof="0" dirty="0">
                <a:ln>
                  <a:noFill/>
                </a:ln>
                <a:solidFill>
                  <a:prstClr val="white"/>
                </a:solidFill>
                <a:effectLst/>
                <a:uLnTx/>
                <a:uFillTx/>
                <a:latin typeface="Meiryo UI"/>
                <a:ea typeface="Meiryo UI"/>
                <a:cs typeface="+mn-cs"/>
              </a:rPr>
              <a:t>L2-Switch</a:t>
            </a:r>
            <a:endParaRPr kumimoji="1" lang="ja-JP" altLang="en-US" sz="1600" b="0" i="0" u="none" strike="noStrike" kern="0" cap="none" spc="0" normalizeH="0" baseline="0" noProof="0" dirty="0" err="1">
              <a:ln>
                <a:noFill/>
              </a:ln>
              <a:solidFill>
                <a:prstClr val="white"/>
              </a:solidFill>
              <a:effectLst/>
              <a:uLnTx/>
              <a:uFillTx/>
              <a:latin typeface="Meiryo UI"/>
              <a:ea typeface="Meiryo UI"/>
              <a:cs typeface="+mn-cs"/>
            </a:endParaRPr>
          </a:p>
        </p:txBody>
      </p:sp>
      <p:cxnSp>
        <p:nvCxnSpPr>
          <p:cNvPr id="160" name="直線コネクタ 159">
            <a:extLst>
              <a:ext uri="{FF2B5EF4-FFF2-40B4-BE49-F238E27FC236}">
                <a16:creationId xmlns:a16="http://schemas.microsoft.com/office/drawing/2014/main" id="{7602145C-DFBE-39CC-3273-B3A0E55348AD}"/>
              </a:ext>
            </a:extLst>
          </p:cNvPr>
          <p:cNvCxnSpPr>
            <a:cxnSpLocks/>
            <a:stCxn id="158" idx="3"/>
            <a:endCxn id="159" idx="1"/>
          </p:cNvCxnSpPr>
          <p:nvPr/>
        </p:nvCxnSpPr>
        <p:spPr>
          <a:xfrm flipV="1">
            <a:off x="8570911" y="2430175"/>
            <a:ext cx="681942" cy="1"/>
          </a:xfrm>
          <a:prstGeom prst="line">
            <a:avLst/>
          </a:prstGeom>
          <a:noFill/>
          <a:ln w="25400" cap="flat" cmpd="sng" algn="ctr">
            <a:solidFill>
              <a:srgbClr val="00B0F0"/>
            </a:solidFill>
            <a:prstDash val="solid"/>
          </a:ln>
          <a:effectLst/>
        </p:spPr>
      </p:cxnSp>
      <p:cxnSp>
        <p:nvCxnSpPr>
          <p:cNvPr id="161" name="直線コネクタ 160">
            <a:extLst>
              <a:ext uri="{FF2B5EF4-FFF2-40B4-BE49-F238E27FC236}">
                <a16:creationId xmlns:a16="http://schemas.microsoft.com/office/drawing/2014/main" id="{0B1DC59D-EAB2-94A3-1E90-182E3C04BCCC}"/>
              </a:ext>
            </a:extLst>
          </p:cNvPr>
          <p:cNvCxnSpPr>
            <a:cxnSpLocks/>
            <a:endCxn id="159" idx="2"/>
          </p:cNvCxnSpPr>
          <p:nvPr/>
        </p:nvCxnSpPr>
        <p:spPr>
          <a:xfrm flipH="1" flipV="1">
            <a:off x="10129503" y="2572787"/>
            <a:ext cx="272571" cy="466254"/>
          </a:xfrm>
          <a:prstGeom prst="line">
            <a:avLst/>
          </a:prstGeom>
          <a:noFill/>
          <a:ln w="25400" cap="flat" cmpd="sng" algn="ctr">
            <a:solidFill>
              <a:srgbClr val="00B0F0"/>
            </a:solidFill>
            <a:prstDash val="solid"/>
          </a:ln>
          <a:effectLst/>
        </p:spPr>
      </p:cxnSp>
      <p:cxnSp>
        <p:nvCxnSpPr>
          <p:cNvPr id="162" name="直線コネクタ 161">
            <a:extLst>
              <a:ext uri="{FF2B5EF4-FFF2-40B4-BE49-F238E27FC236}">
                <a16:creationId xmlns:a16="http://schemas.microsoft.com/office/drawing/2014/main" id="{DE1459B9-7495-C584-2840-EDA5B49C5D48}"/>
              </a:ext>
            </a:extLst>
          </p:cNvPr>
          <p:cNvCxnSpPr>
            <a:cxnSpLocks/>
            <a:endCxn id="158" idx="2"/>
          </p:cNvCxnSpPr>
          <p:nvPr/>
        </p:nvCxnSpPr>
        <p:spPr>
          <a:xfrm flipH="1" flipV="1">
            <a:off x="7694262" y="2572788"/>
            <a:ext cx="2707812" cy="466253"/>
          </a:xfrm>
          <a:prstGeom prst="line">
            <a:avLst/>
          </a:prstGeom>
          <a:noFill/>
          <a:ln w="25400" cap="flat" cmpd="sng" algn="ctr">
            <a:solidFill>
              <a:srgbClr val="00B0F0"/>
            </a:solidFill>
            <a:prstDash val="solid"/>
          </a:ln>
          <a:effectLst/>
        </p:spPr>
      </p:cxnSp>
      <p:cxnSp>
        <p:nvCxnSpPr>
          <p:cNvPr id="163" name="直線コネクタ 162">
            <a:extLst>
              <a:ext uri="{FF2B5EF4-FFF2-40B4-BE49-F238E27FC236}">
                <a16:creationId xmlns:a16="http://schemas.microsoft.com/office/drawing/2014/main" id="{950863E1-A27E-E869-7B5B-92F5939FCC0F}"/>
              </a:ext>
            </a:extLst>
          </p:cNvPr>
          <p:cNvCxnSpPr>
            <a:cxnSpLocks/>
            <a:stCxn id="153" idx="1"/>
            <a:endCxn id="159" idx="2"/>
          </p:cNvCxnSpPr>
          <p:nvPr/>
        </p:nvCxnSpPr>
        <p:spPr>
          <a:xfrm flipV="1">
            <a:off x="8923520" y="2572787"/>
            <a:ext cx="1205983" cy="465418"/>
          </a:xfrm>
          <a:prstGeom prst="line">
            <a:avLst/>
          </a:prstGeom>
          <a:noFill/>
          <a:ln w="25400" cap="flat" cmpd="sng" algn="ctr">
            <a:solidFill>
              <a:srgbClr val="00B0F0"/>
            </a:solidFill>
            <a:prstDash val="solid"/>
          </a:ln>
          <a:effectLst/>
        </p:spPr>
      </p:cxnSp>
      <p:cxnSp>
        <p:nvCxnSpPr>
          <p:cNvPr id="164" name="直線コネクタ 163">
            <a:extLst>
              <a:ext uri="{FF2B5EF4-FFF2-40B4-BE49-F238E27FC236}">
                <a16:creationId xmlns:a16="http://schemas.microsoft.com/office/drawing/2014/main" id="{72E00A0B-D7F1-3870-8CD8-729C848A0660}"/>
              </a:ext>
            </a:extLst>
          </p:cNvPr>
          <p:cNvCxnSpPr>
            <a:cxnSpLocks/>
            <a:stCxn id="153" idx="1"/>
            <a:endCxn id="158" idx="2"/>
          </p:cNvCxnSpPr>
          <p:nvPr/>
        </p:nvCxnSpPr>
        <p:spPr>
          <a:xfrm flipH="1" flipV="1">
            <a:off x="7694262" y="2572788"/>
            <a:ext cx="1229258" cy="465417"/>
          </a:xfrm>
          <a:prstGeom prst="line">
            <a:avLst/>
          </a:prstGeom>
          <a:noFill/>
          <a:ln w="25400" cap="flat" cmpd="sng" algn="ctr">
            <a:solidFill>
              <a:srgbClr val="00B0F0"/>
            </a:solidFill>
            <a:prstDash val="solid"/>
          </a:ln>
          <a:effectLst/>
        </p:spPr>
      </p:cxnSp>
      <p:cxnSp>
        <p:nvCxnSpPr>
          <p:cNvPr id="165" name="直線コネクタ 164">
            <a:extLst>
              <a:ext uri="{FF2B5EF4-FFF2-40B4-BE49-F238E27FC236}">
                <a16:creationId xmlns:a16="http://schemas.microsoft.com/office/drawing/2014/main" id="{83BD1375-50CC-6C72-21CE-797ED16348A2}"/>
              </a:ext>
            </a:extLst>
          </p:cNvPr>
          <p:cNvCxnSpPr>
            <a:cxnSpLocks/>
            <a:endCxn id="158" idx="2"/>
          </p:cNvCxnSpPr>
          <p:nvPr/>
        </p:nvCxnSpPr>
        <p:spPr>
          <a:xfrm flipV="1">
            <a:off x="7444965" y="2572788"/>
            <a:ext cx="249297" cy="464585"/>
          </a:xfrm>
          <a:prstGeom prst="line">
            <a:avLst/>
          </a:prstGeom>
          <a:noFill/>
          <a:ln w="25400" cap="flat" cmpd="sng" algn="ctr">
            <a:solidFill>
              <a:srgbClr val="00B0F0"/>
            </a:solidFill>
            <a:prstDash val="solid"/>
          </a:ln>
          <a:effectLst/>
        </p:spPr>
      </p:cxnSp>
      <p:cxnSp>
        <p:nvCxnSpPr>
          <p:cNvPr id="166" name="直線コネクタ 165">
            <a:extLst>
              <a:ext uri="{FF2B5EF4-FFF2-40B4-BE49-F238E27FC236}">
                <a16:creationId xmlns:a16="http://schemas.microsoft.com/office/drawing/2014/main" id="{CD3C80AB-8886-CD06-4B11-D6B6D01E6BAC}"/>
              </a:ext>
            </a:extLst>
          </p:cNvPr>
          <p:cNvCxnSpPr>
            <a:cxnSpLocks/>
            <a:endCxn id="159" idx="2"/>
          </p:cNvCxnSpPr>
          <p:nvPr/>
        </p:nvCxnSpPr>
        <p:spPr>
          <a:xfrm flipV="1">
            <a:off x="7444965" y="2572787"/>
            <a:ext cx="2684538" cy="464586"/>
          </a:xfrm>
          <a:prstGeom prst="line">
            <a:avLst/>
          </a:prstGeom>
          <a:noFill/>
          <a:ln w="25400" cap="flat" cmpd="sng" algn="ctr">
            <a:solidFill>
              <a:srgbClr val="00B0F0"/>
            </a:solidFill>
            <a:prstDash val="solid"/>
          </a:ln>
          <a:effectLst/>
        </p:spPr>
      </p:cxnSp>
      <p:cxnSp>
        <p:nvCxnSpPr>
          <p:cNvPr id="167" name="直線コネクタ 166">
            <a:extLst>
              <a:ext uri="{FF2B5EF4-FFF2-40B4-BE49-F238E27FC236}">
                <a16:creationId xmlns:a16="http://schemas.microsoft.com/office/drawing/2014/main" id="{A4839F07-CE7A-AA0D-E5C3-FDE0A5449E8F}"/>
              </a:ext>
            </a:extLst>
          </p:cNvPr>
          <p:cNvCxnSpPr>
            <a:cxnSpLocks/>
            <a:stCxn id="159" idx="0"/>
            <a:endCxn id="110" idx="2"/>
          </p:cNvCxnSpPr>
          <p:nvPr/>
        </p:nvCxnSpPr>
        <p:spPr>
          <a:xfrm flipH="1" flipV="1">
            <a:off x="7494316" y="1627463"/>
            <a:ext cx="2635187" cy="660099"/>
          </a:xfrm>
          <a:prstGeom prst="line">
            <a:avLst/>
          </a:prstGeom>
          <a:noFill/>
          <a:ln w="25400" cap="flat" cmpd="sng" algn="ctr">
            <a:solidFill>
              <a:srgbClr val="00B0F0"/>
            </a:solidFill>
            <a:prstDash val="solid"/>
          </a:ln>
          <a:effectLst/>
        </p:spPr>
      </p:cxnSp>
      <p:cxnSp>
        <p:nvCxnSpPr>
          <p:cNvPr id="168" name="直線コネクタ 167">
            <a:extLst>
              <a:ext uri="{FF2B5EF4-FFF2-40B4-BE49-F238E27FC236}">
                <a16:creationId xmlns:a16="http://schemas.microsoft.com/office/drawing/2014/main" id="{7DFF354E-C094-BF54-D8D1-E18622D6B639}"/>
              </a:ext>
            </a:extLst>
          </p:cNvPr>
          <p:cNvCxnSpPr>
            <a:cxnSpLocks/>
            <a:stCxn id="158" idx="0"/>
            <a:endCxn id="110" idx="2"/>
          </p:cNvCxnSpPr>
          <p:nvPr/>
        </p:nvCxnSpPr>
        <p:spPr>
          <a:xfrm flipH="1" flipV="1">
            <a:off x="7494316" y="1627463"/>
            <a:ext cx="199946" cy="660100"/>
          </a:xfrm>
          <a:prstGeom prst="line">
            <a:avLst/>
          </a:prstGeom>
          <a:noFill/>
          <a:ln w="25400" cap="flat" cmpd="sng" algn="ctr">
            <a:solidFill>
              <a:srgbClr val="00B0F0"/>
            </a:solidFill>
            <a:prstDash val="solid"/>
          </a:ln>
          <a:effectLst/>
        </p:spPr>
      </p:cxnSp>
      <p:cxnSp>
        <p:nvCxnSpPr>
          <p:cNvPr id="169" name="直線コネクタ 168">
            <a:extLst>
              <a:ext uri="{FF2B5EF4-FFF2-40B4-BE49-F238E27FC236}">
                <a16:creationId xmlns:a16="http://schemas.microsoft.com/office/drawing/2014/main" id="{571C7FB9-7AA4-8363-3BC1-AAEB0BF3DB1E}"/>
              </a:ext>
            </a:extLst>
          </p:cNvPr>
          <p:cNvCxnSpPr>
            <a:cxnSpLocks/>
            <a:stCxn id="158" idx="0"/>
            <a:endCxn id="109" idx="2"/>
          </p:cNvCxnSpPr>
          <p:nvPr/>
        </p:nvCxnSpPr>
        <p:spPr>
          <a:xfrm flipH="1" flipV="1">
            <a:off x="4694510" y="1627464"/>
            <a:ext cx="2999752" cy="660099"/>
          </a:xfrm>
          <a:prstGeom prst="line">
            <a:avLst/>
          </a:prstGeom>
          <a:noFill/>
          <a:ln w="25400" cap="flat" cmpd="sng" algn="ctr">
            <a:solidFill>
              <a:srgbClr val="00B0F0"/>
            </a:solidFill>
            <a:prstDash val="solid"/>
          </a:ln>
          <a:effectLst/>
        </p:spPr>
      </p:cxnSp>
      <p:cxnSp>
        <p:nvCxnSpPr>
          <p:cNvPr id="170" name="直線コネクタ 169">
            <a:extLst>
              <a:ext uri="{FF2B5EF4-FFF2-40B4-BE49-F238E27FC236}">
                <a16:creationId xmlns:a16="http://schemas.microsoft.com/office/drawing/2014/main" id="{2998A8B4-DC47-1015-72BC-ECA5DD6BDB35}"/>
              </a:ext>
            </a:extLst>
          </p:cNvPr>
          <p:cNvCxnSpPr>
            <a:cxnSpLocks/>
            <a:stCxn id="159" idx="0"/>
            <a:endCxn id="109" idx="2"/>
          </p:cNvCxnSpPr>
          <p:nvPr/>
        </p:nvCxnSpPr>
        <p:spPr>
          <a:xfrm flipH="1" flipV="1">
            <a:off x="4694510" y="1627464"/>
            <a:ext cx="5434993" cy="660098"/>
          </a:xfrm>
          <a:prstGeom prst="line">
            <a:avLst/>
          </a:prstGeom>
          <a:noFill/>
          <a:ln w="25400" cap="flat" cmpd="sng" algn="ctr">
            <a:solidFill>
              <a:srgbClr val="00B0F0"/>
            </a:solidFill>
            <a:prstDash val="solid"/>
          </a:ln>
          <a:effectLst/>
        </p:spPr>
      </p:cxnSp>
      <p:sp>
        <p:nvSpPr>
          <p:cNvPr id="171" name="正方形/長方形 170">
            <a:extLst>
              <a:ext uri="{FF2B5EF4-FFF2-40B4-BE49-F238E27FC236}">
                <a16:creationId xmlns:a16="http://schemas.microsoft.com/office/drawing/2014/main" id="{9D5525F2-94CB-BE4D-EABF-119E81EA347A}"/>
              </a:ext>
            </a:extLst>
          </p:cNvPr>
          <p:cNvSpPr/>
          <p:nvPr/>
        </p:nvSpPr>
        <p:spPr>
          <a:xfrm>
            <a:off x="11333843" y="2572787"/>
            <a:ext cx="245738" cy="460185"/>
          </a:xfrm>
          <a:prstGeom prst="rect">
            <a:avLst/>
          </a:prstGeom>
          <a:noFill/>
          <a:ln w="25400" cap="flat" cmpd="sng" algn="ctr">
            <a:noFill/>
            <a:prstDash val="solid"/>
          </a:ln>
          <a:effectLst/>
        </p:spPr>
        <p:txBody>
          <a:bodyPr lIns="182880" tIns="182880" rIns="182880" bIns="182880" rtlCol="0" anchor="t"/>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err="1">
              <a:ln>
                <a:noFill/>
              </a:ln>
              <a:solidFill>
                <a:prstClr val="white"/>
              </a:solidFill>
              <a:effectLst/>
              <a:uLnTx/>
              <a:uFillTx/>
              <a:latin typeface="Meiryo UI"/>
              <a:ea typeface="Meiryo UI"/>
              <a:cs typeface="+mn-cs"/>
            </a:endParaRPr>
          </a:p>
        </p:txBody>
      </p:sp>
      <p:sp>
        <p:nvSpPr>
          <p:cNvPr id="172" name="フローチャート: 磁気ディスク 171">
            <a:extLst>
              <a:ext uri="{FF2B5EF4-FFF2-40B4-BE49-F238E27FC236}">
                <a16:creationId xmlns:a16="http://schemas.microsoft.com/office/drawing/2014/main" id="{2AEEE789-DD5E-8079-67EC-97CBC68817E4}"/>
              </a:ext>
            </a:extLst>
          </p:cNvPr>
          <p:cNvSpPr/>
          <p:nvPr/>
        </p:nvSpPr>
        <p:spPr>
          <a:xfrm>
            <a:off x="1348523" y="5515761"/>
            <a:ext cx="3707934" cy="370813"/>
          </a:xfrm>
          <a:prstGeom prst="flowChartMagneticDisk">
            <a:avLst/>
          </a:prstGeom>
          <a:solidFill>
            <a:srgbClr val="FF6A00">
              <a:lumMod val="40000"/>
              <a:lumOff val="60000"/>
            </a:srgbClr>
          </a:solidFill>
          <a:ln w="25400" cap="flat" cmpd="sng" algn="ctr">
            <a:solidFill>
              <a:srgbClr val="FF6A00"/>
            </a:solidFill>
            <a:prstDash val="solid"/>
          </a:ln>
          <a:effectLst/>
        </p:spPr>
        <p:txBody>
          <a:bodyPr lIns="0" tIns="0" rIns="0" bIns="0"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600" b="0" i="0" u="none" strike="noStrike" kern="0" cap="none" spc="0" normalizeH="0" baseline="0" noProof="0" dirty="0">
                <a:ln>
                  <a:noFill/>
                </a:ln>
                <a:solidFill>
                  <a:srgbClr val="000000"/>
                </a:solidFill>
                <a:effectLst/>
                <a:uLnTx/>
                <a:uFillTx/>
                <a:latin typeface="Meiryo UI"/>
                <a:ea typeface="Meiryo UI"/>
                <a:cs typeface="+mn-cs"/>
              </a:rPr>
              <a:t>Storage</a:t>
            </a:r>
            <a:endParaRPr kumimoji="1" lang="ja-JP" altLang="en-US" sz="1600" b="0" i="0" u="none" strike="noStrike" kern="0" cap="none" spc="0" normalizeH="0" baseline="0" noProof="0" dirty="0" err="1">
              <a:ln>
                <a:noFill/>
              </a:ln>
              <a:solidFill>
                <a:srgbClr val="000000"/>
              </a:solidFill>
              <a:effectLst/>
              <a:uLnTx/>
              <a:uFillTx/>
              <a:latin typeface="Meiryo UI"/>
              <a:ea typeface="Meiryo UI"/>
              <a:cs typeface="+mn-cs"/>
            </a:endParaRPr>
          </a:p>
        </p:txBody>
      </p:sp>
      <p:cxnSp>
        <p:nvCxnSpPr>
          <p:cNvPr id="173" name="コネクタ: カギ線 172">
            <a:extLst>
              <a:ext uri="{FF2B5EF4-FFF2-40B4-BE49-F238E27FC236}">
                <a16:creationId xmlns:a16="http://schemas.microsoft.com/office/drawing/2014/main" id="{298413A5-D102-939F-F81E-B60FF335F505}"/>
              </a:ext>
            </a:extLst>
          </p:cNvPr>
          <p:cNvCxnSpPr>
            <a:cxnSpLocks/>
            <a:endCxn id="171" idx="1"/>
          </p:cNvCxnSpPr>
          <p:nvPr/>
        </p:nvCxnSpPr>
        <p:spPr>
          <a:xfrm rot="5400000" flipH="1" flipV="1">
            <a:off x="8244783" y="2003062"/>
            <a:ext cx="2289241" cy="3888878"/>
          </a:xfrm>
          <a:prstGeom prst="bentConnector4">
            <a:avLst>
              <a:gd name="adj1" fmla="val -9986"/>
              <a:gd name="adj2" fmla="val 99881"/>
            </a:avLst>
          </a:prstGeom>
          <a:noFill/>
          <a:ln w="25400" cap="flat" cmpd="sng" algn="ctr">
            <a:solidFill>
              <a:srgbClr val="F04187"/>
            </a:solidFill>
            <a:prstDash val="solid"/>
          </a:ln>
          <a:effectLst/>
        </p:spPr>
      </p:cxnSp>
      <p:cxnSp>
        <p:nvCxnSpPr>
          <p:cNvPr id="174" name="コネクタ: カギ線 173">
            <a:extLst>
              <a:ext uri="{FF2B5EF4-FFF2-40B4-BE49-F238E27FC236}">
                <a16:creationId xmlns:a16="http://schemas.microsoft.com/office/drawing/2014/main" id="{A0574B58-8E6C-1AFC-8CF0-45841A769557}"/>
              </a:ext>
            </a:extLst>
          </p:cNvPr>
          <p:cNvCxnSpPr>
            <a:cxnSpLocks/>
            <a:stCxn id="153" idx="3"/>
            <a:endCxn id="171" idx="1"/>
          </p:cNvCxnSpPr>
          <p:nvPr/>
        </p:nvCxnSpPr>
        <p:spPr>
          <a:xfrm rot="5400000" flipH="1" flipV="1">
            <a:off x="8984060" y="2742339"/>
            <a:ext cx="2289241" cy="2410323"/>
          </a:xfrm>
          <a:prstGeom prst="bentConnector4">
            <a:avLst>
              <a:gd name="adj1" fmla="val -9986"/>
              <a:gd name="adj2" fmla="val 99843"/>
            </a:avLst>
          </a:prstGeom>
          <a:noFill/>
          <a:ln w="25400" cap="flat" cmpd="sng" algn="ctr">
            <a:solidFill>
              <a:srgbClr val="F04187"/>
            </a:solidFill>
            <a:prstDash val="solid"/>
          </a:ln>
          <a:effectLst/>
        </p:spPr>
      </p:cxnSp>
      <p:cxnSp>
        <p:nvCxnSpPr>
          <p:cNvPr id="175" name="コネクタ: カギ線 174">
            <a:extLst>
              <a:ext uri="{FF2B5EF4-FFF2-40B4-BE49-F238E27FC236}">
                <a16:creationId xmlns:a16="http://schemas.microsoft.com/office/drawing/2014/main" id="{6880AC60-D0D1-7008-95A5-2CFB02855F77}"/>
              </a:ext>
            </a:extLst>
          </p:cNvPr>
          <p:cNvCxnSpPr>
            <a:cxnSpLocks/>
            <a:endCxn id="171" idx="1"/>
          </p:cNvCxnSpPr>
          <p:nvPr/>
        </p:nvCxnSpPr>
        <p:spPr>
          <a:xfrm rot="5400000" flipH="1" flipV="1">
            <a:off x="9723337" y="3481616"/>
            <a:ext cx="2289241" cy="931769"/>
          </a:xfrm>
          <a:prstGeom prst="bentConnector4">
            <a:avLst>
              <a:gd name="adj1" fmla="val -9981"/>
              <a:gd name="adj2" fmla="val 99381"/>
            </a:avLst>
          </a:prstGeom>
          <a:noFill/>
          <a:ln w="25400" cap="flat" cmpd="sng" algn="ctr">
            <a:solidFill>
              <a:srgbClr val="F04187"/>
            </a:solidFill>
            <a:prstDash val="solid"/>
          </a:ln>
          <a:effectLst/>
        </p:spPr>
      </p:cxnSp>
      <p:cxnSp>
        <p:nvCxnSpPr>
          <p:cNvPr id="176" name="コネクタ: カギ線 175">
            <a:extLst>
              <a:ext uri="{FF2B5EF4-FFF2-40B4-BE49-F238E27FC236}">
                <a16:creationId xmlns:a16="http://schemas.microsoft.com/office/drawing/2014/main" id="{5C91F893-379C-6A31-BC98-B1848C52BC26}"/>
              </a:ext>
            </a:extLst>
          </p:cNvPr>
          <p:cNvCxnSpPr>
            <a:cxnSpLocks/>
            <a:stCxn id="110" idx="3"/>
            <a:endCxn id="171" idx="1"/>
          </p:cNvCxnSpPr>
          <p:nvPr/>
        </p:nvCxnSpPr>
        <p:spPr>
          <a:xfrm>
            <a:off x="8370965" y="1484851"/>
            <a:ext cx="2962878" cy="1318029"/>
          </a:xfrm>
          <a:prstGeom prst="bentConnector3">
            <a:avLst>
              <a:gd name="adj1" fmla="val 99549"/>
            </a:avLst>
          </a:prstGeom>
          <a:noFill/>
          <a:ln w="25400" cap="flat" cmpd="sng" algn="ctr">
            <a:solidFill>
              <a:srgbClr val="F04187"/>
            </a:solidFill>
            <a:prstDash val="solid"/>
          </a:ln>
          <a:effectLst/>
        </p:spPr>
      </p:cxnSp>
      <p:sp>
        <p:nvSpPr>
          <p:cNvPr id="177" name="フローチャート: 磁気ディスク 176">
            <a:extLst>
              <a:ext uri="{FF2B5EF4-FFF2-40B4-BE49-F238E27FC236}">
                <a16:creationId xmlns:a16="http://schemas.microsoft.com/office/drawing/2014/main" id="{E025D91F-DA41-3770-2B46-63C5D6B939AD}"/>
              </a:ext>
            </a:extLst>
          </p:cNvPr>
          <p:cNvSpPr/>
          <p:nvPr/>
        </p:nvSpPr>
        <p:spPr>
          <a:xfrm>
            <a:off x="6442488" y="4030586"/>
            <a:ext cx="1613759" cy="370813"/>
          </a:xfrm>
          <a:prstGeom prst="flowChartMagneticDisk">
            <a:avLst/>
          </a:prstGeom>
          <a:solidFill>
            <a:srgbClr val="6AC346">
              <a:lumMod val="20000"/>
              <a:lumOff val="80000"/>
            </a:srgbClr>
          </a:solidFill>
          <a:ln w="25400" cap="flat" cmpd="sng" algn="ctr">
            <a:solidFill>
              <a:srgbClr val="6AC346"/>
            </a:solidFill>
            <a:prstDash val="solid"/>
          </a:ln>
          <a:effectLst/>
        </p:spPr>
        <p:txBody>
          <a:bodyPr lIns="0" tIns="0" rIns="0" bIns="0"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600" b="0" i="0" u="none" strike="noStrike" kern="0" cap="none" spc="0" normalizeH="0" baseline="0" noProof="0" dirty="0">
                <a:ln>
                  <a:noFill/>
                </a:ln>
                <a:solidFill>
                  <a:srgbClr val="000000"/>
                </a:solidFill>
                <a:effectLst/>
                <a:uLnTx/>
                <a:uFillTx/>
                <a:latin typeface="Meiryo UI"/>
                <a:ea typeface="Meiryo UI"/>
                <a:cs typeface="+mn-cs"/>
              </a:rPr>
              <a:t>Storage</a:t>
            </a:r>
            <a:endParaRPr kumimoji="1" lang="ja-JP" altLang="en-US" sz="1600" b="0" i="0" u="none" strike="noStrike" kern="0" cap="none" spc="0" normalizeH="0" baseline="0" noProof="0" dirty="0" err="1">
              <a:ln>
                <a:noFill/>
              </a:ln>
              <a:solidFill>
                <a:srgbClr val="000000"/>
              </a:solidFill>
              <a:effectLst/>
              <a:uLnTx/>
              <a:uFillTx/>
              <a:latin typeface="Meiryo UI"/>
              <a:ea typeface="Meiryo UI"/>
              <a:cs typeface="+mn-cs"/>
            </a:endParaRPr>
          </a:p>
        </p:txBody>
      </p:sp>
      <p:sp>
        <p:nvSpPr>
          <p:cNvPr id="178" name="フローチャート: 磁気ディスク 177">
            <a:extLst>
              <a:ext uri="{FF2B5EF4-FFF2-40B4-BE49-F238E27FC236}">
                <a16:creationId xmlns:a16="http://schemas.microsoft.com/office/drawing/2014/main" id="{072F414C-8861-F428-A169-7F525F97176D}"/>
              </a:ext>
            </a:extLst>
          </p:cNvPr>
          <p:cNvSpPr/>
          <p:nvPr/>
        </p:nvSpPr>
        <p:spPr>
          <a:xfrm>
            <a:off x="8315154" y="4030586"/>
            <a:ext cx="1216731" cy="370813"/>
          </a:xfrm>
          <a:prstGeom prst="flowChartMagneticDisk">
            <a:avLst/>
          </a:prstGeom>
          <a:solidFill>
            <a:srgbClr val="6AC346">
              <a:lumMod val="20000"/>
              <a:lumOff val="80000"/>
            </a:srgbClr>
          </a:solidFill>
          <a:ln w="25400" cap="flat" cmpd="sng" algn="ctr">
            <a:solidFill>
              <a:srgbClr val="6AC346"/>
            </a:solidFill>
            <a:prstDash val="solid"/>
          </a:ln>
          <a:effectLst/>
        </p:spPr>
        <p:txBody>
          <a:bodyPr lIns="0" tIns="0" rIns="0" bIns="0"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600" b="0" i="0" u="none" strike="noStrike" kern="0" cap="none" spc="0" normalizeH="0" baseline="0" noProof="0" dirty="0">
                <a:ln>
                  <a:noFill/>
                </a:ln>
                <a:solidFill>
                  <a:srgbClr val="000000"/>
                </a:solidFill>
                <a:effectLst/>
                <a:uLnTx/>
                <a:uFillTx/>
                <a:latin typeface="Meiryo UI"/>
                <a:ea typeface="Meiryo UI"/>
                <a:cs typeface="+mn-cs"/>
              </a:rPr>
              <a:t>Storage</a:t>
            </a:r>
            <a:endParaRPr kumimoji="1" lang="ja-JP" altLang="en-US" sz="1600" b="0" i="0" u="none" strike="noStrike" kern="0" cap="none" spc="0" normalizeH="0" baseline="0" noProof="0" dirty="0" err="1">
              <a:ln>
                <a:noFill/>
              </a:ln>
              <a:solidFill>
                <a:srgbClr val="000000"/>
              </a:solidFill>
              <a:effectLst/>
              <a:uLnTx/>
              <a:uFillTx/>
              <a:latin typeface="Meiryo UI"/>
              <a:ea typeface="Meiryo UI"/>
              <a:cs typeface="+mn-cs"/>
            </a:endParaRPr>
          </a:p>
        </p:txBody>
      </p:sp>
      <p:sp>
        <p:nvSpPr>
          <p:cNvPr id="179" name="フローチャート: 磁気ディスク 178">
            <a:extLst>
              <a:ext uri="{FF2B5EF4-FFF2-40B4-BE49-F238E27FC236}">
                <a16:creationId xmlns:a16="http://schemas.microsoft.com/office/drawing/2014/main" id="{650A50A8-B901-1A95-15B9-614B5B50D5D8}"/>
              </a:ext>
            </a:extLst>
          </p:cNvPr>
          <p:cNvSpPr/>
          <p:nvPr/>
        </p:nvSpPr>
        <p:spPr>
          <a:xfrm>
            <a:off x="9804455" y="4035039"/>
            <a:ext cx="1216731" cy="370813"/>
          </a:xfrm>
          <a:prstGeom prst="flowChartMagneticDisk">
            <a:avLst/>
          </a:prstGeom>
          <a:solidFill>
            <a:srgbClr val="6AC346">
              <a:lumMod val="20000"/>
              <a:lumOff val="80000"/>
            </a:srgbClr>
          </a:solidFill>
          <a:ln w="25400" cap="flat" cmpd="sng" algn="ctr">
            <a:solidFill>
              <a:srgbClr val="6AC346"/>
            </a:solidFill>
            <a:prstDash val="solid"/>
          </a:ln>
          <a:effectLst/>
        </p:spPr>
        <p:txBody>
          <a:bodyPr lIns="0" tIns="0" rIns="0" bIns="0"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600" b="0" i="0" u="none" strike="noStrike" kern="0" cap="none" spc="0" normalizeH="0" baseline="0" noProof="0" dirty="0">
                <a:ln>
                  <a:noFill/>
                </a:ln>
                <a:solidFill>
                  <a:srgbClr val="000000"/>
                </a:solidFill>
                <a:effectLst/>
                <a:uLnTx/>
                <a:uFillTx/>
                <a:latin typeface="Meiryo UI"/>
                <a:ea typeface="Meiryo UI"/>
                <a:cs typeface="+mn-cs"/>
              </a:rPr>
              <a:t>Storage</a:t>
            </a:r>
            <a:endParaRPr kumimoji="1" lang="ja-JP" altLang="en-US" sz="1600" b="0" i="0" u="none" strike="noStrike" kern="0" cap="none" spc="0" normalizeH="0" baseline="0" noProof="0" dirty="0" err="1">
              <a:ln>
                <a:noFill/>
              </a:ln>
              <a:solidFill>
                <a:srgbClr val="000000"/>
              </a:solidFill>
              <a:effectLst/>
              <a:uLnTx/>
              <a:uFillTx/>
              <a:latin typeface="Meiryo UI"/>
              <a:ea typeface="Meiryo UI"/>
              <a:cs typeface="+mn-cs"/>
            </a:endParaRPr>
          </a:p>
        </p:txBody>
      </p:sp>
      <p:sp>
        <p:nvSpPr>
          <p:cNvPr id="180" name="テキスト ボックス 179">
            <a:extLst>
              <a:ext uri="{FF2B5EF4-FFF2-40B4-BE49-F238E27FC236}">
                <a16:creationId xmlns:a16="http://schemas.microsoft.com/office/drawing/2014/main" id="{0C93C983-629E-ED90-E701-A67E91A92449}"/>
              </a:ext>
            </a:extLst>
          </p:cNvPr>
          <p:cNvSpPr txBox="1"/>
          <p:nvPr/>
        </p:nvSpPr>
        <p:spPr>
          <a:xfrm>
            <a:off x="5761478" y="5515761"/>
            <a:ext cx="6217516" cy="461665"/>
          </a:xfrm>
          <a:prstGeom prst="rect">
            <a:avLst/>
          </a:prstGeom>
          <a:noFill/>
        </p:spPr>
        <p:txBody>
          <a:bodyPr wrap="square" rtlCol="0">
            <a:spAutoFit/>
          </a:bodyPr>
          <a:lstStyle/>
          <a:p>
            <a:pPr algn="ctr"/>
            <a:r>
              <a:rPr kumimoji="1" lang="ja-JP" altLang="en-US" dirty="0">
                <a:solidFill>
                  <a:schemeClr val="bg1"/>
                </a:solidFill>
                <a:ea typeface="Meiryo UI"/>
                <a:cs typeface="Arial" pitchFamily="34" charset="0"/>
              </a:rPr>
              <a:t>構成要素が減る＝意識する対象も減る</a:t>
            </a:r>
            <a:endParaRPr kumimoji="1" lang="en-US" altLang="ja-JP" dirty="0">
              <a:solidFill>
                <a:schemeClr val="bg1"/>
              </a:solidFill>
              <a:ea typeface="Meiryo UI"/>
              <a:cs typeface="Arial" pitchFamily="34" charset="0"/>
            </a:endParaRPr>
          </a:p>
        </p:txBody>
      </p:sp>
      <p:sp>
        <p:nvSpPr>
          <p:cNvPr id="182" name="四角形: 角を丸くする 181">
            <a:extLst>
              <a:ext uri="{FF2B5EF4-FFF2-40B4-BE49-F238E27FC236}">
                <a16:creationId xmlns:a16="http://schemas.microsoft.com/office/drawing/2014/main" id="{2D5EDE21-ED04-0D8E-EE33-3028D7746182}"/>
              </a:ext>
            </a:extLst>
          </p:cNvPr>
          <p:cNvSpPr/>
          <p:nvPr/>
        </p:nvSpPr>
        <p:spPr>
          <a:xfrm>
            <a:off x="6550437" y="3113548"/>
            <a:ext cx="451343" cy="318720"/>
          </a:xfrm>
          <a:prstGeom prst="roundRect">
            <a:avLst/>
          </a:prstGeom>
          <a:solidFill>
            <a:srgbClr val="6AC346">
              <a:lumMod val="20000"/>
              <a:lumOff val="80000"/>
            </a:srgbClr>
          </a:solidFill>
          <a:ln w="25400" cap="flat" cmpd="sng" algn="ctr">
            <a:solidFill>
              <a:srgbClr val="6AC346"/>
            </a:solidFill>
            <a:prstDash val="solid"/>
          </a:ln>
          <a:effectLst/>
        </p:spPr>
        <p:txBody>
          <a:bodyPr lIns="0" tIns="0" rIns="0" bIns="0" rtlCol="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HCI</a:t>
            </a:r>
            <a:endParaRPr kumimoji="1" lang="ja-JP" altLang="en-US" sz="9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84" name="フローチャート: 磁気ディスク 183">
            <a:extLst>
              <a:ext uri="{FF2B5EF4-FFF2-40B4-BE49-F238E27FC236}">
                <a16:creationId xmlns:a16="http://schemas.microsoft.com/office/drawing/2014/main" id="{11934892-C8B2-B140-915C-FD0CF05F58C7}"/>
              </a:ext>
            </a:extLst>
          </p:cNvPr>
          <p:cNvSpPr/>
          <p:nvPr/>
        </p:nvSpPr>
        <p:spPr>
          <a:xfrm>
            <a:off x="6406328" y="3905013"/>
            <a:ext cx="4614858" cy="572726"/>
          </a:xfrm>
          <a:prstGeom prst="flowChartMagneticDisk">
            <a:avLst/>
          </a:prstGeom>
          <a:solidFill>
            <a:srgbClr val="6AC346">
              <a:lumMod val="20000"/>
              <a:lumOff val="80000"/>
            </a:srgbClr>
          </a:solidFill>
          <a:ln w="25400" cap="flat" cmpd="sng" algn="ctr">
            <a:solidFill>
              <a:srgbClr val="6AC346"/>
            </a:solidFill>
            <a:prstDash val="solid"/>
          </a:ln>
          <a:effectLst/>
        </p:spPr>
        <p:txBody>
          <a:bodyPr lIns="0" tIns="0" rIns="0" bIns="0"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dirty="0">
                <a:ln>
                  <a:noFill/>
                </a:ln>
                <a:solidFill>
                  <a:srgbClr val="000000"/>
                </a:solidFill>
                <a:effectLst/>
                <a:uLnTx/>
                <a:uFillTx/>
                <a:latin typeface="Meiryo UI"/>
                <a:ea typeface="Meiryo UI"/>
                <a:cs typeface="+mn-cs"/>
              </a:rPr>
              <a:t>仮想ストレージ</a:t>
            </a:r>
            <a:r>
              <a:rPr kumimoji="1" lang="en-US" altLang="ja-JP" sz="1600" b="0" i="0" u="none" strike="noStrike" kern="0" cap="none" spc="0" normalizeH="0" baseline="0" noProof="0" dirty="0">
                <a:ln>
                  <a:noFill/>
                </a:ln>
                <a:solidFill>
                  <a:srgbClr val="000000"/>
                </a:solidFill>
                <a:effectLst/>
                <a:uLnTx/>
                <a:uFillTx/>
                <a:latin typeface="Meiryo UI"/>
                <a:ea typeface="Meiryo UI"/>
                <a:cs typeface="+mn-cs"/>
              </a:rPr>
              <a:t>Storage</a:t>
            </a:r>
            <a:endParaRPr kumimoji="1" lang="ja-JP" altLang="en-US" sz="1600" b="0" i="0" u="none" strike="noStrike" kern="0" cap="none" spc="0" normalizeH="0" baseline="0" noProof="0" dirty="0" err="1">
              <a:ln>
                <a:noFill/>
              </a:ln>
              <a:solidFill>
                <a:srgbClr val="000000"/>
              </a:solidFill>
              <a:effectLst/>
              <a:uLnTx/>
              <a:uFillTx/>
              <a:latin typeface="Meiryo UI"/>
              <a:ea typeface="Meiryo UI"/>
              <a:cs typeface="+mn-cs"/>
            </a:endParaRPr>
          </a:p>
        </p:txBody>
      </p:sp>
      <p:sp>
        <p:nvSpPr>
          <p:cNvPr id="185" name="四角形: 角を丸くする 184">
            <a:extLst>
              <a:ext uri="{FF2B5EF4-FFF2-40B4-BE49-F238E27FC236}">
                <a16:creationId xmlns:a16="http://schemas.microsoft.com/office/drawing/2014/main" id="{D4496969-6B96-A646-6186-3AD4B80395A0}"/>
              </a:ext>
            </a:extLst>
          </p:cNvPr>
          <p:cNvSpPr/>
          <p:nvPr/>
        </p:nvSpPr>
        <p:spPr>
          <a:xfrm>
            <a:off x="8870236" y="3111880"/>
            <a:ext cx="451343" cy="318720"/>
          </a:xfrm>
          <a:prstGeom prst="roundRect">
            <a:avLst/>
          </a:prstGeom>
          <a:solidFill>
            <a:srgbClr val="6AC346">
              <a:lumMod val="20000"/>
              <a:lumOff val="80000"/>
            </a:srgbClr>
          </a:solidFill>
          <a:ln w="25400" cap="flat" cmpd="sng" algn="ctr">
            <a:solidFill>
              <a:srgbClr val="6AC346"/>
            </a:solidFill>
            <a:prstDash val="solid"/>
          </a:ln>
          <a:effectLst/>
        </p:spPr>
        <p:txBody>
          <a:bodyPr lIns="0" tIns="0" rIns="0" bIns="0" rtlCol="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HCI</a:t>
            </a:r>
            <a:endParaRPr kumimoji="1" lang="ja-JP" altLang="en-US" sz="9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86" name="四角形: 角を丸くする 185">
            <a:extLst>
              <a:ext uri="{FF2B5EF4-FFF2-40B4-BE49-F238E27FC236}">
                <a16:creationId xmlns:a16="http://schemas.microsoft.com/office/drawing/2014/main" id="{9AC9CB62-586D-B1F6-DC36-57C62584071C}"/>
              </a:ext>
            </a:extLst>
          </p:cNvPr>
          <p:cNvSpPr/>
          <p:nvPr/>
        </p:nvSpPr>
        <p:spPr>
          <a:xfrm>
            <a:off x="9816207" y="3105775"/>
            <a:ext cx="451343" cy="318720"/>
          </a:xfrm>
          <a:prstGeom prst="roundRect">
            <a:avLst/>
          </a:prstGeom>
          <a:solidFill>
            <a:srgbClr val="6AC346">
              <a:lumMod val="20000"/>
              <a:lumOff val="80000"/>
            </a:srgbClr>
          </a:solidFill>
          <a:ln w="25400" cap="flat" cmpd="sng" algn="ctr">
            <a:solidFill>
              <a:srgbClr val="6AC346"/>
            </a:solidFill>
            <a:prstDash val="solid"/>
          </a:ln>
          <a:effectLst/>
        </p:spPr>
        <p:txBody>
          <a:bodyPr lIns="0" tIns="0" rIns="0" bIns="0" rtlCol="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HCI</a:t>
            </a:r>
            <a:endParaRPr kumimoji="1" lang="ja-JP" altLang="en-US" sz="9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88" name="テキスト ボックス 187">
            <a:extLst>
              <a:ext uri="{FF2B5EF4-FFF2-40B4-BE49-F238E27FC236}">
                <a16:creationId xmlns:a16="http://schemas.microsoft.com/office/drawing/2014/main" id="{EBBE4BFF-8763-4EFC-D5EF-235966B818B9}"/>
              </a:ext>
            </a:extLst>
          </p:cNvPr>
          <p:cNvSpPr txBox="1"/>
          <p:nvPr/>
        </p:nvSpPr>
        <p:spPr>
          <a:xfrm>
            <a:off x="7893859" y="81701"/>
            <a:ext cx="2059322" cy="1107996"/>
          </a:xfrm>
          <a:prstGeom prst="rect">
            <a:avLst/>
          </a:prstGeom>
          <a:noFill/>
        </p:spPr>
        <p:txBody>
          <a:bodyPr wrap="square" rtlCol="0">
            <a:spAutoFit/>
          </a:bodyPr>
          <a:lstStyle/>
          <a:p>
            <a:r>
              <a:rPr kumimoji="1" lang="ja-JP" altLang="en-US" sz="1400" b="1" dirty="0">
                <a:solidFill>
                  <a:srgbClr val="00B0F0"/>
                </a:solidFill>
                <a:latin typeface="Meiryo UI" panose="020B0604030504040204" pitchFamily="50" charset="-128"/>
                <a:ea typeface="Meiryo UI" panose="020B0604030504040204" pitchFamily="50" charset="-128"/>
                <a:cs typeface="Arial" pitchFamily="34" charset="0"/>
              </a:rPr>
              <a:t>ー</a:t>
            </a:r>
            <a:r>
              <a:rPr kumimoji="1" lang="ja-JP" altLang="en-US" sz="1400" dirty="0">
                <a:solidFill>
                  <a:srgbClr val="00B0F0"/>
                </a:solidFill>
                <a:latin typeface="Meiryo UI" panose="020B0604030504040204" pitchFamily="50" charset="-128"/>
                <a:ea typeface="Meiryo UI" panose="020B0604030504040204" pitchFamily="50" charset="-128"/>
                <a:cs typeface="Arial" pitchFamily="34" charset="0"/>
              </a:rPr>
              <a:t>　サービスセグメント</a:t>
            </a:r>
            <a:endParaRPr kumimoji="1" lang="en-US" altLang="ja-JP" sz="1400" dirty="0">
              <a:solidFill>
                <a:srgbClr val="00B0F0"/>
              </a:solidFill>
              <a:latin typeface="Meiryo UI" panose="020B0604030504040204" pitchFamily="50" charset="-128"/>
              <a:ea typeface="Meiryo UI" panose="020B0604030504040204" pitchFamily="50" charset="-128"/>
              <a:cs typeface="Arial" pitchFamily="34" charset="0"/>
            </a:endParaRPr>
          </a:p>
          <a:p>
            <a:r>
              <a:rPr kumimoji="1" lang="ja-JP" altLang="en-US" sz="1400" b="1" dirty="0">
                <a:solidFill>
                  <a:srgbClr val="FF6A00"/>
                </a:solidFill>
                <a:latin typeface="Meiryo UI" panose="020B0604030504040204" pitchFamily="50" charset="-128"/>
                <a:ea typeface="Meiryo UI" panose="020B0604030504040204" pitchFamily="50" charset="-128"/>
                <a:cs typeface="Arial" pitchFamily="34" charset="0"/>
              </a:rPr>
              <a:t>ー</a:t>
            </a:r>
            <a:r>
              <a:rPr kumimoji="1" lang="ja-JP" altLang="en-US" sz="1400" dirty="0">
                <a:solidFill>
                  <a:srgbClr val="FF6A00"/>
                </a:solidFill>
                <a:latin typeface="Meiryo UI" panose="020B0604030504040204" pitchFamily="50" charset="-128"/>
                <a:ea typeface="Meiryo UI" panose="020B0604030504040204" pitchFamily="50" charset="-128"/>
                <a:cs typeface="Arial" pitchFamily="34" charset="0"/>
              </a:rPr>
              <a:t>　バックエンドセグメント</a:t>
            </a:r>
            <a:endParaRPr kumimoji="1" lang="en-US" altLang="ja-JP" sz="1400" dirty="0">
              <a:solidFill>
                <a:srgbClr val="FF6A00"/>
              </a:solidFill>
              <a:latin typeface="Meiryo UI" panose="020B0604030504040204" pitchFamily="50" charset="-128"/>
              <a:ea typeface="Meiryo UI" panose="020B0604030504040204" pitchFamily="50" charset="-128"/>
              <a:cs typeface="Arial" pitchFamily="34" charset="0"/>
            </a:endParaRPr>
          </a:p>
          <a:p>
            <a:r>
              <a:rPr kumimoji="1" lang="ja-JP" altLang="en-US" sz="1400" b="1" dirty="0">
                <a:solidFill>
                  <a:srgbClr val="F04187"/>
                </a:solidFill>
                <a:latin typeface="Meiryo UI" panose="020B0604030504040204" pitchFamily="50" charset="-128"/>
                <a:ea typeface="Meiryo UI" panose="020B0604030504040204" pitchFamily="50" charset="-128"/>
                <a:cs typeface="Arial" pitchFamily="34" charset="0"/>
              </a:rPr>
              <a:t>ー</a:t>
            </a:r>
            <a:r>
              <a:rPr kumimoji="1" lang="ja-JP" altLang="en-US" sz="1400" dirty="0">
                <a:solidFill>
                  <a:srgbClr val="F04187"/>
                </a:solidFill>
                <a:latin typeface="Meiryo UI" panose="020B0604030504040204" pitchFamily="50" charset="-128"/>
                <a:ea typeface="Meiryo UI" panose="020B0604030504040204" pitchFamily="50" charset="-128"/>
                <a:cs typeface="Arial" pitchFamily="34" charset="0"/>
              </a:rPr>
              <a:t>　運用監視セグメント</a:t>
            </a:r>
            <a:endParaRPr kumimoji="1" lang="en-US" altLang="ja-JP" sz="1400" dirty="0">
              <a:solidFill>
                <a:srgbClr val="F04187"/>
              </a:solidFill>
              <a:latin typeface="Meiryo UI" panose="020B0604030504040204" pitchFamily="50" charset="-128"/>
              <a:ea typeface="Meiryo UI" panose="020B0604030504040204" pitchFamily="50" charset="-128"/>
              <a:cs typeface="Arial" pitchFamily="34" charset="0"/>
            </a:endParaRPr>
          </a:p>
          <a:p>
            <a:endParaRPr kumimoji="1" lang="en-US" altLang="ja-JP" dirty="0">
              <a:solidFill>
                <a:srgbClr val="000000"/>
              </a:solidFill>
              <a:ea typeface="Meiryo UI"/>
              <a:cs typeface="Arial" pitchFamily="34" charset="0"/>
            </a:endParaRPr>
          </a:p>
        </p:txBody>
      </p:sp>
      <p:sp>
        <p:nvSpPr>
          <p:cNvPr id="3" name="四角形: 角を丸くする 2">
            <a:extLst>
              <a:ext uri="{FF2B5EF4-FFF2-40B4-BE49-F238E27FC236}">
                <a16:creationId xmlns:a16="http://schemas.microsoft.com/office/drawing/2014/main" id="{164A782D-431F-73C8-268B-80D3132C1C0D}"/>
              </a:ext>
            </a:extLst>
          </p:cNvPr>
          <p:cNvSpPr/>
          <p:nvPr/>
        </p:nvSpPr>
        <p:spPr>
          <a:xfrm>
            <a:off x="11236036" y="66263"/>
            <a:ext cx="872405" cy="843420"/>
          </a:xfrm>
          <a:prstGeom prst="roundRect">
            <a:avLst/>
          </a:prstGeom>
          <a:solidFill>
            <a:srgbClr val="294E95"/>
          </a:solidFill>
          <a:ln w="25400" cap="flat" cmpd="sng" algn="ctr">
            <a:noFill/>
            <a:prstDash val="solid"/>
          </a:ln>
          <a:effectLst/>
        </p:spPr>
        <p:txBody>
          <a:bodyPr lIns="36000" tIns="0" rIns="36000" bIns="0"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05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新たな</a:t>
            </a:r>
            <a:br>
              <a:rPr kumimoji="1" lang="en-US" altLang="ja-JP" sz="105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br>
            <a:r>
              <a:rPr kumimoji="1" lang="ja-JP" altLang="en-US" sz="105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ビジネス</a:t>
            </a:r>
            <a:br>
              <a:rPr kumimoji="1" lang="en-US" altLang="ja-JP" sz="105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br>
            <a:r>
              <a:rPr kumimoji="1" lang="ja-JP" altLang="en-US" sz="105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アーキテクチャ</a:t>
            </a:r>
            <a:endParaRPr kumimoji="1" lang="en-US" altLang="ja-JP" sz="105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8" name="Slide Number Placeholder 5">
            <a:extLst>
              <a:ext uri="{FF2B5EF4-FFF2-40B4-BE49-F238E27FC236}">
                <a16:creationId xmlns:a16="http://schemas.microsoft.com/office/drawing/2014/main" id="{6FEAED75-41DE-42F3-8524-CAC12E7C3B02}"/>
              </a:ext>
            </a:extLst>
          </p:cNvPr>
          <p:cNvSpPr>
            <a:spLocks noGrp="1"/>
          </p:cNvSpPr>
          <p:nvPr>
            <p:ph type="sldNum" sz="quarter" idx="4"/>
          </p:nvPr>
        </p:nvSpPr>
        <p:spPr>
          <a:xfrm>
            <a:off x="11672569" y="6400800"/>
            <a:ext cx="439026" cy="155448"/>
          </a:xfrm>
          <a:prstGeom prst="rect">
            <a:avLst/>
          </a:prstGeom>
        </p:spPr>
        <p:txBody>
          <a:bodyPr vert="horz" lIns="0" tIns="0" rIns="0" bIns="0" rtlCol="0" anchor="ctr"/>
          <a:lstStyle>
            <a:lvl1pPr algn="ctr">
              <a:defRPr sz="1000">
                <a:solidFill>
                  <a:schemeClr val="bg1"/>
                </a:solidFill>
                <a:latin typeface="Arial" panose="020B0604020202020204" pitchFamily="34" charset="0"/>
                <a:cs typeface="Arial" panose="020B0604020202020204" pitchFamily="34" charset="0"/>
              </a:defRPr>
            </a:lvl1pPr>
          </a:lstStyle>
          <a:p>
            <a:fld id="{6D22F896-40B5-4ADD-8801-0D06FADFA095}" type="slidenum">
              <a:rPr lang="en-US" smtClean="0"/>
              <a:pPr/>
              <a:t>14</a:t>
            </a:fld>
            <a:endParaRPr lang="en-US" dirty="0"/>
          </a:p>
        </p:txBody>
      </p:sp>
    </p:spTree>
    <p:extLst>
      <p:ext uri="{BB962C8B-B14F-4D97-AF65-F5344CB8AC3E}">
        <p14:creationId xmlns:p14="http://schemas.microsoft.com/office/powerpoint/2010/main" val="82186789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82"/>
                                        </p:tgtEl>
                                        <p:attrNameLst>
                                          <p:attrName>style.visibility</p:attrName>
                                        </p:attrNameLst>
                                      </p:cBhvr>
                                      <p:to>
                                        <p:strVal val="visible"/>
                                      </p:to>
                                    </p:set>
                                    <p:animEffect transition="in" filter="fade">
                                      <p:cBhvr>
                                        <p:cTn id="7" dur="1000"/>
                                        <p:tgtEl>
                                          <p:spTgt spid="182"/>
                                        </p:tgtEl>
                                      </p:cBhvr>
                                    </p:animEffect>
                                    <p:anim calcmode="lin" valueType="num">
                                      <p:cBhvr>
                                        <p:cTn id="8" dur="1000" fill="hold"/>
                                        <p:tgtEl>
                                          <p:spTgt spid="182"/>
                                        </p:tgtEl>
                                        <p:attrNameLst>
                                          <p:attrName>ppt_x</p:attrName>
                                        </p:attrNameLst>
                                      </p:cBhvr>
                                      <p:tavLst>
                                        <p:tav tm="0">
                                          <p:val>
                                            <p:strVal val="#ppt_x"/>
                                          </p:val>
                                        </p:tav>
                                        <p:tav tm="100000">
                                          <p:val>
                                            <p:strVal val="#ppt_x"/>
                                          </p:val>
                                        </p:tav>
                                      </p:tavLst>
                                    </p:anim>
                                    <p:anim calcmode="lin" valueType="num">
                                      <p:cBhvr>
                                        <p:cTn id="9" dur="1000" fill="hold"/>
                                        <p:tgtEl>
                                          <p:spTgt spid="18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85"/>
                                        </p:tgtEl>
                                        <p:attrNameLst>
                                          <p:attrName>style.visibility</p:attrName>
                                        </p:attrNameLst>
                                      </p:cBhvr>
                                      <p:to>
                                        <p:strVal val="visible"/>
                                      </p:to>
                                    </p:set>
                                    <p:animEffect transition="in" filter="fade">
                                      <p:cBhvr>
                                        <p:cTn id="12" dur="1000"/>
                                        <p:tgtEl>
                                          <p:spTgt spid="185"/>
                                        </p:tgtEl>
                                      </p:cBhvr>
                                    </p:animEffect>
                                    <p:anim calcmode="lin" valueType="num">
                                      <p:cBhvr>
                                        <p:cTn id="13" dur="1000" fill="hold"/>
                                        <p:tgtEl>
                                          <p:spTgt spid="185"/>
                                        </p:tgtEl>
                                        <p:attrNameLst>
                                          <p:attrName>ppt_x</p:attrName>
                                        </p:attrNameLst>
                                      </p:cBhvr>
                                      <p:tavLst>
                                        <p:tav tm="0">
                                          <p:val>
                                            <p:strVal val="#ppt_x"/>
                                          </p:val>
                                        </p:tav>
                                        <p:tav tm="100000">
                                          <p:val>
                                            <p:strVal val="#ppt_x"/>
                                          </p:val>
                                        </p:tav>
                                      </p:tavLst>
                                    </p:anim>
                                    <p:anim calcmode="lin" valueType="num">
                                      <p:cBhvr>
                                        <p:cTn id="14" dur="1000" fill="hold"/>
                                        <p:tgtEl>
                                          <p:spTgt spid="185"/>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86"/>
                                        </p:tgtEl>
                                        <p:attrNameLst>
                                          <p:attrName>style.visibility</p:attrName>
                                        </p:attrNameLst>
                                      </p:cBhvr>
                                      <p:to>
                                        <p:strVal val="visible"/>
                                      </p:to>
                                    </p:set>
                                    <p:animEffect transition="in" filter="fade">
                                      <p:cBhvr>
                                        <p:cTn id="17" dur="1000"/>
                                        <p:tgtEl>
                                          <p:spTgt spid="186"/>
                                        </p:tgtEl>
                                      </p:cBhvr>
                                    </p:animEffect>
                                    <p:anim calcmode="lin" valueType="num">
                                      <p:cBhvr>
                                        <p:cTn id="18" dur="1000" fill="hold"/>
                                        <p:tgtEl>
                                          <p:spTgt spid="186"/>
                                        </p:tgtEl>
                                        <p:attrNameLst>
                                          <p:attrName>ppt_x</p:attrName>
                                        </p:attrNameLst>
                                      </p:cBhvr>
                                      <p:tavLst>
                                        <p:tav tm="0">
                                          <p:val>
                                            <p:strVal val="#ppt_x"/>
                                          </p:val>
                                        </p:tav>
                                        <p:tav tm="100000">
                                          <p:val>
                                            <p:strVal val="#ppt_x"/>
                                          </p:val>
                                        </p:tav>
                                      </p:tavLst>
                                    </p:anim>
                                    <p:anim calcmode="lin" valueType="num">
                                      <p:cBhvr>
                                        <p:cTn id="19" dur="1000" fill="hold"/>
                                        <p:tgtEl>
                                          <p:spTgt spid="18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37" fill="hold" grpId="0" nodeType="clickEffect">
                                  <p:stCondLst>
                                    <p:cond delay="0"/>
                                  </p:stCondLst>
                                  <p:childTnLst>
                                    <p:set>
                                      <p:cBhvr>
                                        <p:cTn id="23" dur="1" fill="hold">
                                          <p:stCondLst>
                                            <p:cond delay="0"/>
                                          </p:stCondLst>
                                        </p:cTn>
                                        <p:tgtEl>
                                          <p:spTgt spid="184"/>
                                        </p:tgtEl>
                                        <p:attrNameLst>
                                          <p:attrName>style.visibility</p:attrName>
                                        </p:attrNameLst>
                                      </p:cBhvr>
                                      <p:to>
                                        <p:strVal val="visible"/>
                                      </p:to>
                                    </p:set>
                                    <p:animEffect transition="in" filter="barn(outVertical)">
                                      <p:cBhvr>
                                        <p:cTn id="24" dur="500"/>
                                        <p:tgtEl>
                                          <p:spTgt spid="18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80"/>
                                        </p:tgtEl>
                                        <p:attrNameLst>
                                          <p:attrName>style.visibility</p:attrName>
                                        </p:attrNameLst>
                                      </p:cBhvr>
                                      <p:to>
                                        <p:strVal val="visible"/>
                                      </p:to>
                                    </p:set>
                                    <p:animEffect transition="in" filter="fade">
                                      <p:cBhvr>
                                        <p:cTn id="29" dur="50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 grpId="0"/>
      <p:bldP spid="182" grpId="0" animBg="1"/>
      <p:bldP spid="184" grpId="0" animBg="1"/>
      <p:bldP spid="185" grpId="0" animBg="1"/>
      <p:bldP spid="18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プレースホルダー 10">
            <a:extLst>
              <a:ext uri="{FF2B5EF4-FFF2-40B4-BE49-F238E27FC236}">
                <a16:creationId xmlns:a16="http://schemas.microsoft.com/office/drawing/2014/main" id="{98B83472-B2F0-CC6E-852F-745CF28FE01D}"/>
              </a:ext>
            </a:extLst>
          </p:cNvPr>
          <p:cNvSpPr>
            <a:spLocks noGrp="1"/>
          </p:cNvSpPr>
          <p:nvPr>
            <p:ph type="body" idx="10"/>
          </p:nvPr>
        </p:nvSpPr>
        <p:spPr/>
        <p:txBody>
          <a:bodyPr/>
          <a:lstStyle/>
          <a:p>
            <a:r>
              <a:rPr lang="ja-JP" altLang="en-US" dirty="0">
                <a:latin typeface="UD デジタル 教科書体 NK-R" panose="02020400000000000000" pitchFamily="18" charset="-128"/>
                <a:ea typeface="UD デジタル 教科書体 NK-R" panose="02020400000000000000" pitchFamily="18" charset="-128"/>
              </a:rPr>
              <a:t>新たなビジネスアーキテクチャ</a:t>
            </a:r>
          </a:p>
        </p:txBody>
      </p:sp>
      <p:sp>
        <p:nvSpPr>
          <p:cNvPr id="2" name="タイトル 1">
            <a:extLst>
              <a:ext uri="{FF2B5EF4-FFF2-40B4-BE49-F238E27FC236}">
                <a16:creationId xmlns:a16="http://schemas.microsoft.com/office/drawing/2014/main" id="{0BC449FB-2184-BC02-8127-3D5D8B572182}"/>
              </a:ext>
            </a:extLst>
          </p:cNvPr>
          <p:cNvSpPr>
            <a:spLocks noGrp="1"/>
          </p:cNvSpPr>
          <p:nvPr>
            <p:ph type="title"/>
          </p:nvPr>
        </p:nvSpPr>
        <p:spPr/>
        <p:txBody>
          <a:bodyPr/>
          <a:lstStyle/>
          <a:p>
            <a:r>
              <a:rPr kumimoji="1" lang="ja-JP" altLang="en-US" dirty="0">
                <a:latin typeface="UD デジタル 教科書体 NK-R" panose="02020400000000000000" pitchFamily="18" charset="-128"/>
                <a:ea typeface="UD デジタル 教科書体 NK-R" panose="02020400000000000000" pitchFamily="18" charset="-128"/>
              </a:rPr>
              <a:t>クラウド要素②：移行作業から解放されます</a:t>
            </a:r>
          </a:p>
        </p:txBody>
      </p:sp>
      <p:sp>
        <p:nvSpPr>
          <p:cNvPr id="20" name="テキスト ボックス 19">
            <a:extLst>
              <a:ext uri="{FF2B5EF4-FFF2-40B4-BE49-F238E27FC236}">
                <a16:creationId xmlns:a16="http://schemas.microsoft.com/office/drawing/2014/main" id="{7D110054-0C39-F72F-8BED-60442B5F9A16}"/>
              </a:ext>
            </a:extLst>
          </p:cNvPr>
          <p:cNvSpPr txBox="1"/>
          <p:nvPr/>
        </p:nvSpPr>
        <p:spPr>
          <a:xfrm>
            <a:off x="6165375" y="1106564"/>
            <a:ext cx="5943066" cy="261610"/>
          </a:xfrm>
          <a:prstGeom prst="rect">
            <a:avLst/>
          </a:prstGeom>
          <a:noFill/>
        </p:spPr>
        <p:txBody>
          <a:bodyPr wrap="square">
            <a:spAutoFit/>
          </a:bodyPr>
          <a:lstStyle/>
          <a:p>
            <a:r>
              <a:rPr lang="en-US" altLang="ja-JP" sz="1100" dirty="0">
                <a:solidFill>
                  <a:schemeClr val="bg1"/>
                </a:solidFill>
                <a:latin typeface="Meiryo UI" panose="020B0604030504040204" pitchFamily="50" charset="-128"/>
                <a:ea typeface="Meiryo UI" panose="020B0604030504040204" pitchFamily="50" charset="-128"/>
                <a:hlinkClick r:id="rId3">
                  <a:extLst>
                    <a:ext uri="{A12FA001-AC4F-418D-AE19-62706E023703}">
                      <ahyp:hlinkClr xmlns:ahyp="http://schemas.microsoft.com/office/drawing/2018/hyperlinkcolor" val="tx"/>
                    </a:ext>
                  </a:extLst>
                </a:hlinkClick>
              </a:rPr>
              <a:t>https://www.lenovojp.com/business/case/181/index_2.html</a:t>
            </a:r>
            <a:r>
              <a:rPr lang="ja-JP" altLang="en-US" sz="1100" dirty="0">
                <a:solidFill>
                  <a:schemeClr val="bg1"/>
                </a:solidFill>
                <a:latin typeface="Meiryo UI" panose="020B0604030504040204" pitchFamily="50" charset="-128"/>
                <a:ea typeface="Meiryo UI" panose="020B0604030504040204" pitchFamily="50" charset="-128"/>
              </a:rPr>
              <a:t>　　</a:t>
            </a:r>
          </a:p>
        </p:txBody>
      </p:sp>
      <p:pic>
        <p:nvPicPr>
          <p:cNvPr id="21" name="図 20">
            <a:extLst>
              <a:ext uri="{FF2B5EF4-FFF2-40B4-BE49-F238E27FC236}">
                <a16:creationId xmlns:a16="http://schemas.microsoft.com/office/drawing/2014/main" id="{586E5A2D-876F-B31D-EA28-B008E8CC1048}"/>
              </a:ext>
            </a:extLst>
          </p:cNvPr>
          <p:cNvPicPr>
            <a:picLocks noChangeAspect="1"/>
          </p:cNvPicPr>
          <p:nvPr/>
        </p:nvPicPr>
        <p:blipFill>
          <a:blip r:embed="rId4"/>
          <a:stretch>
            <a:fillRect/>
          </a:stretch>
        </p:blipFill>
        <p:spPr>
          <a:xfrm>
            <a:off x="507297" y="1468837"/>
            <a:ext cx="5078231" cy="4580164"/>
          </a:xfrm>
          <a:prstGeom prst="rect">
            <a:avLst/>
          </a:prstGeom>
          <a:ln w="88900" cap="sq" cmpd="thickThin">
            <a:solidFill>
              <a:srgbClr val="000000"/>
            </a:solidFill>
            <a:prstDash val="solid"/>
            <a:miter lim="800000"/>
          </a:ln>
          <a:effectLst>
            <a:innerShdw blurRad="76200">
              <a:srgbClr val="000000"/>
            </a:innerShdw>
          </a:effectLst>
        </p:spPr>
      </p:pic>
      <p:pic>
        <p:nvPicPr>
          <p:cNvPr id="22" name="図 21">
            <a:extLst>
              <a:ext uri="{FF2B5EF4-FFF2-40B4-BE49-F238E27FC236}">
                <a16:creationId xmlns:a16="http://schemas.microsoft.com/office/drawing/2014/main" id="{DF825280-B09A-E18B-C4D0-D0CEB98DD596}"/>
              </a:ext>
            </a:extLst>
          </p:cNvPr>
          <p:cNvPicPr>
            <a:picLocks noChangeAspect="1"/>
          </p:cNvPicPr>
          <p:nvPr/>
        </p:nvPicPr>
        <p:blipFill>
          <a:blip r:embed="rId5"/>
          <a:stretch>
            <a:fillRect/>
          </a:stretch>
        </p:blipFill>
        <p:spPr>
          <a:xfrm>
            <a:off x="5779086" y="1479097"/>
            <a:ext cx="6118225" cy="4580164"/>
          </a:xfrm>
          <a:prstGeom prst="rect">
            <a:avLst/>
          </a:prstGeom>
          <a:ln w="88900" cap="sq" cmpd="thickThin">
            <a:solidFill>
              <a:srgbClr val="000000"/>
            </a:solidFill>
            <a:prstDash val="solid"/>
            <a:miter lim="800000"/>
          </a:ln>
          <a:effectLst>
            <a:innerShdw blurRad="76200">
              <a:srgbClr val="000000"/>
            </a:innerShdw>
          </a:effectLst>
        </p:spPr>
      </p:pic>
      <p:sp>
        <p:nvSpPr>
          <p:cNvPr id="3" name="四角形: 角を丸くする 2">
            <a:extLst>
              <a:ext uri="{FF2B5EF4-FFF2-40B4-BE49-F238E27FC236}">
                <a16:creationId xmlns:a16="http://schemas.microsoft.com/office/drawing/2014/main" id="{D9DBB67D-C981-4C48-D865-0FB8A6CF5404}"/>
              </a:ext>
            </a:extLst>
          </p:cNvPr>
          <p:cNvSpPr/>
          <p:nvPr/>
        </p:nvSpPr>
        <p:spPr>
          <a:xfrm>
            <a:off x="11236036" y="66263"/>
            <a:ext cx="872405" cy="843420"/>
          </a:xfrm>
          <a:prstGeom prst="roundRect">
            <a:avLst/>
          </a:prstGeom>
          <a:solidFill>
            <a:srgbClr val="294E95"/>
          </a:solidFill>
          <a:ln w="25400" cap="flat" cmpd="sng" algn="ctr">
            <a:noFill/>
            <a:prstDash val="solid"/>
          </a:ln>
          <a:effectLst/>
        </p:spPr>
        <p:txBody>
          <a:bodyPr lIns="36000" tIns="0" rIns="36000" bIns="0"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050" b="0" i="0" u="none" strike="noStrike" kern="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rPr>
              <a:t>新たな</a:t>
            </a:r>
            <a:br>
              <a:rPr kumimoji="1" lang="en-US" altLang="ja-JP" sz="1050" b="0" i="0" u="none" strike="noStrike" kern="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rPr>
            </a:br>
            <a:r>
              <a:rPr kumimoji="1" lang="ja-JP" altLang="en-US" sz="1050" b="0" i="0" u="none" strike="noStrike" kern="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rPr>
              <a:t>ビジネス</a:t>
            </a:r>
            <a:br>
              <a:rPr kumimoji="1" lang="en-US" altLang="ja-JP" sz="1050" b="0" i="0" u="none" strike="noStrike" kern="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rPr>
            </a:br>
            <a:r>
              <a:rPr kumimoji="1" lang="ja-JP" altLang="en-US" sz="1050" b="0" i="0" u="none" strike="noStrike" kern="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rPr>
              <a:t>アーキテクチャ</a:t>
            </a:r>
            <a:endParaRPr kumimoji="1" lang="en-US" altLang="ja-JP" sz="1050" b="0" i="0" u="none" strike="noStrike" kern="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5" name="Slide Number Placeholder 5">
            <a:extLst>
              <a:ext uri="{FF2B5EF4-FFF2-40B4-BE49-F238E27FC236}">
                <a16:creationId xmlns:a16="http://schemas.microsoft.com/office/drawing/2014/main" id="{07440F16-39A2-2892-E1BE-53C300FBE535}"/>
              </a:ext>
            </a:extLst>
          </p:cNvPr>
          <p:cNvSpPr>
            <a:spLocks noGrp="1"/>
          </p:cNvSpPr>
          <p:nvPr>
            <p:ph type="sldNum" sz="quarter" idx="4"/>
          </p:nvPr>
        </p:nvSpPr>
        <p:spPr>
          <a:xfrm>
            <a:off x="11672569" y="6400800"/>
            <a:ext cx="439026" cy="155448"/>
          </a:xfrm>
          <a:prstGeom prst="rect">
            <a:avLst/>
          </a:prstGeom>
        </p:spPr>
        <p:txBody>
          <a:bodyPr vert="horz" lIns="0" tIns="0" rIns="0" bIns="0" rtlCol="0" anchor="ctr"/>
          <a:lstStyle>
            <a:lvl1pPr algn="ctr">
              <a:defRPr sz="1000">
                <a:solidFill>
                  <a:schemeClr val="bg1"/>
                </a:solidFill>
                <a:latin typeface="Arial" panose="020B0604020202020204" pitchFamily="34" charset="0"/>
                <a:cs typeface="Arial" panose="020B0604020202020204" pitchFamily="34" charset="0"/>
              </a:defRPr>
            </a:lvl1pPr>
          </a:lstStyle>
          <a:p>
            <a:fld id="{6D22F896-40B5-4ADD-8801-0D06FADFA095}" type="slidenum">
              <a:rPr lang="en-US" smtClean="0"/>
              <a:pPr/>
              <a:t>15</a:t>
            </a:fld>
            <a:endParaRPr lang="en-US" dirty="0"/>
          </a:p>
        </p:txBody>
      </p:sp>
    </p:spTree>
    <p:extLst>
      <p:ext uri="{BB962C8B-B14F-4D97-AF65-F5344CB8AC3E}">
        <p14:creationId xmlns:p14="http://schemas.microsoft.com/office/powerpoint/2010/main" val="1653969444"/>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814F19E8-6724-C473-B967-FA1C55145425}"/>
              </a:ext>
            </a:extLst>
          </p:cNvPr>
          <p:cNvSpPr txBox="1"/>
          <p:nvPr/>
        </p:nvSpPr>
        <p:spPr>
          <a:xfrm>
            <a:off x="841886" y="1237369"/>
            <a:ext cx="647047" cy="261610"/>
          </a:xfrm>
          <a:prstGeom prst="rect">
            <a:avLst/>
          </a:prstGeom>
          <a:noFill/>
        </p:spPr>
        <p:txBody>
          <a:bodyPr wrap="square" rtlCol="0">
            <a:spAutoFit/>
          </a:bodyPr>
          <a:lstStyle/>
          <a:p>
            <a:pPr algn="l"/>
            <a:r>
              <a:rPr kumimoji="1" lang="ja-JP" altLang="en-US" sz="11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初年度</a:t>
            </a:r>
          </a:p>
        </p:txBody>
      </p:sp>
      <p:sp>
        <p:nvSpPr>
          <p:cNvPr id="10" name="テキスト ボックス 9">
            <a:extLst>
              <a:ext uri="{FF2B5EF4-FFF2-40B4-BE49-F238E27FC236}">
                <a16:creationId xmlns:a16="http://schemas.microsoft.com/office/drawing/2014/main" id="{B1C4E44F-6DEE-6232-FBE6-D35536D4BB5A}"/>
              </a:ext>
            </a:extLst>
          </p:cNvPr>
          <p:cNvSpPr txBox="1"/>
          <p:nvPr/>
        </p:nvSpPr>
        <p:spPr>
          <a:xfrm>
            <a:off x="1641333" y="1237369"/>
            <a:ext cx="647047" cy="261610"/>
          </a:xfrm>
          <a:prstGeom prst="rect">
            <a:avLst/>
          </a:prstGeom>
          <a:noFill/>
        </p:spPr>
        <p:txBody>
          <a:bodyPr wrap="square" rtlCol="0">
            <a:spAutoFit/>
          </a:bodyPr>
          <a:lstStyle/>
          <a:p>
            <a:pPr algn="l"/>
            <a:r>
              <a:rPr kumimoji="1" lang="en-US" altLang="ja-JP" sz="11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2</a:t>
            </a:r>
            <a:r>
              <a:rPr kumimoji="1" lang="ja-JP" altLang="en-US" sz="11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年目</a:t>
            </a:r>
          </a:p>
        </p:txBody>
      </p:sp>
      <p:sp>
        <p:nvSpPr>
          <p:cNvPr id="11" name="テキスト ボックス 10">
            <a:extLst>
              <a:ext uri="{FF2B5EF4-FFF2-40B4-BE49-F238E27FC236}">
                <a16:creationId xmlns:a16="http://schemas.microsoft.com/office/drawing/2014/main" id="{0666188D-428F-31AB-1A39-1A2819245370}"/>
              </a:ext>
            </a:extLst>
          </p:cNvPr>
          <p:cNvSpPr txBox="1"/>
          <p:nvPr/>
        </p:nvSpPr>
        <p:spPr>
          <a:xfrm>
            <a:off x="2399366" y="1237369"/>
            <a:ext cx="647047" cy="261610"/>
          </a:xfrm>
          <a:prstGeom prst="rect">
            <a:avLst/>
          </a:prstGeom>
          <a:noFill/>
        </p:spPr>
        <p:txBody>
          <a:bodyPr wrap="square" rtlCol="0">
            <a:spAutoFit/>
          </a:bodyPr>
          <a:lstStyle/>
          <a:p>
            <a:pPr algn="l"/>
            <a:r>
              <a:rPr kumimoji="1" lang="en-US" altLang="ja-JP" sz="11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3</a:t>
            </a:r>
            <a:r>
              <a:rPr kumimoji="1" lang="ja-JP" altLang="en-US" sz="11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年目</a:t>
            </a:r>
          </a:p>
        </p:txBody>
      </p:sp>
      <p:sp>
        <p:nvSpPr>
          <p:cNvPr id="12" name="テキスト ボックス 11">
            <a:extLst>
              <a:ext uri="{FF2B5EF4-FFF2-40B4-BE49-F238E27FC236}">
                <a16:creationId xmlns:a16="http://schemas.microsoft.com/office/drawing/2014/main" id="{F7FFEB2F-3E95-863E-AE17-D62D7082055B}"/>
              </a:ext>
            </a:extLst>
          </p:cNvPr>
          <p:cNvSpPr txBox="1"/>
          <p:nvPr/>
        </p:nvSpPr>
        <p:spPr>
          <a:xfrm>
            <a:off x="3157399" y="1232887"/>
            <a:ext cx="647047" cy="261610"/>
          </a:xfrm>
          <a:prstGeom prst="rect">
            <a:avLst/>
          </a:prstGeom>
          <a:noFill/>
        </p:spPr>
        <p:txBody>
          <a:bodyPr wrap="square" rtlCol="0">
            <a:spAutoFit/>
          </a:bodyPr>
          <a:lstStyle/>
          <a:p>
            <a:pPr algn="l"/>
            <a:r>
              <a:rPr kumimoji="1" lang="en-US" altLang="ja-JP" sz="11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4</a:t>
            </a:r>
            <a:r>
              <a:rPr kumimoji="1" lang="ja-JP" altLang="en-US" sz="11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年目</a:t>
            </a:r>
          </a:p>
        </p:txBody>
      </p:sp>
      <p:sp>
        <p:nvSpPr>
          <p:cNvPr id="13" name="テキスト ボックス 12">
            <a:extLst>
              <a:ext uri="{FF2B5EF4-FFF2-40B4-BE49-F238E27FC236}">
                <a16:creationId xmlns:a16="http://schemas.microsoft.com/office/drawing/2014/main" id="{FE8DA775-7A83-7610-75D5-95D1270D59F6}"/>
              </a:ext>
            </a:extLst>
          </p:cNvPr>
          <p:cNvSpPr txBox="1"/>
          <p:nvPr/>
        </p:nvSpPr>
        <p:spPr>
          <a:xfrm>
            <a:off x="3874576" y="1237369"/>
            <a:ext cx="647047" cy="261610"/>
          </a:xfrm>
          <a:prstGeom prst="rect">
            <a:avLst/>
          </a:prstGeom>
          <a:noFill/>
        </p:spPr>
        <p:txBody>
          <a:bodyPr wrap="square" rtlCol="0">
            <a:spAutoFit/>
          </a:bodyPr>
          <a:lstStyle/>
          <a:p>
            <a:pPr algn="l"/>
            <a:r>
              <a:rPr kumimoji="1" lang="en-US" altLang="ja-JP" sz="11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5</a:t>
            </a:r>
            <a:r>
              <a:rPr kumimoji="1" lang="ja-JP" altLang="en-US" sz="11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年目</a:t>
            </a:r>
          </a:p>
        </p:txBody>
      </p:sp>
      <p:cxnSp>
        <p:nvCxnSpPr>
          <p:cNvPr id="27" name="直線コネクタ 26">
            <a:extLst>
              <a:ext uri="{FF2B5EF4-FFF2-40B4-BE49-F238E27FC236}">
                <a16:creationId xmlns:a16="http://schemas.microsoft.com/office/drawing/2014/main" id="{2FC4D3DE-6E7B-DDA2-6696-A1CBA35ED3AA}"/>
              </a:ext>
            </a:extLst>
          </p:cNvPr>
          <p:cNvCxnSpPr>
            <a:cxnSpLocks/>
          </p:cNvCxnSpPr>
          <p:nvPr/>
        </p:nvCxnSpPr>
        <p:spPr>
          <a:xfrm flipH="1">
            <a:off x="805236" y="1610836"/>
            <a:ext cx="1" cy="2187388"/>
          </a:xfrm>
          <a:prstGeom prst="line">
            <a:avLst/>
          </a:prstGeom>
          <a:ln w="38100">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59E40106-89E7-7F5D-E0C0-552D1BFD3B97}"/>
              </a:ext>
            </a:extLst>
          </p:cNvPr>
          <p:cNvCxnSpPr>
            <a:cxnSpLocks/>
          </p:cNvCxnSpPr>
          <p:nvPr/>
        </p:nvCxnSpPr>
        <p:spPr>
          <a:xfrm flipH="1">
            <a:off x="805237" y="3766848"/>
            <a:ext cx="3810000" cy="31376"/>
          </a:xfrm>
          <a:prstGeom prst="line">
            <a:avLst/>
          </a:prstGeom>
          <a:ln w="38100">
            <a:solidFill>
              <a:schemeClr val="bg1"/>
            </a:solidFill>
            <a:miter lim="800000"/>
          </a:ln>
        </p:spPr>
        <p:style>
          <a:lnRef idx="1">
            <a:schemeClr val="accent1"/>
          </a:lnRef>
          <a:fillRef idx="0">
            <a:schemeClr val="accent1"/>
          </a:fillRef>
          <a:effectRef idx="0">
            <a:schemeClr val="accent1"/>
          </a:effectRef>
          <a:fontRef idx="minor">
            <a:schemeClr val="tx1"/>
          </a:fontRef>
        </p:style>
      </p:cxnSp>
      <p:sp>
        <p:nvSpPr>
          <p:cNvPr id="29" name="正方形/長方形 28">
            <a:extLst>
              <a:ext uri="{FF2B5EF4-FFF2-40B4-BE49-F238E27FC236}">
                <a16:creationId xmlns:a16="http://schemas.microsoft.com/office/drawing/2014/main" id="{3EEA16CE-15DB-B4B3-FBF3-A1476ABF0AEC}"/>
              </a:ext>
            </a:extLst>
          </p:cNvPr>
          <p:cNvSpPr/>
          <p:nvPr/>
        </p:nvSpPr>
        <p:spPr>
          <a:xfrm>
            <a:off x="918882" y="2753591"/>
            <a:ext cx="493059" cy="96395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kumimoji="1" lang="ja-JP" altLang="en-US" sz="1600" dirty="0" err="1">
              <a:solidFill>
                <a:prstClr val="white"/>
              </a:solidFill>
              <a:latin typeface="UD デジタル 教科書体 NK-R" panose="02020400000000000000" pitchFamily="18" charset="-128"/>
              <a:ea typeface="UD デジタル 教科書体 NK-R" panose="02020400000000000000" pitchFamily="18" charset="-128"/>
            </a:endParaRPr>
          </a:p>
        </p:txBody>
      </p:sp>
      <p:sp>
        <p:nvSpPr>
          <p:cNvPr id="30" name="テキスト ボックス 29">
            <a:extLst>
              <a:ext uri="{FF2B5EF4-FFF2-40B4-BE49-F238E27FC236}">
                <a16:creationId xmlns:a16="http://schemas.microsoft.com/office/drawing/2014/main" id="{C93CC6A4-478D-A7A2-5A04-9CC09AA76E3F}"/>
              </a:ext>
            </a:extLst>
          </p:cNvPr>
          <p:cNvSpPr txBox="1"/>
          <p:nvPr/>
        </p:nvSpPr>
        <p:spPr>
          <a:xfrm>
            <a:off x="841887" y="3901319"/>
            <a:ext cx="647047" cy="261610"/>
          </a:xfrm>
          <a:prstGeom prst="rect">
            <a:avLst/>
          </a:prstGeom>
          <a:noFill/>
        </p:spPr>
        <p:txBody>
          <a:bodyPr wrap="square" rtlCol="0">
            <a:spAutoFit/>
          </a:bodyPr>
          <a:lstStyle/>
          <a:p>
            <a:pPr algn="l"/>
            <a:r>
              <a:rPr kumimoji="1" lang="ja-JP" altLang="en-US" sz="11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初年度</a:t>
            </a:r>
          </a:p>
        </p:txBody>
      </p:sp>
      <p:sp>
        <p:nvSpPr>
          <p:cNvPr id="31" name="テキスト ボックス 30">
            <a:extLst>
              <a:ext uri="{FF2B5EF4-FFF2-40B4-BE49-F238E27FC236}">
                <a16:creationId xmlns:a16="http://schemas.microsoft.com/office/drawing/2014/main" id="{1F088671-DD67-A5A6-7F7D-146F4CF2075D}"/>
              </a:ext>
            </a:extLst>
          </p:cNvPr>
          <p:cNvSpPr txBox="1"/>
          <p:nvPr/>
        </p:nvSpPr>
        <p:spPr>
          <a:xfrm>
            <a:off x="1641334" y="3901319"/>
            <a:ext cx="647047" cy="261610"/>
          </a:xfrm>
          <a:prstGeom prst="rect">
            <a:avLst/>
          </a:prstGeom>
          <a:noFill/>
        </p:spPr>
        <p:txBody>
          <a:bodyPr wrap="square" rtlCol="0">
            <a:spAutoFit/>
          </a:bodyPr>
          <a:lstStyle/>
          <a:p>
            <a:pPr algn="l"/>
            <a:r>
              <a:rPr kumimoji="1" lang="en-US" altLang="ja-JP" sz="11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2</a:t>
            </a:r>
            <a:r>
              <a:rPr kumimoji="1" lang="ja-JP" altLang="en-US" sz="11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年目</a:t>
            </a:r>
          </a:p>
        </p:txBody>
      </p:sp>
      <p:sp>
        <p:nvSpPr>
          <p:cNvPr id="32" name="テキスト ボックス 31">
            <a:extLst>
              <a:ext uri="{FF2B5EF4-FFF2-40B4-BE49-F238E27FC236}">
                <a16:creationId xmlns:a16="http://schemas.microsoft.com/office/drawing/2014/main" id="{267BCD07-9A39-6BB4-88FC-D7B9F0E0278F}"/>
              </a:ext>
            </a:extLst>
          </p:cNvPr>
          <p:cNvSpPr txBox="1"/>
          <p:nvPr/>
        </p:nvSpPr>
        <p:spPr>
          <a:xfrm>
            <a:off x="2399367" y="3901319"/>
            <a:ext cx="647047" cy="261610"/>
          </a:xfrm>
          <a:prstGeom prst="rect">
            <a:avLst/>
          </a:prstGeom>
          <a:noFill/>
        </p:spPr>
        <p:txBody>
          <a:bodyPr wrap="square" rtlCol="0">
            <a:spAutoFit/>
          </a:bodyPr>
          <a:lstStyle/>
          <a:p>
            <a:pPr algn="l"/>
            <a:r>
              <a:rPr kumimoji="1" lang="en-US" altLang="ja-JP" sz="11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3</a:t>
            </a:r>
            <a:r>
              <a:rPr kumimoji="1" lang="ja-JP" altLang="en-US" sz="11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年目</a:t>
            </a:r>
          </a:p>
        </p:txBody>
      </p:sp>
      <p:sp>
        <p:nvSpPr>
          <p:cNvPr id="33" name="テキスト ボックス 32">
            <a:extLst>
              <a:ext uri="{FF2B5EF4-FFF2-40B4-BE49-F238E27FC236}">
                <a16:creationId xmlns:a16="http://schemas.microsoft.com/office/drawing/2014/main" id="{A026F86B-BF80-C39B-60C9-8E6393B4B4EE}"/>
              </a:ext>
            </a:extLst>
          </p:cNvPr>
          <p:cNvSpPr txBox="1"/>
          <p:nvPr/>
        </p:nvSpPr>
        <p:spPr>
          <a:xfrm>
            <a:off x="3157400" y="3896837"/>
            <a:ext cx="647047" cy="261610"/>
          </a:xfrm>
          <a:prstGeom prst="rect">
            <a:avLst/>
          </a:prstGeom>
          <a:noFill/>
        </p:spPr>
        <p:txBody>
          <a:bodyPr wrap="square" rtlCol="0">
            <a:spAutoFit/>
          </a:bodyPr>
          <a:lstStyle/>
          <a:p>
            <a:pPr algn="l"/>
            <a:r>
              <a:rPr kumimoji="1" lang="en-US" altLang="ja-JP" sz="11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4</a:t>
            </a:r>
            <a:r>
              <a:rPr kumimoji="1" lang="ja-JP" altLang="en-US" sz="11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年目</a:t>
            </a:r>
          </a:p>
        </p:txBody>
      </p:sp>
      <p:sp>
        <p:nvSpPr>
          <p:cNvPr id="34" name="テキスト ボックス 33">
            <a:extLst>
              <a:ext uri="{FF2B5EF4-FFF2-40B4-BE49-F238E27FC236}">
                <a16:creationId xmlns:a16="http://schemas.microsoft.com/office/drawing/2014/main" id="{C8CDA9E1-5E4D-9523-7245-0C2C45DAD8DA}"/>
              </a:ext>
            </a:extLst>
          </p:cNvPr>
          <p:cNvSpPr txBox="1"/>
          <p:nvPr/>
        </p:nvSpPr>
        <p:spPr>
          <a:xfrm>
            <a:off x="3874577" y="3901319"/>
            <a:ext cx="647047" cy="261610"/>
          </a:xfrm>
          <a:prstGeom prst="rect">
            <a:avLst/>
          </a:prstGeom>
          <a:noFill/>
        </p:spPr>
        <p:txBody>
          <a:bodyPr wrap="square" rtlCol="0">
            <a:spAutoFit/>
          </a:bodyPr>
          <a:lstStyle/>
          <a:p>
            <a:pPr algn="l"/>
            <a:r>
              <a:rPr kumimoji="1" lang="en-US" altLang="ja-JP" sz="11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5</a:t>
            </a:r>
            <a:r>
              <a:rPr kumimoji="1" lang="ja-JP" altLang="en-US" sz="11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年目</a:t>
            </a:r>
          </a:p>
        </p:txBody>
      </p:sp>
      <p:sp>
        <p:nvSpPr>
          <p:cNvPr id="35" name="テキスト ボックス 34">
            <a:extLst>
              <a:ext uri="{FF2B5EF4-FFF2-40B4-BE49-F238E27FC236}">
                <a16:creationId xmlns:a16="http://schemas.microsoft.com/office/drawing/2014/main" id="{B5328109-3F0D-2B18-64DB-CD49B9C1E8FA}"/>
              </a:ext>
            </a:extLst>
          </p:cNvPr>
          <p:cNvSpPr txBox="1"/>
          <p:nvPr/>
        </p:nvSpPr>
        <p:spPr>
          <a:xfrm>
            <a:off x="44827" y="1467401"/>
            <a:ext cx="715587" cy="369332"/>
          </a:xfrm>
          <a:prstGeom prst="rect">
            <a:avLst/>
          </a:prstGeom>
          <a:noFill/>
        </p:spPr>
        <p:txBody>
          <a:bodyPr wrap="square" lIns="36000" rIns="36000" rtlCol="0">
            <a:spAutoFit/>
          </a:bodyPr>
          <a:lstStyle/>
          <a:p>
            <a:pPr algn="l"/>
            <a:r>
              <a:rPr kumimoji="1" lang="ja-JP" altLang="en-US" sz="900" dirty="0">
                <a:solidFill>
                  <a:srgbClr val="00B0F0"/>
                </a:solidFill>
                <a:latin typeface="UD デジタル 教科書体 NK-R" panose="02020400000000000000" pitchFamily="18" charset="-128"/>
                <a:ea typeface="UD デジタル 教科書体 NK-R" panose="02020400000000000000" pitchFamily="18" charset="-128"/>
                <a:cs typeface="Arial" pitchFamily="34" charset="0"/>
              </a:rPr>
              <a:t>導入費</a:t>
            </a:r>
            <a:endParaRPr kumimoji="1" lang="en-US" altLang="ja-JP" sz="900" dirty="0">
              <a:solidFill>
                <a:srgbClr val="00B0F0"/>
              </a:solidFill>
              <a:latin typeface="UD デジタル 教科書体 NK-R" panose="02020400000000000000" pitchFamily="18" charset="-128"/>
              <a:ea typeface="UD デジタル 教科書体 NK-R" panose="02020400000000000000" pitchFamily="18" charset="-128"/>
              <a:cs typeface="Arial" pitchFamily="34" charset="0"/>
            </a:endParaRPr>
          </a:p>
          <a:p>
            <a:pPr algn="l"/>
            <a:r>
              <a:rPr kumimoji="1" lang="ja-JP" altLang="en-US" sz="900" dirty="0">
                <a:solidFill>
                  <a:srgbClr val="00B0F0"/>
                </a:solidFill>
                <a:latin typeface="UD デジタル 教科書体 NK-R" panose="02020400000000000000" pitchFamily="18" charset="-128"/>
                <a:ea typeface="UD デジタル 教科書体 NK-R" panose="02020400000000000000" pitchFamily="18" charset="-128"/>
                <a:cs typeface="Arial" pitchFamily="34" charset="0"/>
              </a:rPr>
              <a:t>リソース総量</a:t>
            </a:r>
          </a:p>
        </p:txBody>
      </p:sp>
      <p:cxnSp>
        <p:nvCxnSpPr>
          <p:cNvPr id="36" name="直線コネクタ 35">
            <a:extLst>
              <a:ext uri="{FF2B5EF4-FFF2-40B4-BE49-F238E27FC236}">
                <a16:creationId xmlns:a16="http://schemas.microsoft.com/office/drawing/2014/main" id="{227C4360-0262-B42A-15BF-1A5342A84DD4}"/>
              </a:ext>
            </a:extLst>
          </p:cNvPr>
          <p:cNvCxnSpPr>
            <a:cxnSpLocks/>
          </p:cNvCxnSpPr>
          <p:nvPr/>
        </p:nvCxnSpPr>
        <p:spPr>
          <a:xfrm>
            <a:off x="918882" y="3051277"/>
            <a:ext cx="1119185" cy="0"/>
          </a:xfrm>
          <a:prstGeom prst="line">
            <a:avLst/>
          </a:prstGeom>
          <a:ln w="28575">
            <a:solidFill>
              <a:srgbClr val="92D050"/>
            </a:solidFill>
            <a:miter lim="800000"/>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DC71DDB9-B582-1ABF-1F71-9B21D927DF5C}"/>
              </a:ext>
            </a:extLst>
          </p:cNvPr>
          <p:cNvCxnSpPr>
            <a:cxnSpLocks/>
          </p:cNvCxnSpPr>
          <p:nvPr/>
        </p:nvCxnSpPr>
        <p:spPr>
          <a:xfrm flipH="1">
            <a:off x="3719016" y="2577745"/>
            <a:ext cx="802608" cy="136887"/>
          </a:xfrm>
          <a:prstGeom prst="line">
            <a:avLst/>
          </a:prstGeom>
          <a:ln w="28575">
            <a:solidFill>
              <a:srgbClr val="92D050"/>
            </a:solidFill>
            <a:miter lim="800000"/>
          </a:ln>
        </p:spPr>
        <p:style>
          <a:lnRef idx="1">
            <a:schemeClr val="accent1"/>
          </a:lnRef>
          <a:fillRef idx="0">
            <a:schemeClr val="accent1"/>
          </a:fillRef>
          <a:effectRef idx="0">
            <a:schemeClr val="accent1"/>
          </a:effectRef>
          <a:fontRef idx="minor">
            <a:schemeClr val="tx1"/>
          </a:fontRef>
        </p:style>
      </p:cxnSp>
      <p:sp>
        <p:nvSpPr>
          <p:cNvPr id="40" name="吹き出し: 円形 39">
            <a:extLst>
              <a:ext uri="{FF2B5EF4-FFF2-40B4-BE49-F238E27FC236}">
                <a16:creationId xmlns:a16="http://schemas.microsoft.com/office/drawing/2014/main" id="{6064CBF5-A306-614B-1A47-417BDBA406FC}"/>
              </a:ext>
            </a:extLst>
          </p:cNvPr>
          <p:cNvSpPr/>
          <p:nvPr/>
        </p:nvSpPr>
        <p:spPr>
          <a:xfrm>
            <a:off x="4449171" y="1777486"/>
            <a:ext cx="802608" cy="591403"/>
          </a:xfrm>
          <a:prstGeom prst="wedgeEllipseCallout">
            <a:avLst>
              <a:gd name="adj1" fmla="val -38404"/>
              <a:gd name="adj2" fmla="val 61731"/>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r>
              <a:rPr kumimoji="1" lang="ja-JP" altLang="en-US" sz="1000" dirty="0">
                <a:solidFill>
                  <a:prstClr val="white"/>
                </a:solidFill>
                <a:latin typeface="UD デジタル 教科書体 NK-R" panose="02020400000000000000" pitchFamily="18" charset="-128"/>
                <a:ea typeface="UD デジタル 教科書体 NK-R" panose="02020400000000000000" pitchFamily="18" charset="-128"/>
              </a:rPr>
              <a:t>余剰投資を抑止</a:t>
            </a:r>
          </a:p>
        </p:txBody>
      </p:sp>
      <p:sp>
        <p:nvSpPr>
          <p:cNvPr id="41" name="テキスト ボックス 40">
            <a:extLst>
              <a:ext uri="{FF2B5EF4-FFF2-40B4-BE49-F238E27FC236}">
                <a16:creationId xmlns:a16="http://schemas.microsoft.com/office/drawing/2014/main" id="{5750E8F5-8D5A-C0B1-2113-5EE46AE91691}"/>
              </a:ext>
            </a:extLst>
          </p:cNvPr>
          <p:cNvSpPr txBox="1"/>
          <p:nvPr/>
        </p:nvSpPr>
        <p:spPr>
          <a:xfrm>
            <a:off x="918882" y="1610836"/>
            <a:ext cx="3602741" cy="369332"/>
          </a:xfrm>
          <a:prstGeom prst="rect">
            <a:avLst/>
          </a:prstGeom>
          <a:noFill/>
        </p:spPr>
        <p:txBody>
          <a:bodyPr wrap="square" rtlCol="0">
            <a:spAutoFit/>
          </a:bodyPr>
          <a:lstStyle/>
          <a:p>
            <a:pPr algn="ctr"/>
            <a:r>
              <a:rPr kumimoji="1" lang="en-US" altLang="ja-JP" sz="18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New</a:t>
            </a:r>
            <a:r>
              <a:rPr kumimoji="1" lang="ja-JP" altLang="en-US" sz="18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オンプレミスの</a:t>
            </a:r>
            <a:r>
              <a:rPr kumimoji="1" lang="en-US" altLang="ja-JP" sz="18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IT</a:t>
            </a:r>
            <a:r>
              <a:rPr kumimoji="1" lang="ja-JP" altLang="en-US" sz="18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投資イメージ</a:t>
            </a:r>
          </a:p>
        </p:txBody>
      </p:sp>
      <p:cxnSp>
        <p:nvCxnSpPr>
          <p:cNvPr id="37" name="直線コネクタ 36">
            <a:extLst>
              <a:ext uri="{FF2B5EF4-FFF2-40B4-BE49-F238E27FC236}">
                <a16:creationId xmlns:a16="http://schemas.microsoft.com/office/drawing/2014/main" id="{E4A2A7B2-55A9-0CE8-9289-2CCA21B27D2E}"/>
              </a:ext>
            </a:extLst>
          </p:cNvPr>
          <p:cNvCxnSpPr>
            <a:cxnSpLocks/>
          </p:cNvCxnSpPr>
          <p:nvPr/>
        </p:nvCxnSpPr>
        <p:spPr>
          <a:xfrm flipH="1">
            <a:off x="2038067" y="2710083"/>
            <a:ext cx="595952" cy="341194"/>
          </a:xfrm>
          <a:prstGeom prst="line">
            <a:avLst/>
          </a:prstGeom>
          <a:ln w="28575">
            <a:solidFill>
              <a:srgbClr val="92D050"/>
            </a:solidFill>
            <a:miter lim="800000"/>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65FA878A-D335-A1C8-5FCF-2A748E6B9703}"/>
              </a:ext>
            </a:extLst>
          </p:cNvPr>
          <p:cNvCxnSpPr>
            <a:cxnSpLocks/>
          </p:cNvCxnSpPr>
          <p:nvPr/>
        </p:nvCxnSpPr>
        <p:spPr>
          <a:xfrm>
            <a:off x="2634019" y="2710083"/>
            <a:ext cx="1119185" cy="0"/>
          </a:xfrm>
          <a:prstGeom prst="line">
            <a:avLst/>
          </a:prstGeom>
          <a:ln w="28575">
            <a:solidFill>
              <a:srgbClr val="92D050"/>
            </a:solidFill>
            <a:miter lim="800000"/>
          </a:ln>
        </p:spPr>
        <p:style>
          <a:lnRef idx="1">
            <a:schemeClr val="accent1"/>
          </a:lnRef>
          <a:fillRef idx="0">
            <a:schemeClr val="accent1"/>
          </a:fillRef>
          <a:effectRef idx="0">
            <a:schemeClr val="accent1"/>
          </a:effectRef>
          <a:fontRef idx="minor">
            <a:schemeClr val="tx1"/>
          </a:fontRef>
        </p:style>
      </p:cxnSp>
      <p:sp>
        <p:nvSpPr>
          <p:cNvPr id="52" name="正方形/長方形 51">
            <a:extLst>
              <a:ext uri="{FF2B5EF4-FFF2-40B4-BE49-F238E27FC236}">
                <a16:creationId xmlns:a16="http://schemas.microsoft.com/office/drawing/2014/main" id="{552D2690-3DCC-DD9F-811C-6FECB9751977}"/>
              </a:ext>
            </a:extLst>
          </p:cNvPr>
          <p:cNvSpPr/>
          <p:nvPr/>
        </p:nvSpPr>
        <p:spPr>
          <a:xfrm>
            <a:off x="2037883" y="2499409"/>
            <a:ext cx="493059" cy="25418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kumimoji="1" lang="ja-JP" altLang="en-US" sz="1600" dirty="0" err="1">
              <a:solidFill>
                <a:prstClr val="white"/>
              </a:solidFill>
              <a:latin typeface="UD デジタル 教科書体 NK-R" panose="02020400000000000000" pitchFamily="18" charset="-128"/>
              <a:ea typeface="UD デジタル 教科書体 NK-R" panose="02020400000000000000" pitchFamily="18" charset="-128"/>
            </a:endParaRPr>
          </a:p>
        </p:txBody>
      </p:sp>
      <p:cxnSp>
        <p:nvCxnSpPr>
          <p:cNvPr id="53" name="直線コネクタ 52">
            <a:extLst>
              <a:ext uri="{FF2B5EF4-FFF2-40B4-BE49-F238E27FC236}">
                <a16:creationId xmlns:a16="http://schemas.microsoft.com/office/drawing/2014/main" id="{B210D13C-6511-A750-7341-40933FD8CFCD}"/>
              </a:ext>
            </a:extLst>
          </p:cNvPr>
          <p:cNvCxnSpPr>
            <a:cxnSpLocks/>
          </p:cNvCxnSpPr>
          <p:nvPr/>
        </p:nvCxnSpPr>
        <p:spPr>
          <a:xfrm>
            <a:off x="1964856" y="2479132"/>
            <a:ext cx="2492295" cy="0"/>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FFC3B408-339F-7AD3-FA9E-A5A53A3F6055}"/>
              </a:ext>
            </a:extLst>
          </p:cNvPr>
          <p:cNvCxnSpPr>
            <a:cxnSpLocks/>
          </p:cNvCxnSpPr>
          <p:nvPr/>
        </p:nvCxnSpPr>
        <p:spPr>
          <a:xfrm flipV="1">
            <a:off x="1964856" y="2482763"/>
            <a:ext cx="0" cy="227320"/>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6CD9F9B0-A4C3-BD6F-805E-F3DA90BC20FA}"/>
              </a:ext>
            </a:extLst>
          </p:cNvPr>
          <p:cNvCxnSpPr>
            <a:cxnSpLocks/>
          </p:cNvCxnSpPr>
          <p:nvPr/>
        </p:nvCxnSpPr>
        <p:spPr>
          <a:xfrm flipH="1" flipV="1">
            <a:off x="955343" y="2704530"/>
            <a:ext cx="1009513" cy="5552"/>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63" name="テキスト ボックス 62">
            <a:extLst>
              <a:ext uri="{FF2B5EF4-FFF2-40B4-BE49-F238E27FC236}">
                <a16:creationId xmlns:a16="http://schemas.microsoft.com/office/drawing/2014/main" id="{DDED9C07-90FD-5AF5-45C9-9BEFE81B4067}"/>
              </a:ext>
            </a:extLst>
          </p:cNvPr>
          <p:cNvSpPr txBox="1"/>
          <p:nvPr/>
        </p:nvSpPr>
        <p:spPr>
          <a:xfrm>
            <a:off x="5213024" y="1634185"/>
            <a:ext cx="6915283" cy="2739211"/>
          </a:xfrm>
          <a:prstGeom prst="rect">
            <a:avLst/>
          </a:prstGeom>
          <a:noFill/>
        </p:spPr>
        <p:txBody>
          <a:bodyPr wrap="square" rtlCol="0">
            <a:spAutoFit/>
          </a:bodyPr>
          <a:lstStyle/>
          <a:p>
            <a:pPr algn="l"/>
            <a:r>
              <a:rPr kumimoji="1" lang="ja-JP" altLang="en-US" sz="20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スケールアウト前提のアーキテクチャ</a:t>
            </a:r>
            <a:br>
              <a:rPr kumimoji="1" lang="en-US" altLang="ja-JP" sz="20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br>
            <a:r>
              <a:rPr kumimoji="1" lang="en-US" altLang="ja-JP" sz="16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Nutanix</a:t>
            </a:r>
            <a:r>
              <a:rPr kumimoji="1" lang="ja-JP" altLang="en-US" sz="16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が</a:t>
            </a:r>
            <a:r>
              <a:rPr kumimoji="1" lang="en-US" altLang="ja-JP" sz="16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New</a:t>
            </a:r>
            <a:r>
              <a:rPr kumimoji="1" lang="ja-JP" altLang="en-US" sz="16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オンプレミスである理由　→　クラウドなら当たり前の事が実現可能</a:t>
            </a:r>
            <a:endParaRPr kumimoji="1" lang="en-US" altLang="ja-JP" sz="16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endParaRPr>
          </a:p>
          <a:p>
            <a:pPr algn="l"/>
            <a:endParaRPr kumimoji="1" lang="en-US" altLang="ja-JP" sz="20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endParaRPr>
          </a:p>
          <a:p>
            <a:pPr marL="342900" indent="-342900" algn="l">
              <a:buFont typeface="Arial" panose="020B0604020202020204" pitchFamily="34" charset="0"/>
              <a:buChar char="•"/>
            </a:pPr>
            <a:r>
              <a:rPr kumimoji="1" lang="ja-JP" altLang="en-US" sz="2000" dirty="0">
                <a:solidFill>
                  <a:srgbClr val="00B0F0"/>
                </a:solidFill>
                <a:latin typeface="UD デジタル 教科書体 NK-R" panose="02020400000000000000" pitchFamily="18" charset="-128"/>
                <a:ea typeface="UD デジタル 教科書体 NK-R" panose="02020400000000000000" pitchFamily="18" charset="-128"/>
                <a:cs typeface="Arial" pitchFamily="34" charset="0"/>
              </a:rPr>
              <a:t>異世代</a:t>
            </a:r>
            <a:r>
              <a:rPr kumimoji="1" lang="en-US" altLang="ja-JP" sz="2000" dirty="0">
                <a:solidFill>
                  <a:srgbClr val="00B0F0"/>
                </a:solidFill>
                <a:latin typeface="UD デジタル 教科書体 NK-R" panose="02020400000000000000" pitchFamily="18" charset="-128"/>
                <a:ea typeface="UD デジタル 教科書体 NK-R" panose="02020400000000000000" pitchFamily="18" charset="-128"/>
                <a:cs typeface="Arial" pitchFamily="34" charset="0"/>
              </a:rPr>
              <a:t>CPU(HW)</a:t>
            </a:r>
            <a:r>
              <a:rPr kumimoji="1" lang="ja-JP" altLang="en-US" sz="2000" dirty="0">
                <a:solidFill>
                  <a:srgbClr val="00B0F0"/>
                </a:solidFill>
                <a:latin typeface="UD デジタル 教科書体 NK-R" panose="02020400000000000000" pitchFamily="18" charset="-128"/>
                <a:ea typeface="UD デジタル 教科書体 NK-R" panose="02020400000000000000" pitchFamily="18" charset="-128"/>
                <a:cs typeface="Arial" pitchFamily="34" charset="0"/>
              </a:rPr>
              <a:t>の混在をサポート</a:t>
            </a:r>
            <a:endParaRPr kumimoji="1" lang="en-US" altLang="ja-JP" sz="2000" dirty="0">
              <a:solidFill>
                <a:srgbClr val="00B0F0"/>
              </a:solidFill>
              <a:latin typeface="UD デジタル 教科書体 NK-R" panose="02020400000000000000" pitchFamily="18" charset="-128"/>
              <a:ea typeface="UD デジタル 教科書体 NK-R" panose="02020400000000000000" pitchFamily="18" charset="-128"/>
              <a:cs typeface="Arial" pitchFamily="34" charset="0"/>
            </a:endParaRPr>
          </a:p>
          <a:p>
            <a:pPr marL="342900" indent="-342900" algn="l">
              <a:buFont typeface="Arial" panose="020B0604020202020204" pitchFamily="34" charset="0"/>
              <a:buChar char="•"/>
            </a:pPr>
            <a:r>
              <a:rPr kumimoji="1" lang="ja-JP" altLang="en-US" sz="2000" dirty="0">
                <a:solidFill>
                  <a:srgbClr val="00B0F0"/>
                </a:solidFill>
                <a:latin typeface="UD デジタル 教科書体 NK-R" panose="02020400000000000000" pitchFamily="18" charset="-128"/>
                <a:ea typeface="UD デジタル 教科書体 NK-R" panose="02020400000000000000" pitchFamily="18" charset="-128"/>
                <a:cs typeface="Arial" pitchFamily="34" charset="0"/>
              </a:rPr>
              <a:t>異機種・異構成の混在をサポート</a:t>
            </a:r>
            <a:endParaRPr kumimoji="1" lang="en-US" altLang="ja-JP" sz="2000" dirty="0">
              <a:solidFill>
                <a:srgbClr val="00B0F0"/>
              </a:solidFill>
              <a:latin typeface="UD デジタル 教科書体 NK-R" panose="02020400000000000000" pitchFamily="18" charset="-128"/>
              <a:ea typeface="UD デジタル 教科書体 NK-R" panose="02020400000000000000" pitchFamily="18" charset="-128"/>
              <a:cs typeface="Arial" pitchFamily="34" charset="0"/>
            </a:endParaRPr>
          </a:p>
          <a:p>
            <a:pPr marL="342900" indent="-342900" algn="l">
              <a:buFont typeface="Arial" panose="020B0604020202020204" pitchFamily="34" charset="0"/>
              <a:buChar char="•"/>
            </a:pPr>
            <a:r>
              <a:rPr kumimoji="1" lang="en-US" altLang="ja-JP" sz="2000" dirty="0">
                <a:solidFill>
                  <a:srgbClr val="00B0F0"/>
                </a:solidFill>
                <a:latin typeface="UD デジタル 教科書体 NK-R" panose="02020400000000000000" pitchFamily="18" charset="-128"/>
                <a:ea typeface="UD デジタル 教科書体 NK-R" panose="02020400000000000000" pitchFamily="18" charset="-128"/>
                <a:cs typeface="Arial" pitchFamily="34" charset="0"/>
              </a:rPr>
              <a:t>GPU</a:t>
            </a:r>
            <a:r>
              <a:rPr kumimoji="1" lang="ja-JP" altLang="en-US" sz="2000" dirty="0">
                <a:solidFill>
                  <a:srgbClr val="00B0F0"/>
                </a:solidFill>
                <a:latin typeface="UD デジタル 教科書体 NK-R" panose="02020400000000000000" pitchFamily="18" charset="-128"/>
                <a:ea typeface="UD デジタル 教科書体 NK-R" panose="02020400000000000000" pitchFamily="18" charset="-128"/>
                <a:cs typeface="Arial" pitchFamily="34" charset="0"/>
              </a:rPr>
              <a:t>搭載機、非搭載機の混在もサポート</a:t>
            </a:r>
            <a:endParaRPr kumimoji="1" lang="en-US" altLang="ja-JP" sz="2000" dirty="0">
              <a:solidFill>
                <a:srgbClr val="00B0F0"/>
              </a:solidFill>
              <a:latin typeface="UD デジタル 教科書体 NK-R" panose="02020400000000000000" pitchFamily="18" charset="-128"/>
              <a:ea typeface="UD デジタル 教科書体 NK-R" panose="02020400000000000000" pitchFamily="18" charset="-128"/>
              <a:cs typeface="Arial" pitchFamily="34" charset="0"/>
            </a:endParaRPr>
          </a:p>
          <a:p>
            <a:pPr marL="342900" indent="-342900" algn="l">
              <a:buFont typeface="Arial" panose="020B0604020202020204" pitchFamily="34" charset="0"/>
              <a:buChar char="•"/>
            </a:pPr>
            <a:r>
              <a:rPr kumimoji="1" lang="en-US" altLang="ja-JP" sz="2000" dirty="0">
                <a:solidFill>
                  <a:srgbClr val="00B0F0"/>
                </a:solidFill>
                <a:latin typeface="UD デジタル 教科書体 NK-R" panose="02020400000000000000" pitchFamily="18" charset="-128"/>
                <a:ea typeface="UD デジタル 教科書体 NK-R" panose="02020400000000000000" pitchFamily="18" charset="-128"/>
                <a:cs typeface="Arial" pitchFamily="34" charset="0"/>
              </a:rPr>
              <a:t>Hybrid</a:t>
            </a:r>
            <a:r>
              <a:rPr kumimoji="1" lang="ja-JP" altLang="en-US" sz="2000" dirty="0">
                <a:solidFill>
                  <a:srgbClr val="00B0F0"/>
                </a:solidFill>
                <a:latin typeface="UD デジタル 教科書体 NK-R" panose="02020400000000000000" pitchFamily="18" charset="-128"/>
                <a:ea typeface="UD デジタル 教科書体 NK-R" panose="02020400000000000000" pitchFamily="18" charset="-128"/>
                <a:cs typeface="Arial" pitchFamily="34" charset="0"/>
              </a:rPr>
              <a:t>モデルと、オールフラッシュモデルの混在もサポート</a:t>
            </a:r>
            <a:endParaRPr kumimoji="1" lang="en-US" altLang="ja-JP" sz="2000" dirty="0">
              <a:solidFill>
                <a:srgbClr val="00B0F0"/>
              </a:solidFill>
              <a:latin typeface="UD デジタル 教科書体 NK-R" panose="02020400000000000000" pitchFamily="18" charset="-128"/>
              <a:ea typeface="UD デジタル 教科書体 NK-R" panose="02020400000000000000" pitchFamily="18" charset="-128"/>
              <a:cs typeface="Arial" pitchFamily="34" charset="0"/>
            </a:endParaRPr>
          </a:p>
          <a:p>
            <a:pPr marL="342900" indent="-342900" algn="l">
              <a:buFont typeface="Arial" panose="020B0604020202020204" pitchFamily="34" charset="0"/>
              <a:buChar char="•"/>
            </a:pPr>
            <a:r>
              <a:rPr kumimoji="1" lang="ja-JP" altLang="en-US" sz="2000" dirty="0">
                <a:solidFill>
                  <a:srgbClr val="00B0F0"/>
                </a:solidFill>
                <a:latin typeface="UD デジタル 教科書体 NK-R" panose="02020400000000000000" pitchFamily="18" charset="-128"/>
                <a:ea typeface="UD デジタル 教科書体 NK-R" panose="02020400000000000000" pitchFamily="18" charset="-128"/>
                <a:cs typeface="Arial" pitchFamily="34" charset="0"/>
              </a:rPr>
              <a:t>ノード追加はオンライン中に実行可能</a:t>
            </a:r>
          </a:p>
        </p:txBody>
      </p:sp>
      <p:sp>
        <p:nvSpPr>
          <p:cNvPr id="3" name="四角形: 角を丸くする 2">
            <a:extLst>
              <a:ext uri="{FF2B5EF4-FFF2-40B4-BE49-F238E27FC236}">
                <a16:creationId xmlns:a16="http://schemas.microsoft.com/office/drawing/2014/main" id="{C8DB97C3-6E8B-8381-78D8-C5798F5FD955}"/>
              </a:ext>
            </a:extLst>
          </p:cNvPr>
          <p:cNvSpPr/>
          <p:nvPr/>
        </p:nvSpPr>
        <p:spPr>
          <a:xfrm>
            <a:off x="11236036" y="66263"/>
            <a:ext cx="872405" cy="843420"/>
          </a:xfrm>
          <a:prstGeom prst="roundRect">
            <a:avLst/>
          </a:prstGeom>
          <a:solidFill>
            <a:srgbClr val="294E95"/>
          </a:solidFill>
          <a:ln w="25400" cap="flat" cmpd="sng" algn="ctr">
            <a:noFill/>
            <a:prstDash val="solid"/>
          </a:ln>
          <a:effectLst/>
        </p:spPr>
        <p:txBody>
          <a:bodyPr lIns="36000" tIns="0" rIns="36000" bIns="0"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050" kern="0" dirty="0">
                <a:solidFill>
                  <a:prstClr val="white"/>
                </a:solidFill>
                <a:latin typeface="UD デジタル 教科書体 NK-R" panose="02020400000000000000" pitchFamily="18" charset="-128"/>
                <a:ea typeface="UD デジタル 教科書体 NK-R" panose="02020400000000000000" pitchFamily="18" charset="-128"/>
              </a:rPr>
              <a:t>New</a:t>
            </a:r>
            <a:br>
              <a:rPr kumimoji="1" lang="en-US" altLang="ja-JP" sz="1050" kern="0" dirty="0">
                <a:solidFill>
                  <a:prstClr val="white"/>
                </a:solidFill>
                <a:latin typeface="UD デジタル 教科書体 NK-R" panose="02020400000000000000" pitchFamily="18" charset="-128"/>
                <a:ea typeface="UD デジタル 教科書体 NK-R" panose="02020400000000000000" pitchFamily="18" charset="-128"/>
              </a:rPr>
            </a:br>
            <a:r>
              <a:rPr kumimoji="1" lang="ja-JP" altLang="en-US" sz="1050" kern="0" dirty="0">
                <a:solidFill>
                  <a:prstClr val="white"/>
                </a:solidFill>
                <a:latin typeface="UD デジタル 教科書体 NK-R" panose="02020400000000000000" pitchFamily="18" charset="-128"/>
                <a:ea typeface="UD デジタル 教科書体 NK-R" panose="02020400000000000000" pitchFamily="18" charset="-128"/>
              </a:rPr>
              <a:t>オンプレミス</a:t>
            </a:r>
            <a:endParaRPr kumimoji="1" lang="en-US" altLang="ja-JP" sz="1050" b="0" i="0" u="none" strike="noStrike" kern="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15" name="タイトル 1">
            <a:extLst>
              <a:ext uri="{FF2B5EF4-FFF2-40B4-BE49-F238E27FC236}">
                <a16:creationId xmlns:a16="http://schemas.microsoft.com/office/drawing/2014/main" id="{028577B9-1AA2-9632-5EE9-14B8CC2D1001}"/>
              </a:ext>
            </a:extLst>
          </p:cNvPr>
          <p:cNvSpPr>
            <a:spLocks noGrp="1"/>
          </p:cNvSpPr>
          <p:nvPr>
            <p:ph type="title"/>
          </p:nvPr>
        </p:nvSpPr>
        <p:spPr>
          <a:xfrm>
            <a:off x="760412" y="442528"/>
            <a:ext cx="10671049" cy="418576"/>
          </a:xfrm>
        </p:spPr>
        <p:txBody>
          <a:bodyPr/>
          <a:lstStyle/>
          <a:p>
            <a:r>
              <a:rPr kumimoji="1" lang="ja-JP" altLang="en-US" dirty="0">
                <a:latin typeface="UD デジタル 教科書体 NK-R" panose="02020400000000000000" pitchFamily="18" charset="-128"/>
                <a:ea typeface="UD デジタル 教科書体 NK-R" panose="02020400000000000000" pitchFamily="18" charset="-128"/>
              </a:rPr>
              <a:t>クラウド要素②：移行作業から解放されます</a:t>
            </a:r>
          </a:p>
        </p:txBody>
      </p:sp>
      <p:sp>
        <p:nvSpPr>
          <p:cNvPr id="17" name="テキスト ボックス 16">
            <a:extLst>
              <a:ext uri="{FF2B5EF4-FFF2-40B4-BE49-F238E27FC236}">
                <a16:creationId xmlns:a16="http://schemas.microsoft.com/office/drawing/2014/main" id="{84D70C95-2262-46C4-1C29-AFCABAA826A3}"/>
              </a:ext>
            </a:extLst>
          </p:cNvPr>
          <p:cNvSpPr txBox="1"/>
          <p:nvPr/>
        </p:nvSpPr>
        <p:spPr>
          <a:xfrm>
            <a:off x="437075" y="4635145"/>
            <a:ext cx="11671365" cy="830997"/>
          </a:xfrm>
          <a:prstGeom prst="rect">
            <a:avLst/>
          </a:prstGeom>
          <a:noFill/>
        </p:spPr>
        <p:txBody>
          <a:bodyPr wrap="square" rtlCol="0">
            <a:spAutoFit/>
          </a:bodyPr>
          <a:lstStyle/>
          <a:p>
            <a:pPr algn="l"/>
            <a:r>
              <a:rPr kumimoji="1" lang="en-US" altLang="ja-JP"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HW</a:t>
            </a:r>
            <a:r>
              <a:rPr kumimoji="1" lang="ja-JP" altLang="en-US"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リフレッシュもリソース増強の為も、新しいハードを追加するのは同じアクションです。</a:t>
            </a:r>
            <a:br>
              <a:rPr kumimoji="1" lang="en-US" altLang="ja-JP"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br>
            <a:r>
              <a:rPr kumimoji="1" lang="ja-JP" altLang="en-US"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ハードウェアが原因で新しいハードウェア追加を妨げるのはクラウドネイティブではない</a:t>
            </a:r>
          </a:p>
        </p:txBody>
      </p:sp>
      <p:sp>
        <p:nvSpPr>
          <p:cNvPr id="6" name="Slide Number Placeholder 5">
            <a:extLst>
              <a:ext uri="{FF2B5EF4-FFF2-40B4-BE49-F238E27FC236}">
                <a16:creationId xmlns:a16="http://schemas.microsoft.com/office/drawing/2014/main" id="{A8A058E1-59B5-CF8F-4572-91DBF069CF0C}"/>
              </a:ext>
            </a:extLst>
          </p:cNvPr>
          <p:cNvSpPr>
            <a:spLocks noGrp="1"/>
          </p:cNvSpPr>
          <p:nvPr>
            <p:ph type="sldNum" sz="quarter" idx="4"/>
          </p:nvPr>
        </p:nvSpPr>
        <p:spPr>
          <a:xfrm>
            <a:off x="11672569" y="6400800"/>
            <a:ext cx="439026" cy="155448"/>
          </a:xfrm>
          <a:prstGeom prst="rect">
            <a:avLst/>
          </a:prstGeom>
        </p:spPr>
        <p:txBody>
          <a:bodyPr vert="horz" lIns="0" tIns="0" rIns="0" bIns="0" rtlCol="0" anchor="ctr"/>
          <a:lstStyle>
            <a:lvl1pPr algn="ctr">
              <a:defRPr sz="1000">
                <a:solidFill>
                  <a:schemeClr val="bg1"/>
                </a:solidFill>
                <a:latin typeface="Arial" panose="020B0604020202020204" pitchFamily="34" charset="0"/>
                <a:cs typeface="Arial" panose="020B0604020202020204" pitchFamily="34" charset="0"/>
              </a:defRPr>
            </a:lvl1pPr>
          </a:lstStyle>
          <a:p>
            <a:fld id="{6D22F896-40B5-4ADD-8801-0D06FADFA095}" type="slidenum">
              <a:rPr lang="en-US" smtClean="0"/>
              <a:pPr/>
              <a:t>16</a:t>
            </a:fld>
            <a:endParaRPr lang="en-US" dirty="0"/>
          </a:p>
        </p:txBody>
      </p:sp>
    </p:spTree>
    <p:extLst>
      <p:ext uri="{BB962C8B-B14F-4D97-AF65-F5344CB8AC3E}">
        <p14:creationId xmlns:p14="http://schemas.microsoft.com/office/powerpoint/2010/main" val="156693590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1000"/>
                                        <p:tgtEl>
                                          <p:spTgt spid="52"/>
                                        </p:tgtEl>
                                      </p:cBhvr>
                                    </p:animEffect>
                                    <p:anim calcmode="lin" valueType="num">
                                      <p:cBhvr>
                                        <p:cTn id="13" dur="1000" fill="hold"/>
                                        <p:tgtEl>
                                          <p:spTgt spid="52"/>
                                        </p:tgtEl>
                                        <p:attrNameLst>
                                          <p:attrName>ppt_x</p:attrName>
                                        </p:attrNameLst>
                                      </p:cBhvr>
                                      <p:tavLst>
                                        <p:tav tm="0">
                                          <p:val>
                                            <p:strVal val="#ppt_x"/>
                                          </p:val>
                                        </p:tav>
                                        <p:tav tm="100000">
                                          <p:val>
                                            <p:strVal val="#ppt_x"/>
                                          </p:val>
                                        </p:tav>
                                      </p:tavLst>
                                    </p:anim>
                                    <p:anim calcmode="lin" valueType="num">
                                      <p:cBhvr>
                                        <p:cTn id="14" dur="1000" fill="hold"/>
                                        <p:tgtEl>
                                          <p:spTgt spid="5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wipe(left)">
                                      <p:cBhvr>
                                        <p:cTn id="18" dur="500"/>
                                        <p:tgtEl>
                                          <p:spTgt spid="37"/>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wipe(left)">
                                      <p:cBhvr>
                                        <p:cTn id="22" dur="500"/>
                                        <p:tgtEl>
                                          <p:spTgt spid="38"/>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wipe(left)">
                                      <p:cBhvr>
                                        <p:cTn id="26" dur="500"/>
                                        <p:tgtEl>
                                          <p:spTgt spid="39"/>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wipe(left)">
                                      <p:cBhvr>
                                        <p:cTn id="30" dur="500"/>
                                        <p:tgtEl>
                                          <p:spTgt spid="60"/>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55"/>
                                        </p:tgtEl>
                                        <p:attrNameLst>
                                          <p:attrName>style.visibility</p:attrName>
                                        </p:attrNameLst>
                                      </p:cBhvr>
                                      <p:to>
                                        <p:strVal val="visible"/>
                                      </p:to>
                                    </p:set>
                                    <p:animEffect transition="in" filter="wipe(down)">
                                      <p:cBhvr>
                                        <p:cTn id="34" dur="500"/>
                                        <p:tgtEl>
                                          <p:spTgt spid="55"/>
                                        </p:tgtEl>
                                      </p:cBhvr>
                                    </p:animEffect>
                                  </p:childTnLst>
                                </p:cTn>
                              </p:par>
                            </p:childTnLst>
                          </p:cTn>
                        </p:par>
                        <p:par>
                          <p:cTn id="35" fill="hold">
                            <p:stCondLst>
                              <p:cond delay="3500"/>
                            </p:stCondLst>
                            <p:childTnLst>
                              <p:par>
                                <p:cTn id="36" presetID="22" presetClass="entr" presetSubtype="8" fill="hold" nodeType="after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wipe(left)">
                                      <p:cBhvr>
                                        <p:cTn id="38" dur="500"/>
                                        <p:tgtEl>
                                          <p:spTgt spid="53"/>
                                        </p:tgtEl>
                                      </p:cBhvr>
                                    </p:animEffect>
                                  </p:childTnLst>
                                </p:cTn>
                              </p:par>
                            </p:childTnLst>
                          </p:cTn>
                        </p:par>
                        <p:par>
                          <p:cTn id="39" fill="hold">
                            <p:stCondLst>
                              <p:cond delay="4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BC449FB-2184-BC02-8127-3D5D8B572182}"/>
              </a:ext>
            </a:extLst>
          </p:cNvPr>
          <p:cNvSpPr>
            <a:spLocks noGrp="1"/>
          </p:cNvSpPr>
          <p:nvPr>
            <p:ph type="title"/>
          </p:nvPr>
        </p:nvSpPr>
        <p:spPr/>
        <p:txBody>
          <a:bodyPr/>
          <a:lstStyle/>
          <a:p>
            <a:r>
              <a:rPr lang="ja-JP" altLang="en-US" dirty="0">
                <a:latin typeface="UD デジタル 教科書体 NK-R" panose="02020400000000000000" pitchFamily="18" charset="-128"/>
                <a:ea typeface="UD デジタル 教科書体 NK-R" panose="02020400000000000000" pitchFamily="18" charset="-128"/>
              </a:rPr>
              <a:t>クラウド要素③：</a:t>
            </a:r>
            <a:r>
              <a:rPr lang="en-US" altLang="ja-JP" dirty="0">
                <a:latin typeface="UD デジタル 教科書体 NK-R" panose="02020400000000000000" pitchFamily="18" charset="-128"/>
                <a:ea typeface="UD デジタル 教科書体 NK-R" panose="02020400000000000000" pitchFamily="18" charset="-128"/>
              </a:rPr>
              <a:t>HCI</a:t>
            </a:r>
            <a:r>
              <a:rPr lang="ja-JP" altLang="en-US" dirty="0">
                <a:latin typeface="UD デジタル 教科書体 NK-R" panose="02020400000000000000" pitchFamily="18" charset="-128"/>
                <a:ea typeface="UD デジタル 教科書体 NK-R" panose="02020400000000000000" pitchFamily="18" charset="-128"/>
              </a:rPr>
              <a:t>機能が停止してもワークロードには影響なし</a:t>
            </a:r>
            <a:br>
              <a:rPr kumimoji="1" lang="en-US" altLang="ja-JP" dirty="0">
                <a:latin typeface="UD デジタル 教科書体 NK-R" panose="02020400000000000000" pitchFamily="18" charset="-128"/>
                <a:ea typeface="UD デジタル 教科書体 NK-R" panose="02020400000000000000" pitchFamily="18" charset="-128"/>
              </a:rPr>
            </a:br>
            <a:endParaRPr kumimoji="1" lang="ja-JP" altLang="en-US" dirty="0">
              <a:latin typeface="UD デジタル 教科書体 NK-R" panose="02020400000000000000" pitchFamily="18" charset="-128"/>
              <a:ea typeface="UD デジタル 教科書体 NK-R" panose="02020400000000000000" pitchFamily="18" charset="-128"/>
            </a:endParaRPr>
          </a:p>
        </p:txBody>
      </p:sp>
      <p:sp>
        <p:nvSpPr>
          <p:cNvPr id="95" name="正方形/長方形 94">
            <a:extLst>
              <a:ext uri="{FF2B5EF4-FFF2-40B4-BE49-F238E27FC236}">
                <a16:creationId xmlns:a16="http://schemas.microsoft.com/office/drawing/2014/main" id="{125F52B9-0336-5CFF-7D8C-C83F6A0CE2E9}"/>
              </a:ext>
            </a:extLst>
          </p:cNvPr>
          <p:cNvSpPr/>
          <p:nvPr/>
        </p:nvSpPr>
        <p:spPr>
          <a:xfrm rot="5400000">
            <a:off x="6201156" y="3189350"/>
            <a:ext cx="2053916" cy="1753298"/>
          </a:xfrm>
          <a:prstGeom prst="rect">
            <a:avLst/>
          </a:prstGeom>
          <a:solidFill>
            <a:srgbClr val="00B0F0"/>
          </a:solidFill>
          <a:ln w="28575" cap="flat" cmpd="sng" algn="ctr">
            <a:solidFill>
              <a:srgbClr val="0070C0"/>
            </a:solidFill>
            <a:prstDash val="solid"/>
          </a:ln>
          <a:effectLst/>
        </p:spPr>
        <p:txBody>
          <a:bodyPr vert="vert270" lIns="0" tIns="0" rIns="0" bIns="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Server</a:t>
            </a:r>
            <a:br>
              <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br>
            <a:r>
              <a:rPr kumimoji="1" lang="en-US" altLang="ja-JP" sz="10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ThinkAgile HX</a:t>
            </a: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600" b="1" i="0" u="none" strike="noStrike" kern="0" cap="none" spc="0" normalizeH="0" baseline="0" noProof="0" dirty="0" err="1">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96" name="正方形/長方形 95">
            <a:extLst>
              <a:ext uri="{FF2B5EF4-FFF2-40B4-BE49-F238E27FC236}">
                <a16:creationId xmlns:a16="http://schemas.microsoft.com/office/drawing/2014/main" id="{1ABB242D-1F8F-2F36-221F-8466C04B276E}"/>
              </a:ext>
            </a:extLst>
          </p:cNvPr>
          <p:cNvSpPr/>
          <p:nvPr/>
        </p:nvSpPr>
        <p:spPr>
          <a:xfrm rot="5400000">
            <a:off x="9396883" y="3383528"/>
            <a:ext cx="2053916" cy="1364942"/>
          </a:xfrm>
          <a:prstGeom prst="rect">
            <a:avLst/>
          </a:prstGeom>
          <a:solidFill>
            <a:srgbClr val="00B0F0"/>
          </a:solidFill>
          <a:ln w="28575" cap="flat" cmpd="sng" algn="ctr">
            <a:solidFill>
              <a:srgbClr val="0070C0"/>
            </a:solidFill>
            <a:prstDash val="solid"/>
          </a:ln>
          <a:effectLst/>
        </p:spPr>
        <p:txBody>
          <a:bodyPr vert="vert270" lIns="0" tIns="0" rIns="0" bIns="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Server</a:t>
            </a:r>
            <a:br>
              <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br>
            <a:r>
              <a:rPr kumimoji="1" lang="en-US" altLang="ja-JP" sz="10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ThinkAgile HX</a:t>
            </a: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600" b="1" i="0" u="none" strike="noStrike" kern="0" cap="none" spc="0" normalizeH="0" baseline="0" noProof="0" dirty="0" err="1">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150" name="四角形: 角を丸くする 149">
            <a:extLst>
              <a:ext uri="{FF2B5EF4-FFF2-40B4-BE49-F238E27FC236}">
                <a16:creationId xmlns:a16="http://schemas.microsoft.com/office/drawing/2014/main" id="{8B04DED1-D884-27F4-D40F-6940529FE7E6}"/>
              </a:ext>
            </a:extLst>
          </p:cNvPr>
          <p:cNvSpPr/>
          <p:nvPr/>
        </p:nvSpPr>
        <p:spPr>
          <a:xfrm>
            <a:off x="6397461" y="3506775"/>
            <a:ext cx="1613760" cy="234892"/>
          </a:xfrm>
          <a:prstGeom prst="roundRect">
            <a:avLst/>
          </a:prstGeom>
          <a:solidFill>
            <a:srgbClr val="00B050"/>
          </a:solidFill>
          <a:ln w="25400" cap="flat" cmpd="sng" algn="ctr">
            <a:solidFill>
              <a:srgbClr val="0070C0"/>
            </a:solidFill>
            <a:prstDash val="solid"/>
          </a:ln>
          <a:effectLst/>
        </p:spPr>
        <p:txBody>
          <a:bodyPr lIns="0" tIns="0" rIns="0" bIns="0" rtlCol="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ハイパーバイザー</a:t>
            </a:r>
          </a:p>
        </p:txBody>
      </p:sp>
      <p:sp>
        <p:nvSpPr>
          <p:cNvPr id="151" name="四角形: 角を丸くする 150">
            <a:extLst>
              <a:ext uri="{FF2B5EF4-FFF2-40B4-BE49-F238E27FC236}">
                <a16:creationId xmlns:a16="http://schemas.microsoft.com/office/drawing/2014/main" id="{F85BA884-B300-9430-D5A3-E0FFA2A1818C}"/>
              </a:ext>
            </a:extLst>
          </p:cNvPr>
          <p:cNvSpPr/>
          <p:nvPr/>
        </p:nvSpPr>
        <p:spPr>
          <a:xfrm>
            <a:off x="7056724" y="3116888"/>
            <a:ext cx="451343" cy="318720"/>
          </a:xfrm>
          <a:prstGeom prst="roundRect">
            <a:avLst/>
          </a:prstGeom>
          <a:solidFill>
            <a:srgbClr val="00B050"/>
          </a:solidFill>
          <a:ln w="25400" cap="flat" cmpd="sng" algn="ctr">
            <a:solidFill>
              <a:srgbClr val="0070C0"/>
            </a:solidFill>
            <a:prstDash val="solid"/>
          </a:ln>
          <a:effectLst/>
        </p:spPr>
        <p:txBody>
          <a:bodyPr lIns="0" tIns="0" rIns="0" bIns="0" rtlCol="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仮想</a:t>
            </a:r>
            <a:br>
              <a:rPr kumimoji="1" lang="en-US" altLang="ja-JP"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br>
            <a:r>
              <a:rPr kumimoji="1" lang="ja-JP" altLang="en-US"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マシン</a:t>
            </a:r>
          </a:p>
        </p:txBody>
      </p:sp>
      <p:sp>
        <p:nvSpPr>
          <p:cNvPr id="152" name="四角形: 角を丸くする 151">
            <a:extLst>
              <a:ext uri="{FF2B5EF4-FFF2-40B4-BE49-F238E27FC236}">
                <a16:creationId xmlns:a16="http://schemas.microsoft.com/office/drawing/2014/main" id="{169F4AEA-B21A-B8E5-87C0-637824A2BF86}"/>
              </a:ext>
            </a:extLst>
          </p:cNvPr>
          <p:cNvSpPr/>
          <p:nvPr/>
        </p:nvSpPr>
        <p:spPr>
          <a:xfrm>
            <a:off x="7559878" y="3119653"/>
            <a:ext cx="451343" cy="318720"/>
          </a:xfrm>
          <a:prstGeom prst="roundRect">
            <a:avLst/>
          </a:prstGeom>
          <a:solidFill>
            <a:srgbClr val="00B050"/>
          </a:solidFill>
          <a:ln w="25400" cap="flat" cmpd="sng" algn="ctr">
            <a:solidFill>
              <a:srgbClr val="0070C0"/>
            </a:solidFill>
            <a:prstDash val="solid"/>
          </a:ln>
          <a:effectLst/>
        </p:spPr>
        <p:txBody>
          <a:bodyPr lIns="0" tIns="0" rIns="0" bIns="0" rtlCol="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仮想</a:t>
            </a:r>
            <a:br>
              <a:rPr kumimoji="1" lang="en-US" altLang="ja-JP"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br>
            <a:r>
              <a:rPr kumimoji="1" lang="ja-JP" altLang="en-US"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マシン</a:t>
            </a:r>
          </a:p>
        </p:txBody>
      </p:sp>
      <p:sp>
        <p:nvSpPr>
          <p:cNvPr id="153" name="正方形/長方形 152">
            <a:extLst>
              <a:ext uri="{FF2B5EF4-FFF2-40B4-BE49-F238E27FC236}">
                <a16:creationId xmlns:a16="http://schemas.microsoft.com/office/drawing/2014/main" id="{9E7CC0AE-2683-93CC-BDDF-E700E40E8C14}"/>
              </a:ext>
            </a:extLst>
          </p:cNvPr>
          <p:cNvSpPr/>
          <p:nvPr/>
        </p:nvSpPr>
        <p:spPr>
          <a:xfrm rot="5400000">
            <a:off x="7896562" y="3382692"/>
            <a:ext cx="2053916" cy="1364942"/>
          </a:xfrm>
          <a:prstGeom prst="rect">
            <a:avLst/>
          </a:prstGeom>
          <a:solidFill>
            <a:srgbClr val="00B0F0"/>
          </a:solidFill>
          <a:ln w="28575" cap="flat" cmpd="sng" algn="ctr">
            <a:solidFill>
              <a:srgbClr val="0070C0"/>
            </a:solidFill>
            <a:prstDash val="solid"/>
          </a:ln>
          <a:effectLst/>
        </p:spPr>
        <p:txBody>
          <a:bodyPr vert="vert270" lIns="0" tIns="0" rIns="0" bIns="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Server</a:t>
            </a:r>
            <a:br>
              <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br>
            <a:r>
              <a:rPr kumimoji="1" lang="en-US" altLang="ja-JP" sz="10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ThinkAgile HX</a:t>
            </a: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600" b="1" i="0" u="none" strike="noStrike" kern="0" cap="none" spc="0" normalizeH="0" baseline="0" noProof="0" dirty="0" err="1">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154" name="四角形: 角を丸くする 153">
            <a:extLst>
              <a:ext uri="{FF2B5EF4-FFF2-40B4-BE49-F238E27FC236}">
                <a16:creationId xmlns:a16="http://schemas.microsoft.com/office/drawing/2014/main" id="{C488DA6A-0CC7-E996-8E6A-DBA56D263C34}"/>
              </a:ext>
            </a:extLst>
          </p:cNvPr>
          <p:cNvSpPr/>
          <p:nvPr/>
        </p:nvSpPr>
        <p:spPr>
          <a:xfrm>
            <a:off x="8283791" y="3507610"/>
            <a:ext cx="1274925" cy="234892"/>
          </a:xfrm>
          <a:prstGeom prst="roundRect">
            <a:avLst/>
          </a:prstGeom>
          <a:solidFill>
            <a:srgbClr val="00B050"/>
          </a:solidFill>
          <a:ln w="25400" cap="flat" cmpd="sng" algn="ctr">
            <a:solidFill>
              <a:srgbClr val="0070C0"/>
            </a:solidFill>
            <a:prstDash val="solid"/>
          </a:ln>
          <a:effectLst/>
        </p:spPr>
        <p:txBody>
          <a:bodyPr lIns="0" tIns="0" rIns="0" bIns="0" rtlCol="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ハイパーバイザー</a:t>
            </a:r>
          </a:p>
        </p:txBody>
      </p:sp>
      <p:sp>
        <p:nvSpPr>
          <p:cNvPr id="155" name="四角形: 角を丸くする 154">
            <a:extLst>
              <a:ext uri="{FF2B5EF4-FFF2-40B4-BE49-F238E27FC236}">
                <a16:creationId xmlns:a16="http://schemas.microsoft.com/office/drawing/2014/main" id="{9CC07486-83F9-C154-0FA4-3E5E734CE57D}"/>
              </a:ext>
            </a:extLst>
          </p:cNvPr>
          <p:cNvSpPr/>
          <p:nvPr/>
        </p:nvSpPr>
        <p:spPr>
          <a:xfrm>
            <a:off x="8357262" y="3127448"/>
            <a:ext cx="451343" cy="318720"/>
          </a:xfrm>
          <a:prstGeom prst="roundRect">
            <a:avLst/>
          </a:prstGeom>
          <a:solidFill>
            <a:srgbClr val="00B050"/>
          </a:solidFill>
          <a:ln w="25400" cap="flat" cmpd="sng" algn="ctr">
            <a:solidFill>
              <a:srgbClr val="0070C0"/>
            </a:solidFill>
            <a:prstDash val="solid"/>
          </a:ln>
          <a:effectLst/>
        </p:spPr>
        <p:txBody>
          <a:bodyPr lIns="0" tIns="0" rIns="0" bIns="0" rtlCol="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仮想</a:t>
            </a:r>
            <a:br>
              <a:rPr kumimoji="1" lang="en-US" altLang="ja-JP"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br>
            <a:r>
              <a:rPr kumimoji="1" lang="ja-JP" altLang="en-US"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マシン</a:t>
            </a:r>
          </a:p>
        </p:txBody>
      </p:sp>
      <p:sp>
        <p:nvSpPr>
          <p:cNvPr id="156" name="四角形: 角を丸くする 155">
            <a:extLst>
              <a:ext uri="{FF2B5EF4-FFF2-40B4-BE49-F238E27FC236}">
                <a16:creationId xmlns:a16="http://schemas.microsoft.com/office/drawing/2014/main" id="{1D23453C-B776-4A48-5E7E-A89187E48299}"/>
              </a:ext>
            </a:extLst>
          </p:cNvPr>
          <p:cNvSpPr/>
          <p:nvPr/>
        </p:nvSpPr>
        <p:spPr>
          <a:xfrm>
            <a:off x="9804455" y="3508446"/>
            <a:ext cx="1257797" cy="234892"/>
          </a:xfrm>
          <a:prstGeom prst="roundRect">
            <a:avLst/>
          </a:prstGeom>
          <a:solidFill>
            <a:srgbClr val="00B050"/>
          </a:solidFill>
          <a:ln w="25400" cap="flat" cmpd="sng" algn="ctr">
            <a:solidFill>
              <a:srgbClr val="0070C0"/>
            </a:solidFill>
            <a:prstDash val="solid"/>
          </a:ln>
          <a:effectLst/>
        </p:spPr>
        <p:txBody>
          <a:bodyPr lIns="0" tIns="0" rIns="0" bIns="0" rtlCol="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ハイパーバイザー</a:t>
            </a:r>
          </a:p>
        </p:txBody>
      </p:sp>
      <p:sp>
        <p:nvSpPr>
          <p:cNvPr id="157" name="四角形: 角を丸くする 156">
            <a:extLst>
              <a:ext uri="{FF2B5EF4-FFF2-40B4-BE49-F238E27FC236}">
                <a16:creationId xmlns:a16="http://schemas.microsoft.com/office/drawing/2014/main" id="{0F191E15-151F-F423-23EB-6D82E4B31D63}"/>
              </a:ext>
            </a:extLst>
          </p:cNvPr>
          <p:cNvSpPr/>
          <p:nvPr/>
        </p:nvSpPr>
        <p:spPr>
          <a:xfrm>
            <a:off x="10314448" y="3115842"/>
            <a:ext cx="451343" cy="318720"/>
          </a:xfrm>
          <a:prstGeom prst="roundRect">
            <a:avLst/>
          </a:prstGeom>
          <a:solidFill>
            <a:srgbClr val="00B050"/>
          </a:solidFill>
          <a:ln w="25400" cap="flat" cmpd="sng" algn="ctr">
            <a:solidFill>
              <a:srgbClr val="0070C0"/>
            </a:solidFill>
            <a:prstDash val="solid"/>
          </a:ln>
          <a:effectLst/>
        </p:spPr>
        <p:txBody>
          <a:bodyPr lIns="0" tIns="0" rIns="0" bIns="0" rtlCol="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仮想</a:t>
            </a:r>
            <a:br>
              <a:rPr kumimoji="1" lang="en-US" altLang="ja-JP"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br>
            <a:r>
              <a:rPr kumimoji="1" lang="ja-JP" altLang="en-US"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マシン</a:t>
            </a:r>
          </a:p>
        </p:txBody>
      </p:sp>
      <p:sp>
        <p:nvSpPr>
          <p:cNvPr id="177" name="フローチャート: 磁気ディスク 176">
            <a:extLst>
              <a:ext uri="{FF2B5EF4-FFF2-40B4-BE49-F238E27FC236}">
                <a16:creationId xmlns:a16="http://schemas.microsoft.com/office/drawing/2014/main" id="{E025D91F-DA41-3770-2B46-63C5D6B939AD}"/>
              </a:ext>
            </a:extLst>
          </p:cNvPr>
          <p:cNvSpPr/>
          <p:nvPr/>
        </p:nvSpPr>
        <p:spPr>
          <a:xfrm>
            <a:off x="6442488" y="4030586"/>
            <a:ext cx="1613759" cy="370813"/>
          </a:xfrm>
          <a:prstGeom prst="flowChartMagneticDisk">
            <a:avLst/>
          </a:prstGeom>
          <a:solidFill>
            <a:srgbClr val="6AC346">
              <a:lumMod val="20000"/>
              <a:lumOff val="80000"/>
            </a:srgbClr>
          </a:solidFill>
          <a:ln w="25400" cap="flat" cmpd="sng" algn="ctr">
            <a:solidFill>
              <a:srgbClr val="6AC346"/>
            </a:solidFill>
            <a:prstDash val="solid"/>
          </a:ln>
          <a:effectLst/>
        </p:spPr>
        <p:txBody>
          <a:bodyPr lIns="0" tIns="0" rIns="0" bIns="0"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600" b="0" i="0" u="none" strike="noStrike" kern="0" cap="none" spc="0" normalizeH="0" baseline="0" noProof="0" dirty="0">
                <a:ln>
                  <a:noFill/>
                </a:ln>
                <a:solidFill>
                  <a:srgbClr val="000000"/>
                </a:solidFill>
                <a:effectLst/>
                <a:uLnTx/>
                <a:uFillTx/>
                <a:latin typeface="Meiryo UI"/>
                <a:ea typeface="Meiryo UI"/>
                <a:cs typeface="+mn-cs"/>
              </a:rPr>
              <a:t>Storage</a:t>
            </a:r>
            <a:endParaRPr kumimoji="1" lang="ja-JP" altLang="en-US" sz="1600" b="0" i="0" u="none" strike="noStrike" kern="0" cap="none" spc="0" normalizeH="0" baseline="0" noProof="0" dirty="0" err="1">
              <a:ln>
                <a:noFill/>
              </a:ln>
              <a:solidFill>
                <a:srgbClr val="000000"/>
              </a:solidFill>
              <a:effectLst/>
              <a:uLnTx/>
              <a:uFillTx/>
              <a:latin typeface="Meiryo UI"/>
              <a:ea typeface="Meiryo UI"/>
              <a:cs typeface="+mn-cs"/>
            </a:endParaRPr>
          </a:p>
        </p:txBody>
      </p:sp>
      <p:sp>
        <p:nvSpPr>
          <p:cNvPr id="178" name="フローチャート: 磁気ディスク 177">
            <a:extLst>
              <a:ext uri="{FF2B5EF4-FFF2-40B4-BE49-F238E27FC236}">
                <a16:creationId xmlns:a16="http://schemas.microsoft.com/office/drawing/2014/main" id="{072F414C-8861-F428-A169-7F525F97176D}"/>
              </a:ext>
            </a:extLst>
          </p:cNvPr>
          <p:cNvSpPr/>
          <p:nvPr/>
        </p:nvSpPr>
        <p:spPr>
          <a:xfrm>
            <a:off x="8315154" y="4030586"/>
            <a:ext cx="1216731" cy="370813"/>
          </a:xfrm>
          <a:prstGeom prst="flowChartMagneticDisk">
            <a:avLst/>
          </a:prstGeom>
          <a:solidFill>
            <a:srgbClr val="6AC346">
              <a:lumMod val="20000"/>
              <a:lumOff val="80000"/>
            </a:srgbClr>
          </a:solidFill>
          <a:ln w="25400" cap="flat" cmpd="sng" algn="ctr">
            <a:solidFill>
              <a:srgbClr val="6AC346"/>
            </a:solidFill>
            <a:prstDash val="solid"/>
          </a:ln>
          <a:effectLst/>
        </p:spPr>
        <p:txBody>
          <a:bodyPr lIns="0" tIns="0" rIns="0" bIns="0"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600" b="0" i="0" u="none" strike="noStrike" kern="0" cap="none" spc="0" normalizeH="0" baseline="0" noProof="0" dirty="0">
                <a:ln>
                  <a:noFill/>
                </a:ln>
                <a:solidFill>
                  <a:srgbClr val="000000"/>
                </a:solidFill>
                <a:effectLst/>
                <a:uLnTx/>
                <a:uFillTx/>
                <a:latin typeface="Meiryo UI"/>
                <a:ea typeface="Meiryo UI"/>
                <a:cs typeface="+mn-cs"/>
              </a:rPr>
              <a:t>Storage</a:t>
            </a:r>
            <a:endParaRPr kumimoji="1" lang="ja-JP" altLang="en-US" sz="1600" b="0" i="0" u="none" strike="noStrike" kern="0" cap="none" spc="0" normalizeH="0" baseline="0" noProof="0" dirty="0" err="1">
              <a:ln>
                <a:noFill/>
              </a:ln>
              <a:solidFill>
                <a:srgbClr val="000000"/>
              </a:solidFill>
              <a:effectLst/>
              <a:uLnTx/>
              <a:uFillTx/>
              <a:latin typeface="Meiryo UI"/>
              <a:ea typeface="Meiryo UI"/>
              <a:cs typeface="+mn-cs"/>
            </a:endParaRPr>
          </a:p>
        </p:txBody>
      </p:sp>
      <p:sp>
        <p:nvSpPr>
          <p:cNvPr id="179" name="フローチャート: 磁気ディスク 178">
            <a:extLst>
              <a:ext uri="{FF2B5EF4-FFF2-40B4-BE49-F238E27FC236}">
                <a16:creationId xmlns:a16="http://schemas.microsoft.com/office/drawing/2014/main" id="{650A50A8-B901-1A95-15B9-614B5B50D5D8}"/>
              </a:ext>
            </a:extLst>
          </p:cNvPr>
          <p:cNvSpPr/>
          <p:nvPr/>
        </p:nvSpPr>
        <p:spPr>
          <a:xfrm>
            <a:off x="9804455" y="4035039"/>
            <a:ext cx="1216731" cy="370813"/>
          </a:xfrm>
          <a:prstGeom prst="flowChartMagneticDisk">
            <a:avLst/>
          </a:prstGeom>
          <a:solidFill>
            <a:srgbClr val="6AC346">
              <a:lumMod val="20000"/>
              <a:lumOff val="80000"/>
            </a:srgbClr>
          </a:solidFill>
          <a:ln w="25400" cap="flat" cmpd="sng" algn="ctr">
            <a:solidFill>
              <a:srgbClr val="6AC346"/>
            </a:solidFill>
            <a:prstDash val="solid"/>
          </a:ln>
          <a:effectLst/>
        </p:spPr>
        <p:txBody>
          <a:bodyPr lIns="0" tIns="0" rIns="0" bIns="0"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600" b="0" i="0" u="none" strike="noStrike" kern="0" cap="none" spc="0" normalizeH="0" baseline="0" noProof="0" dirty="0">
                <a:ln>
                  <a:noFill/>
                </a:ln>
                <a:solidFill>
                  <a:srgbClr val="000000"/>
                </a:solidFill>
                <a:effectLst/>
                <a:uLnTx/>
                <a:uFillTx/>
                <a:latin typeface="Meiryo UI"/>
                <a:ea typeface="Meiryo UI"/>
                <a:cs typeface="+mn-cs"/>
              </a:rPr>
              <a:t>Storage</a:t>
            </a:r>
            <a:endParaRPr kumimoji="1" lang="ja-JP" altLang="en-US" sz="1600" b="0" i="0" u="none" strike="noStrike" kern="0" cap="none" spc="0" normalizeH="0" baseline="0" noProof="0" dirty="0" err="1">
              <a:ln>
                <a:noFill/>
              </a:ln>
              <a:solidFill>
                <a:srgbClr val="000000"/>
              </a:solidFill>
              <a:effectLst/>
              <a:uLnTx/>
              <a:uFillTx/>
              <a:latin typeface="Meiryo UI"/>
              <a:ea typeface="Meiryo UI"/>
              <a:cs typeface="+mn-cs"/>
            </a:endParaRPr>
          </a:p>
        </p:txBody>
      </p:sp>
      <p:sp>
        <p:nvSpPr>
          <p:cNvPr id="180" name="テキスト ボックス 179">
            <a:extLst>
              <a:ext uri="{FF2B5EF4-FFF2-40B4-BE49-F238E27FC236}">
                <a16:creationId xmlns:a16="http://schemas.microsoft.com/office/drawing/2014/main" id="{0C93C983-629E-ED90-E701-A67E91A92449}"/>
              </a:ext>
            </a:extLst>
          </p:cNvPr>
          <p:cNvSpPr txBox="1"/>
          <p:nvPr/>
        </p:nvSpPr>
        <p:spPr>
          <a:xfrm>
            <a:off x="430522" y="5537040"/>
            <a:ext cx="11657981" cy="646331"/>
          </a:xfrm>
          <a:prstGeom prst="rect">
            <a:avLst/>
          </a:prstGeom>
          <a:noFill/>
        </p:spPr>
        <p:txBody>
          <a:bodyPr wrap="square" rtlCol="0">
            <a:spAutoFit/>
          </a:bodyPr>
          <a:lstStyle/>
          <a:p>
            <a:pPr algn="ctr"/>
            <a:r>
              <a:rPr kumimoji="1" lang="ja-JP" altLang="en-US" sz="3600" dirty="0">
                <a:solidFill>
                  <a:schemeClr val="bg1"/>
                </a:solidFill>
                <a:ea typeface="Meiryo UI"/>
                <a:cs typeface="Arial" pitchFamily="34" charset="0"/>
              </a:rPr>
              <a:t>従来の</a:t>
            </a:r>
            <a:r>
              <a:rPr kumimoji="1" lang="en-US" altLang="ja-JP" sz="3600" dirty="0">
                <a:solidFill>
                  <a:schemeClr val="bg1"/>
                </a:solidFill>
                <a:ea typeface="Meiryo UI"/>
                <a:cs typeface="Arial" pitchFamily="34" charset="0"/>
              </a:rPr>
              <a:t>IT</a:t>
            </a:r>
            <a:r>
              <a:rPr kumimoji="1" lang="ja-JP" altLang="en-US" sz="3600" dirty="0">
                <a:solidFill>
                  <a:schemeClr val="bg1"/>
                </a:solidFill>
                <a:ea typeface="Meiryo UI"/>
                <a:cs typeface="Arial" pitchFamily="34" charset="0"/>
              </a:rPr>
              <a:t>アーキテクチャや、他</a:t>
            </a:r>
            <a:r>
              <a:rPr kumimoji="1" lang="en-US" altLang="ja-JP" sz="3600" dirty="0">
                <a:solidFill>
                  <a:schemeClr val="bg1"/>
                </a:solidFill>
                <a:ea typeface="Meiryo UI"/>
                <a:cs typeface="Arial" pitchFamily="34" charset="0"/>
              </a:rPr>
              <a:t>HCI</a:t>
            </a:r>
            <a:r>
              <a:rPr kumimoji="1" lang="ja-JP" altLang="en-US" sz="3600" dirty="0">
                <a:solidFill>
                  <a:schemeClr val="bg1"/>
                </a:solidFill>
                <a:ea typeface="Meiryo UI"/>
                <a:cs typeface="Arial" pitchFamily="34" charset="0"/>
              </a:rPr>
              <a:t>ではクラウドにはなりえない</a:t>
            </a:r>
            <a:endParaRPr kumimoji="1" lang="en-US" altLang="ja-JP" sz="3600" dirty="0">
              <a:solidFill>
                <a:schemeClr val="bg1"/>
              </a:solidFill>
              <a:ea typeface="Meiryo UI"/>
              <a:cs typeface="Arial" pitchFamily="34" charset="0"/>
            </a:endParaRPr>
          </a:p>
        </p:txBody>
      </p:sp>
      <p:sp>
        <p:nvSpPr>
          <p:cNvPr id="182" name="四角形: 角を丸くする 181">
            <a:extLst>
              <a:ext uri="{FF2B5EF4-FFF2-40B4-BE49-F238E27FC236}">
                <a16:creationId xmlns:a16="http://schemas.microsoft.com/office/drawing/2014/main" id="{2D5EDE21-ED04-0D8E-EE33-3028D7746182}"/>
              </a:ext>
            </a:extLst>
          </p:cNvPr>
          <p:cNvSpPr/>
          <p:nvPr/>
        </p:nvSpPr>
        <p:spPr>
          <a:xfrm>
            <a:off x="6550437" y="3113548"/>
            <a:ext cx="451343" cy="318720"/>
          </a:xfrm>
          <a:prstGeom prst="roundRect">
            <a:avLst/>
          </a:prstGeom>
          <a:solidFill>
            <a:srgbClr val="6AC346">
              <a:lumMod val="20000"/>
              <a:lumOff val="80000"/>
            </a:srgbClr>
          </a:solidFill>
          <a:ln w="25400" cap="flat" cmpd="sng" algn="ctr">
            <a:solidFill>
              <a:srgbClr val="6AC346"/>
            </a:solidFill>
            <a:prstDash val="solid"/>
          </a:ln>
          <a:effectLst/>
        </p:spPr>
        <p:txBody>
          <a:bodyPr lIns="0" tIns="0" rIns="0" bIns="0" rtlCol="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HCI</a:t>
            </a:r>
            <a:endParaRPr kumimoji="1" lang="ja-JP" altLang="en-US" sz="9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84" name="フローチャート: 磁気ディスク 183">
            <a:extLst>
              <a:ext uri="{FF2B5EF4-FFF2-40B4-BE49-F238E27FC236}">
                <a16:creationId xmlns:a16="http://schemas.microsoft.com/office/drawing/2014/main" id="{11934892-C8B2-B140-915C-FD0CF05F58C7}"/>
              </a:ext>
            </a:extLst>
          </p:cNvPr>
          <p:cNvSpPr/>
          <p:nvPr/>
        </p:nvSpPr>
        <p:spPr>
          <a:xfrm>
            <a:off x="6406328" y="3905013"/>
            <a:ext cx="4614858" cy="572726"/>
          </a:xfrm>
          <a:prstGeom prst="flowChartMagneticDisk">
            <a:avLst/>
          </a:prstGeom>
          <a:solidFill>
            <a:srgbClr val="6AC346">
              <a:lumMod val="20000"/>
              <a:lumOff val="80000"/>
            </a:srgbClr>
          </a:solidFill>
          <a:ln w="25400" cap="flat" cmpd="sng" algn="ctr">
            <a:solidFill>
              <a:srgbClr val="6AC346"/>
            </a:solidFill>
            <a:prstDash val="solid"/>
          </a:ln>
          <a:effectLst/>
        </p:spPr>
        <p:txBody>
          <a:bodyPr lIns="0" tIns="0" rIns="0" bIns="0"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dirty="0">
                <a:ln>
                  <a:noFill/>
                </a:ln>
                <a:solidFill>
                  <a:srgbClr val="000000"/>
                </a:solidFill>
                <a:effectLst/>
                <a:uLnTx/>
                <a:uFillTx/>
                <a:latin typeface="Meiryo UI"/>
                <a:ea typeface="Meiryo UI"/>
                <a:cs typeface="+mn-cs"/>
              </a:rPr>
              <a:t>仮想ストレージ</a:t>
            </a:r>
            <a:r>
              <a:rPr kumimoji="1" lang="en-US" altLang="ja-JP" sz="1600" b="0" i="0" u="none" strike="noStrike" kern="0" cap="none" spc="0" normalizeH="0" baseline="0" noProof="0" dirty="0">
                <a:ln>
                  <a:noFill/>
                </a:ln>
                <a:solidFill>
                  <a:srgbClr val="000000"/>
                </a:solidFill>
                <a:effectLst/>
                <a:uLnTx/>
                <a:uFillTx/>
                <a:latin typeface="Meiryo UI"/>
                <a:ea typeface="Meiryo UI"/>
                <a:cs typeface="+mn-cs"/>
              </a:rPr>
              <a:t>Storage</a:t>
            </a:r>
            <a:endParaRPr kumimoji="1" lang="ja-JP" altLang="en-US" sz="1600" b="0" i="0" u="none" strike="noStrike" kern="0" cap="none" spc="0" normalizeH="0" baseline="0" noProof="0" dirty="0" err="1">
              <a:ln>
                <a:noFill/>
              </a:ln>
              <a:solidFill>
                <a:srgbClr val="000000"/>
              </a:solidFill>
              <a:effectLst/>
              <a:uLnTx/>
              <a:uFillTx/>
              <a:latin typeface="Meiryo UI"/>
              <a:ea typeface="Meiryo UI"/>
              <a:cs typeface="+mn-cs"/>
            </a:endParaRPr>
          </a:p>
        </p:txBody>
      </p:sp>
      <p:sp>
        <p:nvSpPr>
          <p:cNvPr id="185" name="四角形: 角を丸くする 184">
            <a:extLst>
              <a:ext uri="{FF2B5EF4-FFF2-40B4-BE49-F238E27FC236}">
                <a16:creationId xmlns:a16="http://schemas.microsoft.com/office/drawing/2014/main" id="{D4496969-6B96-A646-6186-3AD4B80395A0}"/>
              </a:ext>
            </a:extLst>
          </p:cNvPr>
          <p:cNvSpPr/>
          <p:nvPr/>
        </p:nvSpPr>
        <p:spPr>
          <a:xfrm>
            <a:off x="8870236" y="3111880"/>
            <a:ext cx="451343" cy="318720"/>
          </a:xfrm>
          <a:prstGeom prst="roundRect">
            <a:avLst/>
          </a:prstGeom>
          <a:solidFill>
            <a:srgbClr val="6AC346">
              <a:lumMod val="20000"/>
              <a:lumOff val="80000"/>
            </a:srgbClr>
          </a:solidFill>
          <a:ln w="25400" cap="flat" cmpd="sng" algn="ctr">
            <a:solidFill>
              <a:srgbClr val="6AC346"/>
            </a:solidFill>
            <a:prstDash val="solid"/>
          </a:ln>
          <a:effectLst/>
        </p:spPr>
        <p:txBody>
          <a:bodyPr lIns="0" tIns="0" rIns="0" bIns="0" rtlCol="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HCI</a:t>
            </a:r>
            <a:endParaRPr kumimoji="1" lang="ja-JP" altLang="en-US" sz="9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86" name="四角形: 角を丸くする 185">
            <a:extLst>
              <a:ext uri="{FF2B5EF4-FFF2-40B4-BE49-F238E27FC236}">
                <a16:creationId xmlns:a16="http://schemas.microsoft.com/office/drawing/2014/main" id="{9AC9CB62-586D-B1F6-DC36-57C62584071C}"/>
              </a:ext>
            </a:extLst>
          </p:cNvPr>
          <p:cNvSpPr/>
          <p:nvPr/>
        </p:nvSpPr>
        <p:spPr>
          <a:xfrm>
            <a:off x="9816207" y="3105775"/>
            <a:ext cx="451343" cy="318720"/>
          </a:xfrm>
          <a:prstGeom prst="roundRect">
            <a:avLst/>
          </a:prstGeom>
          <a:solidFill>
            <a:srgbClr val="6AC346">
              <a:lumMod val="20000"/>
              <a:lumOff val="80000"/>
            </a:srgbClr>
          </a:solidFill>
          <a:ln w="25400" cap="flat" cmpd="sng" algn="ctr">
            <a:solidFill>
              <a:srgbClr val="6AC346"/>
            </a:solidFill>
            <a:prstDash val="solid"/>
          </a:ln>
          <a:effectLst/>
        </p:spPr>
        <p:txBody>
          <a:bodyPr lIns="0" tIns="0" rIns="0" bIns="0" rtlCol="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HCI</a:t>
            </a:r>
            <a:endParaRPr kumimoji="1" lang="ja-JP" altLang="en-US" sz="9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3" name="テキスト ボックス 2">
            <a:extLst>
              <a:ext uri="{FF2B5EF4-FFF2-40B4-BE49-F238E27FC236}">
                <a16:creationId xmlns:a16="http://schemas.microsoft.com/office/drawing/2014/main" id="{69CA1857-7B05-48AA-45C8-D59A2DD10B4C}"/>
              </a:ext>
            </a:extLst>
          </p:cNvPr>
          <p:cNvSpPr txBox="1"/>
          <p:nvPr/>
        </p:nvSpPr>
        <p:spPr>
          <a:xfrm>
            <a:off x="6397461" y="2097088"/>
            <a:ext cx="4478062" cy="523220"/>
          </a:xfrm>
          <a:prstGeom prst="rect">
            <a:avLst/>
          </a:prstGeom>
          <a:noFill/>
        </p:spPr>
        <p:txBody>
          <a:bodyPr wrap="square" rtlCol="0">
            <a:spAutoFit/>
          </a:bodyPr>
          <a:lstStyle/>
          <a:p>
            <a:pPr algn="ctr"/>
            <a:r>
              <a:rPr kumimoji="1" lang="en-US" altLang="ja-JP" sz="2800" dirty="0">
                <a:solidFill>
                  <a:schemeClr val="bg1"/>
                </a:solidFill>
                <a:latin typeface="Meiryo UI" panose="020B0604030504040204" pitchFamily="50" charset="-128"/>
                <a:ea typeface="Meiryo UI" panose="020B0604030504040204" pitchFamily="50" charset="-128"/>
                <a:cs typeface="Arial" pitchFamily="34" charset="0"/>
              </a:rPr>
              <a:t>Nutanix</a:t>
            </a:r>
            <a:r>
              <a:rPr kumimoji="1" lang="ja-JP" altLang="en-US" sz="2800" dirty="0">
                <a:solidFill>
                  <a:schemeClr val="bg1"/>
                </a:solidFill>
                <a:latin typeface="Meiryo UI" panose="020B0604030504040204" pitchFamily="50" charset="-128"/>
                <a:ea typeface="Meiryo UI" panose="020B0604030504040204" pitchFamily="50" charset="-128"/>
                <a:cs typeface="Arial" pitchFamily="34" charset="0"/>
              </a:rPr>
              <a:t>の</a:t>
            </a:r>
            <a:r>
              <a:rPr kumimoji="1" lang="en-US" altLang="ja-JP" sz="2800" dirty="0">
                <a:solidFill>
                  <a:schemeClr val="bg1"/>
                </a:solidFill>
                <a:latin typeface="Meiryo UI" panose="020B0604030504040204" pitchFamily="50" charset="-128"/>
                <a:ea typeface="Meiryo UI" panose="020B0604030504040204" pitchFamily="50" charset="-128"/>
                <a:cs typeface="Arial" pitchFamily="34" charset="0"/>
              </a:rPr>
              <a:t>HCI</a:t>
            </a:r>
            <a:endParaRPr kumimoji="1" lang="ja-JP" altLang="en-US" sz="2800" dirty="0" err="1">
              <a:solidFill>
                <a:schemeClr val="bg1"/>
              </a:solidFill>
              <a:latin typeface="Meiryo UI" panose="020B0604030504040204" pitchFamily="50" charset="-128"/>
              <a:ea typeface="Meiryo UI" panose="020B0604030504040204" pitchFamily="50" charset="-128"/>
              <a:cs typeface="Arial" pitchFamily="34" charset="0"/>
            </a:endParaRPr>
          </a:p>
        </p:txBody>
      </p:sp>
      <p:sp>
        <p:nvSpPr>
          <p:cNvPr id="5" name="正方形/長方形 4">
            <a:extLst>
              <a:ext uri="{FF2B5EF4-FFF2-40B4-BE49-F238E27FC236}">
                <a16:creationId xmlns:a16="http://schemas.microsoft.com/office/drawing/2014/main" id="{36A30C7A-9F75-D17E-46A1-02F3BD4C48BE}"/>
              </a:ext>
            </a:extLst>
          </p:cNvPr>
          <p:cNvSpPr/>
          <p:nvPr/>
        </p:nvSpPr>
        <p:spPr>
          <a:xfrm rot="5400000">
            <a:off x="574102" y="3198309"/>
            <a:ext cx="2053916" cy="1753298"/>
          </a:xfrm>
          <a:prstGeom prst="rect">
            <a:avLst/>
          </a:prstGeom>
          <a:solidFill>
            <a:schemeClr val="accent4">
              <a:lumMod val="50000"/>
              <a:lumOff val="50000"/>
            </a:schemeClr>
          </a:solidFill>
          <a:ln w="28575" cap="flat" cmpd="sng" algn="ctr">
            <a:solidFill>
              <a:srgbClr val="0070C0"/>
            </a:solidFill>
            <a:prstDash val="solid"/>
          </a:ln>
          <a:effectLst/>
        </p:spPr>
        <p:txBody>
          <a:bodyPr vert="vert270" lIns="0" tIns="0" rIns="0" bIns="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Server</a:t>
            </a:r>
            <a:endParaRPr kumimoji="1" lang="en-US" altLang="ja-JP" sz="10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600" b="1" i="0" u="none" strike="noStrike" kern="0" cap="none" spc="0" normalizeH="0" baseline="0" noProof="0" dirty="0" err="1">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6" name="正方形/長方形 5">
            <a:extLst>
              <a:ext uri="{FF2B5EF4-FFF2-40B4-BE49-F238E27FC236}">
                <a16:creationId xmlns:a16="http://schemas.microsoft.com/office/drawing/2014/main" id="{ED65D680-93ED-FE4E-1DF1-800E6D58FE63}"/>
              </a:ext>
            </a:extLst>
          </p:cNvPr>
          <p:cNvSpPr/>
          <p:nvPr/>
        </p:nvSpPr>
        <p:spPr>
          <a:xfrm rot="5400000">
            <a:off x="3769829" y="3392487"/>
            <a:ext cx="2053916" cy="1364942"/>
          </a:xfrm>
          <a:prstGeom prst="rect">
            <a:avLst/>
          </a:prstGeom>
          <a:solidFill>
            <a:schemeClr val="accent4">
              <a:lumMod val="50000"/>
              <a:lumOff val="50000"/>
            </a:schemeClr>
          </a:solidFill>
          <a:ln w="28575" cap="flat" cmpd="sng" algn="ctr">
            <a:solidFill>
              <a:srgbClr val="0070C0"/>
            </a:solidFill>
            <a:prstDash val="solid"/>
          </a:ln>
          <a:effectLst/>
        </p:spPr>
        <p:txBody>
          <a:bodyPr vert="vert270" lIns="0" tIns="0" rIns="0" bIns="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Server</a:t>
            </a:r>
            <a:endParaRPr kumimoji="1" lang="en-US" altLang="ja-JP" sz="1000" b="1" kern="0" dirty="0">
              <a:solidFill>
                <a:srgbClr val="FFFF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600" b="1" i="0" u="none" strike="noStrike" kern="0" cap="none" spc="0" normalizeH="0" baseline="0" noProof="0" dirty="0" err="1">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7" name="四角形: 角を丸くする 6">
            <a:extLst>
              <a:ext uri="{FF2B5EF4-FFF2-40B4-BE49-F238E27FC236}">
                <a16:creationId xmlns:a16="http://schemas.microsoft.com/office/drawing/2014/main" id="{39B000B7-887A-5ABC-C1FD-CB30BF80CB00}"/>
              </a:ext>
            </a:extLst>
          </p:cNvPr>
          <p:cNvSpPr/>
          <p:nvPr/>
        </p:nvSpPr>
        <p:spPr>
          <a:xfrm>
            <a:off x="770407" y="3515733"/>
            <a:ext cx="1613760" cy="389279"/>
          </a:xfrm>
          <a:prstGeom prst="roundRect">
            <a:avLst/>
          </a:prstGeom>
          <a:solidFill>
            <a:srgbClr val="00B050"/>
          </a:solidFill>
          <a:ln w="25400" cap="flat" cmpd="sng" algn="ctr">
            <a:solidFill>
              <a:srgbClr val="0070C0"/>
            </a:solidFill>
            <a:prstDash val="solid"/>
          </a:ln>
          <a:effectLst/>
        </p:spPr>
        <p:txBody>
          <a:bodyPr lIns="0" tIns="0" rIns="0" bIns="0" rtlCol="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ハイパーバイザー</a:t>
            </a:r>
          </a:p>
        </p:txBody>
      </p:sp>
      <p:sp>
        <p:nvSpPr>
          <p:cNvPr id="8" name="四角形: 角を丸くする 7">
            <a:extLst>
              <a:ext uri="{FF2B5EF4-FFF2-40B4-BE49-F238E27FC236}">
                <a16:creationId xmlns:a16="http://schemas.microsoft.com/office/drawing/2014/main" id="{17E1714B-4E95-E2BE-79DB-8B43B57346DB}"/>
              </a:ext>
            </a:extLst>
          </p:cNvPr>
          <p:cNvSpPr/>
          <p:nvPr/>
        </p:nvSpPr>
        <p:spPr>
          <a:xfrm>
            <a:off x="1429670" y="3125847"/>
            <a:ext cx="451343" cy="318720"/>
          </a:xfrm>
          <a:prstGeom prst="roundRect">
            <a:avLst/>
          </a:prstGeom>
          <a:solidFill>
            <a:srgbClr val="00B050"/>
          </a:solidFill>
          <a:ln w="25400" cap="flat" cmpd="sng" algn="ctr">
            <a:solidFill>
              <a:srgbClr val="0070C0"/>
            </a:solidFill>
            <a:prstDash val="solid"/>
          </a:ln>
          <a:effectLst/>
        </p:spPr>
        <p:txBody>
          <a:bodyPr lIns="0" tIns="0" rIns="0" bIns="0" rtlCol="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仮想</a:t>
            </a:r>
            <a:br>
              <a:rPr kumimoji="1" lang="en-US" altLang="ja-JP"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br>
            <a:r>
              <a:rPr kumimoji="1" lang="ja-JP" altLang="en-US"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マシン</a:t>
            </a:r>
          </a:p>
        </p:txBody>
      </p:sp>
      <p:sp>
        <p:nvSpPr>
          <p:cNvPr id="9" name="四角形: 角を丸くする 8">
            <a:extLst>
              <a:ext uri="{FF2B5EF4-FFF2-40B4-BE49-F238E27FC236}">
                <a16:creationId xmlns:a16="http://schemas.microsoft.com/office/drawing/2014/main" id="{D3F61A3D-1C66-691B-A75F-570F45DC3E91}"/>
              </a:ext>
            </a:extLst>
          </p:cNvPr>
          <p:cNvSpPr/>
          <p:nvPr/>
        </p:nvSpPr>
        <p:spPr>
          <a:xfrm>
            <a:off x="1932824" y="3128612"/>
            <a:ext cx="451343" cy="318720"/>
          </a:xfrm>
          <a:prstGeom prst="roundRect">
            <a:avLst/>
          </a:prstGeom>
          <a:solidFill>
            <a:srgbClr val="00B050"/>
          </a:solidFill>
          <a:ln w="25400" cap="flat" cmpd="sng" algn="ctr">
            <a:solidFill>
              <a:srgbClr val="0070C0"/>
            </a:solidFill>
            <a:prstDash val="solid"/>
          </a:ln>
          <a:effectLst/>
        </p:spPr>
        <p:txBody>
          <a:bodyPr lIns="0" tIns="0" rIns="0" bIns="0" rtlCol="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仮想</a:t>
            </a:r>
            <a:br>
              <a:rPr kumimoji="1" lang="en-US" altLang="ja-JP"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br>
            <a:r>
              <a:rPr kumimoji="1" lang="ja-JP" altLang="en-US"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マシン</a:t>
            </a:r>
          </a:p>
        </p:txBody>
      </p:sp>
      <p:sp>
        <p:nvSpPr>
          <p:cNvPr id="10" name="正方形/長方形 9">
            <a:extLst>
              <a:ext uri="{FF2B5EF4-FFF2-40B4-BE49-F238E27FC236}">
                <a16:creationId xmlns:a16="http://schemas.microsoft.com/office/drawing/2014/main" id="{93F572C9-77FB-2EAB-68C1-847D10A43BE7}"/>
              </a:ext>
            </a:extLst>
          </p:cNvPr>
          <p:cNvSpPr/>
          <p:nvPr/>
        </p:nvSpPr>
        <p:spPr>
          <a:xfrm rot="5400000">
            <a:off x="2269508" y="3391651"/>
            <a:ext cx="2053916" cy="1364942"/>
          </a:xfrm>
          <a:prstGeom prst="rect">
            <a:avLst/>
          </a:prstGeom>
          <a:solidFill>
            <a:schemeClr val="accent4">
              <a:lumMod val="50000"/>
              <a:lumOff val="50000"/>
            </a:schemeClr>
          </a:solidFill>
          <a:ln w="28575" cap="flat" cmpd="sng" algn="ctr">
            <a:solidFill>
              <a:srgbClr val="0070C0"/>
            </a:solidFill>
            <a:prstDash val="solid"/>
          </a:ln>
          <a:effectLst/>
        </p:spPr>
        <p:txBody>
          <a:bodyPr vert="vert270" lIns="0" tIns="0" rIns="0" bIns="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Server</a:t>
            </a:r>
            <a:endParaRPr kumimoji="1" lang="en-US" altLang="ja-JP" sz="10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600" b="1" i="0" u="none" strike="noStrike" kern="0" cap="none" spc="0" normalizeH="0" baseline="0" noProof="0" dirty="0" err="1">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11" name="四角形: 角を丸くする 10">
            <a:extLst>
              <a:ext uri="{FF2B5EF4-FFF2-40B4-BE49-F238E27FC236}">
                <a16:creationId xmlns:a16="http://schemas.microsoft.com/office/drawing/2014/main" id="{6E1851A0-235F-E6F8-5912-9FB3D5A4144E}"/>
              </a:ext>
            </a:extLst>
          </p:cNvPr>
          <p:cNvSpPr/>
          <p:nvPr/>
        </p:nvSpPr>
        <p:spPr>
          <a:xfrm>
            <a:off x="2656737" y="3516568"/>
            <a:ext cx="1274925" cy="343361"/>
          </a:xfrm>
          <a:prstGeom prst="roundRect">
            <a:avLst/>
          </a:prstGeom>
          <a:solidFill>
            <a:srgbClr val="00B050"/>
          </a:solidFill>
          <a:ln w="25400" cap="flat" cmpd="sng" algn="ctr">
            <a:solidFill>
              <a:srgbClr val="0070C0"/>
            </a:solidFill>
            <a:prstDash val="solid"/>
          </a:ln>
          <a:effectLst/>
        </p:spPr>
        <p:txBody>
          <a:bodyPr lIns="0" tIns="0" rIns="0" bIns="0" rtlCol="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　　　　　ハイパーバイザー</a:t>
            </a:r>
          </a:p>
        </p:txBody>
      </p:sp>
      <p:sp>
        <p:nvSpPr>
          <p:cNvPr id="12" name="四角形: 角を丸くする 11">
            <a:extLst>
              <a:ext uri="{FF2B5EF4-FFF2-40B4-BE49-F238E27FC236}">
                <a16:creationId xmlns:a16="http://schemas.microsoft.com/office/drawing/2014/main" id="{E5C6BD29-1351-1A06-A36B-64247C3B573C}"/>
              </a:ext>
            </a:extLst>
          </p:cNvPr>
          <p:cNvSpPr/>
          <p:nvPr/>
        </p:nvSpPr>
        <p:spPr>
          <a:xfrm>
            <a:off x="2730208" y="3136407"/>
            <a:ext cx="451343" cy="318720"/>
          </a:xfrm>
          <a:prstGeom prst="roundRect">
            <a:avLst/>
          </a:prstGeom>
          <a:solidFill>
            <a:srgbClr val="00B050"/>
          </a:solidFill>
          <a:ln w="25400" cap="flat" cmpd="sng" algn="ctr">
            <a:solidFill>
              <a:srgbClr val="0070C0"/>
            </a:solidFill>
            <a:prstDash val="solid"/>
          </a:ln>
          <a:effectLst/>
        </p:spPr>
        <p:txBody>
          <a:bodyPr lIns="0" tIns="0" rIns="0" bIns="0" rtlCol="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仮想</a:t>
            </a:r>
            <a:br>
              <a:rPr kumimoji="1" lang="en-US" altLang="ja-JP"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br>
            <a:r>
              <a:rPr kumimoji="1" lang="ja-JP" altLang="en-US"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マシン</a:t>
            </a:r>
          </a:p>
        </p:txBody>
      </p:sp>
      <p:sp>
        <p:nvSpPr>
          <p:cNvPr id="13" name="四角形: 角を丸くする 12">
            <a:extLst>
              <a:ext uri="{FF2B5EF4-FFF2-40B4-BE49-F238E27FC236}">
                <a16:creationId xmlns:a16="http://schemas.microsoft.com/office/drawing/2014/main" id="{41CC7B9A-EB7E-BBE0-CD19-268BD8BE90D5}"/>
              </a:ext>
            </a:extLst>
          </p:cNvPr>
          <p:cNvSpPr/>
          <p:nvPr/>
        </p:nvSpPr>
        <p:spPr>
          <a:xfrm>
            <a:off x="4177401" y="3517405"/>
            <a:ext cx="1257797" cy="329894"/>
          </a:xfrm>
          <a:prstGeom prst="roundRect">
            <a:avLst/>
          </a:prstGeom>
          <a:solidFill>
            <a:srgbClr val="00B050"/>
          </a:solidFill>
          <a:ln w="25400" cap="flat" cmpd="sng" algn="ctr">
            <a:solidFill>
              <a:srgbClr val="0070C0"/>
            </a:solidFill>
            <a:prstDash val="solid"/>
          </a:ln>
          <a:effectLst/>
        </p:spPr>
        <p:txBody>
          <a:bodyPr lIns="0" tIns="0" rIns="0" bIns="0" rtlCol="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　　　　　ハイパーバイザー</a:t>
            </a:r>
          </a:p>
        </p:txBody>
      </p:sp>
      <p:sp>
        <p:nvSpPr>
          <p:cNvPr id="14" name="四角形: 角を丸くする 13">
            <a:extLst>
              <a:ext uri="{FF2B5EF4-FFF2-40B4-BE49-F238E27FC236}">
                <a16:creationId xmlns:a16="http://schemas.microsoft.com/office/drawing/2014/main" id="{847545CE-3A23-7C65-E961-9A5A3729BAC9}"/>
              </a:ext>
            </a:extLst>
          </p:cNvPr>
          <p:cNvSpPr/>
          <p:nvPr/>
        </p:nvSpPr>
        <p:spPr>
          <a:xfrm>
            <a:off x="4687394" y="3124801"/>
            <a:ext cx="451343" cy="318720"/>
          </a:xfrm>
          <a:prstGeom prst="roundRect">
            <a:avLst/>
          </a:prstGeom>
          <a:solidFill>
            <a:srgbClr val="00B050"/>
          </a:solidFill>
          <a:ln w="25400" cap="flat" cmpd="sng" algn="ctr">
            <a:solidFill>
              <a:srgbClr val="0070C0"/>
            </a:solidFill>
            <a:prstDash val="solid"/>
          </a:ln>
          <a:effectLst/>
        </p:spPr>
        <p:txBody>
          <a:bodyPr lIns="0" tIns="0" rIns="0" bIns="0" rtlCol="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仮想</a:t>
            </a:r>
            <a:br>
              <a:rPr kumimoji="1" lang="en-US" altLang="ja-JP"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br>
            <a:r>
              <a:rPr kumimoji="1" lang="ja-JP" altLang="en-US"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マシン</a:t>
            </a:r>
          </a:p>
        </p:txBody>
      </p:sp>
      <p:sp>
        <p:nvSpPr>
          <p:cNvPr id="18" name="四角形: 角を丸くする 17">
            <a:extLst>
              <a:ext uri="{FF2B5EF4-FFF2-40B4-BE49-F238E27FC236}">
                <a16:creationId xmlns:a16="http://schemas.microsoft.com/office/drawing/2014/main" id="{15A06A75-FF0E-5C64-90A6-C3FE11C153B7}"/>
              </a:ext>
            </a:extLst>
          </p:cNvPr>
          <p:cNvSpPr/>
          <p:nvPr/>
        </p:nvSpPr>
        <p:spPr>
          <a:xfrm>
            <a:off x="808458" y="3528154"/>
            <a:ext cx="347299" cy="318720"/>
          </a:xfrm>
          <a:prstGeom prst="roundRect">
            <a:avLst/>
          </a:prstGeom>
          <a:solidFill>
            <a:srgbClr val="6AC346">
              <a:lumMod val="20000"/>
              <a:lumOff val="80000"/>
            </a:srgbClr>
          </a:solidFill>
          <a:ln w="25400" cap="flat" cmpd="sng" algn="ctr">
            <a:solidFill>
              <a:srgbClr val="6AC346"/>
            </a:solidFill>
            <a:prstDash val="solid"/>
          </a:ln>
          <a:effectLst/>
        </p:spPr>
        <p:txBody>
          <a:bodyPr lIns="0" tIns="0" rIns="0" bIns="0" rtlCol="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HCI</a:t>
            </a:r>
            <a:endParaRPr kumimoji="1" lang="ja-JP" altLang="en-US" sz="9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9" name="フローチャート: 磁気ディスク 18">
            <a:extLst>
              <a:ext uri="{FF2B5EF4-FFF2-40B4-BE49-F238E27FC236}">
                <a16:creationId xmlns:a16="http://schemas.microsoft.com/office/drawing/2014/main" id="{1E21796B-0CA3-B8B3-9274-EFE96F2D0CB8}"/>
              </a:ext>
            </a:extLst>
          </p:cNvPr>
          <p:cNvSpPr/>
          <p:nvPr/>
        </p:nvSpPr>
        <p:spPr>
          <a:xfrm>
            <a:off x="808458" y="3960094"/>
            <a:ext cx="4614858" cy="572726"/>
          </a:xfrm>
          <a:prstGeom prst="flowChartMagneticDisk">
            <a:avLst/>
          </a:prstGeom>
          <a:solidFill>
            <a:srgbClr val="6AC346">
              <a:lumMod val="20000"/>
              <a:lumOff val="80000"/>
            </a:srgbClr>
          </a:solidFill>
          <a:ln w="25400" cap="flat" cmpd="sng" algn="ctr">
            <a:solidFill>
              <a:srgbClr val="6AC346"/>
            </a:solidFill>
            <a:prstDash val="solid"/>
          </a:ln>
          <a:effectLst/>
        </p:spPr>
        <p:txBody>
          <a:bodyPr lIns="0" tIns="0" rIns="0" bIns="0"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dirty="0">
                <a:ln>
                  <a:noFill/>
                </a:ln>
                <a:solidFill>
                  <a:srgbClr val="000000"/>
                </a:solidFill>
                <a:effectLst/>
                <a:uLnTx/>
                <a:uFillTx/>
                <a:latin typeface="Meiryo UI"/>
                <a:ea typeface="Meiryo UI"/>
                <a:cs typeface="+mn-cs"/>
              </a:rPr>
              <a:t>仮想ストレージ</a:t>
            </a:r>
            <a:r>
              <a:rPr kumimoji="1" lang="en-US" altLang="ja-JP" sz="1600" b="0" i="0" u="none" strike="noStrike" kern="0" cap="none" spc="0" normalizeH="0" baseline="0" noProof="0" dirty="0">
                <a:ln>
                  <a:noFill/>
                </a:ln>
                <a:solidFill>
                  <a:srgbClr val="000000"/>
                </a:solidFill>
                <a:effectLst/>
                <a:uLnTx/>
                <a:uFillTx/>
                <a:latin typeface="Meiryo UI"/>
                <a:ea typeface="Meiryo UI"/>
                <a:cs typeface="+mn-cs"/>
              </a:rPr>
              <a:t>Storage</a:t>
            </a:r>
            <a:endParaRPr kumimoji="1" lang="ja-JP" altLang="en-US" sz="1600" b="0" i="0" u="none" strike="noStrike" kern="0" cap="none" spc="0" normalizeH="0" baseline="0" noProof="0" dirty="0" err="1">
              <a:ln>
                <a:noFill/>
              </a:ln>
              <a:solidFill>
                <a:srgbClr val="000000"/>
              </a:solidFill>
              <a:effectLst/>
              <a:uLnTx/>
              <a:uFillTx/>
              <a:latin typeface="Meiryo UI"/>
              <a:ea typeface="Meiryo UI"/>
              <a:cs typeface="+mn-cs"/>
            </a:endParaRPr>
          </a:p>
        </p:txBody>
      </p:sp>
      <p:sp>
        <p:nvSpPr>
          <p:cNvPr id="22" name="テキスト ボックス 21">
            <a:extLst>
              <a:ext uri="{FF2B5EF4-FFF2-40B4-BE49-F238E27FC236}">
                <a16:creationId xmlns:a16="http://schemas.microsoft.com/office/drawing/2014/main" id="{6E2AC85C-977C-B291-6CF8-EF33A84CD496}"/>
              </a:ext>
            </a:extLst>
          </p:cNvPr>
          <p:cNvSpPr txBox="1"/>
          <p:nvPr/>
        </p:nvSpPr>
        <p:spPr>
          <a:xfrm>
            <a:off x="770407" y="2106047"/>
            <a:ext cx="4478062" cy="523220"/>
          </a:xfrm>
          <a:prstGeom prst="rect">
            <a:avLst/>
          </a:prstGeom>
          <a:noFill/>
        </p:spPr>
        <p:txBody>
          <a:bodyPr wrap="square" rtlCol="0">
            <a:spAutoFit/>
          </a:bodyPr>
          <a:lstStyle/>
          <a:p>
            <a:pPr algn="ctr"/>
            <a:r>
              <a:rPr kumimoji="1" lang="ja-JP" altLang="en-US" sz="2800" dirty="0">
                <a:solidFill>
                  <a:schemeClr val="bg1"/>
                </a:solidFill>
                <a:latin typeface="Meiryo UI" panose="020B0604030504040204" pitchFamily="50" charset="-128"/>
                <a:ea typeface="Meiryo UI" panose="020B0604030504040204" pitchFamily="50" charset="-128"/>
                <a:cs typeface="Arial" pitchFamily="34" charset="0"/>
              </a:rPr>
              <a:t>他の類似した</a:t>
            </a:r>
            <a:r>
              <a:rPr kumimoji="1" lang="en-US" altLang="ja-JP" sz="2800" dirty="0">
                <a:solidFill>
                  <a:schemeClr val="bg1"/>
                </a:solidFill>
                <a:latin typeface="Meiryo UI" panose="020B0604030504040204" pitchFamily="50" charset="-128"/>
                <a:ea typeface="Meiryo UI" panose="020B0604030504040204" pitchFamily="50" charset="-128"/>
                <a:cs typeface="Arial" pitchFamily="34" charset="0"/>
              </a:rPr>
              <a:t>HCI</a:t>
            </a:r>
            <a:endParaRPr kumimoji="1" lang="ja-JP" altLang="en-US" sz="2800" dirty="0" err="1">
              <a:solidFill>
                <a:schemeClr val="bg1"/>
              </a:solidFill>
              <a:latin typeface="Meiryo UI" panose="020B0604030504040204" pitchFamily="50" charset="-128"/>
              <a:ea typeface="Meiryo UI" panose="020B0604030504040204" pitchFamily="50" charset="-128"/>
              <a:cs typeface="Arial" pitchFamily="34" charset="0"/>
            </a:endParaRPr>
          </a:p>
        </p:txBody>
      </p:sp>
      <p:sp>
        <p:nvSpPr>
          <p:cNvPr id="23" name="四角形: 角を丸くする 22">
            <a:extLst>
              <a:ext uri="{FF2B5EF4-FFF2-40B4-BE49-F238E27FC236}">
                <a16:creationId xmlns:a16="http://schemas.microsoft.com/office/drawing/2014/main" id="{25E81DC2-923D-A844-6A9A-3F5DD318C926}"/>
              </a:ext>
            </a:extLst>
          </p:cNvPr>
          <p:cNvSpPr/>
          <p:nvPr/>
        </p:nvSpPr>
        <p:spPr>
          <a:xfrm>
            <a:off x="2699114" y="3513938"/>
            <a:ext cx="347299" cy="318720"/>
          </a:xfrm>
          <a:prstGeom prst="roundRect">
            <a:avLst/>
          </a:prstGeom>
          <a:solidFill>
            <a:srgbClr val="6AC346">
              <a:lumMod val="20000"/>
              <a:lumOff val="80000"/>
            </a:srgbClr>
          </a:solidFill>
          <a:ln w="25400" cap="flat" cmpd="sng" algn="ctr">
            <a:solidFill>
              <a:srgbClr val="6AC346"/>
            </a:solidFill>
            <a:prstDash val="solid"/>
          </a:ln>
          <a:effectLst/>
        </p:spPr>
        <p:txBody>
          <a:bodyPr lIns="0" tIns="0" rIns="0" bIns="0" rtlCol="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HCI</a:t>
            </a:r>
            <a:endParaRPr kumimoji="1" lang="ja-JP" altLang="en-US" sz="9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24" name="四角形: 角を丸くする 23">
            <a:extLst>
              <a:ext uri="{FF2B5EF4-FFF2-40B4-BE49-F238E27FC236}">
                <a16:creationId xmlns:a16="http://schemas.microsoft.com/office/drawing/2014/main" id="{FC12D1C3-FE5D-D0BA-E692-C6B1DDC156C2}"/>
              </a:ext>
            </a:extLst>
          </p:cNvPr>
          <p:cNvSpPr/>
          <p:nvPr/>
        </p:nvSpPr>
        <p:spPr>
          <a:xfrm>
            <a:off x="4203672" y="3508446"/>
            <a:ext cx="347299" cy="318720"/>
          </a:xfrm>
          <a:prstGeom prst="roundRect">
            <a:avLst/>
          </a:prstGeom>
          <a:solidFill>
            <a:srgbClr val="6AC346">
              <a:lumMod val="20000"/>
              <a:lumOff val="80000"/>
            </a:srgbClr>
          </a:solidFill>
          <a:ln w="25400" cap="flat" cmpd="sng" algn="ctr">
            <a:solidFill>
              <a:srgbClr val="6AC346"/>
            </a:solidFill>
            <a:prstDash val="solid"/>
          </a:ln>
          <a:effectLst/>
        </p:spPr>
        <p:txBody>
          <a:bodyPr lIns="0" tIns="0" rIns="0" bIns="0" rtlCol="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HCI</a:t>
            </a:r>
            <a:endParaRPr kumimoji="1" lang="ja-JP" altLang="en-US" sz="9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25" name="&quot;禁止&quot;マーク 24">
            <a:extLst>
              <a:ext uri="{FF2B5EF4-FFF2-40B4-BE49-F238E27FC236}">
                <a16:creationId xmlns:a16="http://schemas.microsoft.com/office/drawing/2014/main" id="{71458875-2114-15E0-E54F-3F9A60E8853D}"/>
              </a:ext>
            </a:extLst>
          </p:cNvPr>
          <p:cNvSpPr/>
          <p:nvPr/>
        </p:nvSpPr>
        <p:spPr>
          <a:xfrm>
            <a:off x="724411" y="3455127"/>
            <a:ext cx="501274" cy="449885"/>
          </a:xfrm>
          <a:prstGeom prst="noSmoking">
            <a:avLst/>
          </a:prstGeom>
          <a:solidFill>
            <a:srgbClr val="B8252E"/>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kumimoji="1" lang="ja-JP" altLang="en-US" sz="1600" dirty="0" err="1">
              <a:solidFill>
                <a:prstClr val="white"/>
              </a:solidFill>
            </a:endParaRPr>
          </a:p>
        </p:txBody>
      </p:sp>
      <p:sp>
        <p:nvSpPr>
          <p:cNvPr id="26" name="&quot;禁止&quot;マーク 25">
            <a:extLst>
              <a:ext uri="{FF2B5EF4-FFF2-40B4-BE49-F238E27FC236}">
                <a16:creationId xmlns:a16="http://schemas.microsoft.com/office/drawing/2014/main" id="{17CFA823-541B-71BC-BA6E-285BCB6200F7}"/>
              </a:ext>
            </a:extLst>
          </p:cNvPr>
          <p:cNvSpPr/>
          <p:nvPr/>
        </p:nvSpPr>
        <p:spPr>
          <a:xfrm>
            <a:off x="6508552" y="3043112"/>
            <a:ext cx="501274" cy="449885"/>
          </a:xfrm>
          <a:prstGeom prst="noSmoking">
            <a:avLst/>
          </a:prstGeom>
          <a:solidFill>
            <a:srgbClr val="B8252E"/>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kumimoji="1" lang="ja-JP" altLang="en-US" sz="1600" dirty="0" err="1">
              <a:solidFill>
                <a:prstClr val="white"/>
              </a:solidFill>
            </a:endParaRPr>
          </a:p>
        </p:txBody>
      </p:sp>
      <p:sp>
        <p:nvSpPr>
          <p:cNvPr id="27" name="四角形: 角を丸くする 26">
            <a:extLst>
              <a:ext uri="{FF2B5EF4-FFF2-40B4-BE49-F238E27FC236}">
                <a16:creationId xmlns:a16="http://schemas.microsoft.com/office/drawing/2014/main" id="{E3802160-DCC6-9BFD-77BC-681F77108772}"/>
              </a:ext>
            </a:extLst>
          </p:cNvPr>
          <p:cNvSpPr/>
          <p:nvPr/>
        </p:nvSpPr>
        <p:spPr>
          <a:xfrm>
            <a:off x="1406658" y="3122211"/>
            <a:ext cx="451343" cy="318720"/>
          </a:xfrm>
          <a:prstGeom prst="roundRect">
            <a:avLst/>
          </a:prstGeom>
          <a:solidFill>
            <a:schemeClr val="tx1"/>
          </a:solidFill>
          <a:ln w="25400" cap="flat" cmpd="sng" algn="ctr">
            <a:solidFill>
              <a:srgbClr val="0070C0"/>
            </a:solidFill>
            <a:prstDash val="solid"/>
          </a:ln>
          <a:effectLst/>
        </p:spPr>
        <p:txBody>
          <a:bodyPr lIns="0" tIns="0" rIns="0" bIns="0" rtlCol="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仮想</a:t>
            </a:r>
            <a:br>
              <a:rPr kumimoji="1" lang="en-US" altLang="ja-JP"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br>
            <a:r>
              <a:rPr kumimoji="1" lang="ja-JP" altLang="en-US"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マシン</a:t>
            </a:r>
          </a:p>
        </p:txBody>
      </p:sp>
      <p:sp>
        <p:nvSpPr>
          <p:cNvPr id="28" name="四角形: 角を丸くする 27">
            <a:extLst>
              <a:ext uri="{FF2B5EF4-FFF2-40B4-BE49-F238E27FC236}">
                <a16:creationId xmlns:a16="http://schemas.microsoft.com/office/drawing/2014/main" id="{FFEBC249-B499-5256-D0CC-4B3BBA60D815}"/>
              </a:ext>
            </a:extLst>
          </p:cNvPr>
          <p:cNvSpPr/>
          <p:nvPr/>
        </p:nvSpPr>
        <p:spPr>
          <a:xfrm>
            <a:off x="1909812" y="3124976"/>
            <a:ext cx="451343" cy="318720"/>
          </a:xfrm>
          <a:prstGeom prst="roundRect">
            <a:avLst/>
          </a:prstGeom>
          <a:solidFill>
            <a:schemeClr val="tx1"/>
          </a:solidFill>
          <a:ln w="25400" cap="flat" cmpd="sng" algn="ctr">
            <a:solidFill>
              <a:srgbClr val="0070C0"/>
            </a:solidFill>
            <a:prstDash val="solid"/>
          </a:ln>
          <a:effectLst/>
        </p:spPr>
        <p:txBody>
          <a:bodyPr lIns="0" tIns="0" rIns="0" bIns="0" rtlCol="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仮想</a:t>
            </a:r>
            <a:br>
              <a:rPr kumimoji="1" lang="en-US" altLang="ja-JP"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br>
            <a:r>
              <a:rPr kumimoji="1" lang="ja-JP" altLang="en-US"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マシン</a:t>
            </a:r>
          </a:p>
        </p:txBody>
      </p:sp>
      <p:sp>
        <p:nvSpPr>
          <p:cNvPr id="29" name="&quot;禁止&quot;マーク 28">
            <a:extLst>
              <a:ext uri="{FF2B5EF4-FFF2-40B4-BE49-F238E27FC236}">
                <a16:creationId xmlns:a16="http://schemas.microsoft.com/office/drawing/2014/main" id="{8958B186-CCD8-D92D-FBCE-F2FA5E397042}"/>
              </a:ext>
            </a:extLst>
          </p:cNvPr>
          <p:cNvSpPr/>
          <p:nvPr/>
        </p:nvSpPr>
        <p:spPr>
          <a:xfrm>
            <a:off x="1382772" y="3053648"/>
            <a:ext cx="501274" cy="449885"/>
          </a:xfrm>
          <a:prstGeom prst="noSmoking">
            <a:avLst/>
          </a:prstGeom>
          <a:solidFill>
            <a:srgbClr val="B8252E"/>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kumimoji="1" lang="ja-JP" altLang="en-US" sz="1600" dirty="0" err="1">
              <a:solidFill>
                <a:prstClr val="white"/>
              </a:solidFill>
            </a:endParaRPr>
          </a:p>
        </p:txBody>
      </p:sp>
      <p:sp>
        <p:nvSpPr>
          <p:cNvPr id="30" name="&quot;禁止&quot;マーク 29">
            <a:extLst>
              <a:ext uri="{FF2B5EF4-FFF2-40B4-BE49-F238E27FC236}">
                <a16:creationId xmlns:a16="http://schemas.microsoft.com/office/drawing/2014/main" id="{B6DC6B4C-86D2-85B2-EF8A-319E8B02CDB5}"/>
              </a:ext>
            </a:extLst>
          </p:cNvPr>
          <p:cNvSpPr/>
          <p:nvPr/>
        </p:nvSpPr>
        <p:spPr>
          <a:xfrm>
            <a:off x="1915661" y="3060264"/>
            <a:ext cx="501274" cy="449885"/>
          </a:xfrm>
          <a:prstGeom prst="noSmoking">
            <a:avLst/>
          </a:prstGeom>
          <a:solidFill>
            <a:srgbClr val="B8252E"/>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kumimoji="1" lang="ja-JP" altLang="en-US" sz="1600" dirty="0" err="1">
              <a:solidFill>
                <a:prstClr val="white"/>
              </a:solidFill>
            </a:endParaRPr>
          </a:p>
        </p:txBody>
      </p:sp>
      <p:sp>
        <p:nvSpPr>
          <p:cNvPr id="31" name="テキスト ボックス 30">
            <a:extLst>
              <a:ext uri="{FF2B5EF4-FFF2-40B4-BE49-F238E27FC236}">
                <a16:creationId xmlns:a16="http://schemas.microsoft.com/office/drawing/2014/main" id="{EAB0424B-27FE-110C-F00A-B51A046AA6EB}"/>
              </a:ext>
            </a:extLst>
          </p:cNvPr>
          <p:cNvSpPr txBox="1"/>
          <p:nvPr/>
        </p:nvSpPr>
        <p:spPr>
          <a:xfrm>
            <a:off x="672685" y="2617048"/>
            <a:ext cx="4478062" cy="369332"/>
          </a:xfrm>
          <a:prstGeom prst="rect">
            <a:avLst/>
          </a:prstGeom>
          <a:noFill/>
        </p:spPr>
        <p:txBody>
          <a:bodyPr wrap="square" rtlCol="0">
            <a:spAutoFit/>
          </a:bodyPr>
          <a:lstStyle/>
          <a:p>
            <a:pPr algn="l"/>
            <a:r>
              <a:rPr kumimoji="1" lang="ja-JP" altLang="en-US" sz="1800" dirty="0">
                <a:solidFill>
                  <a:schemeClr val="bg1"/>
                </a:solidFill>
                <a:latin typeface="Meiryo UI" panose="020B0604030504040204" pitchFamily="50" charset="-128"/>
                <a:ea typeface="Meiryo UI" panose="020B0604030504040204" pitchFamily="50" charset="-128"/>
                <a:cs typeface="Arial" pitchFamily="34" charset="0"/>
              </a:rPr>
              <a:t>仮想マシンは停止してしまう</a:t>
            </a:r>
          </a:p>
        </p:txBody>
      </p:sp>
      <p:sp>
        <p:nvSpPr>
          <p:cNvPr id="32" name="テキスト ボックス 31">
            <a:extLst>
              <a:ext uri="{FF2B5EF4-FFF2-40B4-BE49-F238E27FC236}">
                <a16:creationId xmlns:a16="http://schemas.microsoft.com/office/drawing/2014/main" id="{1D6CBA35-7E2C-0417-B877-15831CD21314}"/>
              </a:ext>
            </a:extLst>
          </p:cNvPr>
          <p:cNvSpPr txBox="1"/>
          <p:nvPr/>
        </p:nvSpPr>
        <p:spPr>
          <a:xfrm>
            <a:off x="6319580" y="2626898"/>
            <a:ext cx="5369404" cy="369332"/>
          </a:xfrm>
          <a:prstGeom prst="rect">
            <a:avLst/>
          </a:prstGeom>
          <a:noFill/>
        </p:spPr>
        <p:txBody>
          <a:bodyPr wrap="square" rtlCol="0">
            <a:spAutoFit/>
          </a:bodyPr>
          <a:lstStyle/>
          <a:p>
            <a:pPr algn="l"/>
            <a:r>
              <a:rPr kumimoji="1" lang="ja-JP" altLang="en-US" sz="1800" dirty="0">
                <a:solidFill>
                  <a:schemeClr val="bg1"/>
                </a:solidFill>
                <a:latin typeface="Meiryo UI" panose="020B0604030504040204" pitchFamily="50" charset="-128"/>
                <a:ea typeface="Meiryo UI" panose="020B0604030504040204" pitchFamily="50" charset="-128"/>
                <a:cs typeface="Arial" pitchFamily="34" charset="0"/>
              </a:rPr>
              <a:t>他のノード上で稼働する</a:t>
            </a:r>
            <a:r>
              <a:rPr kumimoji="1" lang="en-US" altLang="ja-JP" sz="1800" dirty="0">
                <a:solidFill>
                  <a:schemeClr val="bg1"/>
                </a:solidFill>
                <a:latin typeface="Meiryo UI" panose="020B0604030504040204" pitchFamily="50" charset="-128"/>
                <a:ea typeface="Meiryo UI" panose="020B0604030504040204" pitchFamily="50" charset="-128"/>
                <a:cs typeface="Arial" pitchFamily="34" charset="0"/>
              </a:rPr>
              <a:t>HCI(CVM)</a:t>
            </a:r>
            <a:r>
              <a:rPr kumimoji="1" lang="ja-JP" altLang="en-US" sz="1800" dirty="0">
                <a:solidFill>
                  <a:schemeClr val="bg1"/>
                </a:solidFill>
                <a:latin typeface="Meiryo UI" panose="020B0604030504040204" pitchFamily="50" charset="-128"/>
                <a:ea typeface="Meiryo UI" panose="020B0604030504040204" pitchFamily="50" charset="-128"/>
                <a:cs typeface="Arial" pitchFamily="34" charset="0"/>
              </a:rPr>
              <a:t>が代替する設計</a:t>
            </a:r>
          </a:p>
        </p:txBody>
      </p:sp>
      <p:sp>
        <p:nvSpPr>
          <p:cNvPr id="16" name="四角形: 角を丸くする 15">
            <a:extLst>
              <a:ext uri="{FF2B5EF4-FFF2-40B4-BE49-F238E27FC236}">
                <a16:creationId xmlns:a16="http://schemas.microsoft.com/office/drawing/2014/main" id="{68CB7AD3-1EF3-F7BA-1743-7D85536D5273}"/>
              </a:ext>
            </a:extLst>
          </p:cNvPr>
          <p:cNvSpPr/>
          <p:nvPr/>
        </p:nvSpPr>
        <p:spPr>
          <a:xfrm>
            <a:off x="11236036" y="66263"/>
            <a:ext cx="872405" cy="843420"/>
          </a:xfrm>
          <a:prstGeom prst="roundRect">
            <a:avLst/>
          </a:prstGeom>
          <a:solidFill>
            <a:srgbClr val="294E95"/>
          </a:solidFill>
          <a:ln w="25400" cap="flat" cmpd="sng" algn="ctr">
            <a:noFill/>
            <a:prstDash val="solid"/>
          </a:ln>
          <a:effectLst/>
        </p:spPr>
        <p:txBody>
          <a:bodyPr lIns="36000" tIns="0" rIns="36000" bIns="0"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050" kern="0" dirty="0">
                <a:solidFill>
                  <a:prstClr val="white"/>
                </a:solidFill>
                <a:latin typeface="Meiryo UI" panose="020B0604030504040204" pitchFamily="50" charset="-128"/>
                <a:ea typeface="Meiryo UI" panose="020B0604030504040204" pitchFamily="50" charset="-128"/>
              </a:rPr>
              <a:t>ミッション</a:t>
            </a:r>
            <a:br>
              <a:rPr kumimoji="1" lang="en-US" altLang="ja-JP" sz="1050" kern="0" dirty="0">
                <a:solidFill>
                  <a:prstClr val="white"/>
                </a:solidFill>
                <a:latin typeface="Meiryo UI" panose="020B0604030504040204" pitchFamily="50" charset="-128"/>
                <a:ea typeface="Meiryo UI" panose="020B0604030504040204" pitchFamily="50" charset="-128"/>
              </a:rPr>
            </a:br>
            <a:r>
              <a:rPr kumimoji="1" lang="ja-JP" altLang="en-US" sz="1050" kern="0" dirty="0">
                <a:solidFill>
                  <a:prstClr val="white"/>
                </a:solidFill>
                <a:latin typeface="Meiryo UI" panose="020B0604030504040204" pitchFamily="50" charset="-128"/>
                <a:ea typeface="Meiryo UI" panose="020B0604030504040204" pitchFamily="50" charset="-128"/>
              </a:rPr>
              <a:t>クリティカル</a:t>
            </a:r>
            <a:br>
              <a:rPr kumimoji="1" lang="en-US" altLang="ja-JP" sz="1050" kern="0" dirty="0">
                <a:solidFill>
                  <a:prstClr val="white"/>
                </a:solidFill>
                <a:latin typeface="Meiryo UI" panose="020B0604030504040204" pitchFamily="50" charset="-128"/>
                <a:ea typeface="Meiryo UI" panose="020B0604030504040204" pitchFamily="50" charset="-128"/>
              </a:rPr>
            </a:br>
            <a:r>
              <a:rPr kumimoji="1" lang="ja-JP" altLang="en-US" sz="1050" kern="0" dirty="0">
                <a:solidFill>
                  <a:prstClr val="white"/>
                </a:solidFill>
                <a:latin typeface="Meiryo UI" panose="020B0604030504040204" pitchFamily="50" charset="-128"/>
                <a:ea typeface="Meiryo UI" panose="020B0604030504040204" pitchFamily="50" charset="-128"/>
              </a:rPr>
              <a:t>クラウド</a:t>
            </a:r>
            <a:br>
              <a:rPr kumimoji="1" lang="en-US" altLang="ja-JP" sz="1050" kern="0" dirty="0">
                <a:solidFill>
                  <a:prstClr val="white"/>
                </a:solidFill>
                <a:latin typeface="Meiryo UI" panose="020B0604030504040204" pitchFamily="50" charset="-128"/>
                <a:ea typeface="Meiryo UI" panose="020B0604030504040204" pitchFamily="50" charset="-128"/>
              </a:rPr>
            </a:br>
            <a:r>
              <a:rPr kumimoji="1" lang="en-US" altLang="ja-JP" sz="1050" kern="0" dirty="0">
                <a:solidFill>
                  <a:prstClr val="white"/>
                </a:solidFill>
                <a:latin typeface="Meiryo UI" panose="020B0604030504040204" pitchFamily="50" charset="-128"/>
                <a:ea typeface="Meiryo UI" panose="020B0604030504040204" pitchFamily="50" charset="-128"/>
              </a:rPr>
              <a:t>(</a:t>
            </a:r>
            <a:r>
              <a:rPr kumimoji="1" lang="ja-JP" altLang="en-US" sz="1050" kern="0" dirty="0">
                <a:solidFill>
                  <a:prstClr val="white"/>
                </a:solidFill>
                <a:latin typeface="Meiryo UI" panose="020B0604030504040204" pitchFamily="50" charset="-128"/>
                <a:ea typeface="Meiryo UI" panose="020B0604030504040204" pitchFamily="50" charset="-128"/>
              </a:rPr>
              <a:t>堅牢性</a:t>
            </a:r>
            <a:r>
              <a:rPr kumimoji="1" lang="en-US" altLang="ja-JP" sz="1050" kern="0" dirty="0">
                <a:solidFill>
                  <a:prstClr val="white"/>
                </a:solidFill>
                <a:latin typeface="Meiryo UI" panose="020B0604030504040204" pitchFamily="50" charset="-128"/>
                <a:ea typeface="Meiryo UI" panose="020B0604030504040204" pitchFamily="50" charset="-128"/>
              </a:rPr>
              <a:t>)</a:t>
            </a:r>
            <a:endParaRPr kumimoji="1" lang="en-US" altLang="ja-JP" sz="105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21" name="Slide Number Placeholder 5">
            <a:extLst>
              <a:ext uri="{FF2B5EF4-FFF2-40B4-BE49-F238E27FC236}">
                <a16:creationId xmlns:a16="http://schemas.microsoft.com/office/drawing/2014/main" id="{EC26E07A-1B4B-0656-23B7-370D9838507F}"/>
              </a:ext>
            </a:extLst>
          </p:cNvPr>
          <p:cNvSpPr>
            <a:spLocks noGrp="1"/>
          </p:cNvSpPr>
          <p:nvPr>
            <p:ph type="sldNum" sz="quarter" idx="4"/>
          </p:nvPr>
        </p:nvSpPr>
        <p:spPr>
          <a:xfrm>
            <a:off x="11672569" y="6400800"/>
            <a:ext cx="439026" cy="155448"/>
          </a:xfrm>
          <a:prstGeom prst="rect">
            <a:avLst/>
          </a:prstGeom>
        </p:spPr>
        <p:txBody>
          <a:bodyPr vert="horz" lIns="0" tIns="0" rIns="0" bIns="0" rtlCol="0" anchor="ctr"/>
          <a:lstStyle>
            <a:lvl1pPr algn="ctr">
              <a:defRPr sz="1000">
                <a:solidFill>
                  <a:schemeClr val="bg1"/>
                </a:solidFill>
                <a:latin typeface="Arial" panose="020B0604020202020204" pitchFamily="34" charset="0"/>
                <a:cs typeface="Arial" panose="020B0604020202020204" pitchFamily="34" charset="0"/>
              </a:defRPr>
            </a:lvl1pPr>
          </a:lstStyle>
          <a:p>
            <a:fld id="{6D22F896-40B5-4ADD-8801-0D06FADFA095}" type="slidenum">
              <a:rPr lang="en-US" smtClean="0"/>
              <a:pPr/>
              <a:t>17</a:t>
            </a:fld>
            <a:endParaRPr lang="en-US" dirty="0"/>
          </a:p>
        </p:txBody>
      </p:sp>
    </p:spTree>
    <p:extLst>
      <p:ext uri="{BB962C8B-B14F-4D97-AF65-F5344CB8AC3E}">
        <p14:creationId xmlns:p14="http://schemas.microsoft.com/office/powerpoint/2010/main" val="74431265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1000" fill="hold"/>
                                        <p:tgtEl>
                                          <p:spTgt spid="12"/>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1000"/>
                                        <p:tgtEl>
                                          <p:spTgt spid="22"/>
                                        </p:tgtEl>
                                      </p:cBhvr>
                                    </p:animEffect>
                                    <p:anim calcmode="lin" valueType="num">
                                      <p:cBhvr>
                                        <p:cTn id="63" dur="1000" fill="hold"/>
                                        <p:tgtEl>
                                          <p:spTgt spid="22"/>
                                        </p:tgtEl>
                                        <p:attrNameLst>
                                          <p:attrName>ppt_x</p:attrName>
                                        </p:attrNameLst>
                                      </p:cBhvr>
                                      <p:tavLst>
                                        <p:tav tm="0">
                                          <p:val>
                                            <p:strVal val="#ppt_x"/>
                                          </p:val>
                                        </p:tav>
                                        <p:tav tm="100000">
                                          <p:val>
                                            <p:strVal val="#ppt_x"/>
                                          </p:val>
                                        </p:tav>
                                      </p:tavLst>
                                    </p:anim>
                                    <p:anim calcmode="lin" valueType="num">
                                      <p:cBhvr>
                                        <p:cTn id="6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6" presetClass="entr" presetSubtype="0" fill="hold" grpId="0" nodeType="click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wipe(down)">
                                      <p:cBhvr>
                                        <p:cTn id="69" dur="580">
                                          <p:stCondLst>
                                            <p:cond delay="0"/>
                                          </p:stCondLst>
                                        </p:cTn>
                                        <p:tgtEl>
                                          <p:spTgt spid="18"/>
                                        </p:tgtEl>
                                      </p:cBhvr>
                                    </p:animEffect>
                                    <p:anim calcmode="lin" valueType="num">
                                      <p:cBhvr>
                                        <p:cTn id="70"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75" dur="26">
                                          <p:stCondLst>
                                            <p:cond delay="650"/>
                                          </p:stCondLst>
                                        </p:cTn>
                                        <p:tgtEl>
                                          <p:spTgt spid="18"/>
                                        </p:tgtEl>
                                      </p:cBhvr>
                                      <p:to x="100000" y="60000"/>
                                    </p:animScale>
                                    <p:animScale>
                                      <p:cBhvr>
                                        <p:cTn id="76" dur="166" decel="50000">
                                          <p:stCondLst>
                                            <p:cond delay="676"/>
                                          </p:stCondLst>
                                        </p:cTn>
                                        <p:tgtEl>
                                          <p:spTgt spid="18"/>
                                        </p:tgtEl>
                                      </p:cBhvr>
                                      <p:to x="100000" y="100000"/>
                                    </p:animScale>
                                    <p:animScale>
                                      <p:cBhvr>
                                        <p:cTn id="77" dur="26">
                                          <p:stCondLst>
                                            <p:cond delay="1312"/>
                                          </p:stCondLst>
                                        </p:cTn>
                                        <p:tgtEl>
                                          <p:spTgt spid="18"/>
                                        </p:tgtEl>
                                      </p:cBhvr>
                                      <p:to x="100000" y="80000"/>
                                    </p:animScale>
                                    <p:animScale>
                                      <p:cBhvr>
                                        <p:cTn id="78" dur="166" decel="50000">
                                          <p:stCondLst>
                                            <p:cond delay="1338"/>
                                          </p:stCondLst>
                                        </p:cTn>
                                        <p:tgtEl>
                                          <p:spTgt spid="18"/>
                                        </p:tgtEl>
                                      </p:cBhvr>
                                      <p:to x="100000" y="100000"/>
                                    </p:animScale>
                                    <p:animScale>
                                      <p:cBhvr>
                                        <p:cTn id="79" dur="26">
                                          <p:stCondLst>
                                            <p:cond delay="1642"/>
                                          </p:stCondLst>
                                        </p:cTn>
                                        <p:tgtEl>
                                          <p:spTgt spid="18"/>
                                        </p:tgtEl>
                                      </p:cBhvr>
                                      <p:to x="100000" y="90000"/>
                                    </p:animScale>
                                    <p:animScale>
                                      <p:cBhvr>
                                        <p:cTn id="80" dur="166" decel="50000">
                                          <p:stCondLst>
                                            <p:cond delay="1668"/>
                                          </p:stCondLst>
                                        </p:cTn>
                                        <p:tgtEl>
                                          <p:spTgt spid="18"/>
                                        </p:tgtEl>
                                      </p:cBhvr>
                                      <p:to x="100000" y="100000"/>
                                    </p:animScale>
                                    <p:animScale>
                                      <p:cBhvr>
                                        <p:cTn id="81" dur="26">
                                          <p:stCondLst>
                                            <p:cond delay="1808"/>
                                          </p:stCondLst>
                                        </p:cTn>
                                        <p:tgtEl>
                                          <p:spTgt spid="18"/>
                                        </p:tgtEl>
                                      </p:cBhvr>
                                      <p:to x="100000" y="95000"/>
                                    </p:animScale>
                                    <p:animScale>
                                      <p:cBhvr>
                                        <p:cTn id="82" dur="166" decel="50000">
                                          <p:stCondLst>
                                            <p:cond delay="1834"/>
                                          </p:stCondLst>
                                        </p:cTn>
                                        <p:tgtEl>
                                          <p:spTgt spid="18"/>
                                        </p:tgtEl>
                                      </p:cBhvr>
                                      <p:to x="100000" y="100000"/>
                                    </p:animScale>
                                  </p:childTnLst>
                                </p:cTn>
                              </p:par>
                              <p:par>
                                <p:cTn id="83" presetID="26"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wipe(down)">
                                      <p:cBhvr>
                                        <p:cTn id="85" dur="580">
                                          <p:stCondLst>
                                            <p:cond delay="0"/>
                                          </p:stCondLst>
                                        </p:cTn>
                                        <p:tgtEl>
                                          <p:spTgt spid="23"/>
                                        </p:tgtEl>
                                      </p:cBhvr>
                                    </p:animEffect>
                                    <p:anim calcmode="lin" valueType="num">
                                      <p:cBhvr>
                                        <p:cTn id="86"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91" dur="26">
                                          <p:stCondLst>
                                            <p:cond delay="650"/>
                                          </p:stCondLst>
                                        </p:cTn>
                                        <p:tgtEl>
                                          <p:spTgt spid="23"/>
                                        </p:tgtEl>
                                      </p:cBhvr>
                                      <p:to x="100000" y="60000"/>
                                    </p:animScale>
                                    <p:animScale>
                                      <p:cBhvr>
                                        <p:cTn id="92" dur="166" decel="50000">
                                          <p:stCondLst>
                                            <p:cond delay="676"/>
                                          </p:stCondLst>
                                        </p:cTn>
                                        <p:tgtEl>
                                          <p:spTgt spid="23"/>
                                        </p:tgtEl>
                                      </p:cBhvr>
                                      <p:to x="100000" y="100000"/>
                                    </p:animScale>
                                    <p:animScale>
                                      <p:cBhvr>
                                        <p:cTn id="93" dur="26">
                                          <p:stCondLst>
                                            <p:cond delay="1312"/>
                                          </p:stCondLst>
                                        </p:cTn>
                                        <p:tgtEl>
                                          <p:spTgt spid="23"/>
                                        </p:tgtEl>
                                      </p:cBhvr>
                                      <p:to x="100000" y="80000"/>
                                    </p:animScale>
                                    <p:animScale>
                                      <p:cBhvr>
                                        <p:cTn id="94" dur="166" decel="50000">
                                          <p:stCondLst>
                                            <p:cond delay="1338"/>
                                          </p:stCondLst>
                                        </p:cTn>
                                        <p:tgtEl>
                                          <p:spTgt spid="23"/>
                                        </p:tgtEl>
                                      </p:cBhvr>
                                      <p:to x="100000" y="100000"/>
                                    </p:animScale>
                                    <p:animScale>
                                      <p:cBhvr>
                                        <p:cTn id="95" dur="26">
                                          <p:stCondLst>
                                            <p:cond delay="1642"/>
                                          </p:stCondLst>
                                        </p:cTn>
                                        <p:tgtEl>
                                          <p:spTgt spid="23"/>
                                        </p:tgtEl>
                                      </p:cBhvr>
                                      <p:to x="100000" y="90000"/>
                                    </p:animScale>
                                    <p:animScale>
                                      <p:cBhvr>
                                        <p:cTn id="96" dur="166" decel="50000">
                                          <p:stCondLst>
                                            <p:cond delay="1668"/>
                                          </p:stCondLst>
                                        </p:cTn>
                                        <p:tgtEl>
                                          <p:spTgt spid="23"/>
                                        </p:tgtEl>
                                      </p:cBhvr>
                                      <p:to x="100000" y="100000"/>
                                    </p:animScale>
                                    <p:animScale>
                                      <p:cBhvr>
                                        <p:cTn id="97" dur="26">
                                          <p:stCondLst>
                                            <p:cond delay="1808"/>
                                          </p:stCondLst>
                                        </p:cTn>
                                        <p:tgtEl>
                                          <p:spTgt spid="23"/>
                                        </p:tgtEl>
                                      </p:cBhvr>
                                      <p:to x="100000" y="95000"/>
                                    </p:animScale>
                                    <p:animScale>
                                      <p:cBhvr>
                                        <p:cTn id="98" dur="166" decel="50000">
                                          <p:stCondLst>
                                            <p:cond delay="1834"/>
                                          </p:stCondLst>
                                        </p:cTn>
                                        <p:tgtEl>
                                          <p:spTgt spid="23"/>
                                        </p:tgtEl>
                                      </p:cBhvr>
                                      <p:to x="100000" y="100000"/>
                                    </p:animScale>
                                  </p:childTnLst>
                                </p:cTn>
                              </p:par>
                              <p:par>
                                <p:cTn id="99" presetID="26" presetClass="entr" presetSubtype="0" fill="hold" grpId="0" nodeType="withEffect">
                                  <p:stCondLst>
                                    <p:cond delay="0"/>
                                  </p:stCondLst>
                                  <p:childTnLst>
                                    <p:set>
                                      <p:cBhvr>
                                        <p:cTn id="100" dur="1" fill="hold">
                                          <p:stCondLst>
                                            <p:cond delay="0"/>
                                          </p:stCondLst>
                                        </p:cTn>
                                        <p:tgtEl>
                                          <p:spTgt spid="24"/>
                                        </p:tgtEl>
                                        <p:attrNameLst>
                                          <p:attrName>style.visibility</p:attrName>
                                        </p:attrNameLst>
                                      </p:cBhvr>
                                      <p:to>
                                        <p:strVal val="visible"/>
                                      </p:to>
                                    </p:set>
                                    <p:animEffect transition="in" filter="wipe(down)">
                                      <p:cBhvr>
                                        <p:cTn id="101" dur="580">
                                          <p:stCondLst>
                                            <p:cond delay="0"/>
                                          </p:stCondLst>
                                        </p:cTn>
                                        <p:tgtEl>
                                          <p:spTgt spid="24"/>
                                        </p:tgtEl>
                                      </p:cBhvr>
                                    </p:animEffect>
                                    <p:anim calcmode="lin" valueType="num">
                                      <p:cBhvr>
                                        <p:cTn id="102"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103"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04"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05"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06"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07" dur="26">
                                          <p:stCondLst>
                                            <p:cond delay="650"/>
                                          </p:stCondLst>
                                        </p:cTn>
                                        <p:tgtEl>
                                          <p:spTgt spid="24"/>
                                        </p:tgtEl>
                                      </p:cBhvr>
                                      <p:to x="100000" y="60000"/>
                                    </p:animScale>
                                    <p:animScale>
                                      <p:cBhvr>
                                        <p:cTn id="108" dur="166" decel="50000">
                                          <p:stCondLst>
                                            <p:cond delay="676"/>
                                          </p:stCondLst>
                                        </p:cTn>
                                        <p:tgtEl>
                                          <p:spTgt spid="24"/>
                                        </p:tgtEl>
                                      </p:cBhvr>
                                      <p:to x="100000" y="100000"/>
                                    </p:animScale>
                                    <p:animScale>
                                      <p:cBhvr>
                                        <p:cTn id="109" dur="26">
                                          <p:stCondLst>
                                            <p:cond delay="1312"/>
                                          </p:stCondLst>
                                        </p:cTn>
                                        <p:tgtEl>
                                          <p:spTgt spid="24"/>
                                        </p:tgtEl>
                                      </p:cBhvr>
                                      <p:to x="100000" y="80000"/>
                                    </p:animScale>
                                    <p:animScale>
                                      <p:cBhvr>
                                        <p:cTn id="110" dur="166" decel="50000">
                                          <p:stCondLst>
                                            <p:cond delay="1338"/>
                                          </p:stCondLst>
                                        </p:cTn>
                                        <p:tgtEl>
                                          <p:spTgt spid="24"/>
                                        </p:tgtEl>
                                      </p:cBhvr>
                                      <p:to x="100000" y="100000"/>
                                    </p:animScale>
                                    <p:animScale>
                                      <p:cBhvr>
                                        <p:cTn id="111" dur="26">
                                          <p:stCondLst>
                                            <p:cond delay="1642"/>
                                          </p:stCondLst>
                                        </p:cTn>
                                        <p:tgtEl>
                                          <p:spTgt spid="24"/>
                                        </p:tgtEl>
                                      </p:cBhvr>
                                      <p:to x="100000" y="90000"/>
                                    </p:animScale>
                                    <p:animScale>
                                      <p:cBhvr>
                                        <p:cTn id="112" dur="166" decel="50000">
                                          <p:stCondLst>
                                            <p:cond delay="1668"/>
                                          </p:stCondLst>
                                        </p:cTn>
                                        <p:tgtEl>
                                          <p:spTgt spid="24"/>
                                        </p:tgtEl>
                                      </p:cBhvr>
                                      <p:to x="100000" y="100000"/>
                                    </p:animScale>
                                    <p:animScale>
                                      <p:cBhvr>
                                        <p:cTn id="113" dur="26">
                                          <p:stCondLst>
                                            <p:cond delay="1808"/>
                                          </p:stCondLst>
                                        </p:cTn>
                                        <p:tgtEl>
                                          <p:spTgt spid="24"/>
                                        </p:tgtEl>
                                      </p:cBhvr>
                                      <p:to x="100000" y="95000"/>
                                    </p:animScale>
                                    <p:animScale>
                                      <p:cBhvr>
                                        <p:cTn id="114" dur="166" decel="50000">
                                          <p:stCondLst>
                                            <p:cond delay="1834"/>
                                          </p:stCondLst>
                                        </p:cTn>
                                        <p:tgtEl>
                                          <p:spTgt spid="24"/>
                                        </p:tgtEl>
                                      </p:cBhvr>
                                      <p:to x="100000" y="100000"/>
                                    </p:animScale>
                                  </p:childTnLst>
                                </p:cTn>
                              </p:par>
                            </p:childTnLst>
                          </p:cTn>
                        </p:par>
                      </p:childTnLst>
                    </p:cTn>
                  </p:par>
                  <p:par>
                    <p:cTn id="115" fill="hold">
                      <p:stCondLst>
                        <p:cond delay="indefinite"/>
                      </p:stCondLst>
                      <p:childTnLst>
                        <p:par>
                          <p:cTn id="116" fill="hold">
                            <p:stCondLst>
                              <p:cond delay="0"/>
                            </p:stCondLst>
                            <p:childTnLst>
                              <p:par>
                                <p:cTn id="117" presetID="53" presetClass="entr" presetSubtype="16" fill="hold" grpId="0" nodeType="clickEffect">
                                  <p:stCondLst>
                                    <p:cond delay="0"/>
                                  </p:stCondLst>
                                  <p:childTnLst>
                                    <p:set>
                                      <p:cBhvr>
                                        <p:cTn id="118" dur="1" fill="hold">
                                          <p:stCondLst>
                                            <p:cond delay="0"/>
                                          </p:stCondLst>
                                        </p:cTn>
                                        <p:tgtEl>
                                          <p:spTgt spid="25"/>
                                        </p:tgtEl>
                                        <p:attrNameLst>
                                          <p:attrName>style.visibility</p:attrName>
                                        </p:attrNameLst>
                                      </p:cBhvr>
                                      <p:to>
                                        <p:strVal val="visible"/>
                                      </p:to>
                                    </p:set>
                                    <p:anim calcmode="lin" valueType="num">
                                      <p:cBhvr>
                                        <p:cTn id="119" dur="500" fill="hold"/>
                                        <p:tgtEl>
                                          <p:spTgt spid="25"/>
                                        </p:tgtEl>
                                        <p:attrNameLst>
                                          <p:attrName>ppt_w</p:attrName>
                                        </p:attrNameLst>
                                      </p:cBhvr>
                                      <p:tavLst>
                                        <p:tav tm="0">
                                          <p:val>
                                            <p:fltVal val="0"/>
                                          </p:val>
                                        </p:tav>
                                        <p:tav tm="100000">
                                          <p:val>
                                            <p:strVal val="#ppt_w"/>
                                          </p:val>
                                        </p:tav>
                                      </p:tavLst>
                                    </p:anim>
                                    <p:anim calcmode="lin" valueType="num">
                                      <p:cBhvr>
                                        <p:cTn id="120" dur="500" fill="hold"/>
                                        <p:tgtEl>
                                          <p:spTgt spid="25"/>
                                        </p:tgtEl>
                                        <p:attrNameLst>
                                          <p:attrName>ppt_h</p:attrName>
                                        </p:attrNameLst>
                                      </p:cBhvr>
                                      <p:tavLst>
                                        <p:tav tm="0">
                                          <p:val>
                                            <p:fltVal val="0"/>
                                          </p:val>
                                        </p:tav>
                                        <p:tav tm="100000">
                                          <p:val>
                                            <p:strVal val="#ppt_h"/>
                                          </p:val>
                                        </p:tav>
                                      </p:tavLst>
                                    </p:anim>
                                    <p:animEffect transition="in" filter="fade">
                                      <p:cBhvr>
                                        <p:cTn id="121" dur="500"/>
                                        <p:tgtEl>
                                          <p:spTgt spid="25"/>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6"/>
                                        </p:tgtEl>
                                        <p:attrNameLst>
                                          <p:attrName>style.visibility</p:attrName>
                                        </p:attrNameLst>
                                      </p:cBhvr>
                                      <p:to>
                                        <p:strVal val="visible"/>
                                      </p:to>
                                    </p:set>
                                    <p:anim calcmode="lin" valueType="num">
                                      <p:cBhvr>
                                        <p:cTn id="124" dur="500" fill="hold"/>
                                        <p:tgtEl>
                                          <p:spTgt spid="26"/>
                                        </p:tgtEl>
                                        <p:attrNameLst>
                                          <p:attrName>ppt_w</p:attrName>
                                        </p:attrNameLst>
                                      </p:cBhvr>
                                      <p:tavLst>
                                        <p:tav tm="0">
                                          <p:val>
                                            <p:fltVal val="0"/>
                                          </p:val>
                                        </p:tav>
                                        <p:tav tm="100000">
                                          <p:val>
                                            <p:strVal val="#ppt_w"/>
                                          </p:val>
                                        </p:tav>
                                      </p:tavLst>
                                    </p:anim>
                                    <p:anim calcmode="lin" valueType="num">
                                      <p:cBhvr>
                                        <p:cTn id="125" dur="500" fill="hold"/>
                                        <p:tgtEl>
                                          <p:spTgt spid="26"/>
                                        </p:tgtEl>
                                        <p:attrNameLst>
                                          <p:attrName>ppt_h</p:attrName>
                                        </p:attrNameLst>
                                      </p:cBhvr>
                                      <p:tavLst>
                                        <p:tav tm="0">
                                          <p:val>
                                            <p:fltVal val="0"/>
                                          </p:val>
                                        </p:tav>
                                        <p:tav tm="100000">
                                          <p:val>
                                            <p:strVal val="#ppt_h"/>
                                          </p:val>
                                        </p:tav>
                                      </p:tavLst>
                                    </p:anim>
                                    <p:animEffect transition="in" filter="fade">
                                      <p:cBhvr>
                                        <p:cTn id="126" dur="500"/>
                                        <p:tgtEl>
                                          <p:spTgt spid="26"/>
                                        </p:tgtEl>
                                      </p:cBhvr>
                                    </p:animEffect>
                                  </p:childTnLst>
                                </p:cTn>
                              </p:par>
                            </p:childTnLst>
                          </p:cTn>
                        </p:par>
                      </p:childTnLst>
                    </p:cTn>
                  </p:par>
                  <p:par>
                    <p:cTn id="127" fill="hold">
                      <p:stCondLst>
                        <p:cond delay="indefinite"/>
                      </p:stCondLst>
                      <p:childTnLst>
                        <p:par>
                          <p:cTn id="128" fill="hold">
                            <p:stCondLst>
                              <p:cond delay="0"/>
                            </p:stCondLst>
                            <p:childTnLst>
                              <p:par>
                                <p:cTn id="129" presetID="53" presetClass="entr" presetSubtype="16" fill="hold" grpId="0" nodeType="click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28"/>
                                        </p:tgtEl>
                                        <p:attrNameLst>
                                          <p:attrName>style.visibility</p:attrName>
                                        </p:attrNameLst>
                                      </p:cBhvr>
                                      <p:to>
                                        <p:strVal val="visible"/>
                                      </p:to>
                                    </p:set>
                                    <p:anim calcmode="lin" valueType="num">
                                      <p:cBhvr>
                                        <p:cTn id="136" dur="500" fill="hold"/>
                                        <p:tgtEl>
                                          <p:spTgt spid="28"/>
                                        </p:tgtEl>
                                        <p:attrNameLst>
                                          <p:attrName>ppt_w</p:attrName>
                                        </p:attrNameLst>
                                      </p:cBhvr>
                                      <p:tavLst>
                                        <p:tav tm="0">
                                          <p:val>
                                            <p:fltVal val="0"/>
                                          </p:val>
                                        </p:tav>
                                        <p:tav tm="100000">
                                          <p:val>
                                            <p:strVal val="#ppt_w"/>
                                          </p:val>
                                        </p:tav>
                                      </p:tavLst>
                                    </p:anim>
                                    <p:anim calcmode="lin" valueType="num">
                                      <p:cBhvr>
                                        <p:cTn id="137" dur="500" fill="hold"/>
                                        <p:tgtEl>
                                          <p:spTgt spid="28"/>
                                        </p:tgtEl>
                                        <p:attrNameLst>
                                          <p:attrName>ppt_h</p:attrName>
                                        </p:attrNameLst>
                                      </p:cBhvr>
                                      <p:tavLst>
                                        <p:tav tm="0">
                                          <p:val>
                                            <p:fltVal val="0"/>
                                          </p:val>
                                        </p:tav>
                                        <p:tav tm="100000">
                                          <p:val>
                                            <p:strVal val="#ppt_h"/>
                                          </p:val>
                                        </p:tav>
                                      </p:tavLst>
                                    </p:anim>
                                    <p:animEffect transition="in" filter="fade">
                                      <p:cBhvr>
                                        <p:cTn id="138" dur="500"/>
                                        <p:tgtEl>
                                          <p:spTgt spid="28"/>
                                        </p:tgtEl>
                                      </p:cBhvr>
                                    </p:animEffect>
                                  </p:childTnLst>
                                </p:cTn>
                              </p:par>
                            </p:childTnLst>
                          </p:cTn>
                        </p:par>
                        <p:par>
                          <p:cTn id="139" fill="hold">
                            <p:stCondLst>
                              <p:cond delay="500"/>
                            </p:stCondLst>
                            <p:childTnLst>
                              <p:par>
                                <p:cTn id="140" presetID="53" presetClass="entr" presetSubtype="16" fill="hold" grpId="0" nodeType="afterEffect">
                                  <p:stCondLst>
                                    <p:cond delay="0"/>
                                  </p:stCondLst>
                                  <p:childTnLst>
                                    <p:set>
                                      <p:cBhvr>
                                        <p:cTn id="141" dur="1" fill="hold">
                                          <p:stCondLst>
                                            <p:cond delay="0"/>
                                          </p:stCondLst>
                                        </p:cTn>
                                        <p:tgtEl>
                                          <p:spTgt spid="29"/>
                                        </p:tgtEl>
                                        <p:attrNameLst>
                                          <p:attrName>style.visibility</p:attrName>
                                        </p:attrNameLst>
                                      </p:cBhvr>
                                      <p:to>
                                        <p:strVal val="visible"/>
                                      </p:to>
                                    </p:set>
                                    <p:anim calcmode="lin" valueType="num">
                                      <p:cBhvr>
                                        <p:cTn id="142" dur="500" fill="hold"/>
                                        <p:tgtEl>
                                          <p:spTgt spid="29"/>
                                        </p:tgtEl>
                                        <p:attrNameLst>
                                          <p:attrName>ppt_w</p:attrName>
                                        </p:attrNameLst>
                                      </p:cBhvr>
                                      <p:tavLst>
                                        <p:tav tm="0">
                                          <p:val>
                                            <p:fltVal val="0"/>
                                          </p:val>
                                        </p:tav>
                                        <p:tav tm="100000">
                                          <p:val>
                                            <p:strVal val="#ppt_w"/>
                                          </p:val>
                                        </p:tav>
                                      </p:tavLst>
                                    </p:anim>
                                    <p:anim calcmode="lin" valueType="num">
                                      <p:cBhvr>
                                        <p:cTn id="143" dur="500" fill="hold"/>
                                        <p:tgtEl>
                                          <p:spTgt spid="29"/>
                                        </p:tgtEl>
                                        <p:attrNameLst>
                                          <p:attrName>ppt_h</p:attrName>
                                        </p:attrNameLst>
                                      </p:cBhvr>
                                      <p:tavLst>
                                        <p:tav tm="0">
                                          <p:val>
                                            <p:fltVal val="0"/>
                                          </p:val>
                                        </p:tav>
                                        <p:tav tm="100000">
                                          <p:val>
                                            <p:strVal val="#ppt_h"/>
                                          </p:val>
                                        </p:tav>
                                      </p:tavLst>
                                    </p:anim>
                                    <p:animEffect transition="in" filter="fade">
                                      <p:cBhvr>
                                        <p:cTn id="144" dur="500"/>
                                        <p:tgtEl>
                                          <p:spTgt spid="29"/>
                                        </p:tgtEl>
                                      </p:cBhvr>
                                    </p:animEffect>
                                  </p:childTnLst>
                                </p:cTn>
                              </p:par>
                              <p:par>
                                <p:cTn id="145" presetID="53" presetClass="entr" presetSubtype="16" fill="hold" grpId="0" nodeType="withEffect">
                                  <p:stCondLst>
                                    <p:cond delay="0"/>
                                  </p:stCondLst>
                                  <p:childTnLst>
                                    <p:set>
                                      <p:cBhvr>
                                        <p:cTn id="146" dur="1" fill="hold">
                                          <p:stCondLst>
                                            <p:cond delay="0"/>
                                          </p:stCondLst>
                                        </p:cTn>
                                        <p:tgtEl>
                                          <p:spTgt spid="30"/>
                                        </p:tgtEl>
                                        <p:attrNameLst>
                                          <p:attrName>style.visibility</p:attrName>
                                        </p:attrNameLst>
                                      </p:cBhvr>
                                      <p:to>
                                        <p:strVal val="visible"/>
                                      </p:to>
                                    </p:set>
                                    <p:anim calcmode="lin" valueType="num">
                                      <p:cBhvr>
                                        <p:cTn id="147" dur="500" fill="hold"/>
                                        <p:tgtEl>
                                          <p:spTgt spid="30"/>
                                        </p:tgtEl>
                                        <p:attrNameLst>
                                          <p:attrName>ppt_w</p:attrName>
                                        </p:attrNameLst>
                                      </p:cBhvr>
                                      <p:tavLst>
                                        <p:tav tm="0">
                                          <p:val>
                                            <p:fltVal val="0"/>
                                          </p:val>
                                        </p:tav>
                                        <p:tav tm="100000">
                                          <p:val>
                                            <p:strVal val="#ppt_w"/>
                                          </p:val>
                                        </p:tav>
                                      </p:tavLst>
                                    </p:anim>
                                    <p:anim calcmode="lin" valueType="num">
                                      <p:cBhvr>
                                        <p:cTn id="148" dur="500" fill="hold"/>
                                        <p:tgtEl>
                                          <p:spTgt spid="30"/>
                                        </p:tgtEl>
                                        <p:attrNameLst>
                                          <p:attrName>ppt_h</p:attrName>
                                        </p:attrNameLst>
                                      </p:cBhvr>
                                      <p:tavLst>
                                        <p:tav tm="0">
                                          <p:val>
                                            <p:fltVal val="0"/>
                                          </p:val>
                                        </p:tav>
                                        <p:tav tm="100000">
                                          <p:val>
                                            <p:strVal val="#ppt_h"/>
                                          </p:val>
                                        </p:tav>
                                      </p:tavLst>
                                    </p:anim>
                                    <p:animEffect transition="in" filter="fade">
                                      <p:cBhvr>
                                        <p:cTn id="149" dur="500"/>
                                        <p:tgtEl>
                                          <p:spTgt spid="30"/>
                                        </p:tgtEl>
                                      </p:cBhvr>
                                    </p:animEffect>
                                  </p:childTnLst>
                                </p:cTn>
                              </p:par>
                            </p:childTnLst>
                          </p:cTn>
                        </p:par>
                        <p:par>
                          <p:cTn id="150" fill="hold">
                            <p:stCondLst>
                              <p:cond delay="1000"/>
                            </p:stCondLst>
                            <p:childTnLst>
                              <p:par>
                                <p:cTn id="151" presetID="10" presetClass="entr" presetSubtype="0" fill="hold" grpId="0" nodeType="afterEffect">
                                  <p:stCondLst>
                                    <p:cond delay="0"/>
                                  </p:stCondLst>
                                  <p:childTnLst>
                                    <p:set>
                                      <p:cBhvr>
                                        <p:cTn id="152" dur="1" fill="hold">
                                          <p:stCondLst>
                                            <p:cond delay="0"/>
                                          </p:stCondLst>
                                        </p:cTn>
                                        <p:tgtEl>
                                          <p:spTgt spid="32"/>
                                        </p:tgtEl>
                                        <p:attrNameLst>
                                          <p:attrName>style.visibility</p:attrName>
                                        </p:attrNameLst>
                                      </p:cBhvr>
                                      <p:to>
                                        <p:strVal val="visible"/>
                                      </p:to>
                                    </p:set>
                                    <p:animEffect transition="in" filter="fade">
                                      <p:cBhvr>
                                        <p:cTn id="153" dur="500"/>
                                        <p:tgtEl>
                                          <p:spTgt spid="32"/>
                                        </p:tgtEl>
                                      </p:cBhvr>
                                    </p:animEffect>
                                  </p:childTnLst>
                                </p:cTn>
                              </p:par>
                            </p:childTnLst>
                          </p:cTn>
                        </p:par>
                        <p:par>
                          <p:cTn id="154" fill="hold">
                            <p:stCondLst>
                              <p:cond delay="1500"/>
                            </p:stCondLst>
                            <p:childTnLst>
                              <p:par>
                                <p:cTn id="155" presetID="10" presetClass="entr" presetSubtype="0" fill="hold" grpId="0" nodeType="afterEffect">
                                  <p:stCondLst>
                                    <p:cond delay="0"/>
                                  </p:stCondLst>
                                  <p:childTnLst>
                                    <p:set>
                                      <p:cBhvr>
                                        <p:cTn id="156" dur="1" fill="hold">
                                          <p:stCondLst>
                                            <p:cond delay="0"/>
                                          </p:stCondLst>
                                        </p:cTn>
                                        <p:tgtEl>
                                          <p:spTgt spid="31"/>
                                        </p:tgtEl>
                                        <p:attrNameLst>
                                          <p:attrName>style.visibility</p:attrName>
                                        </p:attrNameLst>
                                      </p:cBhvr>
                                      <p:to>
                                        <p:strVal val="visible"/>
                                      </p:to>
                                    </p:set>
                                    <p:animEffect transition="in" filter="fade">
                                      <p:cBhvr>
                                        <p:cTn id="157" dur="500"/>
                                        <p:tgtEl>
                                          <p:spTgt spid="31"/>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grpId="0" nodeType="clickEffect">
                                  <p:stCondLst>
                                    <p:cond delay="0"/>
                                  </p:stCondLst>
                                  <p:childTnLst>
                                    <p:set>
                                      <p:cBhvr>
                                        <p:cTn id="161" dur="1" fill="hold">
                                          <p:stCondLst>
                                            <p:cond delay="0"/>
                                          </p:stCondLst>
                                        </p:cTn>
                                        <p:tgtEl>
                                          <p:spTgt spid="180"/>
                                        </p:tgtEl>
                                        <p:attrNameLst>
                                          <p:attrName>style.visibility</p:attrName>
                                        </p:attrNameLst>
                                      </p:cBhvr>
                                      <p:to>
                                        <p:strVal val="visible"/>
                                      </p:to>
                                    </p:set>
                                    <p:animEffect transition="in" filter="fade">
                                      <p:cBhvr>
                                        <p:cTn id="162" dur="50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 grpId="0"/>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8" grpId="0" animBg="1"/>
      <p:bldP spid="19" grpId="0" animBg="1"/>
      <p:bldP spid="22" grpId="0"/>
      <p:bldP spid="23" grpId="0" animBg="1"/>
      <p:bldP spid="24" grpId="0" animBg="1"/>
      <p:bldP spid="25" grpId="0" animBg="1"/>
      <p:bldP spid="26" grpId="0" animBg="1"/>
      <p:bldP spid="27" grpId="0" animBg="1"/>
      <p:bldP spid="28" grpId="0" animBg="1"/>
      <p:bldP spid="29" grpId="0" animBg="1"/>
      <p:bldP spid="30" grpId="0" animBg="1"/>
      <p:bldP spid="31" grpId="0"/>
      <p:bldP spid="3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プレースホルダー 10">
            <a:extLst>
              <a:ext uri="{FF2B5EF4-FFF2-40B4-BE49-F238E27FC236}">
                <a16:creationId xmlns:a16="http://schemas.microsoft.com/office/drawing/2014/main" id="{98B83472-B2F0-CC6E-852F-745CF28FE01D}"/>
              </a:ext>
            </a:extLst>
          </p:cNvPr>
          <p:cNvSpPr>
            <a:spLocks noGrp="1"/>
          </p:cNvSpPr>
          <p:nvPr>
            <p:ph type="body" idx="10"/>
          </p:nvPr>
        </p:nvSpPr>
        <p:spPr/>
        <p:txBody>
          <a:bodyPr/>
          <a:lstStyle/>
          <a:p>
            <a:r>
              <a:rPr lang="ja-JP" altLang="en-US" dirty="0">
                <a:latin typeface="Meiryo UI" panose="020B0604030504040204" pitchFamily="50" charset="-128"/>
                <a:ea typeface="Meiryo UI" panose="020B0604030504040204" pitchFamily="50" charset="-128"/>
              </a:rPr>
              <a:t>ストレージブロック単位で</a:t>
            </a:r>
            <a:r>
              <a:rPr lang="en-US" altLang="ja-JP" dirty="0">
                <a:latin typeface="Meiryo UI" panose="020B0604030504040204" pitchFamily="50" charset="-128"/>
                <a:ea typeface="Meiryo UI" panose="020B0604030504040204" pitchFamily="50" charset="-128"/>
              </a:rPr>
              <a:t>Copy on Write</a:t>
            </a:r>
            <a:r>
              <a:rPr lang="ja-JP" altLang="en-US" dirty="0">
                <a:latin typeface="Meiryo UI" panose="020B0604030504040204" pitchFamily="50" charset="-128"/>
                <a:ea typeface="Meiryo UI" panose="020B0604030504040204" pitchFamily="50" charset="-128"/>
              </a:rPr>
              <a:t>を利用したスナップショットで安心のレプリケーションを提供</a:t>
            </a:r>
          </a:p>
        </p:txBody>
      </p:sp>
      <p:sp>
        <p:nvSpPr>
          <p:cNvPr id="2" name="タイトル 1">
            <a:extLst>
              <a:ext uri="{FF2B5EF4-FFF2-40B4-BE49-F238E27FC236}">
                <a16:creationId xmlns:a16="http://schemas.microsoft.com/office/drawing/2014/main" id="{0BC449FB-2184-BC02-8127-3D5D8B572182}"/>
              </a:ext>
            </a:extLst>
          </p:cNvPr>
          <p:cNvSpPr>
            <a:spLocks noGrp="1"/>
          </p:cNvSpPr>
          <p:nvPr>
            <p:ph type="title"/>
          </p:nvPr>
        </p:nvSpPr>
        <p:spPr>
          <a:xfrm>
            <a:off x="760412" y="442528"/>
            <a:ext cx="11055070" cy="418576"/>
          </a:xfrm>
        </p:spPr>
        <p:txBody>
          <a:bodyPr/>
          <a:lstStyle/>
          <a:p>
            <a:r>
              <a:rPr kumimoji="1" lang="ja-JP" altLang="en-US" dirty="0">
                <a:latin typeface="UD デジタル 教科書体 NK-R" panose="02020400000000000000" pitchFamily="18" charset="-128"/>
                <a:ea typeface="UD デジタル 教科書体 NK-R" panose="02020400000000000000" pitchFamily="18" charset="-128"/>
              </a:rPr>
              <a:t>クラウド要素③：災対対策や、バックアップも標準機能で！</a:t>
            </a:r>
          </a:p>
        </p:txBody>
      </p:sp>
      <p:sp>
        <p:nvSpPr>
          <p:cNvPr id="4" name="正方形/長方形 3">
            <a:extLst>
              <a:ext uri="{FF2B5EF4-FFF2-40B4-BE49-F238E27FC236}">
                <a16:creationId xmlns:a16="http://schemas.microsoft.com/office/drawing/2014/main" id="{51BA2493-16AA-ED00-C0F8-5236C2EB73CE}"/>
              </a:ext>
            </a:extLst>
          </p:cNvPr>
          <p:cNvSpPr/>
          <p:nvPr/>
        </p:nvSpPr>
        <p:spPr>
          <a:xfrm>
            <a:off x="1138249" y="1630154"/>
            <a:ext cx="1619535" cy="35939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kumimoji="1" lang="en-US" altLang="ja-JP" sz="1100" dirty="0">
                <a:solidFill>
                  <a:prstClr val="white"/>
                </a:solidFill>
                <a:latin typeface="Meiryo UI" panose="020B0604030504040204" pitchFamily="50" charset="-128"/>
                <a:ea typeface="Meiryo UI" panose="020B0604030504040204" pitchFamily="50" charset="-128"/>
              </a:rPr>
              <a:t>ThinkAgile HX</a:t>
            </a:r>
            <a:br>
              <a:rPr kumimoji="1" lang="en-US" altLang="ja-JP" sz="1100" dirty="0">
                <a:solidFill>
                  <a:prstClr val="white"/>
                </a:solidFill>
                <a:latin typeface="Meiryo UI" panose="020B0604030504040204" pitchFamily="50" charset="-128"/>
                <a:ea typeface="Meiryo UI" panose="020B0604030504040204" pitchFamily="50" charset="-128"/>
              </a:rPr>
            </a:br>
            <a:r>
              <a:rPr kumimoji="1" lang="en-US" altLang="ja-JP" sz="1100" dirty="0">
                <a:solidFill>
                  <a:prstClr val="white"/>
                </a:solidFill>
                <a:latin typeface="Meiryo UI" panose="020B0604030504040204" pitchFamily="50" charset="-128"/>
                <a:ea typeface="Meiryo UI" panose="020B0604030504040204" pitchFamily="50" charset="-128"/>
              </a:rPr>
              <a:t>(Nutanix)</a:t>
            </a:r>
            <a:endParaRPr kumimoji="1" lang="ja-JP" altLang="en-US" sz="1100" dirty="0" err="1">
              <a:solidFill>
                <a:prstClr val="white"/>
              </a:solidFill>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AB7CA3A1-0CEA-CD95-7D2B-B699AFA37766}"/>
              </a:ext>
            </a:extLst>
          </p:cNvPr>
          <p:cNvSpPr/>
          <p:nvPr/>
        </p:nvSpPr>
        <p:spPr>
          <a:xfrm>
            <a:off x="1290649" y="1782554"/>
            <a:ext cx="1619535" cy="35939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kumimoji="1" lang="en-US" altLang="ja-JP" sz="1100" dirty="0">
                <a:solidFill>
                  <a:prstClr val="white"/>
                </a:solidFill>
                <a:latin typeface="Meiryo UI" panose="020B0604030504040204" pitchFamily="50" charset="-128"/>
                <a:ea typeface="Meiryo UI" panose="020B0604030504040204" pitchFamily="50" charset="-128"/>
              </a:rPr>
              <a:t>ThinkAgile HX</a:t>
            </a:r>
            <a:br>
              <a:rPr kumimoji="1" lang="en-US" altLang="ja-JP" sz="1100" dirty="0">
                <a:solidFill>
                  <a:prstClr val="white"/>
                </a:solidFill>
                <a:latin typeface="Meiryo UI" panose="020B0604030504040204" pitchFamily="50" charset="-128"/>
                <a:ea typeface="Meiryo UI" panose="020B0604030504040204" pitchFamily="50" charset="-128"/>
              </a:rPr>
            </a:br>
            <a:r>
              <a:rPr kumimoji="1" lang="en-US" altLang="ja-JP" sz="1100" dirty="0">
                <a:solidFill>
                  <a:prstClr val="white"/>
                </a:solidFill>
                <a:latin typeface="Meiryo UI" panose="020B0604030504040204" pitchFamily="50" charset="-128"/>
                <a:ea typeface="Meiryo UI" panose="020B0604030504040204" pitchFamily="50" charset="-128"/>
              </a:rPr>
              <a:t>(Nutanix)</a:t>
            </a:r>
            <a:endParaRPr kumimoji="1" lang="ja-JP" altLang="en-US" sz="1100" dirty="0" err="1">
              <a:solidFill>
                <a:prstClr val="white"/>
              </a:solidFill>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4020702D-A19F-4C6A-76BD-AECC33414ED4}"/>
              </a:ext>
            </a:extLst>
          </p:cNvPr>
          <p:cNvSpPr/>
          <p:nvPr/>
        </p:nvSpPr>
        <p:spPr>
          <a:xfrm>
            <a:off x="1443049" y="1934954"/>
            <a:ext cx="1619535" cy="35939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kumimoji="1" lang="en-US" altLang="ja-JP" sz="1100" dirty="0">
                <a:solidFill>
                  <a:prstClr val="white"/>
                </a:solidFill>
                <a:latin typeface="Meiryo UI" panose="020B0604030504040204" pitchFamily="50" charset="-128"/>
                <a:ea typeface="Meiryo UI" panose="020B0604030504040204" pitchFamily="50" charset="-128"/>
              </a:rPr>
              <a:t>ThinkAgile HX</a:t>
            </a:r>
            <a:br>
              <a:rPr kumimoji="1" lang="en-US" altLang="ja-JP" sz="1100" dirty="0">
                <a:solidFill>
                  <a:prstClr val="white"/>
                </a:solidFill>
                <a:latin typeface="Meiryo UI" panose="020B0604030504040204" pitchFamily="50" charset="-128"/>
                <a:ea typeface="Meiryo UI" panose="020B0604030504040204" pitchFamily="50" charset="-128"/>
              </a:rPr>
            </a:br>
            <a:r>
              <a:rPr kumimoji="1" lang="en-US" altLang="ja-JP" sz="1100" dirty="0">
                <a:solidFill>
                  <a:prstClr val="white"/>
                </a:solidFill>
                <a:latin typeface="Meiryo UI" panose="020B0604030504040204" pitchFamily="50" charset="-128"/>
                <a:ea typeface="Meiryo UI" panose="020B0604030504040204" pitchFamily="50" charset="-128"/>
              </a:rPr>
              <a:t>(Nutanix)</a:t>
            </a:r>
            <a:endParaRPr kumimoji="1" lang="ja-JP" altLang="en-US" sz="1100" dirty="0" err="1">
              <a:solidFill>
                <a:prstClr val="white"/>
              </a:solidFill>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0DC0DC1D-A047-F90E-7FD4-32D679FBFC8A}"/>
              </a:ext>
            </a:extLst>
          </p:cNvPr>
          <p:cNvSpPr txBox="1"/>
          <p:nvPr/>
        </p:nvSpPr>
        <p:spPr>
          <a:xfrm>
            <a:off x="1522413" y="3807724"/>
            <a:ext cx="1380565" cy="369332"/>
          </a:xfrm>
          <a:prstGeom prst="rect">
            <a:avLst/>
          </a:prstGeom>
          <a:noFill/>
        </p:spPr>
        <p:txBody>
          <a:bodyPr wrap="square" rtlCol="0">
            <a:spAutoFit/>
          </a:bodyPr>
          <a:lstStyle/>
          <a:p>
            <a:pPr algn="ctr"/>
            <a:r>
              <a:rPr kumimoji="1" lang="ja-JP" altLang="en-US" sz="1800" dirty="0">
                <a:solidFill>
                  <a:schemeClr val="bg1"/>
                </a:solidFill>
                <a:latin typeface="Meiryo UI" panose="020B0604030504040204" pitchFamily="50" charset="-128"/>
                <a:ea typeface="Meiryo UI" panose="020B0604030504040204" pitchFamily="50" charset="-128"/>
                <a:cs typeface="Arial" pitchFamily="34" charset="0"/>
              </a:rPr>
              <a:t>：</a:t>
            </a:r>
          </a:p>
        </p:txBody>
      </p:sp>
      <p:sp>
        <p:nvSpPr>
          <p:cNvPr id="21" name="矢印: 右カーブ 20">
            <a:extLst>
              <a:ext uri="{FF2B5EF4-FFF2-40B4-BE49-F238E27FC236}">
                <a16:creationId xmlns:a16="http://schemas.microsoft.com/office/drawing/2014/main" id="{A6949A2B-338D-4DF7-47DC-02E1E5E47872}"/>
              </a:ext>
            </a:extLst>
          </p:cNvPr>
          <p:cNvSpPr/>
          <p:nvPr/>
        </p:nvSpPr>
        <p:spPr>
          <a:xfrm>
            <a:off x="578224" y="2057400"/>
            <a:ext cx="560025" cy="811306"/>
          </a:xfrm>
          <a:prstGeom prst="curved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kumimoji="1" lang="ja-JP" altLang="en-US" sz="1600" dirty="0" err="1">
              <a:solidFill>
                <a:prstClr val="white"/>
              </a:solidFill>
            </a:endParaRPr>
          </a:p>
        </p:txBody>
      </p:sp>
      <p:sp>
        <p:nvSpPr>
          <p:cNvPr id="22" name="フローチャート: 磁気ディスク 21">
            <a:extLst>
              <a:ext uri="{FF2B5EF4-FFF2-40B4-BE49-F238E27FC236}">
                <a16:creationId xmlns:a16="http://schemas.microsoft.com/office/drawing/2014/main" id="{992DFA35-2A13-5B10-EC12-9A1C034FF313}"/>
              </a:ext>
            </a:extLst>
          </p:cNvPr>
          <p:cNvSpPr/>
          <p:nvPr/>
        </p:nvSpPr>
        <p:spPr>
          <a:xfrm>
            <a:off x="1362635" y="2743200"/>
            <a:ext cx="1619535" cy="443753"/>
          </a:xfrm>
          <a:prstGeom prst="flowChartMagneticDisk">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chorCtr="1"/>
          <a:lstStyle/>
          <a:p>
            <a:pPr algn="l"/>
            <a:r>
              <a:rPr kumimoji="1" lang="ja-JP" altLang="en-US" sz="1050" dirty="0">
                <a:solidFill>
                  <a:prstClr val="white"/>
                </a:solidFill>
                <a:latin typeface="Meiryo UI" panose="020B0604030504040204" pitchFamily="50" charset="-128"/>
                <a:ea typeface="Meiryo UI" panose="020B0604030504040204" pitchFamily="50" charset="-128"/>
              </a:rPr>
              <a:t>スネップショット</a:t>
            </a:r>
            <a:r>
              <a:rPr kumimoji="1" lang="en-US" altLang="ja-JP" sz="1050" dirty="0">
                <a:solidFill>
                  <a:prstClr val="white"/>
                </a:solidFill>
                <a:latin typeface="Meiryo UI" panose="020B0604030504040204" pitchFamily="50" charset="-128"/>
                <a:ea typeface="Meiryo UI" panose="020B0604030504040204" pitchFamily="50" charset="-128"/>
              </a:rPr>
              <a:t>#1</a:t>
            </a:r>
            <a:endParaRPr kumimoji="1" lang="ja-JP" altLang="en-US" sz="1050" dirty="0" err="1">
              <a:solidFill>
                <a:prstClr val="white"/>
              </a:solidFill>
              <a:latin typeface="Meiryo UI" panose="020B0604030504040204" pitchFamily="50" charset="-128"/>
              <a:ea typeface="Meiryo UI" panose="020B0604030504040204" pitchFamily="50" charset="-128"/>
            </a:endParaRPr>
          </a:p>
        </p:txBody>
      </p:sp>
      <p:sp>
        <p:nvSpPr>
          <p:cNvPr id="23" name="フローチャート: 磁気ディスク 22">
            <a:extLst>
              <a:ext uri="{FF2B5EF4-FFF2-40B4-BE49-F238E27FC236}">
                <a16:creationId xmlns:a16="http://schemas.microsoft.com/office/drawing/2014/main" id="{6D4607D0-7DB1-C963-FC58-25A6E65E4EE9}"/>
              </a:ext>
            </a:extLst>
          </p:cNvPr>
          <p:cNvSpPr/>
          <p:nvPr/>
        </p:nvSpPr>
        <p:spPr>
          <a:xfrm>
            <a:off x="1362634" y="3255216"/>
            <a:ext cx="1619535" cy="247709"/>
          </a:xfrm>
          <a:prstGeom prst="flowChartMagneticDisk">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chorCtr="1"/>
          <a:lstStyle/>
          <a:p>
            <a:pPr algn="l"/>
            <a:r>
              <a:rPr kumimoji="1" lang="ja-JP" altLang="en-US" sz="1050" dirty="0">
                <a:solidFill>
                  <a:prstClr val="white"/>
                </a:solidFill>
                <a:latin typeface="Meiryo UI" panose="020B0604030504040204" pitchFamily="50" charset="-128"/>
                <a:ea typeface="Meiryo UI" panose="020B0604030504040204" pitchFamily="50" charset="-128"/>
              </a:rPr>
              <a:t>差分</a:t>
            </a:r>
            <a:r>
              <a:rPr kumimoji="1" lang="en-US" altLang="ja-JP" sz="1050" dirty="0">
                <a:solidFill>
                  <a:prstClr val="white"/>
                </a:solidFill>
                <a:latin typeface="Meiryo UI" panose="020B0604030504040204" pitchFamily="50" charset="-128"/>
                <a:ea typeface="Meiryo UI" panose="020B0604030504040204" pitchFamily="50" charset="-128"/>
              </a:rPr>
              <a:t>#2</a:t>
            </a:r>
            <a:endParaRPr kumimoji="1" lang="ja-JP" altLang="en-US" sz="1050" dirty="0" err="1">
              <a:solidFill>
                <a:prstClr val="white"/>
              </a:solidFill>
              <a:latin typeface="Meiryo UI" panose="020B0604030504040204" pitchFamily="50" charset="-128"/>
              <a:ea typeface="Meiryo UI" panose="020B0604030504040204" pitchFamily="50" charset="-128"/>
            </a:endParaRPr>
          </a:p>
        </p:txBody>
      </p:sp>
      <p:sp>
        <p:nvSpPr>
          <p:cNvPr id="24" name="フローチャート: 磁気ディスク 23">
            <a:extLst>
              <a:ext uri="{FF2B5EF4-FFF2-40B4-BE49-F238E27FC236}">
                <a16:creationId xmlns:a16="http://schemas.microsoft.com/office/drawing/2014/main" id="{634DFD40-FE54-B88B-7FCC-CE34AA3D07BF}"/>
              </a:ext>
            </a:extLst>
          </p:cNvPr>
          <p:cNvSpPr/>
          <p:nvPr/>
        </p:nvSpPr>
        <p:spPr>
          <a:xfrm>
            <a:off x="1362633" y="3531470"/>
            <a:ext cx="1619535" cy="247709"/>
          </a:xfrm>
          <a:prstGeom prst="flowChartMagneticDisk">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chorCtr="1"/>
          <a:lstStyle/>
          <a:p>
            <a:pPr algn="l"/>
            <a:r>
              <a:rPr kumimoji="1" lang="ja-JP" altLang="en-US" sz="1050" dirty="0">
                <a:solidFill>
                  <a:prstClr val="white"/>
                </a:solidFill>
                <a:latin typeface="Meiryo UI" panose="020B0604030504040204" pitchFamily="50" charset="-128"/>
                <a:ea typeface="Meiryo UI" panose="020B0604030504040204" pitchFamily="50" charset="-128"/>
              </a:rPr>
              <a:t>差分</a:t>
            </a:r>
            <a:r>
              <a:rPr kumimoji="1" lang="en-US" altLang="ja-JP" sz="1050" dirty="0">
                <a:solidFill>
                  <a:prstClr val="white"/>
                </a:solidFill>
                <a:latin typeface="Meiryo UI" panose="020B0604030504040204" pitchFamily="50" charset="-128"/>
                <a:ea typeface="Meiryo UI" panose="020B0604030504040204" pitchFamily="50" charset="-128"/>
              </a:rPr>
              <a:t>#3</a:t>
            </a:r>
            <a:endParaRPr kumimoji="1" lang="ja-JP" altLang="en-US" sz="1050" dirty="0" err="1">
              <a:solidFill>
                <a:prstClr val="white"/>
              </a:solidFill>
              <a:latin typeface="Meiryo UI" panose="020B0604030504040204" pitchFamily="50" charset="-128"/>
              <a:ea typeface="Meiryo UI" panose="020B0604030504040204" pitchFamily="50" charset="-128"/>
            </a:endParaRPr>
          </a:p>
        </p:txBody>
      </p:sp>
      <p:sp>
        <p:nvSpPr>
          <p:cNvPr id="26" name="テキスト ボックス 25">
            <a:extLst>
              <a:ext uri="{FF2B5EF4-FFF2-40B4-BE49-F238E27FC236}">
                <a16:creationId xmlns:a16="http://schemas.microsoft.com/office/drawing/2014/main" id="{89123A5C-BCF8-B8DB-B72D-85FF655E28D6}"/>
              </a:ext>
            </a:extLst>
          </p:cNvPr>
          <p:cNvSpPr txBox="1"/>
          <p:nvPr/>
        </p:nvSpPr>
        <p:spPr>
          <a:xfrm>
            <a:off x="600366" y="4608204"/>
            <a:ext cx="3127961" cy="923330"/>
          </a:xfrm>
          <a:prstGeom prst="rect">
            <a:avLst/>
          </a:prstGeom>
          <a:noFill/>
        </p:spPr>
        <p:txBody>
          <a:bodyPr wrap="square" rtlCol="0">
            <a:spAutoFit/>
          </a:bodyPr>
          <a:lstStyle/>
          <a:p>
            <a:pPr marL="285750" indent="-285750" algn="l">
              <a:buFont typeface="Arial" panose="020B0604020202020204" pitchFamily="34" charset="0"/>
              <a:buChar char="•"/>
            </a:pPr>
            <a:r>
              <a:rPr kumimoji="1" lang="ja-JP" altLang="en-US" sz="1800" dirty="0">
                <a:solidFill>
                  <a:schemeClr val="bg1"/>
                </a:solidFill>
                <a:latin typeface="Meiryo UI" panose="020B0604030504040204" pitchFamily="50" charset="-128"/>
                <a:ea typeface="Meiryo UI" panose="020B0604030504040204" pitchFamily="50" charset="-128"/>
                <a:cs typeface="Arial" pitchFamily="34" charset="0"/>
              </a:rPr>
              <a:t>世代数に上限はなし</a:t>
            </a:r>
            <a:endParaRPr kumimoji="1" lang="en-US" altLang="ja-JP" sz="1800" dirty="0">
              <a:solidFill>
                <a:schemeClr val="bg1"/>
              </a:solidFill>
              <a:latin typeface="Meiryo UI" panose="020B0604030504040204" pitchFamily="50" charset="-128"/>
              <a:ea typeface="Meiryo UI" panose="020B0604030504040204" pitchFamily="50" charset="-128"/>
              <a:cs typeface="Arial" pitchFamily="34" charset="0"/>
            </a:endParaRPr>
          </a:p>
          <a:p>
            <a:pPr marL="285750" indent="-285750" algn="l">
              <a:buFont typeface="Arial" panose="020B0604020202020204" pitchFamily="34" charset="0"/>
              <a:buChar char="•"/>
            </a:pPr>
            <a:r>
              <a:rPr kumimoji="1" lang="en-US" altLang="ja-JP" sz="1800" dirty="0">
                <a:solidFill>
                  <a:schemeClr val="bg1"/>
                </a:solidFill>
                <a:latin typeface="Meiryo UI" panose="020B0604030504040204" pitchFamily="50" charset="-128"/>
                <a:ea typeface="Meiryo UI" panose="020B0604030504040204" pitchFamily="50" charset="-128"/>
                <a:cs typeface="Arial" pitchFamily="34" charset="0"/>
              </a:rPr>
              <a:t>VM</a:t>
            </a:r>
            <a:r>
              <a:rPr kumimoji="1" lang="ja-JP" altLang="en-US" sz="1800" dirty="0">
                <a:solidFill>
                  <a:schemeClr val="bg1"/>
                </a:solidFill>
                <a:latin typeface="Meiryo UI" panose="020B0604030504040204" pitchFamily="50" charset="-128"/>
                <a:ea typeface="Meiryo UI" panose="020B0604030504040204" pitchFamily="50" charset="-128"/>
                <a:cs typeface="Arial" pitchFamily="34" charset="0"/>
              </a:rPr>
              <a:t>スタンなども発生はなし</a:t>
            </a:r>
            <a:endParaRPr kumimoji="1" lang="en-US" altLang="ja-JP" sz="1800" dirty="0">
              <a:solidFill>
                <a:schemeClr val="bg1"/>
              </a:solidFill>
              <a:latin typeface="Meiryo UI" panose="020B0604030504040204" pitchFamily="50" charset="-128"/>
              <a:ea typeface="Meiryo UI" panose="020B0604030504040204" pitchFamily="50" charset="-128"/>
              <a:cs typeface="Arial" pitchFamily="34" charset="0"/>
            </a:endParaRPr>
          </a:p>
          <a:p>
            <a:pPr marL="285750" indent="-285750" algn="l">
              <a:buFont typeface="Arial" panose="020B0604020202020204" pitchFamily="34" charset="0"/>
              <a:buChar char="•"/>
            </a:pPr>
            <a:r>
              <a:rPr kumimoji="1" lang="ja-JP" altLang="en-US" sz="1800" dirty="0">
                <a:solidFill>
                  <a:schemeClr val="bg1"/>
                </a:solidFill>
                <a:latin typeface="Meiryo UI" panose="020B0604030504040204" pitchFamily="50" charset="-128"/>
                <a:ea typeface="Meiryo UI" panose="020B0604030504040204" pitchFamily="50" charset="-128"/>
                <a:cs typeface="Arial" pitchFamily="34" charset="0"/>
              </a:rPr>
              <a:t>ワークロードへの影響もなし</a:t>
            </a:r>
          </a:p>
        </p:txBody>
      </p:sp>
      <p:sp>
        <p:nvSpPr>
          <p:cNvPr id="28" name="フローチャート: 磁気ディスク 27">
            <a:extLst>
              <a:ext uri="{FF2B5EF4-FFF2-40B4-BE49-F238E27FC236}">
                <a16:creationId xmlns:a16="http://schemas.microsoft.com/office/drawing/2014/main" id="{2F5BB08C-0DA0-F90A-4F60-B66EE92088E5}"/>
              </a:ext>
            </a:extLst>
          </p:cNvPr>
          <p:cNvSpPr/>
          <p:nvPr/>
        </p:nvSpPr>
        <p:spPr>
          <a:xfrm>
            <a:off x="1362632" y="4124029"/>
            <a:ext cx="1619535" cy="247709"/>
          </a:xfrm>
          <a:prstGeom prst="flowChartMagneticDisk">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chorCtr="1"/>
          <a:lstStyle/>
          <a:p>
            <a:pPr algn="l"/>
            <a:r>
              <a:rPr kumimoji="1" lang="ja-JP" altLang="en-US" sz="1050" dirty="0">
                <a:solidFill>
                  <a:prstClr val="white"/>
                </a:solidFill>
                <a:latin typeface="Meiryo UI" panose="020B0604030504040204" pitchFamily="50" charset="-128"/>
                <a:ea typeface="Meiryo UI" panose="020B0604030504040204" pitchFamily="50" charset="-128"/>
              </a:rPr>
              <a:t>差分</a:t>
            </a:r>
            <a:r>
              <a:rPr kumimoji="1" lang="en-US" altLang="ja-JP" sz="1050" dirty="0">
                <a:solidFill>
                  <a:prstClr val="white"/>
                </a:solidFill>
                <a:latin typeface="Meiryo UI" panose="020B0604030504040204" pitchFamily="50" charset="-128"/>
                <a:ea typeface="Meiryo UI" panose="020B0604030504040204" pitchFamily="50" charset="-128"/>
              </a:rPr>
              <a:t>#n</a:t>
            </a:r>
            <a:endParaRPr kumimoji="1" lang="ja-JP" altLang="en-US" sz="1050" dirty="0" err="1">
              <a:solidFill>
                <a:prstClr val="white"/>
              </a:solidFill>
              <a:latin typeface="Meiryo UI" panose="020B0604030504040204" pitchFamily="50" charset="-128"/>
              <a:ea typeface="Meiryo UI" panose="020B0604030504040204" pitchFamily="50" charset="-128"/>
            </a:endParaRPr>
          </a:p>
        </p:txBody>
      </p:sp>
      <p:sp>
        <p:nvSpPr>
          <p:cNvPr id="29" name="テキスト ボックス 28">
            <a:extLst>
              <a:ext uri="{FF2B5EF4-FFF2-40B4-BE49-F238E27FC236}">
                <a16:creationId xmlns:a16="http://schemas.microsoft.com/office/drawing/2014/main" id="{624BAED2-8BEC-7590-D17D-7E06CE87FCA6}"/>
              </a:ext>
            </a:extLst>
          </p:cNvPr>
          <p:cNvSpPr txBox="1"/>
          <p:nvPr/>
        </p:nvSpPr>
        <p:spPr>
          <a:xfrm>
            <a:off x="1601602" y="2317715"/>
            <a:ext cx="1380565" cy="369332"/>
          </a:xfrm>
          <a:prstGeom prst="rect">
            <a:avLst/>
          </a:prstGeom>
          <a:noFill/>
        </p:spPr>
        <p:txBody>
          <a:bodyPr wrap="square" rtlCol="0">
            <a:spAutoFit/>
          </a:bodyPr>
          <a:lstStyle/>
          <a:p>
            <a:pPr algn="l"/>
            <a:r>
              <a:rPr kumimoji="1" lang="ja-JP" altLang="en-US" sz="1800" dirty="0">
                <a:solidFill>
                  <a:schemeClr val="bg1"/>
                </a:solidFill>
                <a:latin typeface="Meiryo UI" panose="020B0604030504040204" pitchFamily="50" charset="-128"/>
                <a:ea typeface="Meiryo UI" panose="020B0604030504040204" pitchFamily="50" charset="-128"/>
                <a:cs typeface="Arial" pitchFamily="34" charset="0"/>
              </a:rPr>
              <a:t>メインサイト</a:t>
            </a:r>
          </a:p>
        </p:txBody>
      </p:sp>
      <p:sp>
        <p:nvSpPr>
          <p:cNvPr id="30" name="正方形/長方形 29">
            <a:extLst>
              <a:ext uri="{FF2B5EF4-FFF2-40B4-BE49-F238E27FC236}">
                <a16:creationId xmlns:a16="http://schemas.microsoft.com/office/drawing/2014/main" id="{34A3B60D-3846-6A0D-F9D0-6CD54E4B25DF}"/>
              </a:ext>
            </a:extLst>
          </p:cNvPr>
          <p:cNvSpPr/>
          <p:nvPr/>
        </p:nvSpPr>
        <p:spPr>
          <a:xfrm>
            <a:off x="6196077" y="1602858"/>
            <a:ext cx="1619535" cy="359391"/>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kumimoji="1" lang="en-US" altLang="ja-JP" sz="1100" dirty="0">
                <a:solidFill>
                  <a:prstClr val="white"/>
                </a:solidFill>
                <a:latin typeface="Meiryo UI" panose="020B0604030504040204" pitchFamily="50" charset="-128"/>
                <a:ea typeface="Meiryo UI" panose="020B0604030504040204" pitchFamily="50" charset="-128"/>
              </a:rPr>
              <a:t>ThinkAgile HX</a:t>
            </a:r>
            <a:br>
              <a:rPr kumimoji="1" lang="en-US" altLang="ja-JP" sz="1100" dirty="0">
                <a:solidFill>
                  <a:prstClr val="white"/>
                </a:solidFill>
                <a:latin typeface="Meiryo UI" panose="020B0604030504040204" pitchFamily="50" charset="-128"/>
                <a:ea typeface="Meiryo UI" panose="020B0604030504040204" pitchFamily="50" charset="-128"/>
              </a:rPr>
            </a:br>
            <a:r>
              <a:rPr kumimoji="1" lang="en-US" altLang="ja-JP" sz="1100" dirty="0">
                <a:solidFill>
                  <a:prstClr val="white"/>
                </a:solidFill>
                <a:latin typeface="Meiryo UI" panose="020B0604030504040204" pitchFamily="50" charset="-128"/>
                <a:ea typeface="Meiryo UI" panose="020B0604030504040204" pitchFamily="50" charset="-128"/>
              </a:rPr>
              <a:t>(Nutanix)</a:t>
            </a:r>
            <a:endParaRPr kumimoji="1" lang="ja-JP" altLang="en-US" sz="1100" dirty="0" err="1">
              <a:solidFill>
                <a:prstClr val="white"/>
              </a:solidFill>
              <a:latin typeface="Meiryo UI" panose="020B0604030504040204" pitchFamily="50" charset="-128"/>
              <a:ea typeface="Meiryo UI" panose="020B0604030504040204" pitchFamily="50" charset="-128"/>
            </a:endParaRPr>
          </a:p>
        </p:txBody>
      </p:sp>
      <p:sp>
        <p:nvSpPr>
          <p:cNvPr id="31" name="正方形/長方形 30">
            <a:extLst>
              <a:ext uri="{FF2B5EF4-FFF2-40B4-BE49-F238E27FC236}">
                <a16:creationId xmlns:a16="http://schemas.microsoft.com/office/drawing/2014/main" id="{FD700310-8776-3BD7-9754-664923C73080}"/>
              </a:ext>
            </a:extLst>
          </p:cNvPr>
          <p:cNvSpPr/>
          <p:nvPr/>
        </p:nvSpPr>
        <p:spPr>
          <a:xfrm>
            <a:off x="6348477" y="1755258"/>
            <a:ext cx="1619535" cy="359391"/>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kumimoji="1" lang="en-US" altLang="ja-JP" sz="1100" dirty="0">
                <a:solidFill>
                  <a:prstClr val="white"/>
                </a:solidFill>
                <a:latin typeface="Meiryo UI" panose="020B0604030504040204" pitchFamily="50" charset="-128"/>
                <a:ea typeface="Meiryo UI" panose="020B0604030504040204" pitchFamily="50" charset="-128"/>
              </a:rPr>
              <a:t>ThinkAgile HX</a:t>
            </a:r>
            <a:br>
              <a:rPr kumimoji="1" lang="en-US" altLang="ja-JP" sz="1100" dirty="0">
                <a:solidFill>
                  <a:prstClr val="white"/>
                </a:solidFill>
                <a:latin typeface="Meiryo UI" panose="020B0604030504040204" pitchFamily="50" charset="-128"/>
                <a:ea typeface="Meiryo UI" panose="020B0604030504040204" pitchFamily="50" charset="-128"/>
              </a:rPr>
            </a:br>
            <a:r>
              <a:rPr kumimoji="1" lang="en-US" altLang="ja-JP" sz="1100" dirty="0">
                <a:solidFill>
                  <a:prstClr val="white"/>
                </a:solidFill>
                <a:latin typeface="Meiryo UI" panose="020B0604030504040204" pitchFamily="50" charset="-128"/>
                <a:ea typeface="Meiryo UI" panose="020B0604030504040204" pitchFamily="50" charset="-128"/>
              </a:rPr>
              <a:t>(Nutanix)</a:t>
            </a:r>
            <a:endParaRPr kumimoji="1" lang="ja-JP" altLang="en-US" sz="1100" dirty="0" err="1">
              <a:solidFill>
                <a:prstClr val="white"/>
              </a:solidFill>
              <a:latin typeface="Meiryo UI" panose="020B0604030504040204" pitchFamily="50" charset="-128"/>
              <a:ea typeface="Meiryo UI" panose="020B0604030504040204" pitchFamily="50" charset="-128"/>
            </a:endParaRPr>
          </a:p>
        </p:txBody>
      </p:sp>
      <p:sp>
        <p:nvSpPr>
          <p:cNvPr id="32" name="正方形/長方形 31">
            <a:extLst>
              <a:ext uri="{FF2B5EF4-FFF2-40B4-BE49-F238E27FC236}">
                <a16:creationId xmlns:a16="http://schemas.microsoft.com/office/drawing/2014/main" id="{C950C062-F892-C85F-3F97-F83CF108B4F0}"/>
              </a:ext>
            </a:extLst>
          </p:cNvPr>
          <p:cNvSpPr/>
          <p:nvPr/>
        </p:nvSpPr>
        <p:spPr>
          <a:xfrm>
            <a:off x="6500877" y="1907658"/>
            <a:ext cx="1619535" cy="359391"/>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kumimoji="1" lang="en-US" altLang="ja-JP" sz="1100" dirty="0">
                <a:solidFill>
                  <a:prstClr val="white"/>
                </a:solidFill>
                <a:latin typeface="Meiryo UI" panose="020B0604030504040204" pitchFamily="50" charset="-128"/>
                <a:ea typeface="Meiryo UI" panose="020B0604030504040204" pitchFamily="50" charset="-128"/>
              </a:rPr>
              <a:t>ThinkAgile HX</a:t>
            </a:r>
            <a:br>
              <a:rPr kumimoji="1" lang="en-US" altLang="ja-JP" sz="1100" dirty="0">
                <a:solidFill>
                  <a:prstClr val="white"/>
                </a:solidFill>
                <a:latin typeface="Meiryo UI" panose="020B0604030504040204" pitchFamily="50" charset="-128"/>
                <a:ea typeface="Meiryo UI" panose="020B0604030504040204" pitchFamily="50" charset="-128"/>
              </a:rPr>
            </a:br>
            <a:r>
              <a:rPr kumimoji="1" lang="en-US" altLang="ja-JP" sz="1100" dirty="0">
                <a:solidFill>
                  <a:prstClr val="white"/>
                </a:solidFill>
                <a:latin typeface="Meiryo UI" panose="020B0604030504040204" pitchFamily="50" charset="-128"/>
                <a:ea typeface="Meiryo UI" panose="020B0604030504040204" pitchFamily="50" charset="-128"/>
              </a:rPr>
              <a:t>(Nutanix)</a:t>
            </a:r>
            <a:endParaRPr kumimoji="1" lang="ja-JP" altLang="en-US" sz="1100" dirty="0" err="1">
              <a:solidFill>
                <a:prstClr val="white"/>
              </a:solidFill>
              <a:latin typeface="Meiryo UI" panose="020B0604030504040204" pitchFamily="50" charset="-128"/>
              <a:ea typeface="Meiryo UI" panose="020B0604030504040204" pitchFamily="50" charset="-128"/>
            </a:endParaRPr>
          </a:p>
        </p:txBody>
      </p:sp>
      <p:sp>
        <p:nvSpPr>
          <p:cNvPr id="33" name="テキスト ボックス 32">
            <a:extLst>
              <a:ext uri="{FF2B5EF4-FFF2-40B4-BE49-F238E27FC236}">
                <a16:creationId xmlns:a16="http://schemas.microsoft.com/office/drawing/2014/main" id="{E655BD59-E484-2F4F-7E52-0B2E64EDCC04}"/>
              </a:ext>
            </a:extLst>
          </p:cNvPr>
          <p:cNvSpPr txBox="1"/>
          <p:nvPr/>
        </p:nvSpPr>
        <p:spPr>
          <a:xfrm>
            <a:off x="6196077" y="2315673"/>
            <a:ext cx="1924335" cy="369332"/>
          </a:xfrm>
          <a:prstGeom prst="rect">
            <a:avLst/>
          </a:prstGeom>
          <a:noFill/>
        </p:spPr>
        <p:txBody>
          <a:bodyPr wrap="square" rtlCol="0">
            <a:spAutoFit/>
          </a:bodyPr>
          <a:lstStyle/>
          <a:p>
            <a:pPr algn="l"/>
            <a:r>
              <a:rPr kumimoji="1" lang="en-US" altLang="ja-JP" sz="1800" dirty="0">
                <a:solidFill>
                  <a:schemeClr val="bg1"/>
                </a:solidFill>
                <a:latin typeface="Meiryo UI" panose="020B0604030504040204" pitchFamily="50" charset="-128"/>
                <a:ea typeface="Meiryo UI" panose="020B0604030504040204" pitchFamily="50" charset="-128"/>
                <a:cs typeface="Arial" pitchFamily="34" charset="0"/>
              </a:rPr>
              <a:t>DR</a:t>
            </a:r>
            <a:r>
              <a:rPr kumimoji="1" lang="ja-JP" altLang="en-US" sz="1800" dirty="0">
                <a:solidFill>
                  <a:schemeClr val="bg1"/>
                </a:solidFill>
                <a:latin typeface="Meiryo UI" panose="020B0604030504040204" pitchFamily="50" charset="-128"/>
                <a:ea typeface="Meiryo UI" panose="020B0604030504040204" pitchFamily="50" charset="-128"/>
                <a:cs typeface="Arial" pitchFamily="34" charset="0"/>
              </a:rPr>
              <a:t>サイト</a:t>
            </a:r>
            <a:r>
              <a:rPr kumimoji="1" lang="en-US" altLang="ja-JP" sz="1800" dirty="0">
                <a:solidFill>
                  <a:schemeClr val="bg1"/>
                </a:solidFill>
                <a:latin typeface="Meiryo UI" panose="020B0604030504040204" pitchFamily="50" charset="-128"/>
                <a:ea typeface="Meiryo UI" panose="020B0604030504040204" pitchFamily="50" charset="-128"/>
                <a:cs typeface="Arial" pitchFamily="34" charset="0"/>
              </a:rPr>
              <a:t>(</a:t>
            </a:r>
            <a:r>
              <a:rPr kumimoji="1" lang="ja-JP" altLang="en-US" sz="1800" dirty="0">
                <a:solidFill>
                  <a:schemeClr val="bg1"/>
                </a:solidFill>
                <a:latin typeface="Meiryo UI" panose="020B0604030504040204" pitchFamily="50" charset="-128"/>
                <a:ea typeface="Meiryo UI" panose="020B0604030504040204" pitchFamily="50" charset="-128"/>
                <a:cs typeface="Arial" pitchFamily="34" charset="0"/>
              </a:rPr>
              <a:t>別拠点</a:t>
            </a:r>
            <a:r>
              <a:rPr kumimoji="1" lang="en-US" altLang="ja-JP" sz="1800" dirty="0">
                <a:solidFill>
                  <a:schemeClr val="bg1"/>
                </a:solidFill>
                <a:latin typeface="Meiryo UI" panose="020B0604030504040204" pitchFamily="50" charset="-128"/>
                <a:ea typeface="Meiryo UI" panose="020B0604030504040204" pitchFamily="50" charset="-128"/>
                <a:cs typeface="Arial" pitchFamily="34" charset="0"/>
              </a:rPr>
              <a:t>)</a:t>
            </a:r>
            <a:endParaRPr kumimoji="1" lang="ja-JP" altLang="en-US" sz="1800" dirty="0">
              <a:solidFill>
                <a:schemeClr val="bg1"/>
              </a:solidFill>
              <a:latin typeface="Meiryo UI" panose="020B0604030504040204" pitchFamily="50" charset="-128"/>
              <a:ea typeface="Meiryo UI" panose="020B0604030504040204" pitchFamily="50" charset="-128"/>
              <a:cs typeface="Arial" pitchFamily="34" charset="0"/>
            </a:endParaRPr>
          </a:p>
        </p:txBody>
      </p:sp>
      <p:sp>
        <p:nvSpPr>
          <p:cNvPr id="34" name="矢印: 右 33">
            <a:extLst>
              <a:ext uri="{FF2B5EF4-FFF2-40B4-BE49-F238E27FC236}">
                <a16:creationId xmlns:a16="http://schemas.microsoft.com/office/drawing/2014/main" id="{488FB9CF-9EEC-7CB9-5F79-C92E586A557E}"/>
              </a:ext>
            </a:extLst>
          </p:cNvPr>
          <p:cNvSpPr/>
          <p:nvPr/>
        </p:nvSpPr>
        <p:spPr>
          <a:xfrm>
            <a:off x="3101887" y="2809859"/>
            <a:ext cx="3094190" cy="245624"/>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kumimoji="1" lang="ja-JP" altLang="en-US" sz="1600" dirty="0" err="1">
              <a:solidFill>
                <a:prstClr val="white"/>
              </a:solidFill>
            </a:endParaRPr>
          </a:p>
        </p:txBody>
      </p:sp>
      <p:sp>
        <p:nvSpPr>
          <p:cNvPr id="35" name="フローチャート: 磁気ディスク 34">
            <a:extLst>
              <a:ext uri="{FF2B5EF4-FFF2-40B4-BE49-F238E27FC236}">
                <a16:creationId xmlns:a16="http://schemas.microsoft.com/office/drawing/2014/main" id="{39888D2F-E46A-5071-3DEB-055457D1600C}"/>
              </a:ext>
            </a:extLst>
          </p:cNvPr>
          <p:cNvSpPr/>
          <p:nvPr/>
        </p:nvSpPr>
        <p:spPr>
          <a:xfrm>
            <a:off x="6368113" y="2706530"/>
            <a:ext cx="1619535" cy="443753"/>
          </a:xfrm>
          <a:prstGeom prst="flowChartMagneticDisk">
            <a:avLst/>
          </a:prstGeom>
          <a:solidFill>
            <a:srgbClr val="00B05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chorCtr="1"/>
          <a:lstStyle/>
          <a:p>
            <a:pPr algn="l"/>
            <a:r>
              <a:rPr kumimoji="1" lang="ja-JP" altLang="en-US" sz="1050" dirty="0">
                <a:solidFill>
                  <a:prstClr val="white"/>
                </a:solidFill>
                <a:latin typeface="Meiryo UI" panose="020B0604030504040204" pitchFamily="50" charset="-128"/>
                <a:ea typeface="Meiryo UI" panose="020B0604030504040204" pitchFamily="50" charset="-128"/>
              </a:rPr>
              <a:t>レプリケーション</a:t>
            </a:r>
            <a:r>
              <a:rPr kumimoji="1" lang="en-US" altLang="ja-JP" sz="1050" dirty="0">
                <a:solidFill>
                  <a:prstClr val="white"/>
                </a:solidFill>
                <a:latin typeface="Meiryo UI" panose="020B0604030504040204" pitchFamily="50" charset="-128"/>
                <a:ea typeface="Meiryo UI" panose="020B0604030504040204" pitchFamily="50" charset="-128"/>
              </a:rPr>
              <a:t>#1</a:t>
            </a:r>
            <a:endParaRPr kumimoji="1" lang="ja-JP" altLang="en-US" sz="1050" dirty="0" err="1">
              <a:solidFill>
                <a:prstClr val="white"/>
              </a:solidFill>
              <a:latin typeface="Meiryo UI" panose="020B0604030504040204" pitchFamily="50" charset="-128"/>
              <a:ea typeface="Meiryo UI" panose="020B0604030504040204" pitchFamily="50" charset="-128"/>
            </a:endParaRPr>
          </a:p>
        </p:txBody>
      </p:sp>
      <p:sp>
        <p:nvSpPr>
          <p:cNvPr id="37" name="フローチャート: 磁気ディスク 36">
            <a:extLst>
              <a:ext uri="{FF2B5EF4-FFF2-40B4-BE49-F238E27FC236}">
                <a16:creationId xmlns:a16="http://schemas.microsoft.com/office/drawing/2014/main" id="{52773D15-769E-8A1F-EB6F-704BA5788777}"/>
              </a:ext>
            </a:extLst>
          </p:cNvPr>
          <p:cNvSpPr/>
          <p:nvPr/>
        </p:nvSpPr>
        <p:spPr>
          <a:xfrm>
            <a:off x="6348477" y="3255216"/>
            <a:ext cx="1619535" cy="247709"/>
          </a:xfrm>
          <a:prstGeom prst="flowChartMagneticDisk">
            <a:avLst/>
          </a:prstGeom>
          <a:solidFill>
            <a:srgbClr val="00B05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chorCtr="1"/>
          <a:lstStyle/>
          <a:p>
            <a:pPr algn="l"/>
            <a:r>
              <a:rPr kumimoji="1" lang="ja-JP" altLang="en-US" sz="1050" dirty="0">
                <a:solidFill>
                  <a:prstClr val="white"/>
                </a:solidFill>
                <a:latin typeface="Meiryo UI" panose="020B0604030504040204" pitchFamily="50" charset="-128"/>
                <a:ea typeface="Meiryo UI" panose="020B0604030504040204" pitchFamily="50" charset="-128"/>
              </a:rPr>
              <a:t>差分</a:t>
            </a:r>
            <a:r>
              <a:rPr kumimoji="1" lang="en-US" altLang="ja-JP" sz="1050" dirty="0">
                <a:solidFill>
                  <a:prstClr val="white"/>
                </a:solidFill>
                <a:latin typeface="Meiryo UI" panose="020B0604030504040204" pitchFamily="50" charset="-128"/>
                <a:ea typeface="Meiryo UI" panose="020B0604030504040204" pitchFamily="50" charset="-128"/>
              </a:rPr>
              <a:t>#2</a:t>
            </a:r>
            <a:endParaRPr kumimoji="1" lang="ja-JP" altLang="en-US" sz="1050" dirty="0" err="1">
              <a:solidFill>
                <a:prstClr val="white"/>
              </a:solidFill>
              <a:latin typeface="Meiryo UI" panose="020B0604030504040204" pitchFamily="50" charset="-128"/>
              <a:ea typeface="Meiryo UI" panose="020B0604030504040204" pitchFamily="50" charset="-128"/>
            </a:endParaRPr>
          </a:p>
        </p:txBody>
      </p:sp>
      <p:sp>
        <p:nvSpPr>
          <p:cNvPr id="38" name="テキスト ボックス 37">
            <a:extLst>
              <a:ext uri="{FF2B5EF4-FFF2-40B4-BE49-F238E27FC236}">
                <a16:creationId xmlns:a16="http://schemas.microsoft.com/office/drawing/2014/main" id="{4AB5A67A-DD89-7D56-D024-BEB6C803AE24}"/>
              </a:ext>
            </a:extLst>
          </p:cNvPr>
          <p:cNvSpPr txBox="1"/>
          <p:nvPr/>
        </p:nvSpPr>
        <p:spPr>
          <a:xfrm>
            <a:off x="6527894" y="3807724"/>
            <a:ext cx="1380565" cy="369332"/>
          </a:xfrm>
          <a:prstGeom prst="rect">
            <a:avLst/>
          </a:prstGeom>
          <a:noFill/>
          <a:ln>
            <a:noFill/>
          </a:ln>
        </p:spPr>
        <p:txBody>
          <a:bodyPr wrap="square" rtlCol="0">
            <a:spAutoFit/>
          </a:bodyPr>
          <a:lstStyle/>
          <a:p>
            <a:pPr algn="ctr"/>
            <a:r>
              <a:rPr kumimoji="1" lang="ja-JP" altLang="en-US" sz="1800" dirty="0">
                <a:solidFill>
                  <a:schemeClr val="bg1"/>
                </a:solidFill>
                <a:latin typeface="Meiryo UI" panose="020B0604030504040204" pitchFamily="50" charset="-128"/>
                <a:ea typeface="Meiryo UI" panose="020B0604030504040204" pitchFamily="50" charset="-128"/>
                <a:cs typeface="Arial" pitchFamily="34" charset="0"/>
              </a:rPr>
              <a:t>：</a:t>
            </a:r>
          </a:p>
        </p:txBody>
      </p:sp>
      <p:sp>
        <p:nvSpPr>
          <p:cNvPr id="39" name="フローチャート: 磁気ディスク 38">
            <a:extLst>
              <a:ext uri="{FF2B5EF4-FFF2-40B4-BE49-F238E27FC236}">
                <a16:creationId xmlns:a16="http://schemas.microsoft.com/office/drawing/2014/main" id="{18B9640C-3B31-9382-F6B3-7CB9BA0A1FA4}"/>
              </a:ext>
            </a:extLst>
          </p:cNvPr>
          <p:cNvSpPr/>
          <p:nvPr/>
        </p:nvSpPr>
        <p:spPr>
          <a:xfrm>
            <a:off x="6368114" y="3531470"/>
            <a:ext cx="1619535" cy="247709"/>
          </a:xfrm>
          <a:prstGeom prst="flowChartMagneticDisk">
            <a:avLst/>
          </a:prstGeom>
          <a:solidFill>
            <a:srgbClr val="00B05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chorCtr="1"/>
          <a:lstStyle/>
          <a:p>
            <a:pPr algn="l"/>
            <a:r>
              <a:rPr kumimoji="1" lang="ja-JP" altLang="en-US" sz="1050" dirty="0">
                <a:solidFill>
                  <a:prstClr val="white"/>
                </a:solidFill>
                <a:latin typeface="Meiryo UI" panose="020B0604030504040204" pitchFamily="50" charset="-128"/>
                <a:ea typeface="Meiryo UI" panose="020B0604030504040204" pitchFamily="50" charset="-128"/>
              </a:rPr>
              <a:t>差分</a:t>
            </a:r>
            <a:r>
              <a:rPr kumimoji="1" lang="en-US" altLang="ja-JP" sz="1050" dirty="0">
                <a:solidFill>
                  <a:prstClr val="white"/>
                </a:solidFill>
                <a:latin typeface="Meiryo UI" panose="020B0604030504040204" pitchFamily="50" charset="-128"/>
                <a:ea typeface="Meiryo UI" panose="020B0604030504040204" pitchFamily="50" charset="-128"/>
              </a:rPr>
              <a:t>#3</a:t>
            </a:r>
            <a:endParaRPr kumimoji="1" lang="ja-JP" altLang="en-US" sz="1050" dirty="0" err="1">
              <a:solidFill>
                <a:prstClr val="white"/>
              </a:solidFill>
              <a:latin typeface="Meiryo UI" panose="020B0604030504040204" pitchFamily="50" charset="-128"/>
              <a:ea typeface="Meiryo UI" panose="020B0604030504040204" pitchFamily="50" charset="-128"/>
            </a:endParaRPr>
          </a:p>
        </p:txBody>
      </p:sp>
      <p:sp>
        <p:nvSpPr>
          <p:cNvPr id="40" name="フローチャート: 磁気ディスク 39">
            <a:extLst>
              <a:ext uri="{FF2B5EF4-FFF2-40B4-BE49-F238E27FC236}">
                <a16:creationId xmlns:a16="http://schemas.microsoft.com/office/drawing/2014/main" id="{72968640-B4BE-F3A0-93DC-2CDC4F6179DD}"/>
              </a:ext>
            </a:extLst>
          </p:cNvPr>
          <p:cNvSpPr/>
          <p:nvPr/>
        </p:nvSpPr>
        <p:spPr>
          <a:xfrm>
            <a:off x="6368113" y="4124029"/>
            <a:ext cx="1619535" cy="247709"/>
          </a:xfrm>
          <a:prstGeom prst="flowChartMagneticDisk">
            <a:avLst/>
          </a:prstGeom>
          <a:solidFill>
            <a:srgbClr val="00B05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chorCtr="1"/>
          <a:lstStyle/>
          <a:p>
            <a:pPr algn="l"/>
            <a:r>
              <a:rPr kumimoji="1" lang="ja-JP" altLang="en-US" sz="1050" dirty="0">
                <a:solidFill>
                  <a:prstClr val="white"/>
                </a:solidFill>
                <a:latin typeface="Meiryo UI" panose="020B0604030504040204" pitchFamily="50" charset="-128"/>
                <a:ea typeface="Meiryo UI" panose="020B0604030504040204" pitchFamily="50" charset="-128"/>
              </a:rPr>
              <a:t>差分</a:t>
            </a:r>
            <a:r>
              <a:rPr kumimoji="1" lang="en-US" altLang="ja-JP" sz="1050" dirty="0">
                <a:solidFill>
                  <a:prstClr val="white"/>
                </a:solidFill>
                <a:latin typeface="Meiryo UI" panose="020B0604030504040204" pitchFamily="50" charset="-128"/>
                <a:ea typeface="Meiryo UI" panose="020B0604030504040204" pitchFamily="50" charset="-128"/>
              </a:rPr>
              <a:t>#n</a:t>
            </a:r>
            <a:endParaRPr kumimoji="1" lang="ja-JP" altLang="en-US" sz="1050" dirty="0" err="1">
              <a:solidFill>
                <a:prstClr val="white"/>
              </a:solidFill>
              <a:latin typeface="Meiryo UI" panose="020B0604030504040204" pitchFamily="50" charset="-128"/>
              <a:ea typeface="Meiryo UI" panose="020B0604030504040204" pitchFamily="50" charset="-128"/>
            </a:endParaRPr>
          </a:p>
        </p:txBody>
      </p:sp>
      <p:sp>
        <p:nvSpPr>
          <p:cNvPr id="43" name="四角形: 角を丸くする 42">
            <a:extLst>
              <a:ext uri="{FF2B5EF4-FFF2-40B4-BE49-F238E27FC236}">
                <a16:creationId xmlns:a16="http://schemas.microsoft.com/office/drawing/2014/main" id="{FD64904D-9CBE-48D9-41B4-8D7541C5628F}"/>
              </a:ext>
            </a:extLst>
          </p:cNvPr>
          <p:cNvSpPr/>
          <p:nvPr/>
        </p:nvSpPr>
        <p:spPr>
          <a:xfrm>
            <a:off x="1217377" y="1258656"/>
            <a:ext cx="451343" cy="318720"/>
          </a:xfrm>
          <a:prstGeom prst="roundRect">
            <a:avLst/>
          </a:prstGeom>
          <a:solidFill>
            <a:srgbClr val="6F7170"/>
          </a:solidFill>
          <a:ln w="25400" cap="flat" cmpd="sng" algn="ctr">
            <a:solidFill>
              <a:sysClr val="window" lastClr="FFFFFF"/>
            </a:solidFill>
            <a:prstDash val="solid"/>
          </a:ln>
          <a:effectLst/>
        </p:spPr>
        <p:txBody>
          <a:bodyPr lIns="0" tIns="0" rIns="0" bIns="0" rtlCol="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仮想</a:t>
            </a:r>
            <a:br>
              <a:rPr kumimoji="1" lang="en-US" altLang="ja-JP"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br>
            <a:r>
              <a:rPr kumimoji="1" lang="ja-JP" altLang="en-US"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マシン</a:t>
            </a:r>
          </a:p>
        </p:txBody>
      </p:sp>
      <p:sp>
        <p:nvSpPr>
          <p:cNvPr id="44" name="四角形: 角を丸くする 43">
            <a:extLst>
              <a:ext uri="{FF2B5EF4-FFF2-40B4-BE49-F238E27FC236}">
                <a16:creationId xmlns:a16="http://schemas.microsoft.com/office/drawing/2014/main" id="{BB20BCAB-89AE-CACA-9C63-3671E7E0665E}"/>
              </a:ext>
            </a:extLst>
          </p:cNvPr>
          <p:cNvSpPr/>
          <p:nvPr/>
        </p:nvSpPr>
        <p:spPr>
          <a:xfrm>
            <a:off x="1761352" y="1267551"/>
            <a:ext cx="451343" cy="318720"/>
          </a:xfrm>
          <a:prstGeom prst="roundRect">
            <a:avLst/>
          </a:prstGeom>
          <a:solidFill>
            <a:srgbClr val="6F7170"/>
          </a:solidFill>
          <a:ln w="25400" cap="flat" cmpd="sng" algn="ctr">
            <a:solidFill>
              <a:sysClr val="window" lastClr="FFFFFF"/>
            </a:solidFill>
            <a:prstDash val="solid"/>
          </a:ln>
          <a:effectLst/>
        </p:spPr>
        <p:txBody>
          <a:bodyPr lIns="0" tIns="0" rIns="0" bIns="0" rtlCol="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仮想</a:t>
            </a:r>
            <a:br>
              <a:rPr kumimoji="1" lang="en-US" altLang="ja-JP"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br>
            <a:r>
              <a:rPr kumimoji="1" lang="ja-JP" altLang="en-US"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マシン</a:t>
            </a:r>
          </a:p>
        </p:txBody>
      </p:sp>
      <p:sp>
        <p:nvSpPr>
          <p:cNvPr id="45" name="四角形: 角を丸くする 44">
            <a:extLst>
              <a:ext uri="{FF2B5EF4-FFF2-40B4-BE49-F238E27FC236}">
                <a16:creationId xmlns:a16="http://schemas.microsoft.com/office/drawing/2014/main" id="{743D443C-EB75-B035-1190-C8D2013213B0}"/>
              </a:ext>
            </a:extLst>
          </p:cNvPr>
          <p:cNvSpPr/>
          <p:nvPr/>
        </p:nvSpPr>
        <p:spPr>
          <a:xfrm>
            <a:off x="6259513" y="1207751"/>
            <a:ext cx="451343" cy="318720"/>
          </a:xfrm>
          <a:prstGeom prst="roundRect">
            <a:avLst/>
          </a:prstGeom>
          <a:solidFill>
            <a:srgbClr val="6F7170"/>
          </a:solidFill>
          <a:ln w="25400" cap="flat" cmpd="sng" algn="ctr">
            <a:solidFill>
              <a:sysClr val="window" lastClr="FFFFFF"/>
            </a:solidFill>
            <a:prstDash val="solid"/>
          </a:ln>
          <a:effectLst/>
        </p:spPr>
        <p:txBody>
          <a:bodyPr lIns="0" tIns="0" rIns="0" bIns="0" rtlCol="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仮想</a:t>
            </a:r>
            <a:br>
              <a:rPr kumimoji="1" lang="en-US" altLang="ja-JP"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br>
            <a:r>
              <a:rPr kumimoji="1" lang="ja-JP" altLang="en-US"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マシン</a:t>
            </a:r>
          </a:p>
        </p:txBody>
      </p:sp>
      <p:sp>
        <p:nvSpPr>
          <p:cNvPr id="46" name="矢印: 右 45">
            <a:extLst>
              <a:ext uri="{FF2B5EF4-FFF2-40B4-BE49-F238E27FC236}">
                <a16:creationId xmlns:a16="http://schemas.microsoft.com/office/drawing/2014/main" id="{97967198-BA35-F7B3-BAE5-00DB421F2C35}"/>
              </a:ext>
            </a:extLst>
          </p:cNvPr>
          <p:cNvSpPr/>
          <p:nvPr/>
        </p:nvSpPr>
        <p:spPr>
          <a:xfrm rot="1577443">
            <a:off x="2927765" y="3803185"/>
            <a:ext cx="3394521" cy="245624"/>
          </a:xfrm>
          <a:prstGeom prst="rightArrow">
            <a:avLst/>
          </a:prstGeom>
          <a:solidFill>
            <a:schemeClr val="accent4">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kumimoji="1" lang="ja-JP" altLang="en-US" sz="1600" dirty="0" err="1">
              <a:solidFill>
                <a:prstClr val="white"/>
              </a:solidFill>
            </a:endParaRPr>
          </a:p>
        </p:txBody>
      </p:sp>
      <p:sp>
        <p:nvSpPr>
          <p:cNvPr id="49" name="フローチャート: 磁気ディスク 48">
            <a:extLst>
              <a:ext uri="{FF2B5EF4-FFF2-40B4-BE49-F238E27FC236}">
                <a16:creationId xmlns:a16="http://schemas.microsoft.com/office/drawing/2014/main" id="{A2527C67-4EBE-AC00-A83C-A0FF734230C2}"/>
              </a:ext>
            </a:extLst>
          </p:cNvPr>
          <p:cNvSpPr/>
          <p:nvPr/>
        </p:nvSpPr>
        <p:spPr>
          <a:xfrm>
            <a:off x="6313382" y="4915796"/>
            <a:ext cx="1619535" cy="443753"/>
          </a:xfrm>
          <a:prstGeom prst="flowChartMagneticDisk">
            <a:avLst/>
          </a:prstGeom>
          <a:solidFill>
            <a:schemeClr val="accent4">
              <a:lumMod val="50000"/>
              <a:lumOff val="50000"/>
            </a:schemeClr>
          </a:solidFill>
          <a:ln>
            <a:solidFill>
              <a:schemeClr val="accent4">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chorCtr="1"/>
          <a:lstStyle/>
          <a:p>
            <a:pPr algn="l"/>
            <a:r>
              <a:rPr kumimoji="1" lang="ja-JP" altLang="en-US" sz="1050" dirty="0">
                <a:solidFill>
                  <a:prstClr val="white"/>
                </a:solidFill>
                <a:latin typeface="Meiryo UI" panose="020B0604030504040204" pitchFamily="50" charset="-128"/>
                <a:ea typeface="Meiryo UI" panose="020B0604030504040204" pitchFamily="50" charset="-128"/>
              </a:rPr>
              <a:t>レプリケーション</a:t>
            </a:r>
            <a:r>
              <a:rPr kumimoji="1" lang="en-US" altLang="ja-JP" sz="1050" dirty="0">
                <a:solidFill>
                  <a:prstClr val="white"/>
                </a:solidFill>
                <a:latin typeface="Meiryo UI" panose="020B0604030504040204" pitchFamily="50" charset="-128"/>
                <a:ea typeface="Meiryo UI" panose="020B0604030504040204" pitchFamily="50" charset="-128"/>
              </a:rPr>
              <a:t>#1</a:t>
            </a:r>
            <a:endParaRPr kumimoji="1" lang="ja-JP" altLang="en-US" sz="1050" dirty="0" err="1">
              <a:solidFill>
                <a:prstClr val="white"/>
              </a:solidFill>
              <a:latin typeface="Meiryo UI" panose="020B0604030504040204" pitchFamily="50" charset="-128"/>
              <a:ea typeface="Meiryo UI" panose="020B0604030504040204" pitchFamily="50" charset="-128"/>
            </a:endParaRPr>
          </a:p>
        </p:txBody>
      </p:sp>
      <p:sp>
        <p:nvSpPr>
          <p:cNvPr id="50" name="フローチャート: 磁気ディスク 49">
            <a:extLst>
              <a:ext uri="{FF2B5EF4-FFF2-40B4-BE49-F238E27FC236}">
                <a16:creationId xmlns:a16="http://schemas.microsoft.com/office/drawing/2014/main" id="{ADF477B0-BF56-A159-CF55-003BE9C13F6E}"/>
              </a:ext>
            </a:extLst>
          </p:cNvPr>
          <p:cNvSpPr/>
          <p:nvPr/>
        </p:nvSpPr>
        <p:spPr>
          <a:xfrm>
            <a:off x="6293746" y="5430793"/>
            <a:ext cx="1619535" cy="247709"/>
          </a:xfrm>
          <a:prstGeom prst="flowChartMagneticDisk">
            <a:avLst/>
          </a:prstGeom>
          <a:solidFill>
            <a:schemeClr val="accent4">
              <a:lumMod val="50000"/>
              <a:lumOff val="50000"/>
            </a:schemeClr>
          </a:solidFill>
          <a:ln>
            <a:solidFill>
              <a:schemeClr val="accent4">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chorCtr="1"/>
          <a:lstStyle/>
          <a:p>
            <a:pPr algn="l"/>
            <a:r>
              <a:rPr kumimoji="1" lang="ja-JP" altLang="en-US" sz="1050" dirty="0">
                <a:solidFill>
                  <a:prstClr val="white"/>
                </a:solidFill>
                <a:latin typeface="Meiryo UI" panose="020B0604030504040204" pitchFamily="50" charset="-128"/>
                <a:ea typeface="Meiryo UI" panose="020B0604030504040204" pitchFamily="50" charset="-128"/>
              </a:rPr>
              <a:t>差分</a:t>
            </a:r>
            <a:r>
              <a:rPr kumimoji="1" lang="en-US" altLang="ja-JP" sz="1050" dirty="0">
                <a:solidFill>
                  <a:prstClr val="white"/>
                </a:solidFill>
                <a:latin typeface="Meiryo UI" panose="020B0604030504040204" pitchFamily="50" charset="-128"/>
                <a:ea typeface="Meiryo UI" panose="020B0604030504040204" pitchFamily="50" charset="-128"/>
              </a:rPr>
              <a:t>#2</a:t>
            </a:r>
            <a:endParaRPr kumimoji="1" lang="ja-JP" altLang="en-US" sz="1050" dirty="0" err="1">
              <a:solidFill>
                <a:prstClr val="white"/>
              </a:solidFill>
              <a:latin typeface="Meiryo UI" panose="020B0604030504040204" pitchFamily="50" charset="-128"/>
              <a:ea typeface="Meiryo UI" panose="020B0604030504040204" pitchFamily="50" charset="-128"/>
            </a:endParaRPr>
          </a:p>
        </p:txBody>
      </p:sp>
      <p:sp>
        <p:nvSpPr>
          <p:cNvPr id="51" name="テキスト ボックス 50">
            <a:extLst>
              <a:ext uri="{FF2B5EF4-FFF2-40B4-BE49-F238E27FC236}">
                <a16:creationId xmlns:a16="http://schemas.microsoft.com/office/drawing/2014/main" id="{8B39C675-4A4F-E86D-0F0B-70828303648F}"/>
              </a:ext>
            </a:extLst>
          </p:cNvPr>
          <p:cNvSpPr txBox="1"/>
          <p:nvPr/>
        </p:nvSpPr>
        <p:spPr>
          <a:xfrm>
            <a:off x="6473163" y="5614980"/>
            <a:ext cx="1380565" cy="369332"/>
          </a:xfrm>
          <a:prstGeom prst="rect">
            <a:avLst/>
          </a:prstGeom>
          <a:noFill/>
          <a:ln>
            <a:noFill/>
          </a:ln>
        </p:spPr>
        <p:txBody>
          <a:bodyPr wrap="square" rtlCol="0">
            <a:spAutoFit/>
          </a:bodyPr>
          <a:lstStyle/>
          <a:p>
            <a:pPr algn="ctr"/>
            <a:r>
              <a:rPr kumimoji="1" lang="ja-JP" altLang="en-US" sz="1800" dirty="0">
                <a:solidFill>
                  <a:schemeClr val="bg1"/>
                </a:solidFill>
                <a:latin typeface="Meiryo UI" panose="020B0604030504040204" pitchFamily="50" charset="-128"/>
                <a:ea typeface="Meiryo UI" panose="020B0604030504040204" pitchFamily="50" charset="-128"/>
                <a:cs typeface="Arial" pitchFamily="34" charset="0"/>
              </a:rPr>
              <a:t>：</a:t>
            </a:r>
          </a:p>
        </p:txBody>
      </p:sp>
      <p:sp>
        <p:nvSpPr>
          <p:cNvPr id="53" name="フローチャート: 磁気ディスク 52">
            <a:extLst>
              <a:ext uri="{FF2B5EF4-FFF2-40B4-BE49-F238E27FC236}">
                <a16:creationId xmlns:a16="http://schemas.microsoft.com/office/drawing/2014/main" id="{D1B64319-202A-19E2-13C9-65BEE747F025}"/>
              </a:ext>
            </a:extLst>
          </p:cNvPr>
          <p:cNvSpPr/>
          <p:nvPr/>
        </p:nvSpPr>
        <p:spPr>
          <a:xfrm>
            <a:off x="6313382" y="5948927"/>
            <a:ext cx="1619535" cy="247709"/>
          </a:xfrm>
          <a:prstGeom prst="flowChartMagneticDisk">
            <a:avLst/>
          </a:prstGeom>
          <a:solidFill>
            <a:schemeClr val="accent4">
              <a:lumMod val="50000"/>
              <a:lumOff val="50000"/>
            </a:schemeClr>
          </a:solidFill>
          <a:ln>
            <a:solidFill>
              <a:schemeClr val="accent4">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chorCtr="1"/>
          <a:lstStyle/>
          <a:p>
            <a:pPr algn="l"/>
            <a:r>
              <a:rPr kumimoji="1" lang="ja-JP" altLang="en-US" sz="1050" dirty="0">
                <a:solidFill>
                  <a:prstClr val="white"/>
                </a:solidFill>
                <a:latin typeface="Meiryo UI" panose="020B0604030504040204" pitchFamily="50" charset="-128"/>
                <a:ea typeface="Meiryo UI" panose="020B0604030504040204" pitchFamily="50" charset="-128"/>
              </a:rPr>
              <a:t>差分</a:t>
            </a:r>
            <a:r>
              <a:rPr kumimoji="1" lang="en-US" altLang="ja-JP" sz="1050" dirty="0">
                <a:solidFill>
                  <a:prstClr val="white"/>
                </a:solidFill>
                <a:latin typeface="Meiryo UI" panose="020B0604030504040204" pitchFamily="50" charset="-128"/>
                <a:ea typeface="Meiryo UI" panose="020B0604030504040204" pitchFamily="50" charset="-128"/>
              </a:rPr>
              <a:t>#n</a:t>
            </a:r>
            <a:endParaRPr kumimoji="1" lang="ja-JP" altLang="en-US" sz="1050" dirty="0" err="1">
              <a:solidFill>
                <a:prstClr val="white"/>
              </a:solidFill>
              <a:latin typeface="Meiryo UI" panose="020B0604030504040204" pitchFamily="50" charset="-128"/>
              <a:ea typeface="Meiryo UI" panose="020B0604030504040204" pitchFamily="50" charset="-128"/>
            </a:endParaRPr>
          </a:p>
        </p:txBody>
      </p:sp>
      <p:sp>
        <p:nvSpPr>
          <p:cNvPr id="54" name="テキスト ボックス 53">
            <a:extLst>
              <a:ext uri="{FF2B5EF4-FFF2-40B4-BE49-F238E27FC236}">
                <a16:creationId xmlns:a16="http://schemas.microsoft.com/office/drawing/2014/main" id="{958C0636-7745-9BE6-47A6-19E692D03668}"/>
              </a:ext>
            </a:extLst>
          </p:cNvPr>
          <p:cNvSpPr txBox="1"/>
          <p:nvPr/>
        </p:nvSpPr>
        <p:spPr>
          <a:xfrm>
            <a:off x="8340432" y="1430219"/>
            <a:ext cx="3848393" cy="2308324"/>
          </a:xfrm>
          <a:prstGeom prst="rect">
            <a:avLst/>
          </a:prstGeom>
          <a:noFill/>
        </p:spPr>
        <p:txBody>
          <a:bodyPr wrap="square" rtlCol="0">
            <a:spAutoFit/>
          </a:bodyPr>
          <a:lstStyle/>
          <a:p>
            <a:pPr marL="285750" indent="-285750" algn="l">
              <a:buFont typeface="Arial" panose="020B0604020202020204" pitchFamily="34" charset="0"/>
              <a:buChar char="•"/>
            </a:pPr>
            <a:r>
              <a:rPr kumimoji="1" lang="ja-JP" altLang="en-US" sz="1800" dirty="0">
                <a:solidFill>
                  <a:schemeClr val="bg1"/>
                </a:solidFill>
                <a:latin typeface="Meiryo UI" panose="020B0604030504040204" pitchFamily="50" charset="-128"/>
                <a:ea typeface="Meiryo UI" panose="020B0604030504040204" pitchFamily="50" charset="-128"/>
                <a:cs typeface="Arial" pitchFamily="34" charset="0"/>
              </a:rPr>
              <a:t>世代数に上限はなし</a:t>
            </a:r>
            <a:endParaRPr kumimoji="1" lang="en-US" altLang="ja-JP" sz="1800" dirty="0">
              <a:solidFill>
                <a:schemeClr val="bg1"/>
              </a:solidFill>
              <a:latin typeface="Meiryo UI" panose="020B0604030504040204" pitchFamily="50" charset="-128"/>
              <a:ea typeface="Meiryo UI" panose="020B0604030504040204" pitchFamily="50" charset="-128"/>
              <a:cs typeface="Arial" pitchFamily="34" charset="0"/>
            </a:endParaRPr>
          </a:p>
          <a:p>
            <a:pPr marL="285750" indent="-285750" algn="l">
              <a:buFont typeface="Arial" panose="020B0604020202020204" pitchFamily="34" charset="0"/>
              <a:buChar char="•"/>
            </a:pPr>
            <a:r>
              <a:rPr kumimoji="1" lang="en-US" altLang="ja-JP" sz="1800" dirty="0">
                <a:solidFill>
                  <a:schemeClr val="bg1"/>
                </a:solidFill>
                <a:latin typeface="Meiryo UI" panose="020B0604030504040204" pitchFamily="50" charset="-128"/>
                <a:ea typeface="Meiryo UI" panose="020B0604030504040204" pitchFamily="50" charset="-128"/>
                <a:cs typeface="Arial" pitchFamily="34" charset="0"/>
              </a:rPr>
              <a:t>DR</a:t>
            </a:r>
            <a:r>
              <a:rPr kumimoji="1" lang="ja-JP" altLang="en-US" sz="1800" dirty="0">
                <a:solidFill>
                  <a:schemeClr val="bg1"/>
                </a:solidFill>
                <a:latin typeface="Meiryo UI" panose="020B0604030504040204" pitchFamily="50" charset="-128"/>
                <a:ea typeface="Meiryo UI" panose="020B0604030504040204" pitchFamily="50" charset="-128"/>
                <a:cs typeface="Arial" pitchFamily="34" charset="0"/>
              </a:rPr>
              <a:t>サイトとして仮想マシンも稼働可</a:t>
            </a:r>
            <a:endParaRPr kumimoji="1" lang="en-US" altLang="ja-JP" sz="1800" dirty="0">
              <a:solidFill>
                <a:schemeClr val="bg1"/>
              </a:solidFill>
              <a:latin typeface="Meiryo UI" panose="020B0604030504040204" pitchFamily="50" charset="-128"/>
              <a:ea typeface="Meiryo UI" panose="020B0604030504040204" pitchFamily="50" charset="-128"/>
              <a:cs typeface="Arial" pitchFamily="34" charset="0"/>
            </a:endParaRPr>
          </a:p>
          <a:p>
            <a:pPr marL="285750" indent="-285750" algn="l">
              <a:buFont typeface="Arial" panose="020B0604020202020204" pitchFamily="34" charset="0"/>
              <a:buChar char="•"/>
            </a:pPr>
            <a:r>
              <a:rPr kumimoji="1" lang="ja-JP" altLang="en-US" sz="1800" dirty="0">
                <a:solidFill>
                  <a:schemeClr val="bg1"/>
                </a:solidFill>
                <a:latin typeface="Meiryo UI" panose="020B0604030504040204" pitchFamily="50" charset="-128"/>
                <a:ea typeface="Meiryo UI" panose="020B0604030504040204" pitchFamily="50" charset="-128"/>
                <a:cs typeface="Arial" pitchFamily="34" charset="0"/>
              </a:rPr>
              <a:t>最小単位は仮想マシン</a:t>
            </a:r>
            <a:r>
              <a:rPr kumimoji="1" lang="en-US" altLang="ja-JP" sz="1800" dirty="0">
                <a:solidFill>
                  <a:schemeClr val="bg1"/>
                </a:solidFill>
                <a:latin typeface="Meiryo UI" panose="020B0604030504040204" pitchFamily="50" charset="-128"/>
                <a:ea typeface="Meiryo UI" panose="020B0604030504040204" pitchFamily="50" charset="-128"/>
                <a:cs typeface="Arial" pitchFamily="34" charset="0"/>
              </a:rPr>
              <a:t>1</a:t>
            </a:r>
            <a:r>
              <a:rPr kumimoji="1" lang="ja-JP" altLang="en-US" sz="1800" dirty="0">
                <a:solidFill>
                  <a:schemeClr val="bg1"/>
                </a:solidFill>
                <a:latin typeface="Meiryo UI" panose="020B0604030504040204" pitchFamily="50" charset="-128"/>
                <a:ea typeface="Meiryo UI" panose="020B0604030504040204" pitchFamily="50" charset="-128"/>
                <a:cs typeface="Arial" pitchFamily="34" charset="0"/>
              </a:rPr>
              <a:t>台から</a:t>
            </a:r>
            <a:br>
              <a:rPr kumimoji="1" lang="en-US" altLang="ja-JP" sz="1800" dirty="0">
                <a:solidFill>
                  <a:schemeClr val="bg1"/>
                </a:solidFill>
                <a:latin typeface="Meiryo UI" panose="020B0604030504040204" pitchFamily="50" charset="-128"/>
                <a:ea typeface="Meiryo UI" panose="020B0604030504040204" pitchFamily="50" charset="-128"/>
                <a:cs typeface="Arial" pitchFamily="34" charset="0"/>
              </a:rPr>
            </a:br>
            <a:br>
              <a:rPr kumimoji="1" lang="en-US" altLang="ja-JP" sz="1800" dirty="0">
                <a:solidFill>
                  <a:schemeClr val="bg1"/>
                </a:solidFill>
                <a:latin typeface="Meiryo UI" panose="020B0604030504040204" pitchFamily="50" charset="-128"/>
                <a:ea typeface="Meiryo UI" panose="020B0604030504040204" pitchFamily="50" charset="-128"/>
                <a:cs typeface="Arial" pitchFamily="34" charset="0"/>
              </a:rPr>
            </a:br>
            <a:r>
              <a:rPr kumimoji="1" lang="en-US" altLang="ja-JP" sz="1800" dirty="0">
                <a:solidFill>
                  <a:srgbClr val="FFFF00"/>
                </a:solidFill>
                <a:latin typeface="Meiryo UI" panose="020B0604030504040204" pitchFamily="50" charset="-128"/>
                <a:ea typeface="Meiryo UI" panose="020B0604030504040204" pitchFamily="50" charset="-128"/>
                <a:cs typeface="Arial" pitchFamily="34" charset="0"/>
              </a:rPr>
              <a:t>AHV</a:t>
            </a:r>
            <a:r>
              <a:rPr kumimoji="1" lang="ja-JP" altLang="en-US" sz="1800" dirty="0">
                <a:solidFill>
                  <a:srgbClr val="FFFF00"/>
                </a:solidFill>
                <a:latin typeface="Meiryo UI" panose="020B0604030504040204" pitchFamily="50" charset="-128"/>
                <a:ea typeface="Meiryo UI" panose="020B0604030504040204" pitchFamily="50" charset="-128"/>
                <a:cs typeface="Arial" pitchFamily="34" charset="0"/>
              </a:rPr>
              <a:t>＋</a:t>
            </a:r>
            <a:r>
              <a:rPr kumimoji="1" lang="en-US" altLang="ja-JP" sz="1800" dirty="0">
                <a:solidFill>
                  <a:srgbClr val="FFFF00"/>
                </a:solidFill>
                <a:latin typeface="Meiryo UI" panose="020B0604030504040204" pitchFamily="50" charset="-128"/>
                <a:ea typeface="Meiryo UI" panose="020B0604030504040204" pitchFamily="50" charset="-128"/>
                <a:cs typeface="Arial" pitchFamily="34" charset="0"/>
              </a:rPr>
              <a:t>Flow</a:t>
            </a:r>
            <a:r>
              <a:rPr kumimoji="1" lang="ja-JP" altLang="en-US" sz="1800" dirty="0">
                <a:solidFill>
                  <a:srgbClr val="FFFF00"/>
                </a:solidFill>
                <a:latin typeface="Meiryo UI" panose="020B0604030504040204" pitchFamily="50" charset="-128"/>
                <a:ea typeface="Meiryo UI" panose="020B0604030504040204" pitchFamily="50" charset="-128"/>
                <a:cs typeface="Arial" pitchFamily="34" charset="0"/>
              </a:rPr>
              <a:t>でのマルチサイト構築の場合</a:t>
            </a:r>
            <a:r>
              <a:rPr kumimoji="1" lang="en-US" altLang="ja-JP" sz="1800" dirty="0">
                <a:solidFill>
                  <a:srgbClr val="FFFF00"/>
                </a:solidFill>
                <a:latin typeface="Meiryo UI" panose="020B0604030504040204" pitchFamily="50" charset="-128"/>
                <a:ea typeface="Meiryo UI" panose="020B0604030504040204" pitchFamily="50" charset="-128"/>
                <a:cs typeface="Arial" pitchFamily="34" charset="0"/>
              </a:rPr>
              <a:t>L2</a:t>
            </a:r>
            <a:r>
              <a:rPr kumimoji="1" lang="ja-JP" altLang="en-US" sz="1800" dirty="0">
                <a:solidFill>
                  <a:srgbClr val="FFFF00"/>
                </a:solidFill>
                <a:latin typeface="Meiryo UI" panose="020B0604030504040204" pitchFamily="50" charset="-128"/>
                <a:ea typeface="Meiryo UI" panose="020B0604030504040204" pitchFamily="50" charset="-128"/>
                <a:cs typeface="Arial" pitchFamily="34" charset="0"/>
              </a:rPr>
              <a:t>延伸</a:t>
            </a:r>
            <a:r>
              <a:rPr kumimoji="1" lang="en-US" altLang="ja-JP" sz="1800" dirty="0">
                <a:solidFill>
                  <a:srgbClr val="FFFF00"/>
                </a:solidFill>
                <a:latin typeface="Meiryo UI" panose="020B0604030504040204" pitchFamily="50" charset="-128"/>
                <a:ea typeface="Meiryo UI" panose="020B0604030504040204" pitchFamily="50" charset="-128"/>
                <a:cs typeface="Arial" pitchFamily="34" charset="0"/>
              </a:rPr>
              <a:t>(</a:t>
            </a:r>
            <a:r>
              <a:rPr kumimoji="1" lang="ja-JP" altLang="en-US" sz="1800" dirty="0">
                <a:solidFill>
                  <a:srgbClr val="FFFF00"/>
                </a:solidFill>
                <a:latin typeface="Meiryo UI" panose="020B0604030504040204" pitchFamily="50" charset="-128"/>
                <a:ea typeface="Meiryo UI" panose="020B0604030504040204" pitchFamily="50" charset="-128"/>
                <a:cs typeface="Arial" pitchFamily="34" charset="0"/>
              </a:rPr>
              <a:t>ネットワークの仮想化</a:t>
            </a:r>
            <a:r>
              <a:rPr kumimoji="1" lang="en-US" altLang="ja-JP" sz="1800" dirty="0">
                <a:solidFill>
                  <a:srgbClr val="FFFF00"/>
                </a:solidFill>
                <a:latin typeface="Meiryo UI" panose="020B0604030504040204" pitchFamily="50" charset="-128"/>
                <a:ea typeface="Meiryo UI" panose="020B0604030504040204" pitchFamily="50" charset="-128"/>
                <a:cs typeface="Arial" pitchFamily="34" charset="0"/>
              </a:rPr>
              <a:t>)</a:t>
            </a:r>
            <a:r>
              <a:rPr kumimoji="1" lang="ja-JP" altLang="en-US" sz="1800" dirty="0">
                <a:solidFill>
                  <a:srgbClr val="FFFF00"/>
                </a:solidFill>
                <a:latin typeface="Meiryo UI" panose="020B0604030504040204" pitchFamily="50" charset="-128"/>
                <a:ea typeface="Meiryo UI" panose="020B0604030504040204" pitchFamily="50" charset="-128"/>
                <a:cs typeface="Arial" pitchFamily="34" charset="0"/>
              </a:rPr>
              <a:t>も実装が可能</a:t>
            </a:r>
            <a:endParaRPr kumimoji="1" lang="en-US" altLang="ja-JP" sz="1800" dirty="0">
              <a:solidFill>
                <a:srgbClr val="FFFF00"/>
              </a:solidFill>
              <a:latin typeface="Meiryo UI" panose="020B0604030504040204" pitchFamily="50" charset="-128"/>
              <a:ea typeface="Meiryo UI" panose="020B0604030504040204" pitchFamily="50" charset="-128"/>
              <a:cs typeface="Arial" pitchFamily="34" charset="0"/>
            </a:endParaRPr>
          </a:p>
          <a:p>
            <a:pPr marL="285750" indent="-285750" algn="l">
              <a:buFont typeface="Arial" panose="020B0604020202020204" pitchFamily="34" charset="0"/>
              <a:buChar char="•"/>
            </a:pPr>
            <a:endParaRPr kumimoji="1" lang="ja-JP" altLang="en-US" sz="1800" dirty="0">
              <a:solidFill>
                <a:schemeClr val="bg1"/>
              </a:solidFill>
              <a:latin typeface="Meiryo UI" panose="020B0604030504040204" pitchFamily="50" charset="-128"/>
              <a:ea typeface="Meiryo UI" panose="020B0604030504040204" pitchFamily="50" charset="-128"/>
              <a:cs typeface="Arial" pitchFamily="34" charset="0"/>
            </a:endParaRPr>
          </a:p>
        </p:txBody>
      </p:sp>
      <p:sp>
        <p:nvSpPr>
          <p:cNvPr id="55" name="正方形/長方形 54">
            <a:extLst>
              <a:ext uri="{FF2B5EF4-FFF2-40B4-BE49-F238E27FC236}">
                <a16:creationId xmlns:a16="http://schemas.microsoft.com/office/drawing/2014/main" id="{22C62E3B-7EBD-B676-3350-A2B0F67A6FA7}"/>
              </a:ext>
            </a:extLst>
          </p:cNvPr>
          <p:cNvSpPr/>
          <p:nvPr/>
        </p:nvSpPr>
        <p:spPr>
          <a:xfrm>
            <a:off x="6313381" y="4472492"/>
            <a:ext cx="1619535" cy="359391"/>
          </a:xfrm>
          <a:prstGeom prst="rect">
            <a:avLst/>
          </a:prstGeom>
          <a:solidFill>
            <a:schemeClr val="accent4">
              <a:lumMod val="50000"/>
              <a:lumOff val="50000"/>
            </a:schemeClr>
          </a:solidFill>
          <a:ln>
            <a:solidFill>
              <a:schemeClr val="accent4">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kumimoji="1" lang="en-US" altLang="ja-JP" sz="1100" dirty="0">
                <a:solidFill>
                  <a:prstClr val="white"/>
                </a:solidFill>
                <a:latin typeface="Meiryo UI" panose="020B0604030504040204" pitchFamily="50" charset="-128"/>
                <a:ea typeface="Meiryo UI" panose="020B0604030504040204" pitchFamily="50" charset="-128"/>
              </a:rPr>
              <a:t>ThinkAgile HX</a:t>
            </a:r>
            <a:br>
              <a:rPr kumimoji="1" lang="en-US" altLang="ja-JP" sz="1100" dirty="0">
                <a:solidFill>
                  <a:prstClr val="white"/>
                </a:solidFill>
                <a:latin typeface="Meiryo UI" panose="020B0604030504040204" pitchFamily="50" charset="-128"/>
                <a:ea typeface="Meiryo UI" panose="020B0604030504040204" pitchFamily="50" charset="-128"/>
              </a:rPr>
            </a:br>
            <a:r>
              <a:rPr kumimoji="1" lang="en-US" altLang="ja-JP" sz="1100" dirty="0">
                <a:solidFill>
                  <a:prstClr val="white"/>
                </a:solidFill>
                <a:latin typeface="Meiryo UI" panose="020B0604030504040204" pitchFamily="50" charset="-128"/>
                <a:ea typeface="Meiryo UI" panose="020B0604030504040204" pitchFamily="50" charset="-128"/>
              </a:rPr>
              <a:t>(Nutanix)</a:t>
            </a:r>
            <a:endParaRPr kumimoji="1" lang="ja-JP" altLang="en-US" sz="1100" dirty="0" err="1">
              <a:solidFill>
                <a:prstClr val="white"/>
              </a:solidFill>
              <a:latin typeface="Meiryo UI" panose="020B0604030504040204" pitchFamily="50" charset="-128"/>
              <a:ea typeface="Meiryo UI" panose="020B0604030504040204" pitchFamily="50" charset="-128"/>
            </a:endParaRPr>
          </a:p>
        </p:txBody>
      </p:sp>
      <p:sp>
        <p:nvSpPr>
          <p:cNvPr id="56" name="テキスト ボックス 55">
            <a:extLst>
              <a:ext uri="{FF2B5EF4-FFF2-40B4-BE49-F238E27FC236}">
                <a16:creationId xmlns:a16="http://schemas.microsoft.com/office/drawing/2014/main" id="{119C6DD1-3738-A11B-2AA6-A5EB54649030}"/>
              </a:ext>
            </a:extLst>
          </p:cNvPr>
          <p:cNvSpPr txBox="1"/>
          <p:nvPr/>
        </p:nvSpPr>
        <p:spPr>
          <a:xfrm>
            <a:off x="8268713" y="4469704"/>
            <a:ext cx="3848393" cy="1200329"/>
          </a:xfrm>
          <a:prstGeom prst="rect">
            <a:avLst/>
          </a:prstGeom>
          <a:noFill/>
        </p:spPr>
        <p:txBody>
          <a:bodyPr wrap="square" rtlCol="0">
            <a:spAutoFit/>
          </a:bodyPr>
          <a:lstStyle/>
          <a:p>
            <a:pPr marL="285750" indent="-285750" algn="l">
              <a:buFont typeface="Arial" panose="020B0604020202020204" pitchFamily="34" charset="0"/>
              <a:buChar char="•"/>
            </a:pPr>
            <a:r>
              <a:rPr kumimoji="1" lang="en-US" altLang="ja-JP" sz="1800" dirty="0">
                <a:solidFill>
                  <a:schemeClr val="bg1"/>
                </a:solidFill>
                <a:latin typeface="Meiryo UI" panose="020B0604030504040204" pitchFamily="50" charset="-128"/>
                <a:ea typeface="Meiryo UI" panose="020B0604030504040204" pitchFamily="50" charset="-128"/>
                <a:cs typeface="Arial" pitchFamily="34" charset="0"/>
              </a:rPr>
              <a:t>1</a:t>
            </a:r>
            <a:r>
              <a:rPr kumimoji="1" lang="ja-JP" altLang="en-US" sz="1800" dirty="0">
                <a:solidFill>
                  <a:schemeClr val="bg1"/>
                </a:solidFill>
                <a:latin typeface="Meiryo UI" panose="020B0604030504040204" pitchFamily="50" charset="-128"/>
                <a:ea typeface="Meiryo UI" panose="020B0604030504040204" pitchFamily="50" charset="-128"/>
                <a:cs typeface="Arial" pitchFamily="34" charset="0"/>
              </a:rPr>
              <a:t>台でバックアップが可能</a:t>
            </a:r>
            <a:endParaRPr kumimoji="1" lang="en-US" altLang="ja-JP" sz="1800" dirty="0">
              <a:solidFill>
                <a:schemeClr val="bg1"/>
              </a:solidFill>
              <a:latin typeface="Meiryo UI" panose="020B0604030504040204" pitchFamily="50" charset="-128"/>
              <a:ea typeface="Meiryo UI" panose="020B0604030504040204" pitchFamily="50" charset="-128"/>
              <a:cs typeface="Arial" pitchFamily="34" charset="0"/>
            </a:endParaRPr>
          </a:p>
          <a:p>
            <a:pPr marL="285750" indent="-285750" algn="l">
              <a:buFont typeface="Arial" panose="020B0604020202020204" pitchFamily="34" charset="0"/>
              <a:buChar char="•"/>
            </a:pPr>
            <a:r>
              <a:rPr kumimoji="1" lang="ja-JP" altLang="en-US" sz="1800" dirty="0">
                <a:solidFill>
                  <a:schemeClr val="bg1"/>
                </a:solidFill>
                <a:latin typeface="Meiryo UI" panose="020B0604030504040204" pitchFamily="50" charset="-128"/>
                <a:ea typeface="Meiryo UI" panose="020B0604030504040204" pitchFamily="50" charset="-128"/>
                <a:cs typeface="Arial" pitchFamily="34" charset="0"/>
              </a:rPr>
              <a:t>最小限の投資でランサムウェア対策</a:t>
            </a:r>
            <a:endParaRPr kumimoji="1" lang="en-US" altLang="ja-JP" sz="1800" dirty="0">
              <a:solidFill>
                <a:schemeClr val="bg1"/>
              </a:solidFill>
              <a:latin typeface="Meiryo UI" panose="020B0604030504040204" pitchFamily="50" charset="-128"/>
              <a:ea typeface="Meiryo UI" panose="020B0604030504040204" pitchFamily="50" charset="-128"/>
              <a:cs typeface="Arial" pitchFamily="34" charset="0"/>
            </a:endParaRPr>
          </a:p>
          <a:p>
            <a:pPr marL="285750" indent="-285750" algn="l">
              <a:buFont typeface="Arial" panose="020B0604020202020204" pitchFamily="34" charset="0"/>
              <a:buChar char="•"/>
            </a:pPr>
            <a:endParaRPr kumimoji="1" lang="en-US" altLang="ja-JP" sz="1800" dirty="0">
              <a:solidFill>
                <a:schemeClr val="bg1"/>
              </a:solidFill>
              <a:latin typeface="Meiryo UI" panose="020B0604030504040204" pitchFamily="50" charset="-128"/>
              <a:ea typeface="Meiryo UI" panose="020B0604030504040204" pitchFamily="50" charset="-128"/>
              <a:cs typeface="Arial" pitchFamily="34" charset="0"/>
            </a:endParaRPr>
          </a:p>
          <a:p>
            <a:pPr marL="285750" indent="-285750" algn="l">
              <a:buFont typeface="Arial" panose="020B0604020202020204" pitchFamily="34" charset="0"/>
              <a:buChar char="•"/>
            </a:pPr>
            <a:endParaRPr kumimoji="1" lang="ja-JP" altLang="en-US" sz="1800" dirty="0">
              <a:solidFill>
                <a:schemeClr val="bg1"/>
              </a:solidFill>
              <a:latin typeface="Meiryo UI" panose="020B0604030504040204" pitchFamily="50" charset="-128"/>
              <a:ea typeface="Meiryo UI" panose="020B0604030504040204" pitchFamily="50" charset="-128"/>
              <a:cs typeface="Arial" pitchFamily="34" charset="0"/>
            </a:endParaRPr>
          </a:p>
        </p:txBody>
      </p:sp>
      <p:sp>
        <p:nvSpPr>
          <p:cNvPr id="3" name="四角形: 角を丸くする 2">
            <a:extLst>
              <a:ext uri="{FF2B5EF4-FFF2-40B4-BE49-F238E27FC236}">
                <a16:creationId xmlns:a16="http://schemas.microsoft.com/office/drawing/2014/main" id="{BEE27BF8-9FFD-ED23-A4CA-54FC53FD38C4}"/>
              </a:ext>
            </a:extLst>
          </p:cNvPr>
          <p:cNvSpPr/>
          <p:nvPr/>
        </p:nvSpPr>
        <p:spPr>
          <a:xfrm>
            <a:off x="11236036" y="66263"/>
            <a:ext cx="872405" cy="843420"/>
          </a:xfrm>
          <a:prstGeom prst="roundRect">
            <a:avLst/>
          </a:prstGeom>
          <a:solidFill>
            <a:srgbClr val="294E95"/>
          </a:solidFill>
          <a:ln w="25400" cap="flat" cmpd="sng" algn="ctr">
            <a:noFill/>
            <a:prstDash val="solid"/>
          </a:ln>
          <a:effectLst/>
        </p:spPr>
        <p:txBody>
          <a:bodyPr lIns="36000" tIns="0" rIns="36000" bIns="0"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050" kern="0" dirty="0">
                <a:solidFill>
                  <a:prstClr val="white"/>
                </a:solidFill>
                <a:latin typeface="Meiryo UI" panose="020B0604030504040204" pitchFamily="50" charset="-128"/>
                <a:ea typeface="Meiryo UI" panose="020B0604030504040204" pitchFamily="50" charset="-128"/>
              </a:rPr>
              <a:t>ミッション</a:t>
            </a:r>
            <a:br>
              <a:rPr kumimoji="1" lang="en-US" altLang="ja-JP" sz="1050" kern="0" dirty="0">
                <a:solidFill>
                  <a:prstClr val="white"/>
                </a:solidFill>
                <a:latin typeface="Meiryo UI" panose="020B0604030504040204" pitchFamily="50" charset="-128"/>
                <a:ea typeface="Meiryo UI" panose="020B0604030504040204" pitchFamily="50" charset="-128"/>
              </a:rPr>
            </a:br>
            <a:r>
              <a:rPr kumimoji="1" lang="ja-JP" altLang="en-US" sz="1050" kern="0" dirty="0">
                <a:solidFill>
                  <a:prstClr val="white"/>
                </a:solidFill>
                <a:latin typeface="Meiryo UI" panose="020B0604030504040204" pitchFamily="50" charset="-128"/>
                <a:ea typeface="Meiryo UI" panose="020B0604030504040204" pitchFamily="50" charset="-128"/>
              </a:rPr>
              <a:t>クリティカル</a:t>
            </a:r>
            <a:br>
              <a:rPr kumimoji="1" lang="en-US" altLang="ja-JP" sz="1050" kern="0" dirty="0">
                <a:solidFill>
                  <a:prstClr val="white"/>
                </a:solidFill>
                <a:latin typeface="Meiryo UI" panose="020B0604030504040204" pitchFamily="50" charset="-128"/>
                <a:ea typeface="Meiryo UI" panose="020B0604030504040204" pitchFamily="50" charset="-128"/>
              </a:rPr>
            </a:br>
            <a:r>
              <a:rPr kumimoji="1" lang="ja-JP" altLang="en-US" sz="1050" kern="0" dirty="0">
                <a:solidFill>
                  <a:prstClr val="white"/>
                </a:solidFill>
                <a:latin typeface="Meiryo UI" panose="020B0604030504040204" pitchFamily="50" charset="-128"/>
                <a:ea typeface="Meiryo UI" panose="020B0604030504040204" pitchFamily="50" charset="-128"/>
              </a:rPr>
              <a:t>クラウド</a:t>
            </a:r>
            <a:br>
              <a:rPr kumimoji="1" lang="en-US" altLang="ja-JP" sz="1050" kern="0" dirty="0">
                <a:solidFill>
                  <a:prstClr val="white"/>
                </a:solidFill>
                <a:latin typeface="Meiryo UI" panose="020B0604030504040204" pitchFamily="50" charset="-128"/>
                <a:ea typeface="Meiryo UI" panose="020B0604030504040204" pitchFamily="50" charset="-128"/>
              </a:rPr>
            </a:br>
            <a:r>
              <a:rPr kumimoji="1" lang="en-US" altLang="ja-JP" sz="1050" kern="0" dirty="0">
                <a:solidFill>
                  <a:prstClr val="white"/>
                </a:solidFill>
                <a:latin typeface="Meiryo UI" panose="020B0604030504040204" pitchFamily="50" charset="-128"/>
                <a:ea typeface="Meiryo UI" panose="020B0604030504040204" pitchFamily="50" charset="-128"/>
              </a:rPr>
              <a:t>(</a:t>
            </a:r>
            <a:r>
              <a:rPr kumimoji="1" lang="ja-JP" altLang="en-US" sz="1050" kern="0" dirty="0">
                <a:solidFill>
                  <a:prstClr val="white"/>
                </a:solidFill>
                <a:latin typeface="Meiryo UI" panose="020B0604030504040204" pitchFamily="50" charset="-128"/>
                <a:ea typeface="Meiryo UI" panose="020B0604030504040204" pitchFamily="50" charset="-128"/>
              </a:rPr>
              <a:t>堅牢性</a:t>
            </a:r>
            <a:r>
              <a:rPr kumimoji="1" lang="en-US" altLang="ja-JP" sz="1050" kern="0" dirty="0">
                <a:solidFill>
                  <a:prstClr val="white"/>
                </a:solidFill>
                <a:latin typeface="Meiryo UI" panose="020B0604030504040204" pitchFamily="50" charset="-128"/>
                <a:ea typeface="Meiryo UI" panose="020B0604030504040204" pitchFamily="50" charset="-128"/>
              </a:rPr>
              <a:t>)</a:t>
            </a:r>
            <a:endParaRPr kumimoji="1" lang="en-US" altLang="ja-JP" sz="105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8" name="Slide Number Placeholder 5">
            <a:extLst>
              <a:ext uri="{FF2B5EF4-FFF2-40B4-BE49-F238E27FC236}">
                <a16:creationId xmlns:a16="http://schemas.microsoft.com/office/drawing/2014/main" id="{46C55849-577E-9652-3E0E-A19F2C1FA8C1}"/>
              </a:ext>
            </a:extLst>
          </p:cNvPr>
          <p:cNvSpPr>
            <a:spLocks noGrp="1"/>
          </p:cNvSpPr>
          <p:nvPr>
            <p:ph type="sldNum" sz="quarter" idx="4"/>
          </p:nvPr>
        </p:nvSpPr>
        <p:spPr>
          <a:xfrm>
            <a:off x="11672569" y="6400800"/>
            <a:ext cx="439026" cy="155448"/>
          </a:xfrm>
          <a:prstGeom prst="rect">
            <a:avLst/>
          </a:prstGeom>
        </p:spPr>
        <p:txBody>
          <a:bodyPr vert="horz" lIns="0" tIns="0" rIns="0" bIns="0" rtlCol="0" anchor="ctr"/>
          <a:lstStyle>
            <a:lvl1pPr algn="ctr">
              <a:defRPr sz="1000">
                <a:solidFill>
                  <a:schemeClr val="bg1"/>
                </a:solidFill>
                <a:latin typeface="Arial" panose="020B0604020202020204" pitchFamily="34" charset="0"/>
                <a:cs typeface="Arial" panose="020B0604020202020204" pitchFamily="34" charset="0"/>
              </a:defRPr>
            </a:lvl1pPr>
          </a:lstStyle>
          <a:p>
            <a:fld id="{6D22F896-40B5-4ADD-8801-0D06FADFA095}" type="slidenum">
              <a:rPr lang="en-US" smtClean="0"/>
              <a:pPr/>
              <a:t>18</a:t>
            </a:fld>
            <a:endParaRPr lang="en-US" dirty="0"/>
          </a:p>
        </p:txBody>
      </p:sp>
    </p:spTree>
    <p:extLst>
      <p:ext uri="{BB962C8B-B14F-4D97-AF65-F5344CB8AC3E}">
        <p14:creationId xmlns:p14="http://schemas.microsoft.com/office/powerpoint/2010/main" val="81028548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500"/>
                                        <p:tgtEl>
                                          <p:spTgt spid="3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fade">
                                      <p:cBhvr>
                                        <p:cTn id="45" dur="500"/>
                                        <p:tgtEl>
                                          <p:spTgt spid="3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left)">
                                      <p:cBhvr>
                                        <p:cTn id="50" dur="500"/>
                                        <p:tgtEl>
                                          <p:spTgt spid="34"/>
                                        </p:tgtEl>
                                      </p:cBhvr>
                                    </p:animEffect>
                                  </p:childTnLst>
                                </p:cTn>
                              </p:par>
                            </p:childTnLst>
                          </p:cTn>
                        </p:par>
                        <p:par>
                          <p:cTn id="51" fill="hold">
                            <p:stCondLst>
                              <p:cond delay="500"/>
                            </p:stCondLst>
                            <p:childTnLst>
                              <p:par>
                                <p:cTn id="52" presetID="10"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500"/>
                                        <p:tgtEl>
                                          <p:spTgt spid="35"/>
                                        </p:tgtEl>
                                      </p:cBhvr>
                                    </p:animEffect>
                                  </p:childTnLst>
                                </p:cTn>
                              </p:par>
                            </p:childTnLst>
                          </p:cTn>
                        </p:par>
                        <p:par>
                          <p:cTn id="55" fill="hold">
                            <p:stCondLst>
                              <p:cond delay="1000"/>
                            </p:stCondLst>
                            <p:childTnLst>
                              <p:par>
                                <p:cTn id="56" presetID="10" presetClass="entr" presetSubtype="0" fill="hold" grpId="0" nodeType="after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500"/>
                                        <p:tgtEl>
                                          <p:spTgt spid="37"/>
                                        </p:tgtEl>
                                      </p:cBhvr>
                                    </p:animEffect>
                                  </p:childTnLst>
                                </p:cTn>
                              </p:par>
                            </p:childTnLst>
                          </p:cTn>
                        </p:par>
                        <p:par>
                          <p:cTn id="59" fill="hold">
                            <p:stCondLst>
                              <p:cond delay="1500"/>
                            </p:stCondLst>
                            <p:childTnLst>
                              <p:par>
                                <p:cTn id="60" presetID="10" presetClass="entr" presetSubtype="0" fill="hold" grpId="0"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500"/>
                                        <p:tgtEl>
                                          <p:spTgt spid="39"/>
                                        </p:tgtEl>
                                      </p:cBhvr>
                                    </p:animEffect>
                                  </p:childTnLst>
                                </p:cTn>
                              </p:par>
                            </p:childTnLst>
                          </p:cTn>
                        </p:par>
                        <p:par>
                          <p:cTn id="63" fill="hold">
                            <p:stCondLst>
                              <p:cond delay="2000"/>
                            </p:stCondLst>
                            <p:childTnLst>
                              <p:par>
                                <p:cTn id="64" presetID="10"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500"/>
                                        <p:tgtEl>
                                          <p:spTgt spid="38"/>
                                        </p:tgtEl>
                                      </p:cBhvr>
                                    </p:animEffect>
                                  </p:childTnLst>
                                </p:cTn>
                              </p:par>
                            </p:childTnLst>
                          </p:cTn>
                        </p:par>
                        <p:par>
                          <p:cTn id="67" fill="hold">
                            <p:stCondLst>
                              <p:cond delay="2500"/>
                            </p:stCondLst>
                            <p:childTnLst>
                              <p:par>
                                <p:cTn id="68" presetID="10"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500"/>
                                        <p:tgtEl>
                                          <p:spTgt spid="40"/>
                                        </p:tgtEl>
                                      </p:cBhvr>
                                    </p:animEffect>
                                  </p:childTnLst>
                                </p:cTn>
                              </p:par>
                            </p:childTnLst>
                          </p:cTn>
                        </p:par>
                      </p:childTnLst>
                    </p:cTn>
                  </p:par>
                  <p:par>
                    <p:cTn id="71" fill="hold">
                      <p:stCondLst>
                        <p:cond delay="indefinite"/>
                      </p:stCondLst>
                      <p:childTnLst>
                        <p:par>
                          <p:cTn id="72" fill="hold">
                            <p:stCondLst>
                              <p:cond delay="0"/>
                            </p:stCondLst>
                            <p:childTnLst>
                              <p:par>
                                <p:cTn id="73" presetID="31" presetClass="entr" presetSubtype="0" fill="hold" grpId="0" nodeType="clickEffect">
                                  <p:stCondLst>
                                    <p:cond delay="0"/>
                                  </p:stCondLst>
                                  <p:childTnLst>
                                    <p:set>
                                      <p:cBhvr>
                                        <p:cTn id="74" dur="1" fill="hold">
                                          <p:stCondLst>
                                            <p:cond delay="0"/>
                                          </p:stCondLst>
                                        </p:cTn>
                                        <p:tgtEl>
                                          <p:spTgt spid="45"/>
                                        </p:tgtEl>
                                        <p:attrNameLst>
                                          <p:attrName>style.visibility</p:attrName>
                                        </p:attrNameLst>
                                      </p:cBhvr>
                                      <p:to>
                                        <p:strVal val="visible"/>
                                      </p:to>
                                    </p:set>
                                    <p:anim calcmode="lin" valueType="num">
                                      <p:cBhvr>
                                        <p:cTn id="75" dur="1000" fill="hold"/>
                                        <p:tgtEl>
                                          <p:spTgt spid="45"/>
                                        </p:tgtEl>
                                        <p:attrNameLst>
                                          <p:attrName>ppt_w</p:attrName>
                                        </p:attrNameLst>
                                      </p:cBhvr>
                                      <p:tavLst>
                                        <p:tav tm="0">
                                          <p:val>
                                            <p:fltVal val="0"/>
                                          </p:val>
                                        </p:tav>
                                        <p:tav tm="100000">
                                          <p:val>
                                            <p:strVal val="#ppt_w"/>
                                          </p:val>
                                        </p:tav>
                                      </p:tavLst>
                                    </p:anim>
                                    <p:anim calcmode="lin" valueType="num">
                                      <p:cBhvr>
                                        <p:cTn id="76" dur="1000" fill="hold"/>
                                        <p:tgtEl>
                                          <p:spTgt spid="45"/>
                                        </p:tgtEl>
                                        <p:attrNameLst>
                                          <p:attrName>ppt_h</p:attrName>
                                        </p:attrNameLst>
                                      </p:cBhvr>
                                      <p:tavLst>
                                        <p:tav tm="0">
                                          <p:val>
                                            <p:fltVal val="0"/>
                                          </p:val>
                                        </p:tav>
                                        <p:tav tm="100000">
                                          <p:val>
                                            <p:strVal val="#ppt_h"/>
                                          </p:val>
                                        </p:tav>
                                      </p:tavLst>
                                    </p:anim>
                                    <p:anim calcmode="lin" valueType="num">
                                      <p:cBhvr>
                                        <p:cTn id="77" dur="1000" fill="hold"/>
                                        <p:tgtEl>
                                          <p:spTgt spid="45"/>
                                        </p:tgtEl>
                                        <p:attrNameLst>
                                          <p:attrName>style.rotation</p:attrName>
                                        </p:attrNameLst>
                                      </p:cBhvr>
                                      <p:tavLst>
                                        <p:tav tm="0">
                                          <p:val>
                                            <p:fltVal val="90"/>
                                          </p:val>
                                        </p:tav>
                                        <p:tav tm="100000">
                                          <p:val>
                                            <p:fltVal val="0"/>
                                          </p:val>
                                        </p:tav>
                                      </p:tavLst>
                                    </p:anim>
                                    <p:animEffect transition="in" filter="fade">
                                      <p:cBhvr>
                                        <p:cTn id="78" dur="1000"/>
                                        <p:tgtEl>
                                          <p:spTgt spid="45"/>
                                        </p:tgtEl>
                                      </p:cBhvr>
                                    </p:animEffect>
                                  </p:childTnLst>
                                </p:cTn>
                              </p:par>
                            </p:childTnLst>
                          </p:cTn>
                        </p:par>
                        <p:par>
                          <p:cTn id="79" fill="hold">
                            <p:stCondLst>
                              <p:cond delay="1000"/>
                            </p:stCondLst>
                            <p:childTnLst>
                              <p:par>
                                <p:cTn id="80" presetID="10"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500"/>
                                        <p:tgtEl>
                                          <p:spTgt spid="54"/>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55"/>
                                        </p:tgtEl>
                                        <p:attrNameLst>
                                          <p:attrName>style.visibility</p:attrName>
                                        </p:attrNameLst>
                                      </p:cBhvr>
                                      <p:to>
                                        <p:strVal val="visible"/>
                                      </p:to>
                                    </p:set>
                                    <p:animEffect transition="in" filter="fade">
                                      <p:cBhvr>
                                        <p:cTn id="87" dur="500"/>
                                        <p:tgtEl>
                                          <p:spTgt spid="55"/>
                                        </p:tgtEl>
                                      </p:cBhvr>
                                    </p:animEffect>
                                  </p:childTnLst>
                                </p:cTn>
                              </p:par>
                            </p:childTnLst>
                          </p:cTn>
                        </p:par>
                        <p:par>
                          <p:cTn id="88" fill="hold">
                            <p:stCondLst>
                              <p:cond delay="1000"/>
                            </p:stCondLst>
                            <p:childTnLst>
                              <p:par>
                                <p:cTn id="89" presetID="22" presetClass="entr" presetSubtype="8"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Effect transition="in" filter="wipe(left)">
                                      <p:cBhvr>
                                        <p:cTn id="91" dur="500"/>
                                        <p:tgtEl>
                                          <p:spTgt spid="46"/>
                                        </p:tgtEl>
                                      </p:cBhvr>
                                    </p:animEffect>
                                  </p:childTnLst>
                                </p:cTn>
                              </p:par>
                            </p:childTnLst>
                          </p:cTn>
                        </p:par>
                        <p:par>
                          <p:cTn id="92" fill="hold">
                            <p:stCondLst>
                              <p:cond delay="1500"/>
                            </p:stCondLst>
                            <p:childTnLst>
                              <p:par>
                                <p:cTn id="93" presetID="10"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500"/>
                                        <p:tgtEl>
                                          <p:spTgt spid="49"/>
                                        </p:tgtEl>
                                      </p:cBhvr>
                                    </p:animEffect>
                                  </p:childTnLst>
                                </p:cTn>
                              </p:par>
                            </p:childTnLst>
                          </p:cTn>
                        </p:par>
                        <p:par>
                          <p:cTn id="96" fill="hold">
                            <p:stCondLst>
                              <p:cond delay="2000"/>
                            </p:stCondLst>
                            <p:childTnLst>
                              <p:par>
                                <p:cTn id="97" presetID="10" presetClass="entr" presetSubtype="0" fill="hold" grpId="0" nodeType="afterEffect">
                                  <p:stCondLst>
                                    <p:cond delay="0"/>
                                  </p:stCondLst>
                                  <p:childTnLst>
                                    <p:set>
                                      <p:cBhvr>
                                        <p:cTn id="98" dur="1" fill="hold">
                                          <p:stCondLst>
                                            <p:cond delay="0"/>
                                          </p:stCondLst>
                                        </p:cTn>
                                        <p:tgtEl>
                                          <p:spTgt spid="50"/>
                                        </p:tgtEl>
                                        <p:attrNameLst>
                                          <p:attrName>style.visibility</p:attrName>
                                        </p:attrNameLst>
                                      </p:cBhvr>
                                      <p:to>
                                        <p:strVal val="visible"/>
                                      </p:to>
                                    </p:set>
                                    <p:animEffect transition="in" filter="fade">
                                      <p:cBhvr>
                                        <p:cTn id="99" dur="500"/>
                                        <p:tgtEl>
                                          <p:spTgt spid="50"/>
                                        </p:tgtEl>
                                      </p:cBhvr>
                                    </p:animEffect>
                                  </p:childTnLst>
                                </p:cTn>
                              </p:par>
                            </p:childTnLst>
                          </p:cTn>
                        </p:par>
                        <p:par>
                          <p:cTn id="100" fill="hold">
                            <p:stCondLst>
                              <p:cond delay="2500"/>
                            </p:stCondLst>
                            <p:childTnLst>
                              <p:par>
                                <p:cTn id="101" presetID="10" presetClass="entr" presetSubtype="0"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fade">
                                      <p:cBhvr>
                                        <p:cTn id="103" dur="500"/>
                                        <p:tgtEl>
                                          <p:spTgt spid="51"/>
                                        </p:tgtEl>
                                      </p:cBhvr>
                                    </p:animEffect>
                                  </p:childTnLst>
                                </p:cTn>
                              </p:par>
                            </p:childTnLst>
                          </p:cTn>
                        </p:par>
                        <p:par>
                          <p:cTn id="104" fill="hold">
                            <p:stCondLst>
                              <p:cond delay="3000"/>
                            </p:stCondLst>
                            <p:childTnLst>
                              <p:par>
                                <p:cTn id="105" presetID="10" presetClass="entr" presetSubtype="0" fill="hold" grpId="0" nodeType="afterEffect">
                                  <p:stCondLst>
                                    <p:cond delay="0"/>
                                  </p:stCondLst>
                                  <p:childTnLst>
                                    <p:set>
                                      <p:cBhvr>
                                        <p:cTn id="106" dur="1" fill="hold">
                                          <p:stCondLst>
                                            <p:cond delay="0"/>
                                          </p:stCondLst>
                                        </p:cTn>
                                        <p:tgtEl>
                                          <p:spTgt spid="53"/>
                                        </p:tgtEl>
                                        <p:attrNameLst>
                                          <p:attrName>style.visibility</p:attrName>
                                        </p:attrNameLst>
                                      </p:cBhvr>
                                      <p:to>
                                        <p:strVal val="visible"/>
                                      </p:to>
                                    </p:set>
                                    <p:animEffect transition="in" filter="fade">
                                      <p:cBhvr>
                                        <p:cTn id="107" dur="500"/>
                                        <p:tgtEl>
                                          <p:spTgt spid="53"/>
                                        </p:tgtEl>
                                      </p:cBhvr>
                                    </p:animEffect>
                                  </p:childTnLst>
                                </p:cTn>
                              </p:par>
                            </p:childTnLst>
                          </p:cTn>
                        </p:par>
                        <p:par>
                          <p:cTn id="108" fill="hold">
                            <p:stCondLst>
                              <p:cond delay="3500"/>
                            </p:stCondLst>
                            <p:childTnLst>
                              <p:par>
                                <p:cTn id="109" presetID="10" presetClass="entr" presetSubtype="0" fill="hold" grpId="0" nodeType="afterEffect">
                                  <p:stCondLst>
                                    <p:cond delay="0"/>
                                  </p:stCondLst>
                                  <p:childTnLst>
                                    <p:set>
                                      <p:cBhvr>
                                        <p:cTn id="110" dur="1" fill="hold">
                                          <p:stCondLst>
                                            <p:cond delay="0"/>
                                          </p:stCondLst>
                                        </p:cTn>
                                        <p:tgtEl>
                                          <p:spTgt spid="56"/>
                                        </p:tgtEl>
                                        <p:attrNameLst>
                                          <p:attrName>style.visibility</p:attrName>
                                        </p:attrNameLst>
                                      </p:cBhvr>
                                      <p:to>
                                        <p:strVal val="visible"/>
                                      </p:to>
                                    </p:set>
                                    <p:animEffect transition="in" filter="fade">
                                      <p:cBhvr>
                                        <p:cTn id="111"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2" grpId="0" animBg="1"/>
      <p:bldP spid="23" grpId="0" animBg="1"/>
      <p:bldP spid="24" grpId="0" animBg="1"/>
      <p:bldP spid="26" grpId="0"/>
      <p:bldP spid="28" grpId="0" animBg="1"/>
      <p:bldP spid="30" grpId="0" animBg="1"/>
      <p:bldP spid="31" grpId="0" animBg="1"/>
      <p:bldP spid="32" grpId="0" animBg="1"/>
      <p:bldP spid="33" grpId="0"/>
      <p:bldP spid="34" grpId="0" animBg="1"/>
      <p:bldP spid="35" grpId="0" animBg="1"/>
      <p:bldP spid="37" grpId="0" animBg="1"/>
      <p:bldP spid="38" grpId="0"/>
      <p:bldP spid="39" grpId="0" animBg="1"/>
      <p:bldP spid="40" grpId="0" animBg="1"/>
      <p:bldP spid="45" grpId="0" animBg="1"/>
      <p:bldP spid="46" grpId="0" animBg="1"/>
      <p:bldP spid="49" grpId="0" animBg="1"/>
      <p:bldP spid="50" grpId="0" animBg="1"/>
      <p:bldP spid="51" grpId="0"/>
      <p:bldP spid="53" grpId="0" animBg="1"/>
      <p:bldP spid="54" grpId="0"/>
      <p:bldP spid="55" grpId="0" animBg="1"/>
      <p:bldP spid="5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BC449FB-2184-BC02-8127-3D5D8B572182}"/>
              </a:ext>
            </a:extLst>
          </p:cNvPr>
          <p:cNvSpPr>
            <a:spLocks noGrp="1"/>
          </p:cNvSpPr>
          <p:nvPr>
            <p:ph type="title"/>
          </p:nvPr>
        </p:nvSpPr>
        <p:spPr>
          <a:xfrm>
            <a:off x="760412" y="442528"/>
            <a:ext cx="11055070" cy="418576"/>
          </a:xfrm>
        </p:spPr>
        <p:txBody>
          <a:bodyPr/>
          <a:lstStyle/>
          <a:p>
            <a:r>
              <a:rPr kumimoji="1" lang="ja-JP" altLang="en-US" dirty="0">
                <a:latin typeface="UD デジタル 教科書体 NK-R" panose="02020400000000000000" pitchFamily="18" charset="-128"/>
                <a:ea typeface="UD デジタル 教科書体 NK-R" panose="02020400000000000000" pitchFamily="18" charset="-128"/>
              </a:rPr>
              <a:t>補足資料：</a:t>
            </a:r>
            <a:r>
              <a:rPr kumimoji="1" lang="en-US" altLang="ja-JP" dirty="0">
                <a:latin typeface="UD デジタル 教科書体 NK-R" panose="02020400000000000000" pitchFamily="18" charset="-128"/>
                <a:ea typeface="UD デジタル 教科書体 NK-R" panose="02020400000000000000" pitchFamily="18" charset="-128"/>
              </a:rPr>
              <a:t>L2</a:t>
            </a:r>
            <a:r>
              <a:rPr kumimoji="1" lang="ja-JP" altLang="en-US" dirty="0">
                <a:latin typeface="UD デジタル 教科書体 NK-R" panose="02020400000000000000" pitchFamily="18" charset="-128"/>
                <a:ea typeface="UD デジタル 教科書体 NK-R" panose="02020400000000000000" pitchFamily="18" charset="-128"/>
              </a:rPr>
              <a:t>延伸機能のついて</a:t>
            </a:r>
          </a:p>
        </p:txBody>
      </p:sp>
      <p:sp>
        <p:nvSpPr>
          <p:cNvPr id="4" name="正方形/長方形 3">
            <a:extLst>
              <a:ext uri="{FF2B5EF4-FFF2-40B4-BE49-F238E27FC236}">
                <a16:creationId xmlns:a16="http://schemas.microsoft.com/office/drawing/2014/main" id="{51BA2493-16AA-ED00-C0F8-5236C2EB73CE}"/>
              </a:ext>
            </a:extLst>
          </p:cNvPr>
          <p:cNvSpPr/>
          <p:nvPr/>
        </p:nvSpPr>
        <p:spPr>
          <a:xfrm>
            <a:off x="218471" y="2828629"/>
            <a:ext cx="1619535" cy="35939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kumimoji="1" lang="en-US" altLang="ja-JP" sz="1100" dirty="0">
                <a:solidFill>
                  <a:prstClr val="white"/>
                </a:solidFill>
                <a:latin typeface="UD デジタル 教科書体 NK-R" panose="02020400000000000000" pitchFamily="18" charset="-128"/>
                <a:ea typeface="UD デジタル 教科書体 NK-R" panose="02020400000000000000" pitchFamily="18" charset="-128"/>
              </a:rPr>
              <a:t>ThinkAgile HX</a:t>
            </a:r>
            <a:br>
              <a:rPr kumimoji="1" lang="en-US" altLang="ja-JP" sz="1100" dirty="0">
                <a:solidFill>
                  <a:prstClr val="white"/>
                </a:solidFill>
                <a:latin typeface="UD デジタル 教科書体 NK-R" panose="02020400000000000000" pitchFamily="18" charset="-128"/>
                <a:ea typeface="UD デジタル 教科書体 NK-R" panose="02020400000000000000" pitchFamily="18" charset="-128"/>
              </a:rPr>
            </a:br>
            <a:r>
              <a:rPr kumimoji="1" lang="en-US" altLang="ja-JP" sz="1100" dirty="0">
                <a:solidFill>
                  <a:prstClr val="white"/>
                </a:solidFill>
                <a:latin typeface="UD デジタル 教科書体 NK-R" panose="02020400000000000000" pitchFamily="18" charset="-128"/>
                <a:ea typeface="UD デジタル 教科書体 NK-R" panose="02020400000000000000" pitchFamily="18" charset="-128"/>
              </a:rPr>
              <a:t>(Nutanix)</a:t>
            </a:r>
            <a:endParaRPr kumimoji="1" lang="ja-JP" altLang="en-US" sz="1100" dirty="0" err="1">
              <a:solidFill>
                <a:prstClr val="white"/>
              </a:solidFill>
              <a:latin typeface="UD デジタル 教科書体 NK-R" panose="02020400000000000000" pitchFamily="18" charset="-128"/>
              <a:ea typeface="UD デジタル 教科書体 NK-R" panose="02020400000000000000" pitchFamily="18" charset="-128"/>
            </a:endParaRPr>
          </a:p>
        </p:txBody>
      </p:sp>
      <p:sp>
        <p:nvSpPr>
          <p:cNvPr id="10" name="正方形/長方形 9">
            <a:extLst>
              <a:ext uri="{FF2B5EF4-FFF2-40B4-BE49-F238E27FC236}">
                <a16:creationId xmlns:a16="http://schemas.microsoft.com/office/drawing/2014/main" id="{AB7CA3A1-0CEA-CD95-7D2B-B699AFA37766}"/>
              </a:ext>
            </a:extLst>
          </p:cNvPr>
          <p:cNvSpPr/>
          <p:nvPr/>
        </p:nvSpPr>
        <p:spPr>
          <a:xfrm>
            <a:off x="1948015" y="2839165"/>
            <a:ext cx="1619535" cy="35939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kumimoji="1" lang="en-US" altLang="ja-JP" sz="1100" dirty="0">
                <a:solidFill>
                  <a:prstClr val="white"/>
                </a:solidFill>
                <a:latin typeface="UD デジタル 教科書体 NK-R" panose="02020400000000000000" pitchFamily="18" charset="-128"/>
                <a:ea typeface="UD デジタル 教科書体 NK-R" panose="02020400000000000000" pitchFamily="18" charset="-128"/>
              </a:rPr>
              <a:t>ThinkAgile HX</a:t>
            </a:r>
            <a:br>
              <a:rPr kumimoji="1" lang="en-US" altLang="ja-JP" sz="1100" dirty="0">
                <a:solidFill>
                  <a:prstClr val="white"/>
                </a:solidFill>
                <a:latin typeface="UD デジタル 教科書体 NK-R" panose="02020400000000000000" pitchFamily="18" charset="-128"/>
                <a:ea typeface="UD デジタル 教科書体 NK-R" panose="02020400000000000000" pitchFamily="18" charset="-128"/>
              </a:rPr>
            </a:br>
            <a:r>
              <a:rPr kumimoji="1" lang="en-US" altLang="ja-JP" sz="1100" dirty="0">
                <a:solidFill>
                  <a:prstClr val="white"/>
                </a:solidFill>
                <a:latin typeface="UD デジタル 教科書体 NK-R" panose="02020400000000000000" pitchFamily="18" charset="-128"/>
                <a:ea typeface="UD デジタル 教科書体 NK-R" panose="02020400000000000000" pitchFamily="18" charset="-128"/>
              </a:rPr>
              <a:t>(Nutanix)</a:t>
            </a:r>
            <a:endParaRPr kumimoji="1" lang="ja-JP" altLang="en-US" sz="1100" dirty="0" err="1">
              <a:solidFill>
                <a:prstClr val="white"/>
              </a:solidFill>
              <a:latin typeface="UD デジタル 教科書体 NK-R" panose="02020400000000000000" pitchFamily="18" charset="-128"/>
              <a:ea typeface="UD デジタル 教科書体 NK-R" panose="02020400000000000000" pitchFamily="18" charset="-128"/>
            </a:endParaRPr>
          </a:p>
        </p:txBody>
      </p:sp>
      <p:sp>
        <p:nvSpPr>
          <p:cNvPr id="12" name="正方形/長方形 11">
            <a:extLst>
              <a:ext uri="{FF2B5EF4-FFF2-40B4-BE49-F238E27FC236}">
                <a16:creationId xmlns:a16="http://schemas.microsoft.com/office/drawing/2014/main" id="{4020702D-A19F-4C6A-76BD-AECC33414ED4}"/>
              </a:ext>
            </a:extLst>
          </p:cNvPr>
          <p:cNvSpPr/>
          <p:nvPr/>
        </p:nvSpPr>
        <p:spPr>
          <a:xfrm>
            <a:off x="1028238" y="3350148"/>
            <a:ext cx="1619535" cy="35939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kumimoji="1" lang="en-US" altLang="ja-JP" sz="1100" dirty="0">
                <a:solidFill>
                  <a:prstClr val="white"/>
                </a:solidFill>
                <a:latin typeface="UD デジタル 教科書体 NK-R" panose="02020400000000000000" pitchFamily="18" charset="-128"/>
                <a:ea typeface="UD デジタル 教科書体 NK-R" panose="02020400000000000000" pitchFamily="18" charset="-128"/>
              </a:rPr>
              <a:t>ThinkAgile HX</a:t>
            </a:r>
            <a:br>
              <a:rPr kumimoji="1" lang="en-US" altLang="ja-JP" sz="1100" dirty="0">
                <a:solidFill>
                  <a:prstClr val="white"/>
                </a:solidFill>
                <a:latin typeface="UD デジタル 教科書体 NK-R" panose="02020400000000000000" pitchFamily="18" charset="-128"/>
                <a:ea typeface="UD デジタル 教科書体 NK-R" panose="02020400000000000000" pitchFamily="18" charset="-128"/>
              </a:rPr>
            </a:br>
            <a:r>
              <a:rPr kumimoji="1" lang="en-US" altLang="ja-JP" sz="1100" dirty="0">
                <a:solidFill>
                  <a:prstClr val="white"/>
                </a:solidFill>
                <a:latin typeface="UD デジタル 教科書体 NK-R" panose="02020400000000000000" pitchFamily="18" charset="-128"/>
                <a:ea typeface="UD デジタル 教科書体 NK-R" panose="02020400000000000000" pitchFamily="18" charset="-128"/>
              </a:rPr>
              <a:t>(Nutanix)</a:t>
            </a:r>
            <a:endParaRPr kumimoji="1" lang="ja-JP" altLang="en-US" sz="1100" dirty="0" err="1">
              <a:solidFill>
                <a:prstClr val="white"/>
              </a:solidFill>
              <a:latin typeface="UD デジタル 教科書体 NK-R" panose="02020400000000000000" pitchFamily="18" charset="-128"/>
              <a:ea typeface="UD デジタル 教科書体 NK-R" panose="02020400000000000000" pitchFamily="18" charset="-128"/>
            </a:endParaRPr>
          </a:p>
        </p:txBody>
      </p:sp>
      <p:sp>
        <p:nvSpPr>
          <p:cNvPr id="29" name="テキスト ボックス 28">
            <a:extLst>
              <a:ext uri="{FF2B5EF4-FFF2-40B4-BE49-F238E27FC236}">
                <a16:creationId xmlns:a16="http://schemas.microsoft.com/office/drawing/2014/main" id="{624BAED2-8BEC-7590-D17D-7E06CE87FCA6}"/>
              </a:ext>
            </a:extLst>
          </p:cNvPr>
          <p:cNvSpPr txBox="1"/>
          <p:nvPr/>
        </p:nvSpPr>
        <p:spPr>
          <a:xfrm>
            <a:off x="1601602" y="4241596"/>
            <a:ext cx="1380565" cy="369332"/>
          </a:xfrm>
          <a:prstGeom prst="rect">
            <a:avLst/>
          </a:prstGeom>
          <a:noFill/>
        </p:spPr>
        <p:txBody>
          <a:bodyPr wrap="square" rtlCol="0">
            <a:spAutoFit/>
          </a:bodyPr>
          <a:lstStyle/>
          <a:p>
            <a:pPr algn="l"/>
            <a:r>
              <a:rPr kumimoji="1" lang="ja-JP" altLang="en-US" sz="18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メインサイト</a:t>
            </a:r>
          </a:p>
        </p:txBody>
      </p:sp>
      <p:sp>
        <p:nvSpPr>
          <p:cNvPr id="30" name="正方形/長方形 29">
            <a:extLst>
              <a:ext uri="{FF2B5EF4-FFF2-40B4-BE49-F238E27FC236}">
                <a16:creationId xmlns:a16="http://schemas.microsoft.com/office/drawing/2014/main" id="{34A3B60D-3846-6A0D-F9D0-6CD54E4B25DF}"/>
              </a:ext>
            </a:extLst>
          </p:cNvPr>
          <p:cNvSpPr/>
          <p:nvPr/>
        </p:nvSpPr>
        <p:spPr>
          <a:xfrm>
            <a:off x="6259513" y="3313082"/>
            <a:ext cx="1619535" cy="359391"/>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kumimoji="1" lang="en-US" altLang="ja-JP" sz="1100" dirty="0">
                <a:solidFill>
                  <a:prstClr val="white"/>
                </a:solidFill>
                <a:latin typeface="UD デジタル 教科書体 NK-R" panose="02020400000000000000" pitchFamily="18" charset="-128"/>
                <a:ea typeface="UD デジタル 教科書体 NK-R" panose="02020400000000000000" pitchFamily="18" charset="-128"/>
              </a:rPr>
              <a:t>ThinkAgile HX</a:t>
            </a:r>
            <a:br>
              <a:rPr kumimoji="1" lang="en-US" altLang="ja-JP" sz="1100" dirty="0">
                <a:solidFill>
                  <a:prstClr val="white"/>
                </a:solidFill>
                <a:latin typeface="UD デジタル 教科書体 NK-R" panose="02020400000000000000" pitchFamily="18" charset="-128"/>
                <a:ea typeface="UD デジタル 教科書体 NK-R" panose="02020400000000000000" pitchFamily="18" charset="-128"/>
              </a:rPr>
            </a:br>
            <a:r>
              <a:rPr kumimoji="1" lang="en-US" altLang="ja-JP" sz="1100" dirty="0">
                <a:solidFill>
                  <a:prstClr val="white"/>
                </a:solidFill>
                <a:latin typeface="UD デジタル 教科書体 NK-R" panose="02020400000000000000" pitchFamily="18" charset="-128"/>
                <a:ea typeface="UD デジタル 教科書体 NK-R" panose="02020400000000000000" pitchFamily="18" charset="-128"/>
              </a:rPr>
              <a:t>(Nutanix)</a:t>
            </a:r>
            <a:endParaRPr kumimoji="1" lang="ja-JP" altLang="en-US" sz="1100" dirty="0" err="1">
              <a:solidFill>
                <a:prstClr val="white"/>
              </a:solidFill>
              <a:latin typeface="UD デジタル 教科書体 NK-R" panose="02020400000000000000" pitchFamily="18" charset="-128"/>
              <a:ea typeface="UD デジタル 教科書体 NK-R" panose="02020400000000000000" pitchFamily="18" charset="-128"/>
            </a:endParaRPr>
          </a:p>
        </p:txBody>
      </p:sp>
      <p:sp>
        <p:nvSpPr>
          <p:cNvPr id="31" name="正方形/長方形 30">
            <a:extLst>
              <a:ext uri="{FF2B5EF4-FFF2-40B4-BE49-F238E27FC236}">
                <a16:creationId xmlns:a16="http://schemas.microsoft.com/office/drawing/2014/main" id="{FD700310-8776-3BD7-9754-664923C73080}"/>
              </a:ext>
            </a:extLst>
          </p:cNvPr>
          <p:cNvSpPr/>
          <p:nvPr/>
        </p:nvSpPr>
        <p:spPr>
          <a:xfrm>
            <a:off x="5376377" y="2798554"/>
            <a:ext cx="1619535" cy="359391"/>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kumimoji="1" lang="en-US" altLang="ja-JP" sz="1100" dirty="0">
                <a:solidFill>
                  <a:prstClr val="white"/>
                </a:solidFill>
                <a:latin typeface="UD デジタル 教科書体 NK-R" panose="02020400000000000000" pitchFamily="18" charset="-128"/>
                <a:ea typeface="UD デジタル 教科書体 NK-R" panose="02020400000000000000" pitchFamily="18" charset="-128"/>
              </a:rPr>
              <a:t>ThinkAgile HX</a:t>
            </a:r>
            <a:br>
              <a:rPr kumimoji="1" lang="en-US" altLang="ja-JP" sz="1100" dirty="0">
                <a:solidFill>
                  <a:prstClr val="white"/>
                </a:solidFill>
                <a:latin typeface="UD デジタル 教科書体 NK-R" panose="02020400000000000000" pitchFamily="18" charset="-128"/>
                <a:ea typeface="UD デジタル 教科書体 NK-R" panose="02020400000000000000" pitchFamily="18" charset="-128"/>
              </a:rPr>
            </a:br>
            <a:r>
              <a:rPr kumimoji="1" lang="en-US" altLang="ja-JP" sz="1100" dirty="0">
                <a:solidFill>
                  <a:prstClr val="white"/>
                </a:solidFill>
                <a:latin typeface="UD デジタル 教科書体 NK-R" panose="02020400000000000000" pitchFamily="18" charset="-128"/>
                <a:ea typeface="UD デジタル 教科書体 NK-R" panose="02020400000000000000" pitchFamily="18" charset="-128"/>
              </a:rPr>
              <a:t>(Nutanix)</a:t>
            </a:r>
            <a:endParaRPr kumimoji="1" lang="ja-JP" altLang="en-US" sz="1100" dirty="0" err="1">
              <a:solidFill>
                <a:prstClr val="white"/>
              </a:solidFill>
              <a:latin typeface="UD デジタル 教科書体 NK-R" panose="02020400000000000000" pitchFamily="18" charset="-128"/>
              <a:ea typeface="UD デジタル 教科書体 NK-R" panose="02020400000000000000" pitchFamily="18" charset="-128"/>
            </a:endParaRPr>
          </a:p>
        </p:txBody>
      </p:sp>
      <p:sp>
        <p:nvSpPr>
          <p:cNvPr id="32" name="正方形/長方形 31">
            <a:extLst>
              <a:ext uri="{FF2B5EF4-FFF2-40B4-BE49-F238E27FC236}">
                <a16:creationId xmlns:a16="http://schemas.microsoft.com/office/drawing/2014/main" id="{C950C062-F892-C85F-3F97-F83CF108B4F0}"/>
              </a:ext>
            </a:extLst>
          </p:cNvPr>
          <p:cNvSpPr/>
          <p:nvPr/>
        </p:nvSpPr>
        <p:spPr>
          <a:xfrm>
            <a:off x="7098333" y="2798553"/>
            <a:ext cx="1619535" cy="359391"/>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kumimoji="1" lang="en-US" altLang="ja-JP" sz="1100" dirty="0">
                <a:solidFill>
                  <a:prstClr val="white"/>
                </a:solidFill>
                <a:latin typeface="UD デジタル 教科書体 NK-R" panose="02020400000000000000" pitchFamily="18" charset="-128"/>
                <a:ea typeface="UD デジタル 教科書体 NK-R" panose="02020400000000000000" pitchFamily="18" charset="-128"/>
              </a:rPr>
              <a:t>ThinkAgile HX</a:t>
            </a:r>
            <a:br>
              <a:rPr kumimoji="1" lang="en-US" altLang="ja-JP" sz="1100" dirty="0">
                <a:solidFill>
                  <a:prstClr val="white"/>
                </a:solidFill>
                <a:latin typeface="UD デジタル 教科書体 NK-R" panose="02020400000000000000" pitchFamily="18" charset="-128"/>
                <a:ea typeface="UD デジタル 教科書体 NK-R" panose="02020400000000000000" pitchFamily="18" charset="-128"/>
              </a:rPr>
            </a:br>
            <a:r>
              <a:rPr kumimoji="1" lang="en-US" altLang="ja-JP" sz="1100" dirty="0">
                <a:solidFill>
                  <a:prstClr val="white"/>
                </a:solidFill>
                <a:latin typeface="UD デジタル 教科書体 NK-R" panose="02020400000000000000" pitchFamily="18" charset="-128"/>
                <a:ea typeface="UD デジタル 教科書体 NK-R" panose="02020400000000000000" pitchFamily="18" charset="-128"/>
              </a:rPr>
              <a:t>(Nutanix)</a:t>
            </a:r>
            <a:endParaRPr kumimoji="1" lang="ja-JP" altLang="en-US" sz="1100" dirty="0" err="1">
              <a:solidFill>
                <a:prstClr val="white"/>
              </a:solidFill>
              <a:latin typeface="UD デジタル 教科書体 NK-R" panose="02020400000000000000" pitchFamily="18" charset="-128"/>
              <a:ea typeface="UD デジタル 教科書体 NK-R" panose="02020400000000000000" pitchFamily="18" charset="-128"/>
            </a:endParaRPr>
          </a:p>
        </p:txBody>
      </p:sp>
      <p:sp>
        <p:nvSpPr>
          <p:cNvPr id="33" name="テキスト ボックス 32">
            <a:extLst>
              <a:ext uri="{FF2B5EF4-FFF2-40B4-BE49-F238E27FC236}">
                <a16:creationId xmlns:a16="http://schemas.microsoft.com/office/drawing/2014/main" id="{E655BD59-E484-2F4F-7E52-0B2E64EDCC04}"/>
              </a:ext>
            </a:extLst>
          </p:cNvPr>
          <p:cNvSpPr txBox="1"/>
          <p:nvPr/>
        </p:nvSpPr>
        <p:spPr>
          <a:xfrm>
            <a:off x="6196077" y="4187004"/>
            <a:ext cx="2329856" cy="369332"/>
          </a:xfrm>
          <a:prstGeom prst="rect">
            <a:avLst/>
          </a:prstGeom>
          <a:noFill/>
        </p:spPr>
        <p:txBody>
          <a:bodyPr wrap="square" rtlCol="0">
            <a:spAutoFit/>
          </a:bodyPr>
          <a:lstStyle/>
          <a:p>
            <a:pPr algn="l"/>
            <a:r>
              <a:rPr kumimoji="1" lang="en-US" altLang="ja-JP" sz="18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DR</a:t>
            </a:r>
            <a:r>
              <a:rPr kumimoji="1" lang="ja-JP" altLang="en-US" sz="18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サイト</a:t>
            </a:r>
            <a:r>
              <a:rPr kumimoji="1" lang="en-US" altLang="ja-JP" sz="18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a:t>
            </a:r>
            <a:r>
              <a:rPr kumimoji="1" lang="ja-JP" altLang="en-US" sz="18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別拠点</a:t>
            </a:r>
            <a:r>
              <a:rPr kumimoji="1" lang="en-US" altLang="ja-JP" sz="18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a:t>
            </a:r>
            <a:endParaRPr kumimoji="1" lang="ja-JP" altLang="en-US" sz="18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endParaRPr>
          </a:p>
        </p:txBody>
      </p:sp>
      <p:sp>
        <p:nvSpPr>
          <p:cNvPr id="3" name="四角形: 角を丸くする 2">
            <a:extLst>
              <a:ext uri="{FF2B5EF4-FFF2-40B4-BE49-F238E27FC236}">
                <a16:creationId xmlns:a16="http://schemas.microsoft.com/office/drawing/2014/main" id="{BEE27BF8-9FFD-ED23-A4CA-54FC53FD38C4}"/>
              </a:ext>
            </a:extLst>
          </p:cNvPr>
          <p:cNvSpPr/>
          <p:nvPr/>
        </p:nvSpPr>
        <p:spPr>
          <a:xfrm>
            <a:off x="11236036" y="66263"/>
            <a:ext cx="872405" cy="843420"/>
          </a:xfrm>
          <a:prstGeom prst="roundRect">
            <a:avLst/>
          </a:prstGeom>
          <a:solidFill>
            <a:srgbClr val="294E95"/>
          </a:solidFill>
          <a:ln w="25400" cap="flat" cmpd="sng" algn="ctr">
            <a:noFill/>
            <a:prstDash val="solid"/>
          </a:ln>
          <a:effectLst/>
        </p:spPr>
        <p:txBody>
          <a:bodyPr lIns="36000" tIns="0" rIns="36000" bIns="0"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050" kern="0" dirty="0">
                <a:solidFill>
                  <a:prstClr val="white"/>
                </a:solidFill>
                <a:latin typeface="Meiryo UI" panose="020B0604030504040204" pitchFamily="50" charset="-128"/>
                <a:ea typeface="Meiryo UI" panose="020B0604030504040204" pitchFamily="50" charset="-128"/>
              </a:rPr>
              <a:t>ミッション</a:t>
            </a:r>
            <a:br>
              <a:rPr kumimoji="1" lang="en-US" altLang="ja-JP" sz="1050" kern="0" dirty="0">
                <a:solidFill>
                  <a:prstClr val="white"/>
                </a:solidFill>
                <a:latin typeface="Meiryo UI" panose="020B0604030504040204" pitchFamily="50" charset="-128"/>
                <a:ea typeface="Meiryo UI" panose="020B0604030504040204" pitchFamily="50" charset="-128"/>
              </a:rPr>
            </a:br>
            <a:r>
              <a:rPr kumimoji="1" lang="ja-JP" altLang="en-US" sz="1050" kern="0" dirty="0">
                <a:solidFill>
                  <a:prstClr val="white"/>
                </a:solidFill>
                <a:latin typeface="Meiryo UI" panose="020B0604030504040204" pitchFamily="50" charset="-128"/>
                <a:ea typeface="Meiryo UI" panose="020B0604030504040204" pitchFamily="50" charset="-128"/>
              </a:rPr>
              <a:t>クリティカル</a:t>
            </a:r>
            <a:br>
              <a:rPr kumimoji="1" lang="en-US" altLang="ja-JP" sz="1050" kern="0" dirty="0">
                <a:solidFill>
                  <a:prstClr val="white"/>
                </a:solidFill>
                <a:latin typeface="Meiryo UI" panose="020B0604030504040204" pitchFamily="50" charset="-128"/>
                <a:ea typeface="Meiryo UI" panose="020B0604030504040204" pitchFamily="50" charset="-128"/>
              </a:rPr>
            </a:br>
            <a:r>
              <a:rPr kumimoji="1" lang="ja-JP" altLang="en-US" sz="1050" kern="0" dirty="0">
                <a:solidFill>
                  <a:prstClr val="white"/>
                </a:solidFill>
                <a:latin typeface="Meiryo UI" panose="020B0604030504040204" pitchFamily="50" charset="-128"/>
                <a:ea typeface="Meiryo UI" panose="020B0604030504040204" pitchFamily="50" charset="-128"/>
              </a:rPr>
              <a:t>クラウド</a:t>
            </a:r>
            <a:br>
              <a:rPr kumimoji="1" lang="en-US" altLang="ja-JP" sz="1050" kern="0" dirty="0">
                <a:solidFill>
                  <a:prstClr val="white"/>
                </a:solidFill>
                <a:latin typeface="Meiryo UI" panose="020B0604030504040204" pitchFamily="50" charset="-128"/>
                <a:ea typeface="Meiryo UI" panose="020B0604030504040204" pitchFamily="50" charset="-128"/>
              </a:rPr>
            </a:br>
            <a:r>
              <a:rPr kumimoji="1" lang="en-US" altLang="ja-JP" sz="1050" kern="0" dirty="0">
                <a:solidFill>
                  <a:prstClr val="white"/>
                </a:solidFill>
                <a:latin typeface="Meiryo UI" panose="020B0604030504040204" pitchFamily="50" charset="-128"/>
                <a:ea typeface="Meiryo UI" panose="020B0604030504040204" pitchFamily="50" charset="-128"/>
              </a:rPr>
              <a:t>(</a:t>
            </a:r>
            <a:r>
              <a:rPr kumimoji="1" lang="ja-JP" altLang="en-US" sz="1050" kern="0" dirty="0">
                <a:solidFill>
                  <a:prstClr val="white"/>
                </a:solidFill>
                <a:latin typeface="Meiryo UI" panose="020B0604030504040204" pitchFamily="50" charset="-128"/>
                <a:ea typeface="Meiryo UI" panose="020B0604030504040204" pitchFamily="50" charset="-128"/>
              </a:rPr>
              <a:t>堅牢性</a:t>
            </a:r>
            <a:r>
              <a:rPr kumimoji="1" lang="en-US" altLang="ja-JP" sz="1050" kern="0" dirty="0">
                <a:solidFill>
                  <a:prstClr val="white"/>
                </a:solidFill>
                <a:latin typeface="Meiryo UI" panose="020B0604030504040204" pitchFamily="50" charset="-128"/>
                <a:ea typeface="Meiryo UI" panose="020B0604030504040204" pitchFamily="50" charset="-128"/>
              </a:rPr>
              <a:t>)</a:t>
            </a:r>
            <a:endParaRPr kumimoji="1" lang="en-US" altLang="ja-JP" sz="105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6" name="テキスト プレースホルダー 5">
            <a:extLst>
              <a:ext uri="{FF2B5EF4-FFF2-40B4-BE49-F238E27FC236}">
                <a16:creationId xmlns:a16="http://schemas.microsoft.com/office/drawing/2014/main" id="{68693BDE-2381-F5AA-4758-F3650EA4A923}"/>
              </a:ext>
            </a:extLst>
          </p:cNvPr>
          <p:cNvSpPr>
            <a:spLocks noGrp="1"/>
          </p:cNvSpPr>
          <p:nvPr>
            <p:ph type="body" idx="10"/>
          </p:nvPr>
        </p:nvSpPr>
        <p:spPr/>
        <p:txBody>
          <a:bodyPr/>
          <a:lstStyle/>
          <a:p>
            <a:r>
              <a:rPr lang="ja-JP" altLang="en-US" dirty="0">
                <a:latin typeface="UD デジタル 教科書体 NK-R" panose="02020400000000000000" pitchFamily="18" charset="-128"/>
                <a:ea typeface="UD デジタル 教科書体 NK-R" panose="02020400000000000000" pitchFamily="18" charset="-128"/>
              </a:rPr>
              <a:t>メインサイトから</a:t>
            </a:r>
            <a:r>
              <a:rPr lang="en-US" altLang="ja-JP" dirty="0">
                <a:latin typeface="UD デジタル 教科書体 NK-R" panose="02020400000000000000" pitchFamily="18" charset="-128"/>
                <a:ea typeface="UD デジタル 教科書体 NK-R" panose="02020400000000000000" pitchFamily="18" charset="-128"/>
              </a:rPr>
              <a:t>DR</a:t>
            </a:r>
            <a:r>
              <a:rPr lang="ja-JP" altLang="en-US" dirty="0">
                <a:latin typeface="UD デジタル 教科書体 NK-R" panose="02020400000000000000" pitchFamily="18" charset="-128"/>
                <a:ea typeface="UD デジタル 教科書体 NK-R" panose="02020400000000000000" pitchFamily="18" charset="-128"/>
              </a:rPr>
              <a:t>サイトに仮想マシンが移動しても</a:t>
            </a:r>
            <a:br>
              <a:rPr lang="en-US" altLang="ja-JP" dirty="0">
                <a:latin typeface="UD デジタル 教科書体 NK-R" panose="02020400000000000000" pitchFamily="18" charset="-128"/>
                <a:ea typeface="UD デジタル 教科書体 NK-R" panose="02020400000000000000" pitchFamily="18" charset="-128"/>
              </a:rPr>
            </a:br>
            <a:r>
              <a:rPr lang="en-US" altLang="ja-JP" dirty="0">
                <a:latin typeface="UD デジタル 教科書体 NK-R" panose="02020400000000000000" pitchFamily="18" charset="-128"/>
                <a:ea typeface="UD デジタル 教科書体 NK-R" panose="02020400000000000000" pitchFamily="18" charset="-128"/>
              </a:rPr>
              <a:t>DNS</a:t>
            </a:r>
            <a:r>
              <a:rPr lang="ja-JP" altLang="en-US" dirty="0">
                <a:latin typeface="UD デジタル 教科書体 NK-R" panose="02020400000000000000" pitchFamily="18" charset="-128"/>
                <a:ea typeface="UD デジタル 教科書体 NK-R" panose="02020400000000000000" pitchFamily="18" charset="-128"/>
              </a:rPr>
              <a:t>レコードの切り替えなく接続が可能です</a:t>
            </a:r>
          </a:p>
        </p:txBody>
      </p:sp>
      <p:cxnSp>
        <p:nvCxnSpPr>
          <p:cNvPr id="13" name="直線コネクタ 12">
            <a:extLst>
              <a:ext uri="{FF2B5EF4-FFF2-40B4-BE49-F238E27FC236}">
                <a16:creationId xmlns:a16="http://schemas.microsoft.com/office/drawing/2014/main" id="{2E49A810-C591-396A-9FC9-3DEFC3165F17}"/>
              </a:ext>
            </a:extLst>
          </p:cNvPr>
          <p:cNvCxnSpPr/>
          <p:nvPr/>
        </p:nvCxnSpPr>
        <p:spPr>
          <a:xfrm>
            <a:off x="760412" y="1964267"/>
            <a:ext cx="7477655" cy="0"/>
          </a:xfrm>
          <a:prstGeom prst="line">
            <a:avLst/>
          </a:prstGeom>
          <a:ln w="57150">
            <a:solidFill>
              <a:srgbClr val="7030A0"/>
            </a:solidFill>
            <a:miter lim="800000"/>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AFEC42F0-7DD9-BBB1-DF97-3A2ABA7357D6}"/>
              </a:ext>
            </a:extLst>
          </p:cNvPr>
          <p:cNvCxnSpPr>
            <a:endCxn id="43" idx="0"/>
          </p:cNvCxnSpPr>
          <p:nvPr/>
        </p:nvCxnSpPr>
        <p:spPr>
          <a:xfrm>
            <a:off x="1443048" y="1964267"/>
            <a:ext cx="1" cy="310390"/>
          </a:xfrm>
          <a:prstGeom prst="line">
            <a:avLst/>
          </a:prstGeom>
          <a:ln w="28575">
            <a:solidFill>
              <a:srgbClr val="7030A0"/>
            </a:solidFill>
            <a:miter lim="800000"/>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25086C52-91DC-2204-7B31-2A462CA29C2D}"/>
              </a:ext>
            </a:extLst>
          </p:cNvPr>
          <p:cNvCxnSpPr/>
          <p:nvPr/>
        </p:nvCxnSpPr>
        <p:spPr>
          <a:xfrm>
            <a:off x="2269496" y="1996718"/>
            <a:ext cx="1" cy="310390"/>
          </a:xfrm>
          <a:prstGeom prst="line">
            <a:avLst/>
          </a:prstGeom>
          <a:ln w="28575">
            <a:solidFill>
              <a:srgbClr val="7030A0"/>
            </a:solidFill>
            <a:miter lim="800000"/>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D58AB81C-E5BD-51EF-9098-B8211A5C6B4E}"/>
              </a:ext>
            </a:extLst>
          </p:cNvPr>
          <p:cNvCxnSpPr/>
          <p:nvPr/>
        </p:nvCxnSpPr>
        <p:spPr>
          <a:xfrm>
            <a:off x="2780829" y="2003807"/>
            <a:ext cx="1" cy="310390"/>
          </a:xfrm>
          <a:prstGeom prst="line">
            <a:avLst/>
          </a:prstGeom>
          <a:ln w="28575">
            <a:solidFill>
              <a:srgbClr val="7030A0"/>
            </a:solidFill>
            <a:miter lim="800000"/>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A0B1F342-B6CC-9966-D3DD-065E464DE321}"/>
              </a:ext>
            </a:extLst>
          </p:cNvPr>
          <p:cNvCxnSpPr/>
          <p:nvPr/>
        </p:nvCxnSpPr>
        <p:spPr>
          <a:xfrm>
            <a:off x="3324198" y="2020203"/>
            <a:ext cx="1" cy="310390"/>
          </a:xfrm>
          <a:prstGeom prst="line">
            <a:avLst/>
          </a:prstGeom>
          <a:ln w="28575">
            <a:solidFill>
              <a:srgbClr val="7030A0"/>
            </a:solidFill>
            <a:miter lim="800000"/>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1F6AC757-76BA-0A04-8C83-47AC6FE459BC}"/>
              </a:ext>
            </a:extLst>
          </p:cNvPr>
          <p:cNvCxnSpPr/>
          <p:nvPr/>
        </p:nvCxnSpPr>
        <p:spPr>
          <a:xfrm>
            <a:off x="6392393" y="2013212"/>
            <a:ext cx="1" cy="310390"/>
          </a:xfrm>
          <a:prstGeom prst="line">
            <a:avLst/>
          </a:prstGeom>
          <a:ln w="28575">
            <a:solidFill>
              <a:srgbClr val="7030A0"/>
            </a:solidFill>
            <a:miter lim="800000"/>
          </a:ln>
        </p:spPr>
        <p:style>
          <a:lnRef idx="1">
            <a:schemeClr val="accent1"/>
          </a:lnRef>
          <a:fillRef idx="0">
            <a:schemeClr val="accent1"/>
          </a:fillRef>
          <a:effectRef idx="0">
            <a:schemeClr val="accent1"/>
          </a:effectRef>
          <a:fontRef idx="minor">
            <a:schemeClr val="tx1"/>
          </a:fontRef>
        </p:style>
      </p:cxnSp>
      <p:sp>
        <p:nvSpPr>
          <p:cNvPr id="43" name="四角形: 角を丸くする 42">
            <a:extLst>
              <a:ext uri="{FF2B5EF4-FFF2-40B4-BE49-F238E27FC236}">
                <a16:creationId xmlns:a16="http://schemas.microsoft.com/office/drawing/2014/main" id="{FD64904D-9CBE-48D9-41B4-8D7541C5628F}"/>
              </a:ext>
            </a:extLst>
          </p:cNvPr>
          <p:cNvSpPr/>
          <p:nvPr/>
        </p:nvSpPr>
        <p:spPr>
          <a:xfrm>
            <a:off x="1217377" y="2274657"/>
            <a:ext cx="451343" cy="318720"/>
          </a:xfrm>
          <a:prstGeom prst="roundRect">
            <a:avLst/>
          </a:prstGeom>
          <a:solidFill>
            <a:srgbClr val="6F7170"/>
          </a:solidFill>
          <a:ln w="25400" cap="flat" cmpd="sng" algn="ctr">
            <a:solidFill>
              <a:sysClr val="window" lastClr="FFFFFF"/>
            </a:solidFill>
            <a:prstDash val="solid"/>
          </a:ln>
          <a:effectLst/>
        </p:spPr>
        <p:txBody>
          <a:bodyPr lIns="0" tIns="0" rIns="0" bIns="0" rtlCol="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rPr>
              <a:t>仮想</a:t>
            </a:r>
            <a:br>
              <a:rPr kumimoji="1" lang="en-US" altLang="ja-JP" sz="900" b="0" i="0" u="none" strike="noStrike" kern="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rPr>
            </a:br>
            <a:r>
              <a:rPr kumimoji="1" lang="ja-JP" altLang="en-US" sz="900" b="0" i="0" u="none" strike="noStrike" kern="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rPr>
              <a:t>マシン</a:t>
            </a:r>
          </a:p>
        </p:txBody>
      </p:sp>
      <p:sp>
        <p:nvSpPr>
          <p:cNvPr id="45" name="四角形: 角を丸くする 44">
            <a:extLst>
              <a:ext uri="{FF2B5EF4-FFF2-40B4-BE49-F238E27FC236}">
                <a16:creationId xmlns:a16="http://schemas.microsoft.com/office/drawing/2014/main" id="{743D443C-EB75-B035-1190-C8D2013213B0}"/>
              </a:ext>
            </a:extLst>
          </p:cNvPr>
          <p:cNvSpPr/>
          <p:nvPr/>
        </p:nvSpPr>
        <p:spPr>
          <a:xfrm>
            <a:off x="6196077" y="2274657"/>
            <a:ext cx="451343" cy="318720"/>
          </a:xfrm>
          <a:prstGeom prst="roundRect">
            <a:avLst/>
          </a:prstGeom>
          <a:solidFill>
            <a:srgbClr val="6F7170"/>
          </a:solidFill>
          <a:ln w="25400" cap="flat" cmpd="sng" algn="ctr">
            <a:solidFill>
              <a:sysClr val="window" lastClr="FFFFFF"/>
            </a:solidFill>
            <a:prstDash val="solid"/>
          </a:ln>
          <a:effectLst/>
        </p:spPr>
        <p:txBody>
          <a:bodyPr lIns="0" tIns="0" rIns="0" bIns="0" rtlCol="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rPr>
              <a:t>仮想</a:t>
            </a:r>
            <a:br>
              <a:rPr kumimoji="1" lang="en-US" altLang="ja-JP" sz="900" b="0" i="0" u="none" strike="noStrike" kern="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rPr>
            </a:br>
            <a:r>
              <a:rPr kumimoji="1" lang="ja-JP" altLang="en-US" sz="900" b="0" i="0" u="none" strike="noStrike" kern="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rPr>
              <a:t>マシン</a:t>
            </a:r>
          </a:p>
        </p:txBody>
      </p:sp>
      <p:sp>
        <p:nvSpPr>
          <p:cNvPr id="44" name="四角形: 角を丸くする 43">
            <a:extLst>
              <a:ext uri="{FF2B5EF4-FFF2-40B4-BE49-F238E27FC236}">
                <a16:creationId xmlns:a16="http://schemas.microsoft.com/office/drawing/2014/main" id="{BB20BCAB-89AE-CACA-9C63-3671E7E0665E}"/>
              </a:ext>
            </a:extLst>
          </p:cNvPr>
          <p:cNvSpPr/>
          <p:nvPr/>
        </p:nvSpPr>
        <p:spPr>
          <a:xfrm>
            <a:off x="2046409" y="2300139"/>
            <a:ext cx="451343" cy="318720"/>
          </a:xfrm>
          <a:prstGeom prst="roundRect">
            <a:avLst/>
          </a:prstGeom>
          <a:solidFill>
            <a:srgbClr val="6F7170"/>
          </a:solidFill>
          <a:ln w="25400" cap="flat" cmpd="sng" algn="ctr">
            <a:solidFill>
              <a:sysClr val="window" lastClr="FFFFFF"/>
            </a:solidFill>
            <a:prstDash val="solid"/>
          </a:ln>
          <a:effectLst/>
        </p:spPr>
        <p:txBody>
          <a:bodyPr lIns="0" tIns="0" rIns="0" bIns="0" rtlCol="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rPr>
              <a:t>仮想</a:t>
            </a:r>
            <a:br>
              <a:rPr kumimoji="1" lang="en-US" altLang="ja-JP" sz="900" b="0" i="0" u="none" strike="noStrike" kern="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rPr>
            </a:br>
            <a:r>
              <a:rPr kumimoji="1" lang="ja-JP" altLang="en-US" sz="900" b="0" i="0" u="none" strike="noStrike" kern="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rPr>
              <a:t>マシン</a:t>
            </a:r>
          </a:p>
        </p:txBody>
      </p:sp>
      <p:sp>
        <p:nvSpPr>
          <p:cNvPr id="7" name="四角形: 角を丸くする 6">
            <a:extLst>
              <a:ext uri="{FF2B5EF4-FFF2-40B4-BE49-F238E27FC236}">
                <a16:creationId xmlns:a16="http://schemas.microsoft.com/office/drawing/2014/main" id="{77D347E6-BD0A-608A-30BE-C3C8EC00AAFE}"/>
              </a:ext>
            </a:extLst>
          </p:cNvPr>
          <p:cNvSpPr/>
          <p:nvPr/>
        </p:nvSpPr>
        <p:spPr>
          <a:xfrm>
            <a:off x="3069173" y="2300139"/>
            <a:ext cx="451343" cy="318720"/>
          </a:xfrm>
          <a:prstGeom prst="roundRect">
            <a:avLst/>
          </a:prstGeom>
          <a:solidFill>
            <a:srgbClr val="6F7170"/>
          </a:solidFill>
          <a:ln w="25400" cap="flat" cmpd="sng" algn="ctr">
            <a:solidFill>
              <a:sysClr val="window" lastClr="FFFFFF"/>
            </a:solidFill>
            <a:prstDash val="solid"/>
          </a:ln>
          <a:effectLst/>
        </p:spPr>
        <p:txBody>
          <a:bodyPr lIns="0" tIns="0" rIns="0" bIns="0" rtlCol="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rPr>
              <a:t>仮想</a:t>
            </a:r>
            <a:br>
              <a:rPr kumimoji="1" lang="en-US" altLang="ja-JP" sz="900" b="0" i="0" u="none" strike="noStrike" kern="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rPr>
            </a:br>
            <a:r>
              <a:rPr kumimoji="1" lang="ja-JP" altLang="en-US" sz="900" b="0" i="0" u="none" strike="noStrike" kern="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rPr>
              <a:t>マシン</a:t>
            </a:r>
          </a:p>
        </p:txBody>
      </p:sp>
      <p:sp>
        <p:nvSpPr>
          <p:cNvPr id="8" name="四角形: 角を丸くする 7">
            <a:extLst>
              <a:ext uri="{FF2B5EF4-FFF2-40B4-BE49-F238E27FC236}">
                <a16:creationId xmlns:a16="http://schemas.microsoft.com/office/drawing/2014/main" id="{B692D4F1-A5E2-1A3B-2C1A-F8487318F01D}"/>
              </a:ext>
            </a:extLst>
          </p:cNvPr>
          <p:cNvSpPr/>
          <p:nvPr/>
        </p:nvSpPr>
        <p:spPr>
          <a:xfrm>
            <a:off x="2557791" y="2300139"/>
            <a:ext cx="451343" cy="318720"/>
          </a:xfrm>
          <a:prstGeom prst="roundRect">
            <a:avLst/>
          </a:prstGeom>
          <a:solidFill>
            <a:srgbClr val="6F7170"/>
          </a:solidFill>
          <a:ln w="25400" cap="flat" cmpd="sng" algn="ctr">
            <a:solidFill>
              <a:sysClr val="window" lastClr="FFFFFF"/>
            </a:solidFill>
            <a:prstDash val="solid"/>
          </a:ln>
          <a:effectLst/>
        </p:spPr>
        <p:txBody>
          <a:bodyPr lIns="0" tIns="0" rIns="0" bIns="0" rtlCol="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rPr>
              <a:t>仮想</a:t>
            </a:r>
            <a:br>
              <a:rPr kumimoji="1" lang="en-US" altLang="ja-JP" sz="900" b="0" i="0" u="none" strike="noStrike" kern="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rPr>
            </a:br>
            <a:r>
              <a:rPr kumimoji="1" lang="ja-JP" altLang="en-US" sz="900" b="0" i="0" u="none" strike="noStrike" kern="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rPr>
              <a:t>マシン</a:t>
            </a:r>
          </a:p>
        </p:txBody>
      </p:sp>
      <p:sp>
        <p:nvSpPr>
          <p:cNvPr id="25" name="テキスト ボックス 24">
            <a:extLst>
              <a:ext uri="{FF2B5EF4-FFF2-40B4-BE49-F238E27FC236}">
                <a16:creationId xmlns:a16="http://schemas.microsoft.com/office/drawing/2014/main" id="{8D2C4277-CDBD-16DE-CFFD-B687327E1689}"/>
              </a:ext>
            </a:extLst>
          </p:cNvPr>
          <p:cNvSpPr txBox="1"/>
          <p:nvPr/>
        </p:nvSpPr>
        <p:spPr>
          <a:xfrm>
            <a:off x="948267" y="4978400"/>
            <a:ext cx="8111066" cy="369332"/>
          </a:xfrm>
          <a:prstGeom prst="rect">
            <a:avLst/>
          </a:prstGeom>
          <a:noFill/>
        </p:spPr>
        <p:txBody>
          <a:bodyPr wrap="square" rtlCol="0">
            <a:spAutoFit/>
          </a:bodyPr>
          <a:lstStyle/>
          <a:p>
            <a:pPr algn="l"/>
            <a:r>
              <a:rPr kumimoji="1" lang="en-US" altLang="ja-JP" sz="18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AHV(Nutanix</a:t>
            </a:r>
            <a:r>
              <a:rPr kumimoji="1" lang="ja-JP" altLang="en-US" sz="18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社製ハイパーバイザー</a:t>
            </a:r>
            <a:r>
              <a:rPr kumimoji="1" lang="en-US" altLang="ja-JP" sz="18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a:t>
            </a:r>
            <a:r>
              <a:rPr kumimoji="1" lang="ja-JP" altLang="en-US" sz="18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a:t>
            </a:r>
            <a:r>
              <a:rPr kumimoji="1" lang="en-US" altLang="ja-JP" sz="18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Flow</a:t>
            </a:r>
            <a:r>
              <a:rPr kumimoji="1" lang="ja-JP" altLang="en-US" sz="18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の組み合わせが必要になります</a:t>
            </a:r>
          </a:p>
        </p:txBody>
      </p:sp>
      <p:cxnSp>
        <p:nvCxnSpPr>
          <p:cNvPr id="36" name="直線コネクタ 35">
            <a:extLst>
              <a:ext uri="{FF2B5EF4-FFF2-40B4-BE49-F238E27FC236}">
                <a16:creationId xmlns:a16="http://schemas.microsoft.com/office/drawing/2014/main" id="{33005670-0145-CAAA-900E-901692ACD8F4}"/>
              </a:ext>
            </a:extLst>
          </p:cNvPr>
          <p:cNvCxnSpPr>
            <a:cxnSpLocks/>
          </p:cNvCxnSpPr>
          <p:nvPr/>
        </p:nvCxnSpPr>
        <p:spPr>
          <a:xfrm>
            <a:off x="3183466" y="4391548"/>
            <a:ext cx="2819401" cy="0"/>
          </a:xfrm>
          <a:prstGeom prst="line">
            <a:avLst/>
          </a:prstGeom>
          <a:ln w="57150">
            <a:solidFill>
              <a:srgbClr val="FFFF00"/>
            </a:solidFill>
            <a:miter lim="800000"/>
          </a:ln>
        </p:spPr>
        <p:style>
          <a:lnRef idx="1">
            <a:schemeClr val="accent1"/>
          </a:lnRef>
          <a:fillRef idx="0">
            <a:schemeClr val="accent1"/>
          </a:fillRef>
          <a:effectRef idx="0">
            <a:schemeClr val="accent1"/>
          </a:effectRef>
          <a:fontRef idx="minor">
            <a:schemeClr val="tx1"/>
          </a:fontRef>
        </p:style>
      </p:cxnSp>
      <p:sp>
        <p:nvSpPr>
          <p:cNvPr id="47" name="テキスト ボックス 46">
            <a:extLst>
              <a:ext uri="{FF2B5EF4-FFF2-40B4-BE49-F238E27FC236}">
                <a16:creationId xmlns:a16="http://schemas.microsoft.com/office/drawing/2014/main" id="{93D53D39-A364-218F-9AFE-AB6E71517915}"/>
              </a:ext>
            </a:extLst>
          </p:cNvPr>
          <p:cNvSpPr txBox="1"/>
          <p:nvPr/>
        </p:nvSpPr>
        <p:spPr>
          <a:xfrm>
            <a:off x="3183466" y="3754648"/>
            <a:ext cx="3002493" cy="646331"/>
          </a:xfrm>
          <a:prstGeom prst="rect">
            <a:avLst/>
          </a:prstGeom>
          <a:noFill/>
        </p:spPr>
        <p:txBody>
          <a:bodyPr wrap="square" rtlCol="0">
            <a:spAutoFit/>
          </a:bodyPr>
          <a:lstStyle/>
          <a:p>
            <a:pPr algn="l"/>
            <a:r>
              <a:rPr kumimoji="1" lang="ja-JP" altLang="en-US" sz="1800" dirty="0">
                <a:solidFill>
                  <a:srgbClr val="FFFF00"/>
                </a:solidFill>
                <a:latin typeface="UD デジタル 教科書体 NK-R" panose="02020400000000000000" pitchFamily="18" charset="-128"/>
                <a:ea typeface="UD デジタル 教科書体 NK-R" panose="02020400000000000000" pitchFamily="18" charset="-128"/>
                <a:cs typeface="Arial" pitchFamily="34" charset="0"/>
              </a:rPr>
              <a:t>回線も販売（増速）できる</a:t>
            </a:r>
            <a:br>
              <a:rPr kumimoji="1" lang="en-US" altLang="ja-JP" sz="1800" dirty="0">
                <a:solidFill>
                  <a:srgbClr val="FFFF00"/>
                </a:solidFill>
                <a:latin typeface="UD デジタル 教科書体 NK-R" panose="02020400000000000000" pitchFamily="18" charset="-128"/>
                <a:ea typeface="UD デジタル 教科書体 NK-R" panose="02020400000000000000" pitchFamily="18" charset="-128"/>
                <a:cs typeface="Arial" pitchFamily="34" charset="0"/>
              </a:rPr>
            </a:br>
            <a:r>
              <a:rPr kumimoji="1" lang="ja-JP" altLang="en-US" sz="1800" dirty="0">
                <a:solidFill>
                  <a:srgbClr val="FFFF00"/>
                </a:solidFill>
                <a:latin typeface="UD デジタル 教科書体 NK-R" panose="02020400000000000000" pitchFamily="18" charset="-128"/>
                <a:ea typeface="UD デジタル 教科書体 NK-R" panose="02020400000000000000" pitchFamily="18" charset="-128"/>
                <a:cs typeface="Arial" pitchFamily="34" charset="0"/>
              </a:rPr>
              <a:t>可能性がある</a:t>
            </a:r>
          </a:p>
        </p:txBody>
      </p:sp>
      <p:sp>
        <p:nvSpPr>
          <p:cNvPr id="14" name="Slide Number Placeholder 5">
            <a:extLst>
              <a:ext uri="{FF2B5EF4-FFF2-40B4-BE49-F238E27FC236}">
                <a16:creationId xmlns:a16="http://schemas.microsoft.com/office/drawing/2014/main" id="{6B2CF497-FA0F-3AB2-D115-A63CEDA4AA5A}"/>
              </a:ext>
            </a:extLst>
          </p:cNvPr>
          <p:cNvSpPr>
            <a:spLocks noGrp="1"/>
          </p:cNvSpPr>
          <p:nvPr>
            <p:ph type="sldNum" sz="quarter" idx="4"/>
          </p:nvPr>
        </p:nvSpPr>
        <p:spPr>
          <a:xfrm>
            <a:off x="11672569" y="6400800"/>
            <a:ext cx="439026" cy="155448"/>
          </a:xfrm>
          <a:prstGeom prst="rect">
            <a:avLst/>
          </a:prstGeom>
        </p:spPr>
        <p:txBody>
          <a:bodyPr vert="horz" lIns="0" tIns="0" rIns="0" bIns="0" rtlCol="0" anchor="ctr"/>
          <a:lstStyle>
            <a:lvl1pPr algn="ctr">
              <a:defRPr sz="1000">
                <a:solidFill>
                  <a:schemeClr val="bg1"/>
                </a:solidFill>
                <a:latin typeface="Arial" panose="020B0604020202020204" pitchFamily="34" charset="0"/>
                <a:cs typeface="Arial" panose="020B0604020202020204" pitchFamily="34" charset="0"/>
              </a:defRPr>
            </a:lvl1pPr>
          </a:lstStyle>
          <a:p>
            <a:fld id="{6D22F896-40B5-4ADD-8801-0D06FADFA095}" type="slidenum">
              <a:rPr lang="en-US" smtClean="0"/>
              <a:pPr/>
              <a:t>19</a:t>
            </a:fld>
            <a:endParaRPr lang="en-US" dirty="0"/>
          </a:p>
        </p:txBody>
      </p:sp>
    </p:spTree>
    <p:extLst>
      <p:ext uri="{BB962C8B-B14F-4D97-AF65-F5344CB8AC3E}">
        <p14:creationId xmlns:p14="http://schemas.microsoft.com/office/powerpoint/2010/main" val="154160901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1000" fill="hold"/>
                                        <p:tgtEl>
                                          <p:spTgt spid="45"/>
                                        </p:tgtEl>
                                        <p:attrNameLst>
                                          <p:attrName>ppt_w</p:attrName>
                                        </p:attrNameLst>
                                      </p:cBhvr>
                                      <p:tavLst>
                                        <p:tav tm="0">
                                          <p:val>
                                            <p:fltVal val="0"/>
                                          </p:val>
                                        </p:tav>
                                        <p:tav tm="100000">
                                          <p:val>
                                            <p:strVal val="#ppt_w"/>
                                          </p:val>
                                        </p:tav>
                                      </p:tavLst>
                                    </p:anim>
                                    <p:anim calcmode="lin" valueType="num">
                                      <p:cBhvr>
                                        <p:cTn id="22" dur="1000" fill="hold"/>
                                        <p:tgtEl>
                                          <p:spTgt spid="45"/>
                                        </p:tgtEl>
                                        <p:attrNameLst>
                                          <p:attrName>ppt_h</p:attrName>
                                        </p:attrNameLst>
                                      </p:cBhvr>
                                      <p:tavLst>
                                        <p:tav tm="0">
                                          <p:val>
                                            <p:fltVal val="0"/>
                                          </p:val>
                                        </p:tav>
                                        <p:tav tm="100000">
                                          <p:val>
                                            <p:strVal val="#ppt_h"/>
                                          </p:val>
                                        </p:tav>
                                      </p:tavLst>
                                    </p:anim>
                                    <p:anim calcmode="lin" valueType="num">
                                      <p:cBhvr>
                                        <p:cTn id="23" dur="1000" fill="hold"/>
                                        <p:tgtEl>
                                          <p:spTgt spid="45"/>
                                        </p:tgtEl>
                                        <p:attrNameLst>
                                          <p:attrName>style.rotation</p:attrName>
                                        </p:attrNameLst>
                                      </p:cBhvr>
                                      <p:tavLst>
                                        <p:tav tm="0">
                                          <p:val>
                                            <p:fltVal val="90"/>
                                          </p:val>
                                        </p:tav>
                                        <p:tav tm="100000">
                                          <p:val>
                                            <p:fltVal val="0"/>
                                          </p:val>
                                        </p:tav>
                                      </p:tavLst>
                                    </p:anim>
                                    <p:animEffect transition="in" filter="fade">
                                      <p:cBhvr>
                                        <p:cTn id="24"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p:bldP spid="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1DA36B82-B286-328A-0EA6-C52C325BA3CB}"/>
              </a:ext>
            </a:extLst>
          </p:cNvPr>
          <p:cNvSpPr>
            <a:spLocks noGrp="1"/>
          </p:cNvSpPr>
          <p:nvPr>
            <p:ph type="title"/>
          </p:nvPr>
        </p:nvSpPr>
        <p:spPr/>
        <p:txBody>
          <a:bodyPr/>
          <a:lstStyle/>
          <a:p>
            <a:r>
              <a:rPr lang="ja-JP" altLang="en-US" dirty="0">
                <a:latin typeface="UD デジタル 教科書体 NK-R" panose="02020400000000000000" pitchFamily="18" charset="-128"/>
                <a:ea typeface="UD デジタル 教科書体 NK-R" panose="02020400000000000000" pitchFamily="18" charset="-128"/>
              </a:rPr>
              <a:t>本日のテーマ</a:t>
            </a:r>
          </a:p>
        </p:txBody>
      </p:sp>
      <p:sp>
        <p:nvSpPr>
          <p:cNvPr id="5" name="コンテンツ プレースホルダー 4">
            <a:extLst>
              <a:ext uri="{FF2B5EF4-FFF2-40B4-BE49-F238E27FC236}">
                <a16:creationId xmlns:a16="http://schemas.microsoft.com/office/drawing/2014/main" id="{F62CACA4-D63A-E1C6-C70F-52C2B61306E7}"/>
              </a:ext>
            </a:extLst>
          </p:cNvPr>
          <p:cNvSpPr>
            <a:spLocks noGrp="1"/>
          </p:cNvSpPr>
          <p:nvPr>
            <p:ph sz="half" idx="1"/>
          </p:nvPr>
        </p:nvSpPr>
        <p:spPr/>
        <p:txBody>
          <a:bodyPr/>
          <a:lstStyle/>
          <a:p>
            <a:pPr marL="514350" indent="-514350">
              <a:spcAft>
                <a:spcPts val="600"/>
              </a:spcAft>
              <a:buFont typeface="+mj-lt"/>
              <a:buAutoNum type="arabicPeriod"/>
            </a:pPr>
            <a:r>
              <a:rPr kumimoji="1" lang="ja-JP" altLang="en-US" sz="2800" dirty="0">
                <a:latin typeface="UD デジタル 教科書体 NK-R" panose="02020400000000000000" pitchFamily="18" charset="-128"/>
                <a:ea typeface="UD デジタル 教科書体 NK-R" panose="02020400000000000000" pitchFamily="18" charset="-128"/>
              </a:rPr>
              <a:t>クラウド利用者のオンプレミス回帰とその理由とは？</a:t>
            </a:r>
            <a:endParaRPr kumimoji="1" lang="en-US" altLang="ja-JP" sz="2800" dirty="0">
              <a:latin typeface="UD デジタル 教科書体 NK-R" panose="02020400000000000000" pitchFamily="18" charset="-128"/>
              <a:ea typeface="UD デジタル 教科書体 NK-R" panose="02020400000000000000" pitchFamily="18" charset="-128"/>
            </a:endParaRPr>
          </a:p>
          <a:p>
            <a:pPr marL="514350" indent="-514350">
              <a:spcAft>
                <a:spcPts val="600"/>
              </a:spcAft>
              <a:buFont typeface="+mj-lt"/>
              <a:buAutoNum type="arabicPeriod"/>
            </a:pPr>
            <a:r>
              <a:rPr kumimoji="1" lang="ja-JP" altLang="en-US" sz="2800" dirty="0">
                <a:latin typeface="UD デジタル 教科書体 NK-R" panose="02020400000000000000" pitchFamily="18" charset="-128"/>
                <a:ea typeface="UD デジタル 教科書体 NK-R" panose="02020400000000000000" pitchFamily="18" charset="-128"/>
              </a:rPr>
              <a:t>キーワードは　「</a:t>
            </a:r>
            <a:r>
              <a:rPr lang="en-US" altLang="ja-JP" sz="2800" dirty="0">
                <a:solidFill>
                  <a:srgbClr val="00B0F0"/>
                </a:solidFill>
                <a:latin typeface="UD デジタル 教科書体 NK-R" panose="02020400000000000000" pitchFamily="18" charset="-128"/>
                <a:ea typeface="UD デジタル 教科書体 NK-R" panose="02020400000000000000" pitchFamily="18" charset="-128"/>
              </a:rPr>
              <a:t>New</a:t>
            </a:r>
            <a:r>
              <a:rPr lang="ja-JP" altLang="en-US" sz="2800" dirty="0">
                <a:solidFill>
                  <a:srgbClr val="00B0F0"/>
                </a:solidFill>
                <a:latin typeface="UD デジタル 教科書体 NK-R" panose="02020400000000000000" pitchFamily="18" charset="-128"/>
                <a:ea typeface="UD デジタル 教科書体 NK-R" panose="02020400000000000000" pitchFamily="18" charset="-128"/>
              </a:rPr>
              <a:t>オンプレミス</a:t>
            </a:r>
            <a:r>
              <a:rPr lang="ja-JP" altLang="en-US" sz="2800" dirty="0">
                <a:latin typeface="UD デジタル 教科書体 NK-R" panose="02020400000000000000" pitchFamily="18" charset="-128"/>
                <a:ea typeface="UD デジタル 教科書体 NK-R" panose="02020400000000000000" pitchFamily="18" charset="-128"/>
              </a:rPr>
              <a:t>」</a:t>
            </a:r>
            <a:endParaRPr lang="en-US" altLang="ja-JP" sz="2800" dirty="0">
              <a:latin typeface="UD デジタル 教科書体 NK-R" panose="02020400000000000000" pitchFamily="18" charset="-128"/>
              <a:ea typeface="UD デジタル 教科書体 NK-R" panose="02020400000000000000" pitchFamily="18" charset="-128"/>
            </a:endParaRPr>
          </a:p>
          <a:p>
            <a:pPr marL="514350" indent="-514350">
              <a:spcAft>
                <a:spcPts val="600"/>
              </a:spcAft>
              <a:buFont typeface="+mj-lt"/>
              <a:buAutoNum type="arabicPeriod"/>
            </a:pPr>
            <a:r>
              <a:rPr lang="en-US" altLang="ja-JP" sz="2800" dirty="0">
                <a:latin typeface="UD デジタル 教科書体 NK-R" panose="02020400000000000000" pitchFamily="18" charset="-128"/>
                <a:ea typeface="UD デジタル 教科書体 NK-R" panose="02020400000000000000" pitchFamily="18" charset="-128"/>
              </a:rPr>
              <a:t>Nutanix Cloud Platform</a:t>
            </a:r>
            <a:r>
              <a:rPr lang="ja-JP" altLang="en-US" sz="2800" dirty="0">
                <a:latin typeface="UD デジタル 教科書体 NK-R" panose="02020400000000000000" pitchFamily="18" charset="-128"/>
                <a:ea typeface="UD デジタル 教科書体 NK-R" panose="02020400000000000000" pitchFamily="18" charset="-128"/>
              </a:rPr>
              <a:t>がオンプレミスでクラウドに成りうる理由</a:t>
            </a:r>
            <a:endParaRPr lang="en-US" altLang="ja-JP" sz="2800" dirty="0">
              <a:latin typeface="UD デジタル 教科書体 NK-R" panose="02020400000000000000" pitchFamily="18" charset="-128"/>
              <a:ea typeface="UD デジタル 教科書体 NK-R" panose="02020400000000000000" pitchFamily="18" charset="-128"/>
            </a:endParaRPr>
          </a:p>
          <a:p>
            <a:pPr marL="514350" indent="-514350">
              <a:spcAft>
                <a:spcPts val="600"/>
              </a:spcAft>
              <a:buFont typeface="+mj-lt"/>
              <a:buAutoNum type="arabicPeriod"/>
            </a:pPr>
            <a:r>
              <a:rPr lang="en-US" altLang="ja-JP" sz="2800" dirty="0">
                <a:latin typeface="UD デジタル 教科書体 NK-R" panose="02020400000000000000" pitchFamily="18" charset="-128"/>
                <a:ea typeface="UD デジタル 教科書体 NK-R" panose="02020400000000000000" pitchFamily="18" charset="-128"/>
              </a:rPr>
              <a:t>New</a:t>
            </a:r>
            <a:r>
              <a:rPr lang="ja-JP" altLang="en-US" sz="2800" dirty="0">
                <a:latin typeface="UD デジタル 教科書体 NK-R" panose="02020400000000000000" pitchFamily="18" charset="-128"/>
                <a:ea typeface="UD デジタル 教科書体 NK-R" panose="02020400000000000000" pitchFamily="18" charset="-128"/>
              </a:rPr>
              <a:t>オンプレミスを基軸にハイブリッド・マルチクラウドの展開</a:t>
            </a:r>
            <a:endParaRPr lang="en-US" altLang="ja-JP" sz="2800" dirty="0">
              <a:latin typeface="UD デジタル 教科書体 NK-R" panose="02020400000000000000" pitchFamily="18" charset="-128"/>
              <a:ea typeface="UD デジタル 教科書体 NK-R" panose="02020400000000000000" pitchFamily="18" charset="-128"/>
            </a:endParaRPr>
          </a:p>
          <a:p>
            <a:pPr marL="514350" indent="-514350">
              <a:spcAft>
                <a:spcPts val="600"/>
              </a:spcAft>
              <a:buFont typeface="+mj-lt"/>
              <a:buAutoNum type="arabicPeriod"/>
            </a:pPr>
            <a:r>
              <a:rPr lang="en-US" altLang="ja-JP" sz="2800" dirty="0">
                <a:latin typeface="UD デジタル 教科書体 NK-R" panose="02020400000000000000" pitchFamily="18" charset="-128"/>
                <a:ea typeface="UD デジタル 教科書体 NK-R" panose="02020400000000000000" pitchFamily="18" charset="-128"/>
              </a:rPr>
              <a:t>Why Lenovo</a:t>
            </a:r>
            <a:r>
              <a:rPr lang="ja-JP" altLang="en-US" sz="2800" dirty="0">
                <a:latin typeface="UD デジタル 教科書体 NK-R" panose="02020400000000000000" pitchFamily="18" charset="-128"/>
                <a:ea typeface="UD デジタル 教科書体 NK-R" panose="02020400000000000000" pitchFamily="18" charset="-128"/>
              </a:rPr>
              <a:t>？ </a:t>
            </a:r>
            <a:r>
              <a:rPr lang="en-US" altLang="ja-JP" sz="2800" dirty="0">
                <a:latin typeface="UD デジタル 教科書体 NK-R" panose="02020400000000000000" pitchFamily="18" charset="-128"/>
                <a:ea typeface="UD デジタル 教科書体 NK-R" panose="02020400000000000000" pitchFamily="18" charset="-128"/>
              </a:rPr>
              <a:t>&amp;</a:t>
            </a:r>
            <a:r>
              <a:rPr lang="ja-JP" altLang="en-US" sz="2800" dirty="0">
                <a:latin typeface="UD デジタル 教科書体 NK-R" panose="02020400000000000000" pitchFamily="18" charset="-128"/>
                <a:ea typeface="UD デジタル 教科書体 NK-R" panose="02020400000000000000" pitchFamily="18" charset="-128"/>
              </a:rPr>
              <a:t> </a:t>
            </a:r>
            <a:r>
              <a:rPr lang="en-US" altLang="ja-JP" sz="2800" dirty="0">
                <a:latin typeface="UD デジタル 教科書体 NK-R" panose="02020400000000000000" pitchFamily="18" charset="-128"/>
                <a:ea typeface="UD デジタル 教科書体 NK-R" panose="02020400000000000000" pitchFamily="18" charset="-128"/>
              </a:rPr>
              <a:t>ThinkAgile HX</a:t>
            </a:r>
            <a:r>
              <a:rPr lang="ja-JP" altLang="en-US" sz="2800" dirty="0">
                <a:latin typeface="UD デジタル 教科書体 NK-R" panose="02020400000000000000" pitchFamily="18" charset="-128"/>
                <a:ea typeface="UD デジタル 教科書体 NK-R" panose="02020400000000000000" pitchFamily="18" charset="-128"/>
              </a:rPr>
              <a:t>シリーズ？</a:t>
            </a:r>
            <a:endParaRPr lang="en-US" altLang="ja-JP" sz="2800" dirty="0">
              <a:latin typeface="UD デジタル 教科書体 NK-R" panose="02020400000000000000" pitchFamily="18" charset="-128"/>
              <a:ea typeface="UD デジタル 教科書体 NK-R" panose="02020400000000000000" pitchFamily="18" charset="-128"/>
            </a:endParaRPr>
          </a:p>
          <a:p>
            <a:endParaRPr lang="ja-JP" altLang="en-US" dirty="0">
              <a:latin typeface="UD デジタル 教科書体 NK-R" panose="02020400000000000000" pitchFamily="18" charset="-128"/>
              <a:ea typeface="UD デジタル 教科書体 NK-R" panose="02020400000000000000" pitchFamily="18" charset="-128"/>
            </a:endParaRPr>
          </a:p>
        </p:txBody>
      </p:sp>
      <p:sp>
        <p:nvSpPr>
          <p:cNvPr id="7" name="Slide Number Placeholder 5">
            <a:extLst>
              <a:ext uri="{FF2B5EF4-FFF2-40B4-BE49-F238E27FC236}">
                <a16:creationId xmlns:a16="http://schemas.microsoft.com/office/drawing/2014/main" id="{86D903D6-DC6D-5A81-93BA-81892FCB0799}"/>
              </a:ext>
            </a:extLst>
          </p:cNvPr>
          <p:cNvSpPr>
            <a:spLocks noGrp="1"/>
          </p:cNvSpPr>
          <p:nvPr>
            <p:ph type="sldNum" sz="quarter" idx="4"/>
          </p:nvPr>
        </p:nvSpPr>
        <p:spPr>
          <a:xfrm>
            <a:off x="11672569" y="6400800"/>
            <a:ext cx="439026" cy="155448"/>
          </a:xfrm>
          <a:prstGeom prst="rect">
            <a:avLst/>
          </a:prstGeom>
        </p:spPr>
        <p:txBody>
          <a:bodyPr vert="horz" lIns="0" tIns="0" rIns="0" bIns="0" rtlCol="0" anchor="ctr"/>
          <a:lstStyle>
            <a:lvl1pPr algn="ctr">
              <a:defRPr sz="1000">
                <a:solidFill>
                  <a:schemeClr val="bg1"/>
                </a:solidFill>
                <a:latin typeface="Arial" panose="020B0604020202020204" pitchFamily="34" charset="0"/>
                <a:cs typeface="Arial" panose="020B0604020202020204" pitchFamily="34" charset="0"/>
              </a:defRPr>
            </a:lvl1pPr>
          </a:lstStyle>
          <a:p>
            <a:fld id="{6D22F896-40B5-4ADD-8801-0D06FADFA095}" type="slidenum">
              <a:rPr lang="en-US" smtClean="0"/>
              <a:pPr/>
              <a:t>2</a:t>
            </a:fld>
            <a:endParaRPr lang="en-US" dirty="0"/>
          </a:p>
        </p:txBody>
      </p:sp>
      <p:pic>
        <p:nvPicPr>
          <p:cNvPr id="8" name="Picture 15">
            <a:extLst>
              <a:ext uri="{FF2B5EF4-FFF2-40B4-BE49-F238E27FC236}">
                <a16:creationId xmlns:a16="http://schemas.microsoft.com/office/drawing/2014/main" id="{1F28D9F6-9CCC-D60F-EAF7-6A583BAC78A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70146" y="4942098"/>
            <a:ext cx="4104947" cy="458421"/>
          </a:xfrm>
          <a:prstGeom prst="rect">
            <a:avLst/>
          </a:prstGeom>
        </p:spPr>
      </p:pic>
      <p:pic>
        <p:nvPicPr>
          <p:cNvPr id="9" name="Picture 3" descr="A picture containing electronics, electronic device, computer&#10;&#10;Description automatically generated">
            <a:extLst>
              <a:ext uri="{FF2B5EF4-FFF2-40B4-BE49-F238E27FC236}">
                <a16:creationId xmlns:a16="http://schemas.microsoft.com/office/drawing/2014/main" id="{9216D417-AB17-84B7-F8B6-C7C59BE2663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70147" y="5422816"/>
            <a:ext cx="4104947" cy="755621"/>
          </a:xfrm>
          <a:prstGeom prst="rect">
            <a:avLst/>
          </a:prstGeom>
        </p:spPr>
      </p:pic>
      <p:sp>
        <p:nvSpPr>
          <p:cNvPr id="10" name="TextBox 37">
            <a:extLst>
              <a:ext uri="{FF2B5EF4-FFF2-40B4-BE49-F238E27FC236}">
                <a16:creationId xmlns:a16="http://schemas.microsoft.com/office/drawing/2014/main" id="{37CE5232-3CE6-2717-FA19-AB935417538D}"/>
              </a:ext>
            </a:extLst>
          </p:cNvPr>
          <p:cNvSpPr txBox="1"/>
          <p:nvPr/>
        </p:nvSpPr>
        <p:spPr>
          <a:xfrm>
            <a:off x="9371537" y="5647808"/>
            <a:ext cx="2260432" cy="424732"/>
          </a:xfrm>
          <a:prstGeom prst="rect">
            <a:avLst/>
          </a:prstGeom>
          <a:noFill/>
          <a:ln>
            <a:noFill/>
          </a:ln>
        </p:spPr>
        <p:txBody>
          <a:bodyPr wrap="square" rtlCol="0" anchor="ctr" anchorCtr="0">
            <a:spAutoFit/>
          </a:bodyPr>
          <a:lstStyle/>
          <a:p>
            <a:pPr algn="ctr" defTabSz="1217525">
              <a:lnSpc>
                <a:spcPct val="90000"/>
              </a:lnSpc>
              <a:spcBef>
                <a:spcPts val="100"/>
              </a:spcBef>
              <a:spcAft>
                <a:spcPts val="100"/>
              </a:spcAft>
              <a:defRPr/>
            </a:pPr>
            <a:r>
              <a:rPr lang="en-US" b="1" kern="0" dirty="0">
                <a:solidFill>
                  <a:prstClr val="white"/>
                </a:solidFill>
                <a:latin typeface="Arial" panose="020B0604020202020204" pitchFamily="34" charset="0"/>
                <a:cs typeface="Arial" panose="020B0604020202020204" pitchFamily="34" charset="0"/>
              </a:rPr>
              <a:t>HX Series </a:t>
            </a:r>
          </a:p>
        </p:txBody>
      </p:sp>
      <p:pic>
        <p:nvPicPr>
          <p:cNvPr id="11" name="Picture 25" descr="A picture containing text, clipart&#10;&#10;Description automatically generated">
            <a:extLst>
              <a:ext uri="{FF2B5EF4-FFF2-40B4-BE49-F238E27FC236}">
                <a16:creationId xmlns:a16="http://schemas.microsoft.com/office/drawing/2014/main" id="{B119C6DF-4C01-431B-417B-D51983271C2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713635" y="5245914"/>
            <a:ext cx="1482605" cy="472275"/>
          </a:xfrm>
          <a:prstGeom prst="rect">
            <a:avLst/>
          </a:prstGeom>
          <a:noFill/>
          <a:ln>
            <a:noFill/>
          </a:ln>
        </p:spPr>
      </p:pic>
    </p:spTree>
    <p:extLst>
      <p:ext uri="{BB962C8B-B14F-4D97-AF65-F5344CB8AC3E}">
        <p14:creationId xmlns:p14="http://schemas.microsoft.com/office/powerpoint/2010/main" val="2156520086"/>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フッター プレースホルダー 3">
            <a:extLst>
              <a:ext uri="{FF2B5EF4-FFF2-40B4-BE49-F238E27FC236}">
                <a16:creationId xmlns:a16="http://schemas.microsoft.com/office/drawing/2014/main" id="{62E36AA7-90AA-53B4-FDE6-94B41A34BCDB}"/>
              </a:ext>
            </a:extLst>
          </p:cNvPr>
          <p:cNvSpPr txBox="1">
            <a:spLocks/>
          </p:cNvSpPr>
          <p:nvPr/>
        </p:nvSpPr>
        <p:spPr>
          <a:xfrm>
            <a:off x="435180" y="6060212"/>
            <a:ext cx="2532900" cy="3234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600"/>
              <a:buFont typeface="Montserrat"/>
              <a:buNone/>
              <a:defRPr sz="600" b="0" i="0" u="none" strike="noStrike" cap="none" baseline="0">
                <a:solidFill>
                  <a:srgbClr val="9C9C9C"/>
                </a:solidFill>
                <a:latin typeface="+mn-lt"/>
                <a:ea typeface="+mn-ea"/>
                <a:cs typeface="Montserrat"/>
                <a:sym typeface="Montserrat"/>
              </a:defRPr>
            </a:lvl1pPr>
            <a:lvl2pPr marR="0" lvl="1" algn="l" rtl="0">
              <a:lnSpc>
                <a:spcPct val="100000"/>
              </a:lnSpc>
              <a:spcBef>
                <a:spcPts val="0"/>
              </a:spcBef>
              <a:spcAft>
                <a:spcPts val="0"/>
              </a:spcAft>
              <a:buClr>
                <a:schemeClr val="dk1"/>
              </a:buClr>
              <a:buSzPts val="600"/>
              <a:buFont typeface="Montserrat"/>
              <a:buNone/>
              <a:defRPr sz="6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600"/>
              <a:buFont typeface="Montserrat"/>
              <a:buNone/>
              <a:defRPr sz="6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600"/>
              <a:buFont typeface="Montserrat"/>
              <a:buNone/>
              <a:defRPr sz="6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600"/>
              <a:buFont typeface="Montserrat"/>
              <a:buNone/>
              <a:defRPr sz="6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600"/>
              <a:buFont typeface="Montserrat"/>
              <a:buNone/>
              <a:defRPr sz="6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600"/>
              <a:buFont typeface="Montserrat"/>
              <a:buNone/>
              <a:defRPr sz="6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600"/>
              <a:buFont typeface="Montserrat"/>
              <a:buNone/>
              <a:defRPr sz="6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600"/>
              <a:buFont typeface="Montserrat"/>
              <a:buNone/>
              <a:defRPr sz="600" b="0" i="0" u="none" strike="noStrike" cap="none">
                <a:solidFill>
                  <a:schemeClr val="dk1"/>
                </a:solidFill>
                <a:latin typeface="Montserrat"/>
                <a:ea typeface="Montserrat"/>
                <a:cs typeface="Montserrat"/>
                <a:sym typeface="Montserrat"/>
              </a:defRPr>
            </a:lvl9pPr>
          </a:lstStyle>
          <a:p>
            <a:pPr defTabSz="685800">
              <a:buClrTx/>
              <a:defRPr/>
            </a:pPr>
            <a:r>
              <a:rPr lang="en-US" sz="800" kern="1200" dirty="0">
                <a:solidFill>
                  <a:srgbClr val="44546A"/>
                </a:solidFill>
                <a:latin typeface="Gotham Light"/>
                <a:ea typeface="メイリオ"/>
                <a:cs typeface="+mn-cs"/>
              </a:rPr>
              <a:t>©2023 Nutanix</a:t>
            </a:r>
          </a:p>
        </p:txBody>
      </p:sp>
      <p:sp>
        <p:nvSpPr>
          <p:cNvPr id="5" name="Title 4">
            <a:extLst>
              <a:ext uri="{FF2B5EF4-FFF2-40B4-BE49-F238E27FC236}">
                <a16:creationId xmlns:a16="http://schemas.microsoft.com/office/drawing/2014/main" id="{56C9ABF6-A21A-E7DC-3957-510BFD2A998D}"/>
              </a:ext>
            </a:extLst>
          </p:cNvPr>
          <p:cNvSpPr>
            <a:spLocks noGrp="1"/>
          </p:cNvSpPr>
          <p:nvPr>
            <p:ph type="title"/>
          </p:nvPr>
        </p:nvSpPr>
        <p:spPr>
          <a:xfrm>
            <a:off x="413579" y="400484"/>
            <a:ext cx="10668001" cy="418576"/>
          </a:xfrm>
        </p:spPr>
        <p:txBody>
          <a:bodyPr/>
          <a:lstStyle/>
          <a:p>
            <a:r>
              <a:rPr kumimoji="1" lang="en-US" altLang="ja-JP" dirty="0"/>
              <a:t>Nutanix Flow</a:t>
            </a:r>
            <a:br>
              <a:rPr kumimoji="1" lang="en-US" altLang="ja-JP" dirty="0"/>
            </a:br>
            <a:r>
              <a:rPr lang="ja-JP" altLang="en-US" sz="3200" dirty="0"/>
              <a:t>マイクロセグメンテーションによるゼロトラストの実装</a:t>
            </a:r>
            <a:endParaRPr lang="en-US" dirty="0"/>
          </a:p>
        </p:txBody>
      </p:sp>
      <p:grpSp>
        <p:nvGrpSpPr>
          <p:cNvPr id="8" name="グループ化 6">
            <a:extLst>
              <a:ext uri="{FF2B5EF4-FFF2-40B4-BE49-F238E27FC236}">
                <a16:creationId xmlns:a16="http://schemas.microsoft.com/office/drawing/2014/main" id="{FE4C38C0-052E-875E-B17E-BFC2D8CFA76B}"/>
              </a:ext>
            </a:extLst>
          </p:cNvPr>
          <p:cNvGrpSpPr/>
          <p:nvPr/>
        </p:nvGrpSpPr>
        <p:grpSpPr>
          <a:xfrm>
            <a:off x="529251" y="1426377"/>
            <a:ext cx="8177832" cy="4486526"/>
            <a:chOff x="1160834" y="1329447"/>
            <a:chExt cx="9870332" cy="5415064"/>
          </a:xfrm>
        </p:grpSpPr>
        <p:pic>
          <p:nvPicPr>
            <p:cNvPr id="9" name="Picture 18">
              <a:extLst>
                <a:ext uri="{FF2B5EF4-FFF2-40B4-BE49-F238E27FC236}">
                  <a16:creationId xmlns:a16="http://schemas.microsoft.com/office/drawing/2014/main" id="{36F4B820-3A29-A225-1BBC-A57D131ABAB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60834" y="2041199"/>
              <a:ext cx="9870332" cy="4703312"/>
            </a:xfrm>
            <a:prstGeom prst="rect">
              <a:avLst/>
            </a:prstGeom>
            <a:ln w="12700">
              <a:solidFill>
                <a:srgbClr val="4D4D4E"/>
              </a:solidFill>
            </a:ln>
            <a:effectLst>
              <a:outerShdw blurRad="254000" dist="38100" dir="2700000" algn="tl" rotWithShape="0">
                <a:prstClr val="black">
                  <a:alpha val="20000"/>
                </a:prstClr>
              </a:outerShdw>
            </a:effectLst>
          </p:spPr>
        </p:pic>
        <p:sp>
          <p:nvSpPr>
            <p:cNvPr id="10" name="四角形: 角を丸くする 3">
              <a:extLst>
                <a:ext uri="{FF2B5EF4-FFF2-40B4-BE49-F238E27FC236}">
                  <a16:creationId xmlns:a16="http://schemas.microsoft.com/office/drawing/2014/main" id="{3CDB105C-482C-EA17-3BE1-32ADE7BD37D0}"/>
                </a:ext>
              </a:extLst>
            </p:cNvPr>
            <p:cNvSpPr/>
            <p:nvPr/>
          </p:nvSpPr>
          <p:spPr>
            <a:xfrm>
              <a:off x="4536397" y="1329447"/>
              <a:ext cx="3051842" cy="5415064"/>
            </a:xfrm>
            <a:prstGeom prst="roundRect">
              <a:avLst>
                <a:gd name="adj" fmla="val 3403"/>
              </a:avLst>
            </a:prstGeom>
            <a:noFill/>
            <a:ln w="76200">
              <a:solidFill>
                <a:schemeClr val="accent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1218895">
                <a:buClr>
                  <a:srgbClr val="000000"/>
                </a:buClr>
              </a:pPr>
              <a:r>
                <a:rPr kumimoji="1" lang="ja-JP" altLang="en-US" sz="1533" kern="0" dirty="0">
                  <a:solidFill>
                    <a:srgbClr val="41AA00"/>
                  </a:solidFill>
                  <a:latin typeface="UD デジタル 教科書体 NK-R" panose="02020400000000000000" pitchFamily="18" charset="-128"/>
                  <a:ea typeface="UD デジタル 教科書体 NK-R" panose="02020400000000000000" pitchFamily="18" charset="-128"/>
                  <a:sym typeface="Arial"/>
                </a:rPr>
                <a:t>この基盤で稼働している</a:t>
              </a:r>
              <a:br>
                <a:rPr kumimoji="1" lang="en-US" altLang="ja-JP" sz="1533" kern="0" dirty="0">
                  <a:solidFill>
                    <a:srgbClr val="41AA00"/>
                  </a:solidFill>
                  <a:latin typeface="UD デジタル 教科書体 NK-R" panose="02020400000000000000" pitchFamily="18" charset="-128"/>
                  <a:ea typeface="UD デジタル 教科書体 NK-R" panose="02020400000000000000" pitchFamily="18" charset="-128"/>
                  <a:sym typeface="Arial"/>
                </a:rPr>
              </a:br>
              <a:r>
                <a:rPr kumimoji="1" lang="ja-JP" altLang="en-US" sz="1533" kern="0" dirty="0">
                  <a:solidFill>
                    <a:srgbClr val="41AA00"/>
                  </a:solidFill>
                  <a:latin typeface="UD デジタル 教科書体 NK-R" panose="02020400000000000000" pitchFamily="18" charset="-128"/>
                  <a:ea typeface="UD デジタル 教科書体 NK-R" panose="02020400000000000000" pitchFamily="18" charset="-128"/>
                  <a:sym typeface="Arial"/>
                </a:rPr>
                <a:t>アプリケーション</a:t>
              </a:r>
            </a:p>
          </p:txBody>
        </p:sp>
        <p:sp>
          <p:nvSpPr>
            <p:cNvPr id="11" name="四角形: 角を丸くする 4">
              <a:extLst>
                <a:ext uri="{FF2B5EF4-FFF2-40B4-BE49-F238E27FC236}">
                  <a16:creationId xmlns:a16="http://schemas.microsoft.com/office/drawing/2014/main" id="{A47F8AB3-6D0A-6C90-DA94-BB4F656CA597}"/>
                </a:ext>
              </a:extLst>
            </p:cNvPr>
            <p:cNvSpPr/>
            <p:nvPr/>
          </p:nvSpPr>
          <p:spPr>
            <a:xfrm>
              <a:off x="8417715" y="1329447"/>
              <a:ext cx="2613451" cy="5415064"/>
            </a:xfrm>
            <a:prstGeom prst="roundRect">
              <a:avLst>
                <a:gd name="adj" fmla="val 3403"/>
              </a:avLst>
            </a:prstGeom>
            <a:noFill/>
            <a:ln w="76200">
              <a:solidFill>
                <a:srgbClr val="FFC000">
                  <a:alpha val="8980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1218895">
                <a:buClr>
                  <a:srgbClr val="000000"/>
                </a:buClr>
              </a:pPr>
              <a:r>
                <a:rPr kumimoji="1" lang="ja-JP" altLang="en-US" sz="1600" kern="0" dirty="0">
                  <a:solidFill>
                    <a:srgbClr val="41AA00"/>
                  </a:solidFill>
                  <a:latin typeface="UD デジタル 教科書体 NK-R" panose="02020400000000000000" pitchFamily="18" charset="-128"/>
                  <a:ea typeface="UD デジタル 教科書体 NK-R" panose="02020400000000000000" pitchFamily="18" charset="-128"/>
                  <a:sym typeface="Arial"/>
                </a:rPr>
                <a:t>許可された</a:t>
              </a:r>
              <a:br>
                <a:rPr kumimoji="1" lang="en-US" altLang="ja-JP" sz="1600" kern="0" dirty="0">
                  <a:solidFill>
                    <a:srgbClr val="41AA00"/>
                  </a:solidFill>
                  <a:latin typeface="UD デジタル 教科書体 NK-R" panose="02020400000000000000" pitchFamily="18" charset="-128"/>
                  <a:ea typeface="UD デジタル 教科書体 NK-R" panose="02020400000000000000" pitchFamily="18" charset="-128"/>
                  <a:sym typeface="Arial"/>
                </a:rPr>
              </a:br>
              <a:r>
                <a:rPr kumimoji="1" lang="ja-JP" altLang="en-US" sz="1600" kern="0" dirty="0">
                  <a:solidFill>
                    <a:srgbClr val="41AA00"/>
                  </a:solidFill>
                  <a:latin typeface="UD デジタル 教科書体 NK-R" panose="02020400000000000000" pitchFamily="18" charset="-128"/>
                  <a:ea typeface="UD デジタル 教科書体 NK-R" panose="02020400000000000000" pitchFamily="18" charset="-128"/>
                  <a:sym typeface="Arial"/>
                </a:rPr>
                <a:t>接続先</a:t>
              </a:r>
            </a:p>
          </p:txBody>
        </p:sp>
        <p:sp>
          <p:nvSpPr>
            <p:cNvPr id="12" name="四角形: 角を丸くする 5">
              <a:extLst>
                <a:ext uri="{FF2B5EF4-FFF2-40B4-BE49-F238E27FC236}">
                  <a16:creationId xmlns:a16="http://schemas.microsoft.com/office/drawing/2014/main" id="{E9B773DA-C747-3163-BFF8-CD3EEB6316EC}"/>
                </a:ext>
              </a:extLst>
            </p:cNvPr>
            <p:cNvSpPr/>
            <p:nvPr/>
          </p:nvSpPr>
          <p:spPr>
            <a:xfrm>
              <a:off x="1160834" y="1329447"/>
              <a:ext cx="2546087" cy="5415064"/>
            </a:xfrm>
            <a:prstGeom prst="roundRect">
              <a:avLst>
                <a:gd name="adj" fmla="val 3403"/>
              </a:avLst>
            </a:prstGeom>
            <a:noFill/>
            <a:ln w="76200">
              <a:solidFill>
                <a:schemeClr val="accent2">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1218895">
                <a:buClr>
                  <a:srgbClr val="000000"/>
                </a:buClr>
              </a:pPr>
              <a:r>
                <a:rPr kumimoji="1" lang="ja-JP" altLang="en-US" sz="1600" kern="0" dirty="0">
                  <a:solidFill>
                    <a:srgbClr val="41AA00"/>
                  </a:solidFill>
                  <a:latin typeface="UD デジタル 教科書体 NK-R" panose="02020400000000000000" pitchFamily="18" charset="-128"/>
                  <a:ea typeface="UD デジタル 教科書体 NK-R" panose="02020400000000000000" pitchFamily="18" charset="-128"/>
                  <a:sym typeface="Arial"/>
                </a:rPr>
                <a:t>許可された</a:t>
              </a:r>
              <a:br>
                <a:rPr kumimoji="1" lang="en-US" altLang="ja-JP" sz="1600" kern="0" dirty="0">
                  <a:solidFill>
                    <a:srgbClr val="41AA00"/>
                  </a:solidFill>
                  <a:latin typeface="UD デジタル 教科書体 NK-R" panose="02020400000000000000" pitchFamily="18" charset="-128"/>
                  <a:ea typeface="UD デジタル 教科書体 NK-R" panose="02020400000000000000" pitchFamily="18" charset="-128"/>
                  <a:sym typeface="Arial"/>
                </a:rPr>
              </a:br>
              <a:r>
                <a:rPr kumimoji="1" lang="ja-JP" altLang="en-US" sz="1600" kern="0" dirty="0">
                  <a:solidFill>
                    <a:srgbClr val="41AA00"/>
                  </a:solidFill>
                  <a:latin typeface="UD デジタル 教科書体 NK-R" panose="02020400000000000000" pitchFamily="18" charset="-128"/>
                  <a:ea typeface="UD デジタル 教科書体 NK-R" panose="02020400000000000000" pitchFamily="18" charset="-128"/>
                  <a:sym typeface="Arial"/>
                </a:rPr>
                <a:t>接続元</a:t>
              </a:r>
            </a:p>
          </p:txBody>
        </p:sp>
      </p:grpSp>
      <p:sp>
        <p:nvSpPr>
          <p:cNvPr id="13" name="テキスト ボックス 7">
            <a:extLst>
              <a:ext uri="{FF2B5EF4-FFF2-40B4-BE49-F238E27FC236}">
                <a16:creationId xmlns:a16="http://schemas.microsoft.com/office/drawing/2014/main" id="{1F721F4F-62F3-402E-0B9B-ED593E5BD4ED}"/>
              </a:ext>
            </a:extLst>
          </p:cNvPr>
          <p:cNvSpPr txBox="1"/>
          <p:nvPr/>
        </p:nvSpPr>
        <p:spPr>
          <a:xfrm>
            <a:off x="8856346" y="1426378"/>
            <a:ext cx="3332479" cy="3831818"/>
          </a:xfrm>
          <a:prstGeom prst="rect">
            <a:avLst/>
          </a:prstGeom>
          <a:noFill/>
        </p:spPr>
        <p:txBody>
          <a:bodyPr wrap="square" rtlCol="0">
            <a:spAutoFit/>
          </a:bodyPr>
          <a:lstStyle/>
          <a:p>
            <a:pPr defTabSz="1218895">
              <a:spcBef>
                <a:spcPts val="1800"/>
              </a:spcBef>
              <a:buClr>
                <a:srgbClr val="000000"/>
              </a:buClr>
            </a:pPr>
            <a:r>
              <a:rPr kumimoji="1" lang="ja-JP" altLang="en-US" sz="1400" b="1" kern="0" dirty="0">
                <a:solidFill>
                  <a:srgbClr val="131313"/>
                </a:solidFill>
                <a:latin typeface="UD デジタル 教科書体 NK-R" panose="02020400000000000000" pitchFamily="18" charset="-128"/>
                <a:ea typeface="UD デジタル 教科書体 NK-R" panose="02020400000000000000" pitchFamily="18" charset="-128"/>
                <a:cs typeface="Gotham Light" pitchFamily="50" charset="0"/>
                <a:sym typeface="Arial"/>
              </a:rPr>
              <a:t>仮想化基盤レベルで</a:t>
            </a:r>
            <a:br>
              <a:rPr kumimoji="1" lang="en-US" altLang="ja-JP" sz="1400" b="1" kern="0" dirty="0">
                <a:solidFill>
                  <a:srgbClr val="131313"/>
                </a:solidFill>
                <a:latin typeface="UD デジタル 教科書体 NK-R" panose="02020400000000000000" pitchFamily="18" charset="-128"/>
                <a:ea typeface="UD デジタル 教科書体 NK-R" panose="02020400000000000000" pitchFamily="18" charset="-128"/>
                <a:cs typeface="Gotham Light" pitchFamily="50" charset="0"/>
                <a:sym typeface="Arial"/>
              </a:rPr>
            </a:br>
            <a:r>
              <a:rPr kumimoji="1" lang="ja-JP" altLang="en-US" sz="1400" b="1" kern="0" dirty="0">
                <a:solidFill>
                  <a:srgbClr val="131313"/>
                </a:solidFill>
                <a:latin typeface="UD デジタル 教科書体 NK-R" panose="02020400000000000000" pitchFamily="18" charset="-128"/>
                <a:ea typeface="UD デジタル 教科書体 NK-R" panose="02020400000000000000" pitchFamily="18" charset="-128"/>
                <a:cs typeface="Gotham Light" pitchFamily="50" charset="0"/>
                <a:sym typeface="Arial"/>
              </a:rPr>
              <a:t>制御するファイアウォール</a:t>
            </a:r>
            <a:endParaRPr kumimoji="1" lang="en-US" altLang="ja-JP" sz="1400" b="1" kern="0" dirty="0">
              <a:solidFill>
                <a:srgbClr val="131313"/>
              </a:solidFill>
              <a:latin typeface="UD デジタル 教科書体 NK-R" panose="02020400000000000000" pitchFamily="18" charset="-128"/>
              <a:ea typeface="UD デジタル 教科書体 NK-R" panose="02020400000000000000" pitchFamily="18" charset="-128"/>
              <a:cs typeface="Gotham Light" pitchFamily="50" charset="0"/>
              <a:sym typeface="Arial"/>
            </a:endParaRPr>
          </a:p>
          <a:p>
            <a:pPr marL="285679" indent="-285679" defTabSz="1218895">
              <a:spcBef>
                <a:spcPts val="1800"/>
              </a:spcBef>
              <a:buClr>
                <a:srgbClr val="000000"/>
              </a:buClr>
              <a:buFont typeface="Wingdings" panose="05000000000000000000" pitchFamily="2" charset="2"/>
              <a:buChar char="ü"/>
            </a:pPr>
            <a:r>
              <a:rPr kumimoji="1" lang="en-US" altLang="ja-JP" sz="1400" kern="0" dirty="0">
                <a:solidFill>
                  <a:srgbClr val="131313"/>
                </a:solidFill>
                <a:latin typeface="UD デジタル 教科書体 NK-R" panose="02020400000000000000" pitchFamily="18" charset="-128"/>
                <a:ea typeface="UD デジタル 教科書体 NK-R" panose="02020400000000000000" pitchFamily="18" charset="-128"/>
                <a:cs typeface="Gotham Light" pitchFamily="50" charset="0"/>
                <a:sym typeface="Arial"/>
              </a:rPr>
              <a:t>VM/OS</a:t>
            </a:r>
            <a:r>
              <a:rPr kumimoji="1" lang="ja-JP" altLang="en-US" sz="1400" kern="0" dirty="0">
                <a:solidFill>
                  <a:srgbClr val="131313"/>
                </a:solidFill>
                <a:latin typeface="UD デジタル 教科書体 NK-R" panose="02020400000000000000" pitchFamily="18" charset="-128"/>
                <a:ea typeface="UD デジタル 教科書体 NK-R" panose="02020400000000000000" pitchFamily="18" charset="-128"/>
                <a:cs typeface="Gotham Light" pitchFamily="50" charset="0"/>
                <a:sym typeface="Arial"/>
              </a:rPr>
              <a:t>レベルの設定に</a:t>
            </a:r>
            <a:br>
              <a:rPr kumimoji="1" lang="en-US" altLang="ja-JP" sz="1400" kern="0" dirty="0">
                <a:solidFill>
                  <a:srgbClr val="131313"/>
                </a:solidFill>
                <a:latin typeface="UD デジタル 教科書体 NK-R" panose="02020400000000000000" pitchFamily="18" charset="-128"/>
                <a:ea typeface="UD デジタル 教科書体 NK-R" panose="02020400000000000000" pitchFamily="18" charset="-128"/>
                <a:cs typeface="Gotham Light" pitchFamily="50" charset="0"/>
                <a:sym typeface="Arial"/>
              </a:rPr>
            </a:br>
            <a:r>
              <a:rPr kumimoji="1" lang="ja-JP" altLang="en-US" sz="1400" kern="0" dirty="0">
                <a:solidFill>
                  <a:srgbClr val="131313"/>
                </a:solidFill>
                <a:latin typeface="UD デジタル 教科書体 NK-R" panose="02020400000000000000" pitchFamily="18" charset="-128"/>
                <a:ea typeface="UD デジタル 教科書体 NK-R" panose="02020400000000000000" pitchFamily="18" charset="-128"/>
                <a:cs typeface="Gotham Light" pitchFamily="50" charset="0"/>
                <a:sym typeface="Arial"/>
              </a:rPr>
              <a:t>関わらず効力を発揮</a:t>
            </a:r>
            <a:endParaRPr kumimoji="1" lang="en-US" altLang="ja-JP" sz="1400" kern="0" dirty="0">
              <a:solidFill>
                <a:srgbClr val="131313"/>
              </a:solidFill>
              <a:latin typeface="UD デジタル 教科書体 NK-R" panose="02020400000000000000" pitchFamily="18" charset="-128"/>
              <a:ea typeface="UD デジタル 教科書体 NK-R" panose="02020400000000000000" pitchFamily="18" charset="-128"/>
              <a:cs typeface="Gotham Light" pitchFamily="50" charset="0"/>
              <a:sym typeface="Arial"/>
            </a:endParaRPr>
          </a:p>
          <a:p>
            <a:pPr marL="285679" indent="-285679" defTabSz="1218895">
              <a:spcBef>
                <a:spcPts val="1800"/>
              </a:spcBef>
              <a:buClr>
                <a:srgbClr val="000000"/>
              </a:buClr>
              <a:buFont typeface="Wingdings" panose="05000000000000000000" pitchFamily="2" charset="2"/>
              <a:buChar char="ü"/>
            </a:pPr>
            <a:r>
              <a:rPr kumimoji="1" lang="ja-JP" altLang="en-US" sz="1400" kern="0" dirty="0">
                <a:solidFill>
                  <a:srgbClr val="131313"/>
                </a:solidFill>
                <a:latin typeface="UD デジタル 教科書体 NK-R" panose="02020400000000000000" pitchFamily="18" charset="-128"/>
                <a:ea typeface="UD デジタル 教科書体 NK-R" panose="02020400000000000000" pitchFamily="18" charset="-128"/>
                <a:cs typeface="Gotham Light" pitchFamily="50" charset="0"/>
                <a:sym typeface="Arial"/>
              </a:rPr>
              <a:t>内部犯行や境界型防御を</a:t>
            </a:r>
            <a:br>
              <a:rPr kumimoji="1" lang="en-US" altLang="ja-JP" sz="1400" kern="0" dirty="0">
                <a:solidFill>
                  <a:srgbClr val="131313"/>
                </a:solidFill>
                <a:latin typeface="UD デジタル 教科書体 NK-R" panose="02020400000000000000" pitchFamily="18" charset="-128"/>
                <a:ea typeface="UD デジタル 教科書体 NK-R" panose="02020400000000000000" pitchFamily="18" charset="-128"/>
                <a:cs typeface="Gotham Light" pitchFamily="50" charset="0"/>
                <a:sym typeface="Arial"/>
              </a:rPr>
            </a:br>
            <a:r>
              <a:rPr kumimoji="1" lang="ja-JP" altLang="en-US" sz="1400" kern="0" dirty="0">
                <a:solidFill>
                  <a:srgbClr val="131313"/>
                </a:solidFill>
                <a:latin typeface="UD デジタル 教科書体 NK-R" panose="02020400000000000000" pitchFamily="18" charset="-128"/>
                <a:ea typeface="UD デジタル 教科書体 NK-R" panose="02020400000000000000" pitchFamily="18" charset="-128"/>
                <a:cs typeface="Gotham Light" pitchFamily="50" charset="0"/>
                <a:sym typeface="Arial"/>
              </a:rPr>
              <a:t>すり抜けた攻撃にも対応</a:t>
            </a:r>
            <a:endParaRPr kumimoji="1" lang="en-US" altLang="ja-JP" sz="1400" kern="0" dirty="0">
              <a:solidFill>
                <a:srgbClr val="131313"/>
              </a:solidFill>
              <a:latin typeface="UD デジタル 教科書体 NK-R" panose="02020400000000000000" pitchFamily="18" charset="-128"/>
              <a:ea typeface="UD デジタル 教科書体 NK-R" panose="02020400000000000000" pitchFamily="18" charset="-128"/>
              <a:cs typeface="Gotham Light" pitchFamily="50" charset="0"/>
              <a:sym typeface="Arial"/>
            </a:endParaRPr>
          </a:p>
          <a:p>
            <a:pPr marL="285679" indent="-285679" defTabSz="1218895">
              <a:spcBef>
                <a:spcPts val="1800"/>
              </a:spcBef>
              <a:buClr>
                <a:srgbClr val="000000"/>
              </a:buClr>
              <a:buFont typeface="Wingdings" panose="05000000000000000000" pitchFamily="2" charset="2"/>
              <a:buChar char="ü"/>
            </a:pPr>
            <a:r>
              <a:rPr kumimoji="1" lang="ja-JP" altLang="en-US" sz="1400" kern="0" dirty="0">
                <a:solidFill>
                  <a:srgbClr val="131313"/>
                </a:solidFill>
                <a:latin typeface="UD デジタル 教科書体 NK-R" panose="02020400000000000000" pitchFamily="18" charset="-128"/>
                <a:ea typeface="UD デジタル 教科書体 NK-R" panose="02020400000000000000" pitchFamily="18" charset="-128"/>
                <a:cs typeface="Gotham Light" pitchFamily="50" charset="0"/>
                <a:sym typeface="Arial"/>
              </a:rPr>
              <a:t>基盤の管理者が一元的に</a:t>
            </a:r>
            <a:br>
              <a:rPr kumimoji="1" lang="en-US" altLang="ja-JP" sz="1400" kern="0" dirty="0">
                <a:solidFill>
                  <a:srgbClr val="131313"/>
                </a:solidFill>
                <a:latin typeface="UD デジタル 教科書体 NK-R" panose="02020400000000000000" pitchFamily="18" charset="-128"/>
                <a:ea typeface="UD デジタル 教科書体 NK-R" panose="02020400000000000000" pitchFamily="18" charset="-128"/>
                <a:cs typeface="Gotham Light" pitchFamily="50" charset="0"/>
                <a:sym typeface="Arial"/>
              </a:rPr>
            </a:br>
            <a:r>
              <a:rPr kumimoji="1" lang="ja-JP" altLang="en-US" sz="1400" kern="0" dirty="0">
                <a:solidFill>
                  <a:srgbClr val="131313"/>
                </a:solidFill>
                <a:latin typeface="UD デジタル 教科書体 NK-R" panose="02020400000000000000" pitchFamily="18" charset="-128"/>
                <a:ea typeface="UD デジタル 教科書体 NK-R" panose="02020400000000000000" pitchFamily="18" charset="-128"/>
                <a:cs typeface="Gotham Light" pitchFamily="50" charset="0"/>
                <a:sym typeface="Arial"/>
              </a:rPr>
              <a:t>ポリシーを管理・適用</a:t>
            </a:r>
            <a:endParaRPr kumimoji="1" lang="en-US" altLang="ja-JP" sz="1400" kern="0" dirty="0">
              <a:solidFill>
                <a:srgbClr val="131313"/>
              </a:solidFill>
              <a:latin typeface="UD デジタル 教科書体 NK-R" panose="02020400000000000000" pitchFamily="18" charset="-128"/>
              <a:ea typeface="UD デジタル 教科書体 NK-R" panose="02020400000000000000" pitchFamily="18" charset="-128"/>
              <a:cs typeface="Gotham Light" pitchFamily="50" charset="0"/>
              <a:sym typeface="Arial"/>
            </a:endParaRPr>
          </a:p>
          <a:p>
            <a:pPr marL="285679" indent="-285679" defTabSz="1218895">
              <a:spcBef>
                <a:spcPts val="1800"/>
              </a:spcBef>
              <a:buClr>
                <a:srgbClr val="000000"/>
              </a:buClr>
              <a:buFont typeface="Wingdings" panose="05000000000000000000" pitchFamily="2" charset="2"/>
              <a:buChar char="ü"/>
            </a:pPr>
            <a:r>
              <a:rPr kumimoji="1" lang="ja-JP" altLang="en-US" sz="1400" kern="0" dirty="0">
                <a:solidFill>
                  <a:srgbClr val="131313"/>
                </a:solidFill>
                <a:latin typeface="UD デジタル 教科書体 NK-R" panose="02020400000000000000" pitchFamily="18" charset="-128"/>
                <a:ea typeface="UD デジタル 教科書体 NK-R" panose="02020400000000000000" pitchFamily="18" charset="-128"/>
                <a:cs typeface="Gotham Light" pitchFamily="50" charset="0"/>
                <a:sym typeface="Arial"/>
              </a:rPr>
              <a:t>ホワイトリスト方式</a:t>
            </a:r>
            <a:endParaRPr kumimoji="1" lang="en-US" altLang="ja-JP" sz="1400" kern="0" dirty="0">
              <a:solidFill>
                <a:srgbClr val="131313"/>
              </a:solidFill>
              <a:latin typeface="UD デジタル 教科書体 NK-R" panose="02020400000000000000" pitchFamily="18" charset="-128"/>
              <a:ea typeface="UD デジタル 教科書体 NK-R" panose="02020400000000000000" pitchFamily="18" charset="-128"/>
              <a:cs typeface="Gotham Light" pitchFamily="50" charset="0"/>
              <a:sym typeface="Arial"/>
            </a:endParaRPr>
          </a:p>
          <a:p>
            <a:pPr marL="285679" indent="-285679" defTabSz="1218895">
              <a:spcBef>
                <a:spcPts val="1800"/>
              </a:spcBef>
              <a:buClr>
                <a:srgbClr val="000000"/>
              </a:buClr>
              <a:buFont typeface="Wingdings" panose="05000000000000000000" pitchFamily="2" charset="2"/>
              <a:buChar char="ü"/>
            </a:pPr>
            <a:r>
              <a:rPr kumimoji="1" lang="ja-JP" altLang="en-US" sz="1400" kern="0" dirty="0">
                <a:solidFill>
                  <a:srgbClr val="131313"/>
                </a:solidFill>
                <a:latin typeface="UD デジタル 教科書体 NK-R" panose="02020400000000000000" pitchFamily="18" charset="-128"/>
                <a:ea typeface="UD デジタル 教科書体 NK-R" panose="02020400000000000000" pitchFamily="18" charset="-128"/>
                <a:cs typeface="Gotham Light" pitchFamily="50" charset="0"/>
                <a:sym typeface="Arial"/>
              </a:rPr>
              <a:t>適用対象の指定方法は</a:t>
            </a:r>
            <a:br>
              <a:rPr kumimoji="1" lang="en-US" altLang="ja-JP" sz="1400" kern="0" dirty="0">
                <a:solidFill>
                  <a:srgbClr val="131313"/>
                </a:solidFill>
                <a:latin typeface="UD デジタル 教科書体 NK-R" panose="02020400000000000000" pitchFamily="18" charset="-128"/>
                <a:ea typeface="UD デジタル 教科書体 NK-R" panose="02020400000000000000" pitchFamily="18" charset="-128"/>
                <a:cs typeface="Gotham Light" pitchFamily="50" charset="0"/>
                <a:sym typeface="Arial"/>
              </a:rPr>
            </a:br>
            <a:r>
              <a:rPr kumimoji="1" lang="ja-JP" altLang="en-US" sz="1400" kern="0" dirty="0">
                <a:solidFill>
                  <a:srgbClr val="131313"/>
                </a:solidFill>
                <a:latin typeface="UD デジタル 教科書体 NK-R" panose="02020400000000000000" pitchFamily="18" charset="-128"/>
                <a:ea typeface="UD デジタル 教科書体 NK-R" panose="02020400000000000000" pitchFamily="18" charset="-128"/>
                <a:cs typeface="Gotham Light" pitchFamily="50" charset="0"/>
                <a:sym typeface="Arial"/>
              </a:rPr>
              <a:t>個別の</a:t>
            </a:r>
            <a:r>
              <a:rPr kumimoji="1" lang="en-US" altLang="ja-JP" sz="1400" kern="0" dirty="0">
                <a:solidFill>
                  <a:srgbClr val="131313"/>
                </a:solidFill>
                <a:latin typeface="UD デジタル 教科書体 NK-R" panose="02020400000000000000" pitchFamily="18" charset="-128"/>
                <a:ea typeface="UD デジタル 教科書体 NK-R" panose="02020400000000000000" pitchFamily="18" charset="-128"/>
                <a:cs typeface="Gotham Light" pitchFamily="50" charset="0"/>
                <a:sym typeface="Arial"/>
              </a:rPr>
              <a:t>VM</a:t>
            </a:r>
            <a:r>
              <a:rPr kumimoji="1" lang="ja-JP" altLang="en-US" sz="1400" kern="0" dirty="0">
                <a:solidFill>
                  <a:srgbClr val="131313"/>
                </a:solidFill>
                <a:latin typeface="UD デジタル 教科書体 NK-R" panose="02020400000000000000" pitchFamily="18" charset="-128"/>
                <a:ea typeface="UD デジタル 教科書体 NK-R" panose="02020400000000000000" pitchFamily="18" charset="-128"/>
                <a:cs typeface="Gotham Light" pitchFamily="50" charset="0"/>
                <a:sym typeface="Arial"/>
              </a:rPr>
              <a:t>単位ではなく、</a:t>
            </a:r>
            <a:br>
              <a:rPr kumimoji="1" lang="en-US" altLang="ja-JP" sz="1400" kern="0" dirty="0">
                <a:solidFill>
                  <a:srgbClr val="131313"/>
                </a:solidFill>
                <a:latin typeface="UD デジタル 教科書体 NK-R" panose="02020400000000000000" pitchFamily="18" charset="-128"/>
                <a:ea typeface="UD デジタル 教科書体 NK-R" panose="02020400000000000000" pitchFamily="18" charset="-128"/>
                <a:cs typeface="Gotham Light" pitchFamily="50" charset="0"/>
                <a:sym typeface="Arial"/>
              </a:rPr>
            </a:br>
            <a:r>
              <a:rPr kumimoji="1" lang="ja-JP" altLang="en-US" sz="1400" kern="0" dirty="0">
                <a:solidFill>
                  <a:srgbClr val="131313"/>
                </a:solidFill>
                <a:latin typeface="UD デジタル 教科書体 NK-R" panose="02020400000000000000" pitchFamily="18" charset="-128"/>
                <a:ea typeface="UD デジタル 教科書体 NK-R" panose="02020400000000000000" pitchFamily="18" charset="-128"/>
                <a:cs typeface="Gotham Light" pitchFamily="50" charset="0"/>
                <a:sym typeface="Arial"/>
              </a:rPr>
              <a:t>グループ管理機能で効率化</a:t>
            </a:r>
            <a:endParaRPr kumimoji="1" lang="en-US" altLang="ja-JP" sz="1400" kern="0" dirty="0">
              <a:solidFill>
                <a:srgbClr val="131313"/>
              </a:solidFill>
              <a:latin typeface="UD デジタル 教科書体 NK-R" panose="02020400000000000000" pitchFamily="18" charset="-128"/>
              <a:ea typeface="UD デジタル 教科書体 NK-R" panose="02020400000000000000" pitchFamily="18" charset="-128"/>
              <a:cs typeface="Gotham Light" pitchFamily="50" charset="0"/>
              <a:sym typeface="Arial"/>
            </a:endParaRPr>
          </a:p>
        </p:txBody>
      </p:sp>
      <p:pic>
        <p:nvPicPr>
          <p:cNvPr id="14" name="図 9" descr="ロゴ&#10;&#10;自動的に生成された説明">
            <a:extLst>
              <a:ext uri="{FF2B5EF4-FFF2-40B4-BE49-F238E27FC236}">
                <a16:creationId xmlns:a16="http://schemas.microsoft.com/office/drawing/2014/main" id="{BCCBE2F7-F320-3EB9-713C-13EFF72EFBD9}"/>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9815721" y="161506"/>
            <a:ext cx="2172104" cy="779930"/>
          </a:xfrm>
          <a:prstGeom prst="rect">
            <a:avLst/>
          </a:prstGeom>
        </p:spPr>
      </p:pic>
      <p:sp>
        <p:nvSpPr>
          <p:cNvPr id="2" name="テキスト ボックス 1">
            <a:extLst>
              <a:ext uri="{FF2B5EF4-FFF2-40B4-BE49-F238E27FC236}">
                <a16:creationId xmlns:a16="http://schemas.microsoft.com/office/drawing/2014/main" id="{E048C276-D9B6-B6C8-B803-F3AC408242AE}"/>
              </a:ext>
            </a:extLst>
          </p:cNvPr>
          <p:cNvSpPr txBox="1"/>
          <p:nvPr/>
        </p:nvSpPr>
        <p:spPr>
          <a:xfrm>
            <a:off x="3886200" y="6060212"/>
            <a:ext cx="6953250" cy="369332"/>
          </a:xfrm>
          <a:prstGeom prst="rect">
            <a:avLst/>
          </a:prstGeom>
          <a:noFill/>
        </p:spPr>
        <p:txBody>
          <a:bodyPr wrap="square" rtlCol="0">
            <a:spAutoFit/>
          </a:bodyPr>
          <a:lstStyle/>
          <a:p>
            <a:pPr algn="l"/>
            <a:r>
              <a:rPr kumimoji="1" lang="ja-JP" altLang="en-US" sz="1800" dirty="0">
                <a:latin typeface="UD デジタル 教科書体 NK-R" panose="02020400000000000000" pitchFamily="18" charset="-128"/>
                <a:ea typeface="UD デジタル 教科書体 NK-R" panose="02020400000000000000" pitchFamily="18" charset="-128"/>
                <a:cs typeface="Arial" pitchFamily="34" charset="0"/>
              </a:rPr>
              <a:t>不要なアクセス経路は事前に認識・排除が可能</a:t>
            </a:r>
            <a:r>
              <a:rPr kumimoji="1" lang="en-US" altLang="ja-JP" sz="1800" dirty="0">
                <a:latin typeface="UD デジタル 教科書体 NK-R" panose="02020400000000000000" pitchFamily="18" charset="-128"/>
                <a:ea typeface="UD デジタル 教科書体 NK-R" panose="02020400000000000000" pitchFamily="18" charset="-128"/>
                <a:cs typeface="Arial" pitchFamily="34" charset="0"/>
              </a:rPr>
              <a:t>(</a:t>
            </a:r>
            <a:r>
              <a:rPr kumimoji="1" lang="ja-JP" altLang="en-US" sz="1800" dirty="0">
                <a:latin typeface="UD デジタル 教科書体 NK-R" panose="02020400000000000000" pitchFamily="18" charset="-128"/>
                <a:ea typeface="UD デジタル 教科書体 NK-R" panose="02020400000000000000" pitchFamily="18" charset="-128"/>
                <a:cs typeface="Arial" pitchFamily="34" charset="0"/>
              </a:rPr>
              <a:t>感染予防にも有効</a:t>
            </a:r>
            <a:r>
              <a:rPr kumimoji="1" lang="en-US" altLang="ja-JP" sz="1800" dirty="0">
                <a:latin typeface="UD デジタル 教科書体 NK-R" panose="02020400000000000000" pitchFamily="18" charset="-128"/>
                <a:ea typeface="UD デジタル 教科書体 NK-R" panose="02020400000000000000" pitchFamily="18" charset="-128"/>
                <a:cs typeface="Arial" pitchFamily="34" charset="0"/>
              </a:rPr>
              <a:t>)</a:t>
            </a:r>
            <a:endParaRPr kumimoji="1" lang="ja-JP" altLang="en-US" sz="1800" dirty="0" err="1">
              <a:latin typeface="UD デジタル 教科書体 NK-R" panose="02020400000000000000" pitchFamily="18" charset="-128"/>
              <a:ea typeface="UD デジタル 教科書体 NK-R" panose="02020400000000000000" pitchFamily="18" charset="-128"/>
              <a:cs typeface="Arial" pitchFamily="34" charset="0"/>
            </a:endParaRPr>
          </a:p>
        </p:txBody>
      </p:sp>
      <p:sp>
        <p:nvSpPr>
          <p:cNvPr id="16" name="Slide Number Placeholder 5">
            <a:extLst>
              <a:ext uri="{FF2B5EF4-FFF2-40B4-BE49-F238E27FC236}">
                <a16:creationId xmlns:a16="http://schemas.microsoft.com/office/drawing/2014/main" id="{A839D08A-F886-D5F1-7AF3-C190DE6391C7}"/>
              </a:ext>
            </a:extLst>
          </p:cNvPr>
          <p:cNvSpPr>
            <a:spLocks noGrp="1"/>
          </p:cNvSpPr>
          <p:nvPr>
            <p:ph type="sldNum" sz="quarter" idx="4"/>
          </p:nvPr>
        </p:nvSpPr>
        <p:spPr>
          <a:xfrm>
            <a:off x="11672569" y="6400800"/>
            <a:ext cx="439026" cy="155448"/>
          </a:xfrm>
          <a:prstGeom prst="rect">
            <a:avLst/>
          </a:prstGeom>
        </p:spPr>
        <p:txBody>
          <a:bodyPr vert="horz" lIns="0" tIns="0" rIns="0" bIns="0" rtlCol="0" anchor="ctr"/>
          <a:lstStyle>
            <a:lvl1pPr algn="ctr">
              <a:defRPr sz="1000">
                <a:solidFill>
                  <a:schemeClr val="bg1"/>
                </a:solidFill>
                <a:latin typeface="Arial" panose="020B0604020202020204" pitchFamily="34" charset="0"/>
                <a:cs typeface="Arial" panose="020B0604020202020204" pitchFamily="34" charset="0"/>
              </a:defRPr>
            </a:lvl1pPr>
          </a:lstStyle>
          <a:p>
            <a:fld id="{6D22F896-40B5-4ADD-8801-0D06FADFA095}" type="slidenum">
              <a:rPr lang="en-US" smtClean="0">
                <a:solidFill>
                  <a:schemeClr val="tx1"/>
                </a:solidFill>
              </a:rPr>
              <a:pPr/>
              <a:t>20</a:t>
            </a:fld>
            <a:endParaRPr lang="en-US" dirty="0">
              <a:solidFill>
                <a:schemeClr val="tx1"/>
              </a:solidFill>
            </a:endParaRPr>
          </a:p>
        </p:txBody>
      </p:sp>
    </p:spTree>
    <p:extLst>
      <p:ext uri="{BB962C8B-B14F-4D97-AF65-F5344CB8AC3E}">
        <p14:creationId xmlns:p14="http://schemas.microsoft.com/office/powerpoint/2010/main" val="326633175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プレースホルダー 10">
            <a:extLst>
              <a:ext uri="{FF2B5EF4-FFF2-40B4-BE49-F238E27FC236}">
                <a16:creationId xmlns:a16="http://schemas.microsoft.com/office/drawing/2014/main" id="{98B83472-B2F0-CC6E-852F-745CF28FE01D}"/>
              </a:ext>
            </a:extLst>
          </p:cNvPr>
          <p:cNvSpPr>
            <a:spLocks noGrp="1"/>
          </p:cNvSpPr>
          <p:nvPr>
            <p:ph type="body" idx="10"/>
          </p:nvPr>
        </p:nvSpPr>
        <p:spPr/>
        <p:txBody>
          <a:bodyPr/>
          <a:lstStyle/>
          <a:p>
            <a:r>
              <a:rPr lang="ja-JP" altLang="en-US" dirty="0">
                <a:latin typeface="Meiryo UI" panose="020B0604030504040204" pitchFamily="50" charset="-128"/>
                <a:ea typeface="Meiryo UI" panose="020B0604030504040204" pitchFamily="50" charset="-128"/>
              </a:rPr>
              <a:t>異なるハイパーバイザーのクラスタ</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サイト</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にレプリケーションが可能</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投資は必要最低限に</a:t>
            </a:r>
            <a:r>
              <a:rPr lang="en-US" altLang="ja-JP" dirty="0">
                <a:latin typeface="Meiryo UI" panose="020B0604030504040204" pitchFamily="50" charset="-128"/>
                <a:ea typeface="Meiryo UI" panose="020B0604030504040204" pitchFamily="50" charset="-128"/>
              </a:rPr>
              <a:t>)</a:t>
            </a:r>
            <a:endParaRPr lang="ja-JP" altLang="en-US" dirty="0">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0BC449FB-2184-BC02-8127-3D5D8B572182}"/>
              </a:ext>
            </a:extLst>
          </p:cNvPr>
          <p:cNvSpPr>
            <a:spLocks noGrp="1"/>
          </p:cNvSpPr>
          <p:nvPr>
            <p:ph type="title"/>
          </p:nvPr>
        </p:nvSpPr>
        <p:spPr>
          <a:xfrm>
            <a:off x="760412" y="442528"/>
            <a:ext cx="11055070" cy="418576"/>
          </a:xfrm>
        </p:spPr>
        <p:txBody>
          <a:bodyPr/>
          <a:lstStyle/>
          <a:p>
            <a:r>
              <a:rPr kumimoji="1" lang="ja-JP" altLang="en-US" dirty="0">
                <a:latin typeface="UD デジタル 教科書体 NK-R" panose="02020400000000000000" pitchFamily="18" charset="-128"/>
                <a:ea typeface="UD デジタル 教科書体 NK-R" panose="02020400000000000000" pitchFamily="18" charset="-128"/>
              </a:rPr>
              <a:t>クラウド要素③：災対対策やバックアップも標準機能にで実行可</a:t>
            </a:r>
          </a:p>
        </p:txBody>
      </p:sp>
      <p:sp>
        <p:nvSpPr>
          <p:cNvPr id="4" name="正方形/長方形 3">
            <a:extLst>
              <a:ext uri="{FF2B5EF4-FFF2-40B4-BE49-F238E27FC236}">
                <a16:creationId xmlns:a16="http://schemas.microsoft.com/office/drawing/2014/main" id="{51BA2493-16AA-ED00-C0F8-5236C2EB73CE}"/>
              </a:ext>
            </a:extLst>
          </p:cNvPr>
          <p:cNvSpPr/>
          <p:nvPr/>
        </p:nvSpPr>
        <p:spPr>
          <a:xfrm>
            <a:off x="1138249" y="1630154"/>
            <a:ext cx="1619535" cy="35939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kumimoji="1" lang="en-US" altLang="ja-JP" sz="1100" dirty="0">
                <a:solidFill>
                  <a:prstClr val="white"/>
                </a:solidFill>
                <a:latin typeface="Meiryo UI" panose="020B0604030504040204" pitchFamily="50" charset="-128"/>
                <a:ea typeface="Meiryo UI" panose="020B0604030504040204" pitchFamily="50" charset="-128"/>
              </a:rPr>
              <a:t>ThinkAgile HX</a:t>
            </a:r>
            <a:br>
              <a:rPr kumimoji="1" lang="en-US" altLang="ja-JP" sz="1100" dirty="0">
                <a:solidFill>
                  <a:prstClr val="white"/>
                </a:solidFill>
                <a:latin typeface="Meiryo UI" panose="020B0604030504040204" pitchFamily="50" charset="-128"/>
                <a:ea typeface="Meiryo UI" panose="020B0604030504040204" pitchFamily="50" charset="-128"/>
              </a:rPr>
            </a:br>
            <a:r>
              <a:rPr kumimoji="1" lang="en-US" altLang="ja-JP" sz="1100" dirty="0">
                <a:solidFill>
                  <a:prstClr val="white"/>
                </a:solidFill>
                <a:latin typeface="Meiryo UI" panose="020B0604030504040204" pitchFamily="50" charset="-128"/>
                <a:ea typeface="Meiryo UI" panose="020B0604030504040204" pitchFamily="50" charset="-128"/>
              </a:rPr>
              <a:t>(Nutanix)</a:t>
            </a:r>
            <a:endParaRPr kumimoji="1" lang="ja-JP" altLang="en-US" sz="1100" dirty="0" err="1">
              <a:solidFill>
                <a:prstClr val="white"/>
              </a:solidFill>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AB7CA3A1-0CEA-CD95-7D2B-B699AFA37766}"/>
              </a:ext>
            </a:extLst>
          </p:cNvPr>
          <p:cNvSpPr/>
          <p:nvPr/>
        </p:nvSpPr>
        <p:spPr>
          <a:xfrm>
            <a:off x="1290649" y="1782554"/>
            <a:ext cx="1619535" cy="35939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kumimoji="1" lang="en-US" altLang="ja-JP" sz="1100" dirty="0">
                <a:solidFill>
                  <a:prstClr val="white"/>
                </a:solidFill>
                <a:latin typeface="Meiryo UI" panose="020B0604030504040204" pitchFamily="50" charset="-128"/>
                <a:ea typeface="Meiryo UI" panose="020B0604030504040204" pitchFamily="50" charset="-128"/>
              </a:rPr>
              <a:t>ThinkAgile HX</a:t>
            </a:r>
            <a:br>
              <a:rPr kumimoji="1" lang="en-US" altLang="ja-JP" sz="1100" dirty="0">
                <a:solidFill>
                  <a:prstClr val="white"/>
                </a:solidFill>
                <a:latin typeface="Meiryo UI" panose="020B0604030504040204" pitchFamily="50" charset="-128"/>
                <a:ea typeface="Meiryo UI" panose="020B0604030504040204" pitchFamily="50" charset="-128"/>
              </a:rPr>
            </a:br>
            <a:r>
              <a:rPr kumimoji="1" lang="en-US" altLang="ja-JP" sz="1100" dirty="0">
                <a:solidFill>
                  <a:prstClr val="white"/>
                </a:solidFill>
                <a:latin typeface="Meiryo UI" panose="020B0604030504040204" pitchFamily="50" charset="-128"/>
                <a:ea typeface="Meiryo UI" panose="020B0604030504040204" pitchFamily="50" charset="-128"/>
              </a:rPr>
              <a:t>(Nutanix)</a:t>
            </a:r>
            <a:endParaRPr kumimoji="1" lang="ja-JP" altLang="en-US" sz="1100" dirty="0" err="1">
              <a:solidFill>
                <a:prstClr val="white"/>
              </a:solidFill>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4020702D-A19F-4C6A-76BD-AECC33414ED4}"/>
              </a:ext>
            </a:extLst>
          </p:cNvPr>
          <p:cNvSpPr/>
          <p:nvPr/>
        </p:nvSpPr>
        <p:spPr>
          <a:xfrm>
            <a:off x="1443049" y="1934954"/>
            <a:ext cx="1619535" cy="35939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kumimoji="1" lang="en-US" altLang="ja-JP" sz="1100" dirty="0">
                <a:solidFill>
                  <a:prstClr val="white"/>
                </a:solidFill>
                <a:latin typeface="Meiryo UI" panose="020B0604030504040204" pitchFamily="50" charset="-128"/>
                <a:ea typeface="Meiryo UI" panose="020B0604030504040204" pitchFamily="50" charset="-128"/>
              </a:rPr>
              <a:t>ThinkAgile HX</a:t>
            </a:r>
          </a:p>
          <a:p>
            <a:pPr algn="ctr"/>
            <a:r>
              <a:rPr kumimoji="1" lang="en-US" altLang="ja-JP" sz="1100" b="1" dirty="0">
                <a:solidFill>
                  <a:schemeClr val="tx2"/>
                </a:solidFill>
                <a:latin typeface="Meiryo UI" panose="020B0604030504040204" pitchFamily="50" charset="-128"/>
                <a:ea typeface="Meiryo UI" panose="020B0604030504040204" pitchFamily="50" charset="-128"/>
              </a:rPr>
              <a:t>vSphere</a:t>
            </a:r>
            <a:endParaRPr kumimoji="1" lang="ja-JP" altLang="en-US" sz="1100" b="1" dirty="0" err="1">
              <a:solidFill>
                <a:schemeClr val="tx2"/>
              </a:solidFill>
              <a:latin typeface="Meiryo UI" panose="020B0604030504040204" pitchFamily="50" charset="-128"/>
              <a:ea typeface="Meiryo UI" panose="020B0604030504040204" pitchFamily="50" charset="-128"/>
            </a:endParaRPr>
          </a:p>
        </p:txBody>
      </p:sp>
      <p:sp>
        <p:nvSpPr>
          <p:cNvPr id="21" name="矢印: 右カーブ 20">
            <a:extLst>
              <a:ext uri="{FF2B5EF4-FFF2-40B4-BE49-F238E27FC236}">
                <a16:creationId xmlns:a16="http://schemas.microsoft.com/office/drawing/2014/main" id="{A6949A2B-338D-4DF7-47DC-02E1E5E47872}"/>
              </a:ext>
            </a:extLst>
          </p:cNvPr>
          <p:cNvSpPr/>
          <p:nvPr/>
        </p:nvSpPr>
        <p:spPr>
          <a:xfrm>
            <a:off x="578224" y="2057399"/>
            <a:ext cx="560025" cy="1348281"/>
          </a:xfrm>
          <a:prstGeom prst="curved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kumimoji="1" lang="ja-JP" altLang="en-US" sz="1600" dirty="0" err="1">
              <a:solidFill>
                <a:prstClr val="white"/>
              </a:solidFill>
            </a:endParaRPr>
          </a:p>
        </p:txBody>
      </p:sp>
      <p:sp>
        <p:nvSpPr>
          <p:cNvPr id="22" name="フローチャート: 磁気ディスク 21">
            <a:extLst>
              <a:ext uri="{FF2B5EF4-FFF2-40B4-BE49-F238E27FC236}">
                <a16:creationId xmlns:a16="http://schemas.microsoft.com/office/drawing/2014/main" id="{992DFA35-2A13-5B10-EC12-9A1C034FF313}"/>
              </a:ext>
            </a:extLst>
          </p:cNvPr>
          <p:cNvSpPr/>
          <p:nvPr/>
        </p:nvSpPr>
        <p:spPr>
          <a:xfrm>
            <a:off x="1362635" y="3093398"/>
            <a:ext cx="1619535" cy="443753"/>
          </a:xfrm>
          <a:prstGeom prst="flowChartMagneticDisk">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chorCtr="1"/>
          <a:lstStyle/>
          <a:p>
            <a:pPr algn="l"/>
            <a:r>
              <a:rPr kumimoji="1" lang="ja-JP" altLang="en-US" sz="1050" dirty="0">
                <a:solidFill>
                  <a:prstClr val="white"/>
                </a:solidFill>
                <a:latin typeface="Meiryo UI" panose="020B0604030504040204" pitchFamily="50" charset="-128"/>
                <a:ea typeface="Meiryo UI" panose="020B0604030504040204" pitchFamily="50" charset="-128"/>
              </a:rPr>
              <a:t>スネップショット</a:t>
            </a:r>
            <a:r>
              <a:rPr kumimoji="1" lang="en-US" altLang="ja-JP" sz="1050" dirty="0">
                <a:solidFill>
                  <a:prstClr val="white"/>
                </a:solidFill>
                <a:latin typeface="Meiryo UI" panose="020B0604030504040204" pitchFamily="50" charset="-128"/>
                <a:ea typeface="Meiryo UI" panose="020B0604030504040204" pitchFamily="50" charset="-128"/>
              </a:rPr>
              <a:t>#1</a:t>
            </a:r>
            <a:endParaRPr kumimoji="1" lang="ja-JP" altLang="en-US" sz="1050" dirty="0" err="1">
              <a:solidFill>
                <a:prstClr val="white"/>
              </a:solidFill>
              <a:latin typeface="Meiryo UI" panose="020B0604030504040204" pitchFamily="50" charset="-128"/>
              <a:ea typeface="Meiryo UI" panose="020B0604030504040204" pitchFamily="50" charset="-128"/>
            </a:endParaRPr>
          </a:p>
        </p:txBody>
      </p:sp>
      <p:sp>
        <p:nvSpPr>
          <p:cNvPr id="29" name="テキスト ボックス 28">
            <a:extLst>
              <a:ext uri="{FF2B5EF4-FFF2-40B4-BE49-F238E27FC236}">
                <a16:creationId xmlns:a16="http://schemas.microsoft.com/office/drawing/2014/main" id="{624BAED2-8BEC-7590-D17D-7E06CE87FCA6}"/>
              </a:ext>
            </a:extLst>
          </p:cNvPr>
          <p:cNvSpPr txBox="1"/>
          <p:nvPr/>
        </p:nvSpPr>
        <p:spPr>
          <a:xfrm>
            <a:off x="1601602" y="2317715"/>
            <a:ext cx="1380565" cy="369332"/>
          </a:xfrm>
          <a:prstGeom prst="rect">
            <a:avLst/>
          </a:prstGeom>
          <a:noFill/>
        </p:spPr>
        <p:txBody>
          <a:bodyPr wrap="square" rtlCol="0">
            <a:spAutoFit/>
          </a:bodyPr>
          <a:lstStyle/>
          <a:p>
            <a:pPr algn="l"/>
            <a:r>
              <a:rPr kumimoji="1" lang="ja-JP" altLang="en-US" sz="1800" dirty="0">
                <a:solidFill>
                  <a:schemeClr val="bg1"/>
                </a:solidFill>
                <a:latin typeface="Meiryo UI" panose="020B0604030504040204" pitchFamily="50" charset="-128"/>
                <a:ea typeface="Meiryo UI" panose="020B0604030504040204" pitchFamily="50" charset="-128"/>
                <a:cs typeface="Arial" pitchFamily="34" charset="0"/>
              </a:rPr>
              <a:t>メインサイト</a:t>
            </a:r>
          </a:p>
        </p:txBody>
      </p:sp>
      <p:sp>
        <p:nvSpPr>
          <p:cNvPr id="30" name="正方形/長方形 29">
            <a:extLst>
              <a:ext uri="{FF2B5EF4-FFF2-40B4-BE49-F238E27FC236}">
                <a16:creationId xmlns:a16="http://schemas.microsoft.com/office/drawing/2014/main" id="{34A3B60D-3846-6A0D-F9D0-6CD54E4B25DF}"/>
              </a:ext>
            </a:extLst>
          </p:cNvPr>
          <p:cNvSpPr/>
          <p:nvPr/>
        </p:nvSpPr>
        <p:spPr>
          <a:xfrm>
            <a:off x="6196077" y="1602858"/>
            <a:ext cx="1619535" cy="359391"/>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kumimoji="1" lang="en-US" altLang="ja-JP" sz="1100" dirty="0">
                <a:solidFill>
                  <a:prstClr val="white"/>
                </a:solidFill>
                <a:latin typeface="Meiryo UI" panose="020B0604030504040204" pitchFamily="50" charset="-128"/>
                <a:ea typeface="Meiryo UI" panose="020B0604030504040204" pitchFamily="50" charset="-128"/>
              </a:rPr>
              <a:t>ThinkAgile HX</a:t>
            </a:r>
            <a:br>
              <a:rPr kumimoji="1" lang="en-US" altLang="ja-JP" sz="1100" dirty="0">
                <a:solidFill>
                  <a:prstClr val="white"/>
                </a:solidFill>
                <a:latin typeface="Meiryo UI" panose="020B0604030504040204" pitchFamily="50" charset="-128"/>
                <a:ea typeface="Meiryo UI" panose="020B0604030504040204" pitchFamily="50" charset="-128"/>
              </a:rPr>
            </a:br>
            <a:r>
              <a:rPr kumimoji="1" lang="en-US" altLang="ja-JP" sz="1100" dirty="0">
                <a:solidFill>
                  <a:prstClr val="white"/>
                </a:solidFill>
                <a:latin typeface="Meiryo UI" panose="020B0604030504040204" pitchFamily="50" charset="-128"/>
                <a:ea typeface="Meiryo UI" panose="020B0604030504040204" pitchFamily="50" charset="-128"/>
              </a:rPr>
              <a:t>(Nutanix)</a:t>
            </a:r>
            <a:endParaRPr kumimoji="1" lang="ja-JP" altLang="en-US" sz="1100" dirty="0" err="1">
              <a:solidFill>
                <a:prstClr val="white"/>
              </a:solidFill>
              <a:latin typeface="Meiryo UI" panose="020B0604030504040204" pitchFamily="50" charset="-128"/>
              <a:ea typeface="Meiryo UI" panose="020B0604030504040204" pitchFamily="50" charset="-128"/>
            </a:endParaRPr>
          </a:p>
        </p:txBody>
      </p:sp>
      <p:sp>
        <p:nvSpPr>
          <p:cNvPr id="31" name="正方形/長方形 30">
            <a:extLst>
              <a:ext uri="{FF2B5EF4-FFF2-40B4-BE49-F238E27FC236}">
                <a16:creationId xmlns:a16="http://schemas.microsoft.com/office/drawing/2014/main" id="{FD700310-8776-3BD7-9754-664923C73080}"/>
              </a:ext>
            </a:extLst>
          </p:cNvPr>
          <p:cNvSpPr/>
          <p:nvPr/>
        </p:nvSpPr>
        <p:spPr>
          <a:xfrm>
            <a:off x="6348477" y="1755258"/>
            <a:ext cx="1619535" cy="359391"/>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kumimoji="1" lang="en-US" altLang="ja-JP" sz="1100" dirty="0">
                <a:solidFill>
                  <a:prstClr val="white"/>
                </a:solidFill>
                <a:latin typeface="Meiryo UI" panose="020B0604030504040204" pitchFamily="50" charset="-128"/>
                <a:ea typeface="Meiryo UI" panose="020B0604030504040204" pitchFamily="50" charset="-128"/>
              </a:rPr>
              <a:t>ThinkAgile HX</a:t>
            </a:r>
            <a:br>
              <a:rPr kumimoji="1" lang="en-US" altLang="ja-JP" sz="1100" dirty="0">
                <a:solidFill>
                  <a:prstClr val="white"/>
                </a:solidFill>
                <a:latin typeface="Meiryo UI" panose="020B0604030504040204" pitchFamily="50" charset="-128"/>
                <a:ea typeface="Meiryo UI" panose="020B0604030504040204" pitchFamily="50" charset="-128"/>
              </a:rPr>
            </a:br>
            <a:r>
              <a:rPr kumimoji="1" lang="en-US" altLang="ja-JP" sz="1100" dirty="0">
                <a:solidFill>
                  <a:prstClr val="white"/>
                </a:solidFill>
                <a:latin typeface="Meiryo UI" panose="020B0604030504040204" pitchFamily="50" charset="-128"/>
                <a:ea typeface="Meiryo UI" panose="020B0604030504040204" pitchFamily="50" charset="-128"/>
              </a:rPr>
              <a:t>(Nutanix)</a:t>
            </a:r>
            <a:endParaRPr kumimoji="1" lang="ja-JP" altLang="en-US" sz="1100" dirty="0" err="1">
              <a:solidFill>
                <a:prstClr val="white"/>
              </a:solidFill>
              <a:latin typeface="Meiryo UI" panose="020B0604030504040204" pitchFamily="50" charset="-128"/>
              <a:ea typeface="Meiryo UI" panose="020B0604030504040204" pitchFamily="50" charset="-128"/>
            </a:endParaRPr>
          </a:p>
        </p:txBody>
      </p:sp>
      <p:sp>
        <p:nvSpPr>
          <p:cNvPr id="32" name="正方形/長方形 31">
            <a:extLst>
              <a:ext uri="{FF2B5EF4-FFF2-40B4-BE49-F238E27FC236}">
                <a16:creationId xmlns:a16="http://schemas.microsoft.com/office/drawing/2014/main" id="{C950C062-F892-C85F-3F97-F83CF108B4F0}"/>
              </a:ext>
            </a:extLst>
          </p:cNvPr>
          <p:cNvSpPr/>
          <p:nvPr/>
        </p:nvSpPr>
        <p:spPr>
          <a:xfrm>
            <a:off x="6500877" y="1907658"/>
            <a:ext cx="1619535" cy="359391"/>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kumimoji="1" lang="en-US" altLang="ja-JP" sz="1100" dirty="0">
                <a:solidFill>
                  <a:prstClr val="white"/>
                </a:solidFill>
                <a:latin typeface="Meiryo UI" panose="020B0604030504040204" pitchFamily="50" charset="-128"/>
                <a:ea typeface="Meiryo UI" panose="020B0604030504040204" pitchFamily="50" charset="-128"/>
              </a:rPr>
              <a:t>ThinkAgile HX</a:t>
            </a:r>
            <a:br>
              <a:rPr kumimoji="1" lang="en-US" altLang="ja-JP" sz="1100" dirty="0">
                <a:solidFill>
                  <a:prstClr val="white"/>
                </a:solidFill>
                <a:latin typeface="Meiryo UI" panose="020B0604030504040204" pitchFamily="50" charset="-128"/>
                <a:ea typeface="Meiryo UI" panose="020B0604030504040204" pitchFamily="50" charset="-128"/>
              </a:rPr>
            </a:br>
            <a:r>
              <a:rPr kumimoji="1" lang="en-US" altLang="ja-JP" sz="1100" b="1" dirty="0">
                <a:solidFill>
                  <a:schemeClr val="tx2"/>
                </a:solidFill>
                <a:latin typeface="Meiryo UI" panose="020B0604030504040204" pitchFamily="50" charset="-128"/>
                <a:ea typeface="Meiryo UI" panose="020B0604030504040204" pitchFamily="50" charset="-128"/>
              </a:rPr>
              <a:t>AHV</a:t>
            </a:r>
            <a:endParaRPr kumimoji="1" lang="ja-JP" altLang="en-US" sz="1100" b="1" dirty="0" err="1">
              <a:solidFill>
                <a:schemeClr val="tx2"/>
              </a:solidFill>
              <a:latin typeface="Meiryo UI" panose="020B0604030504040204" pitchFamily="50" charset="-128"/>
              <a:ea typeface="Meiryo UI" panose="020B0604030504040204" pitchFamily="50" charset="-128"/>
            </a:endParaRPr>
          </a:p>
        </p:txBody>
      </p:sp>
      <p:sp>
        <p:nvSpPr>
          <p:cNvPr id="33" name="テキスト ボックス 32">
            <a:extLst>
              <a:ext uri="{FF2B5EF4-FFF2-40B4-BE49-F238E27FC236}">
                <a16:creationId xmlns:a16="http://schemas.microsoft.com/office/drawing/2014/main" id="{E655BD59-E484-2F4F-7E52-0B2E64EDCC04}"/>
              </a:ext>
            </a:extLst>
          </p:cNvPr>
          <p:cNvSpPr txBox="1"/>
          <p:nvPr/>
        </p:nvSpPr>
        <p:spPr>
          <a:xfrm>
            <a:off x="6196077" y="2315673"/>
            <a:ext cx="1924335" cy="369332"/>
          </a:xfrm>
          <a:prstGeom prst="rect">
            <a:avLst/>
          </a:prstGeom>
          <a:noFill/>
        </p:spPr>
        <p:txBody>
          <a:bodyPr wrap="square" rtlCol="0">
            <a:spAutoFit/>
          </a:bodyPr>
          <a:lstStyle/>
          <a:p>
            <a:pPr algn="l"/>
            <a:r>
              <a:rPr kumimoji="1" lang="en-US" altLang="ja-JP" sz="1800" dirty="0">
                <a:solidFill>
                  <a:schemeClr val="bg1"/>
                </a:solidFill>
                <a:latin typeface="Meiryo UI" panose="020B0604030504040204" pitchFamily="50" charset="-128"/>
                <a:ea typeface="Meiryo UI" panose="020B0604030504040204" pitchFamily="50" charset="-128"/>
                <a:cs typeface="Arial" pitchFamily="34" charset="0"/>
              </a:rPr>
              <a:t>DR</a:t>
            </a:r>
            <a:r>
              <a:rPr kumimoji="1" lang="ja-JP" altLang="en-US" sz="1800" dirty="0">
                <a:solidFill>
                  <a:schemeClr val="bg1"/>
                </a:solidFill>
                <a:latin typeface="Meiryo UI" panose="020B0604030504040204" pitchFamily="50" charset="-128"/>
                <a:ea typeface="Meiryo UI" panose="020B0604030504040204" pitchFamily="50" charset="-128"/>
                <a:cs typeface="Arial" pitchFamily="34" charset="0"/>
              </a:rPr>
              <a:t>サイト</a:t>
            </a:r>
            <a:r>
              <a:rPr kumimoji="1" lang="en-US" altLang="ja-JP" sz="1800" dirty="0">
                <a:solidFill>
                  <a:schemeClr val="bg1"/>
                </a:solidFill>
                <a:latin typeface="Meiryo UI" panose="020B0604030504040204" pitchFamily="50" charset="-128"/>
                <a:ea typeface="Meiryo UI" panose="020B0604030504040204" pitchFamily="50" charset="-128"/>
                <a:cs typeface="Arial" pitchFamily="34" charset="0"/>
              </a:rPr>
              <a:t>(</a:t>
            </a:r>
            <a:r>
              <a:rPr kumimoji="1" lang="ja-JP" altLang="en-US" sz="1800" dirty="0">
                <a:solidFill>
                  <a:schemeClr val="bg1"/>
                </a:solidFill>
                <a:latin typeface="Meiryo UI" panose="020B0604030504040204" pitchFamily="50" charset="-128"/>
                <a:ea typeface="Meiryo UI" panose="020B0604030504040204" pitchFamily="50" charset="-128"/>
                <a:cs typeface="Arial" pitchFamily="34" charset="0"/>
              </a:rPr>
              <a:t>別拠点</a:t>
            </a:r>
            <a:r>
              <a:rPr kumimoji="1" lang="en-US" altLang="ja-JP" sz="1800" dirty="0">
                <a:solidFill>
                  <a:schemeClr val="bg1"/>
                </a:solidFill>
                <a:latin typeface="Meiryo UI" panose="020B0604030504040204" pitchFamily="50" charset="-128"/>
                <a:ea typeface="Meiryo UI" panose="020B0604030504040204" pitchFamily="50" charset="-128"/>
                <a:cs typeface="Arial" pitchFamily="34" charset="0"/>
              </a:rPr>
              <a:t>)</a:t>
            </a:r>
            <a:endParaRPr kumimoji="1" lang="ja-JP" altLang="en-US" sz="1800" dirty="0">
              <a:solidFill>
                <a:schemeClr val="bg1"/>
              </a:solidFill>
              <a:latin typeface="Meiryo UI" panose="020B0604030504040204" pitchFamily="50" charset="-128"/>
              <a:ea typeface="Meiryo UI" panose="020B0604030504040204" pitchFamily="50" charset="-128"/>
              <a:cs typeface="Arial" pitchFamily="34" charset="0"/>
            </a:endParaRPr>
          </a:p>
        </p:txBody>
      </p:sp>
      <p:sp>
        <p:nvSpPr>
          <p:cNvPr id="34" name="矢印: 右 33">
            <a:extLst>
              <a:ext uri="{FF2B5EF4-FFF2-40B4-BE49-F238E27FC236}">
                <a16:creationId xmlns:a16="http://schemas.microsoft.com/office/drawing/2014/main" id="{488FB9CF-9EEC-7CB9-5F79-C92E586A557E}"/>
              </a:ext>
            </a:extLst>
          </p:cNvPr>
          <p:cNvSpPr/>
          <p:nvPr/>
        </p:nvSpPr>
        <p:spPr>
          <a:xfrm>
            <a:off x="3101887" y="3160057"/>
            <a:ext cx="3094190" cy="245624"/>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kumimoji="1" lang="ja-JP" altLang="en-US" sz="1600" dirty="0" err="1">
              <a:solidFill>
                <a:prstClr val="white"/>
              </a:solidFill>
            </a:endParaRPr>
          </a:p>
        </p:txBody>
      </p:sp>
      <p:sp>
        <p:nvSpPr>
          <p:cNvPr id="35" name="フローチャート: 磁気ディスク 34">
            <a:extLst>
              <a:ext uri="{FF2B5EF4-FFF2-40B4-BE49-F238E27FC236}">
                <a16:creationId xmlns:a16="http://schemas.microsoft.com/office/drawing/2014/main" id="{39888D2F-E46A-5071-3DEB-055457D1600C}"/>
              </a:ext>
            </a:extLst>
          </p:cNvPr>
          <p:cNvSpPr/>
          <p:nvPr/>
        </p:nvSpPr>
        <p:spPr>
          <a:xfrm>
            <a:off x="6368113" y="3056728"/>
            <a:ext cx="1619535" cy="443753"/>
          </a:xfrm>
          <a:prstGeom prst="flowChartMagneticDisk">
            <a:avLst/>
          </a:prstGeom>
          <a:solidFill>
            <a:srgbClr val="00B05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chorCtr="1"/>
          <a:lstStyle/>
          <a:p>
            <a:pPr algn="l"/>
            <a:r>
              <a:rPr kumimoji="1" lang="ja-JP" altLang="en-US" sz="1050" dirty="0">
                <a:solidFill>
                  <a:prstClr val="white"/>
                </a:solidFill>
                <a:latin typeface="Meiryo UI" panose="020B0604030504040204" pitchFamily="50" charset="-128"/>
                <a:ea typeface="Meiryo UI" panose="020B0604030504040204" pitchFamily="50" charset="-128"/>
              </a:rPr>
              <a:t>レプリケーション</a:t>
            </a:r>
            <a:r>
              <a:rPr kumimoji="1" lang="en-US" altLang="ja-JP" sz="1050" dirty="0">
                <a:solidFill>
                  <a:prstClr val="white"/>
                </a:solidFill>
                <a:latin typeface="Meiryo UI" panose="020B0604030504040204" pitchFamily="50" charset="-128"/>
                <a:ea typeface="Meiryo UI" panose="020B0604030504040204" pitchFamily="50" charset="-128"/>
              </a:rPr>
              <a:t>#1</a:t>
            </a:r>
            <a:endParaRPr kumimoji="1" lang="ja-JP" altLang="en-US" sz="1050" dirty="0" err="1">
              <a:solidFill>
                <a:prstClr val="white"/>
              </a:solidFill>
              <a:latin typeface="Meiryo UI" panose="020B0604030504040204" pitchFamily="50" charset="-128"/>
              <a:ea typeface="Meiryo UI" panose="020B0604030504040204" pitchFamily="50" charset="-128"/>
            </a:endParaRPr>
          </a:p>
        </p:txBody>
      </p:sp>
      <p:sp>
        <p:nvSpPr>
          <p:cNvPr id="43" name="四角形: 角を丸くする 42">
            <a:extLst>
              <a:ext uri="{FF2B5EF4-FFF2-40B4-BE49-F238E27FC236}">
                <a16:creationId xmlns:a16="http://schemas.microsoft.com/office/drawing/2014/main" id="{FD64904D-9CBE-48D9-41B4-8D7541C5628F}"/>
              </a:ext>
            </a:extLst>
          </p:cNvPr>
          <p:cNvSpPr/>
          <p:nvPr/>
        </p:nvSpPr>
        <p:spPr>
          <a:xfrm>
            <a:off x="1217377" y="1258656"/>
            <a:ext cx="451343" cy="318720"/>
          </a:xfrm>
          <a:prstGeom prst="roundRect">
            <a:avLst/>
          </a:prstGeom>
          <a:solidFill>
            <a:srgbClr val="6F7170"/>
          </a:solidFill>
          <a:ln w="25400" cap="flat" cmpd="sng" algn="ctr">
            <a:solidFill>
              <a:sysClr val="window" lastClr="FFFFFF"/>
            </a:solidFill>
            <a:prstDash val="solid"/>
          </a:ln>
          <a:effectLst/>
        </p:spPr>
        <p:txBody>
          <a:bodyPr lIns="0" tIns="0" rIns="0" bIns="0" rtlCol="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仮想</a:t>
            </a:r>
            <a:br>
              <a:rPr kumimoji="1" lang="en-US" altLang="ja-JP"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br>
            <a:r>
              <a:rPr kumimoji="1" lang="ja-JP" altLang="en-US"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マシン</a:t>
            </a:r>
          </a:p>
        </p:txBody>
      </p:sp>
      <p:sp>
        <p:nvSpPr>
          <p:cNvPr id="44" name="四角形: 角を丸くする 43">
            <a:extLst>
              <a:ext uri="{FF2B5EF4-FFF2-40B4-BE49-F238E27FC236}">
                <a16:creationId xmlns:a16="http://schemas.microsoft.com/office/drawing/2014/main" id="{BB20BCAB-89AE-CACA-9C63-3671E7E0665E}"/>
              </a:ext>
            </a:extLst>
          </p:cNvPr>
          <p:cNvSpPr/>
          <p:nvPr/>
        </p:nvSpPr>
        <p:spPr>
          <a:xfrm>
            <a:off x="1761352" y="1267551"/>
            <a:ext cx="451343" cy="318720"/>
          </a:xfrm>
          <a:prstGeom prst="roundRect">
            <a:avLst/>
          </a:prstGeom>
          <a:solidFill>
            <a:srgbClr val="6F7170"/>
          </a:solidFill>
          <a:ln w="25400" cap="flat" cmpd="sng" algn="ctr">
            <a:solidFill>
              <a:sysClr val="window" lastClr="FFFFFF"/>
            </a:solidFill>
            <a:prstDash val="solid"/>
          </a:ln>
          <a:effectLst/>
        </p:spPr>
        <p:txBody>
          <a:bodyPr lIns="0" tIns="0" rIns="0" bIns="0" rtlCol="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仮想</a:t>
            </a:r>
            <a:br>
              <a:rPr kumimoji="1" lang="en-US" altLang="ja-JP"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br>
            <a:r>
              <a:rPr kumimoji="1" lang="ja-JP" altLang="en-US"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マシン</a:t>
            </a:r>
          </a:p>
        </p:txBody>
      </p:sp>
      <p:sp>
        <p:nvSpPr>
          <p:cNvPr id="45" name="四角形: 角を丸くする 44">
            <a:extLst>
              <a:ext uri="{FF2B5EF4-FFF2-40B4-BE49-F238E27FC236}">
                <a16:creationId xmlns:a16="http://schemas.microsoft.com/office/drawing/2014/main" id="{743D443C-EB75-B035-1190-C8D2013213B0}"/>
              </a:ext>
            </a:extLst>
          </p:cNvPr>
          <p:cNvSpPr/>
          <p:nvPr/>
        </p:nvSpPr>
        <p:spPr>
          <a:xfrm>
            <a:off x="6259513" y="1207751"/>
            <a:ext cx="451343" cy="318720"/>
          </a:xfrm>
          <a:prstGeom prst="roundRect">
            <a:avLst/>
          </a:prstGeom>
          <a:solidFill>
            <a:srgbClr val="6F7170"/>
          </a:solidFill>
          <a:ln w="25400" cap="flat" cmpd="sng" algn="ctr">
            <a:solidFill>
              <a:sysClr val="window" lastClr="FFFFFF"/>
            </a:solidFill>
            <a:prstDash val="solid"/>
          </a:ln>
          <a:effectLst/>
        </p:spPr>
        <p:txBody>
          <a:bodyPr lIns="0" tIns="0" rIns="0" bIns="0" rtlCol="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仮想</a:t>
            </a:r>
            <a:br>
              <a:rPr kumimoji="1" lang="en-US" altLang="ja-JP"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br>
            <a:r>
              <a:rPr kumimoji="1" lang="ja-JP" altLang="en-US"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マシン</a:t>
            </a:r>
          </a:p>
        </p:txBody>
      </p:sp>
      <p:graphicFrame>
        <p:nvGraphicFramePr>
          <p:cNvPr id="7" name="表 35">
            <a:extLst>
              <a:ext uri="{FF2B5EF4-FFF2-40B4-BE49-F238E27FC236}">
                <a16:creationId xmlns:a16="http://schemas.microsoft.com/office/drawing/2014/main" id="{1ADBEB22-3831-13D4-08BD-F15111C1C1B6}"/>
              </a:ext>
            </a:extLst>
          </p:cNvPr>
          <p:cNvGraphicFramePr>
            <a:graphicFrameLocks noGrp="1"/>
          </p:cNvGraphicFramePr>
          <p:nvPr/>
        </p:nvGraphicFramePr>
        <p:xfrm>
          <a:off x="578224" y="3820159"/>
          <a:ext cx="7360444" cy="2353011"/>
        </p:xfrm>
        <a:graphic>
          <a:graphicData uri="http://schemas.openxmlformats.org/drawingml/2006/table">
            <a:tbl>
              <a:tblPr firstRow="1" bandRow="1"/>
              <a:tblGrid>
                <a:gridCol w="1133989">
                  <a:extLst>
                    <a:ext uri="{9D8B030D-6E8A-4147-A177-3AD203B41FA5}">
                      <a16:colId xmlns:a16="http://schemas.microsoft.com/office/drawing/2014/main" val="3488654785"/>
                    </a:ext>
                  </a:extLst>
                </a:gridCol>
                <a:gridCol w="1245291">
                  <a:extLst>
                    <a:ext uri="{9D8B030D-6E8A-4147-A177-3AD203B41FA5}">
                      <a16:colId xmlns:a16="http://schemas.microsoft.com/office/drawing/2014/main" val="3010305138"/>
                    </a:ext>
                  </a:extLst>
                </a:gridCol>
                <a:gridCol w="1245291">
                  <a:extLst>
                    <a:ext uri="{9D8B030D-6E8A-4147-A177-3AD203B41FA5}">
                      <a16:colId xmlns:a16="http://schemas.microsoft.com/office/drawing/2014/main" val="1959072671"/>
                    </a:ext>
                  </a:extLst>
                </a:gridCol>
                <a:gridCol w="1245291">
                  <a:extLst>
                    <a:ext uri="{9D8B030D-6E8A-4147-A177-3AD203B41FA5}">
                      <a16:colId xmlns:a16="http://schemas.microsoft.com/office/drawing/2014/main" val="2022812515"/>
                    </a:ext>
                  </a:extLst>
                </a:gridCol>
                <a:gridCol w="1245291">
                  <a:extLst>
                    <a:ext uri="{9D8B030D-6E8A-4147-A177-3AD203B41FA5}">
                      <a16:colId xmlns:a16="http://schemas.microsoft.com/office/drawing/2014/main" val="352694323"/>
                    </a:ext>
                  </a:extLst>
                </a:gridCol>
                <a:gridCol w="1245291">
                  <a:extLst>
                    <a:ext uri="{9D8B030D-6E8A-4147-A177-3AD203B41FA5}">
                      <a16:colId xmlns:a16="http://schemas.microsoft.com/office/drawing/2014/main" val="1633023549"/>
                    </a:ext>
                  </a:extLst>
                </a:gridCol>
              </a:tblGrid>
              <a:tr h="449659">
                <a:tc>
                  <a:txBody>
                    <a:bodyPr/>
                    <a:lstStyle>
                      <a:lvl1pPr marL="0" algn="l" defTabSz="1218987" rtl="0" eaLnBrk="1" latinLnBrk="0" hangingPunct="1">
                        <a:defRPr kumimoji="1" sz="2400" kern="1200">
                          <a:solidFill>
                            <a:schemeClr val="tx1"/>
                          </a:solidFill>
                          <a:latin typeface="Calibri" panose="020F0502020204030204"/>
                        </a:defRPr>
                      </a:lvl1pPr>
                      <a:lvl2pPr marL="609493" algn="l" defTabSz="1218987" rtl="0" eaLnBrk="1" latinLnBrk="0" hangingPunct="1">
                        <a:defRPr kumimoji="1" sz="2400" kern="1200">
                          <a:solidFill>
                            <a:schemeClr val="tx1"/>
                          </a:solidFill>
                          <a:latin typeface="Calibri" panose="020F0502020204030204"/>
                        </a:defRPr>
                      </a:lvl2pPr>
                      <a:lvl3pPr marL="1218987" algn="l" defTabSz="1218987" rtl="0" eaLnBrk="1" latinLnBrk="0" hangingPunct="1">
                        <a:defRPr kumimoji="1" sz="2400" kern="1200">
                          <a:solidFill>
                            <a:schemeClr val="tx1"/>
                          </a:solidFill>
                          <a:latin typeface="Calibri" panose="020F0502020204030204"/>
                        </a:defRPr>
                      </a:lvl3pPr>
                      <a:lvl4pPr marL="1828480" algn="l" defTabSz="1218987" rtl="0" eaLnBrk="1" latinLnBrk="0" hangingPunct="1">
                        <a:defRPr kumimoji="1" sz="2400" kern="1200">
                          <a:solidFill>
                            <a:schemeClr val="tx1"/>
                          </a:solidFill>
                          <a:latin typeface="Calibri" panose="020F0502020204030204"/>
                        </a:defRPr>
                      </a:lvl4pPr>
                      <a:lvl5pPr marL="2437973" algn="l" defTabSz="1218987" rtl="0" eaLnBrk="1" latinLnBrk="0" hangingPunct="1">
                        <a:defRPr kumimoji="1" sz="2400" kern="1200">
                          <a:solidFill>
                            <a:schemeClr val="tx1"/>
                          </a:solidFill>
                          <a:latin typeface="Calibri" panose="020F0502020204030204"/>
                        </a:defRPr>
                      </a:lvl5pPr>
                      <a:lvl6pPr marL="3047467" algn="l" defTabSz="1218987" rtl="0" eaLnBrk="1" latinLnBrk="0" hangingPunct="1">
                        <a:defRPr kumimoji="1" sz="2400" kern="1200">
                          <a:solidFill>
                            <a:schemeClr val="tx1"/>
                          </a:solidFill>
                          <a:latin typeface="Calibri" panose="020F0502020204030204"/>
                        </a:defRPr>
                      </a:lvl6pPr>
                      <a:lvl7pPr marL="3656960" algn="l" defTabSz="1218987" rtl="0" eaLnBrk="1" latinLnBrk="0" hangingPunct="1">
                        <a:defRPr kumimoji="1" sz="2400" kern="1200">
                          <a:solidFill>
                            <a:schemeClr val="tx1"/>
                          </a:solidFill>
                          <a:latin typeface="Calibri" panose="020F0502020204030204"/>
                        </a:defRPr>
                      </a:lvl7pPr>
                      <a:lvl8pPr marL="4266453" algn="l" defTabSz="1218987" rtl="0" eaLnBrk="1" latinLnBrk="0" hangingPunct="1">
                        <a:defRPr kumimoji="1" sz="2400" kern="1200">
                          <a:solidFill>
                            <a:schemeClr val="tx1"/>
                          </a:solidFill>
                          <a:latin typeface="Calibri" panose="020F0502020204030204"/>
                        </a:defRPr>
                      </a:lvl8pPr>
                      <a:lvl9pPr marL="4875947" algn="l" defTabSz="1218987" rtl="0" eaLnBrk="1" latinLnBrk="0" hangingPunct="1">
                        <a:defRPr kumimoji="1" sz="2400" kern="1200">
                          <a:solidFill>
                            <a:schemeClr val="tx1"/>
                          </a:solidFill>
                          <a:latin typeface="Calibri" panose="020F0502020204030204"/>
                        </a:defRPr>
                      </a:lvl9pPr>
                    </a:lstStyle>
                    <a:p>
                      <a:pPr algn="ctr"/>
                      <a:endParaRPr kumimoji="1" lang="ja-JP" altLang="en-US" sz="80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8987" rtl="0" eaLnBrk="1" latinLnBrk="0" hangingPunct="1">
                        <a:defRPr kumimoji="1" sz="2400" kern="1200">
                          <a:solidFill>
                            <a:schemeClr val="tx1"/>
                          </a:solidFill>
                          <a:latin typeface="Calibri" panose="020F0502020204030204"/>
                        </a:defRPr>
                      </a:lvl1pPr>
                      <a:lvl2pPr marL="609493" algn="l" defTabSz="1218987" rtl="0" eaLnBrk="1" latinLnBrk="0" hangingPunct="1">
                        <a:defRPr kumimoji="1" sz="2400" kern="1200">
                          <a:solidFill>
                            <a:schemeClr val="tx1"/>
                          </a:solidFill>
                          <a:latin typeface="Calibri" panose="020F0502020204030204"/>
                        </a:defRPr>
                      </a:lvl2pPr>
                      <a:lvl3pPr marL="1218987" algn="l" defTabSz="1218987" rtl="0" eaLnBrk="1" latinLnBrk="0" hangingPunct="1">
                        <a:defRPr kumimoji="1" sz="2400" kern="1200">
                          <a:solidFill>
                            <a:schemeClr val="tx1"/>
                          </a:solidFill>
                          <a:latin typeface="Calibri" panose="020F0502020204030204"/>
                        </a:defRPr>
                      </a:lvl3pPr>
                      <a:lvl4pPr marL="1828480" algn="l" defTabSz="1218987" rtl="0" eaLnBrk="1" latinLnBrk="0" hangingPunct="1">
                        <a:defRPr kumimoji="1" sz="2400" kern="1200">
                          <a:solidFill>
                            <a:schemeClr val="tx1"/>
                          </a:solidFill>
                          <a:latin typeface="Calibri" panose="020F0502020204030204"/>
                        </a:defRPr>
                      </a:lvl4pPr>
                      <a:lvl5pPr marL="2437973" algn="l" defTabSz="1218987" rtl="0" eaLnBrk="1" latinLnBrk="0" hangingPunct="1">
                        <a:defRPr kumimoji="1" sz="2400" kern="1200">
                          <a:solidFill>
                            <a:schemeClr val="tx1"/>
                          </a:solidFill>
                          <a:latin typeface="Calibri" panose="020F0502020204030204"/>
                        </a:defRPr>
                      </a:lvl5pPr>
                      <a:lvl6pPr marL="3047467" algn="l" defTabSz="1218987" rtl="0" eaLnBrk="1" latinLnBrk="0" hangingPunct="1">
                        <a:defRPr kumimoji="1" sz="2400" kern="1200">
                          <a:solidFill>
                            <a:schemeClr val="tx1"/>
                          </a:solidFill>
                          <a:latin typeface="Calibri" panose="020F0502020204030204"/>
                        </a:defRPr>
                      </a:lvl6pPr>
                      <a:lvl7pPr marL="3656960" algn="l" defTabSz="1218987" rtl="0" eaLnBrk="1" latinLnBrk="0" hangingPunct="1">
                        <a:defRPr kumimoji="1" sz="2400" kern="1200">
                          <a:solidFill>
                            <a:schemeClr val="tx1"/>
                          </a:solidFill>
                          <a:latin typeface="Calibri" panose="020F0502020204030204"/>
                        </a:defRPr>
                      </a:lvl7pPr>
                      <a:lvl8pPr marL="4266453" algn="l" defTabSz="1218987" rtl="0" eaLnBrk="1" latinLnBrk="0" hangingPunct="1">
                        <a:defRPr kumimoji="1" sz="2400" kern="1200">
                          <a:solidFill>
                            <a:schemeClr val="tx1"/>
                          </a:solidFill>
                          <a:latin typeface="Calibri" panose="020F0502020204030204"/>
                        </a:defRPr>
                      </a:lvl8pPr>
                      <a:lvl9pPr marL="4875947" algn="l" defTabSz="1218987" rtl="0" eaLnBrk="1" latinLnBrk="0" hangingPunct="1">
                        <a:defRPr kumimoji="1" sz="2400" kern="1200">
                          <a:solidFill>
                            <a:schemeClr val="tx1"/>
                          </a:solidFill>
                          <a:latin typeface="Calibri" panose="020F0502020204030204"/>
                        </a:defRPr>
                      </a:lvl9pPr>
                    </a:lstStyle>
                    <a:p>
                      <a:pPr algn="ctr"/>
                      <a:r>
                        <a:rPr kumimoji="1" lang="en-US" altLang="ja-JP" sz="1100" dirty="0">
                          <a:solidFill>
                            <a:schemeClr val="bg1"/>
                          </a:solidFill>
                          <a:latin typeface="Meiryo UI" panose="020B0604030504040204" pitchFamily="50" charset="-128"/>
                          <a:ea typeface="Meiryo UI" panose="020B0604030504040204" pitchFamily="50" charset="-128"/>
                        </a:rPr>
                        <a:t>AsyncDR</a:t>
                      </a:r>
                      <a:endParaRPr kumimoji="1" lang="ja-JP" altLang="en-US" sz="110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8987" rtl="0" eaLnBrk="1" latinLnBrk="0" hangingPunct="1">
                        <a:defRPr kumimoji="1" sz="2400" kern="1200">
                          <a:solidFill>
                            <a:schemeClr val="tx1"/>
                          </a:solidFill>
                          <a:latin typeface="Calibri" panose="020F0502020204030204"/>
                        </a:defRPr>
                      </a:lvl1pPr>
                      <a:lvl2pPr marL="609493" algn="l" defTabSz="1218987" rtl="0" eaLnBrk="1" latinLnBrk="0" hangingPunct="1">
                        <a:defRPr kumimoji="1" sz="2400" kern="1200">
                          <a:solidFill>
                            <a:schemeClr val="tx1"/>
                          </a:solidFill>
                          <a:latin typeface="Calibri" panose="020F0502020204030204"/>
                        </a:defRPr>
                      </a:lvl2pPr>
                      <a:lvl3pPr marL="1218987" algn="l" defTabSz="1218987" rtl="0" eaLnBrk="1" latinLnBrk="0" hangingPunct="1">
                        <a:defRPr kumimoji="1" sz="2400" kern="1200">
                          <a:solidFill>
                            <a:schemeClr val="tx1"/>
                          </a:solidFill>
                          <a:latin typeface="Calibri" panose="020F0502020204030204"/>
                        </a:defRPr>
                      </a:lvl3pPr>
                      <a:lvl4pPr marL="1828480" algn="l" defTabSz="1218987" rtl="0" eaLnBrk="1" latinLnBrk="0" hangingPunct="1">
                        <a:defRPr kumimoji="1" sz="2400" kern="1200">
                          <a:solidFill>
                            <a:schemeClr val="tx1"/>
                          </a:solidFill>
                          <a:latin typeface="Calibri" panose="020F0502020204030204"/>
                        </a:defRPr>
                      </a:lvl4pPr>
                      <a:lvl5pPr marL="2437973" algn="l" defTabSz="1218987" rtl="0" eaLnBrk="1" latinLnBrk="0" hangingPunct="1">
                        <a:defRPr kumimoji="1" sz="2400" kern="1200">
                          <a:solidFill>
                            <a:schemeClr val="tx1"/>
                          </a:solidFill>
                          <a:latin typeface="Calibri" panose="020F0502020204030204"/>
                        </a:defRPr>
                      </a:lvl5pPr>
                      <a:lvl6pPr marL="3047467" algn="l" defTabSz="1218987" rtl="0" eaLnBrk="1" latinLnBrk="0" hangingPunct="1">
                        <a:defRPr kumimoji="1" sz="2400" kern="1200">
                          <a:solidFill>
                            <a:schemeClr val="tx1"/>
                          </a:solidFill>
                          <a:latin typeface="Calibri" panose="020F0502020204030204"/>
                        </a:defRPr>
                      </a:lvl6pPr>
                      <a:lvl7pPr marL="3656960" algn="l" defTabSz="1218987" rtl="0" eaLnBrk="1" latinLnBrk="0" hangingPunct="1">
                        <a:defRPr kumimoji="1" sz="2400" kern="1200">
                          <a:solidFill>
                            <a:schemeClr val="tx1"/>
                          </a:solidFill>
                          <a:latin typeface="Calibri" panose="020F0502020204030204"/>
                        </a:defRPr>
                      </a:lvl7pPr>
                      <a:lvl8pPr marL="4266453" algn="l" defTabSz="1218987" rtl="0" eaLnBrk="1" latinLnBrk="0" hangingPunct="1">
                        <a:defRPr kumimoji="1" sz="2400" kern="1200">
                          <a:solidFill>
                            <a:schemeClr val="tx1"/>
                          </a:solidFill>
                          <a:latin typeface="Calibri" panose="020F0502020204030204"/>
                        </a:defRPr>
                      </a:lvl8pPr>
                      <a:lvl9pPr marL="4875947" algn="l" defTabSz="1218987" rtl="0" eaLnBrk="1" latinLnBrk="0" hangingPunct="1">
                        <a:defRPr kumimoji="1" sz="2400" kern="1200">
                          <a:solidFill>
                            <a:schemeClr val="tx1"/>
                          </a:solidFill>
                          <a:latin typeface="Calibri" panose="020F0502020204030204"/>
                        </a:defRPr>
                      </a:lvl9pPr>
                    </a:lstStyle>
                    <a:p>
                      <a:pPr algn="ctr"/>
                      <a:r>
                        <a:rPr kumimoji="1" lang="en-US" altLang="ja-JP" sz="1100" dirty="0">
                          <a:solidFill>
                            <a:schemeClr val="bg1"/>
                          </a:solidFill>
                          <a:latin typeface="Meiryo UI" panose="020B0604030504040204" pitchFamily="50" charset="-128"/>
                          <a:ea typeface="Meiryo UI" panose="020B0604030504040204" pitchFamily="50" charset="-128"/>
                        </a:rPr>
                        <a:t>SNRT</a:t>
                      </a:r>
                      <a:br>
                        <a:rPr kumimoji="1" lang="en-US" altLang="ja-JP" sz="1100" dirty="0">
                          <a:solidFill>
                            <a:schemeClr val="bg1"/>
                          </a:solidFill>
                          <a:latin typeface="Meiryo UI" panose="020B0604030504040204" pitchFamily="50" charset="-128"/>
                          <a:ea typeface="Meiryo UI" panose="020B0604030504040204" pitchFamily="50" charset="-128"/>
                        </a:rPr>
                      </a:br>
                      <a:r>
                        <a:rPr kumimoji="1" lang="en-US" altLang="ja-JP" sz="1100" dirty="0">
                          <a:solidFill>
                            <a:schemeClr val="bg1"/>
                          </a:solidFill>
                          <a:latin typeface="Meiryo UI" panose="020B0604030504040204" pitchFamily="50" charset="-128"/>
                          <a:ea typeface="Meiryo UI" panose="020B0604030504040204" pitchFamily="50" charset="-128"/>
                        </a:rPr>
                        <a:t>AsyncDR</a:t>
                      </a:r>
                      <a:endParaRPr kumimoji="1" lang="ja-JP" altLang="en-US" sz="110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1218987" rtl="0" eaLnBrk="1" latinLnBrk="0" hangingPunct="1">
                        <a:defRPr kumimoji="1" sz="2400" kern="1200">
                          <a:solidFill>
                            <a:schemeClr val="tx1"/>
                          </a:solidFill>
                          <a:latin typeface="Calibri" panose="020F0502020204030204"/>
                        </a:defRPr>
                      </a:lvl1pPr>
                      <a:lvl2pPr marL="609493" algn="l" defTabSz="1218987" rtl="0" eaLnBrk="1" latinLnBrk="0" hangingPunct="1">
                        <a:defRPr kumimoji="1" sz="2400" kern="1200">
                          <a:solidFill>
                            <a:schemeClr val="tx1"/>
                          </a:solidFill>
                          <a:latin typeface="Calibri" panose="020F0502020204030204"/>
                        </a:defRPr>
                      </a:lvl2pPr>
                      <a:lvl3pPr marL="1218987" algn="l" defTabSz="1218987" rtl="0" eaLnBrk="1" latinLnBrk="0" hangingPunct="1">
                        <a:defRPr kumimoji="1" sz="2400" kern="1200">
                          <a:solidFill>
                            <a:schemeClr val="tx1"/>
                          </a:solidFill>
                          <a:latin typeface="Calibri" panose="020F0502020204030204"/>
                        </a:defRPr>
                      </a:lvl3pPr>
                      <a:lvl4pPr marL="1828480" algn="l" defTabSz="1218987" rtl="0" eaLnBrk="1" latinLnBrk="0" hangingPunct="1">
                        <a:defRPr kumimoji="1" sz="2400" kern="1200">
                          <a:solidFill>
                            <a:schemeClr val="tx1"/>
                          </a:solidFill>
                          <a:latin typeface="Calibri" panose="020F0502020204030204"/>
                        </a:defRPr>
                      </a:lvl4pPr>
                      <a:lvl5pPr marL="2437973" algn="l" defTabSz="1218987" rtl="0" eaLnBrk="1" latinLnBrk="0" hangingPunct="1">
                        <a:defRPr kumimoji="1" sz="2400" kern="1200">
                          <a:solidFill>
                            <a:schemeClr val="tx1"/>
                          </a:solidFill>
                          <a:latin typeface="Calibri" panose="020F0502020204030204"/>
                        </a:defRPr>
                      </a:lvl5pPr>
                      <a:lvl6pPr marL="3047467" algn="l" defTabSz="1218987" rtl="0" eaLnBrk="1" latinLnBrk="0" hangingPunct="1">
                        <a:defRPr kumimoji="1" sz="2400" kern="1200">
                          <a:solidFill>
                            <a:schemeClr val="tx1"/>
                          </a:solidFill>
                          <a:latin typeface="Calibri" panose="020F0502020204030204"/>
                        </a:defRPr>
                      </a:lvl6pPr>
                      <a:lvl7pPr marL="3656960" algn="l" defTabSz="1218987" rtl="0" eaLnBrk="1" latinLnBrk="0" hangingPunct="1">
                        <a:defRPr kumimoji="1" sz="2400" kern="1200">
                          <a:solidFill>
                            <a:schemeClr val="tx1"/>
                          </a:solidFill>
                          <a:latin typeface="Calibri" panose="020F0502020204030204"/>
                        </a:defRPr>
                      </a:lvl7pPr>
                      <a:lvl8pPr marL="4266453" algn="l" defTabSz="1218987" rtl="0" eaLnBrk="1" latinLnBrk="0" hangingPunct="1">
                        <a:defRPr kumimoji="1" sz="2400" kern="1200">
                          <a:solidFill>
                            <a:schemeClr val="tx1"/>
                          </a:solidFill>
                          <a:latin typeface="Calibri" panose="020F0502020204030204"/>
                        </a:defRPr>
                      </a:lvl8pPr>
                      <a:lvl9pPr marL="4875947" algn="l" defTabSz="1218987" rtl="0" eaLnBrk="1" latinLnBrk="0" hangingPunct="1">
                        <a:defRPr kumimoji="1" sz="2400" kern="1200">
                          <a:solidFill>
                            <a:schemeClr val="tx1"/>
                          </a:solidFill>
                          <a:latin typeface="Calibri" panose="020F0502020204030204"/>
                        </a:defRPr>
                      </a:lvl9pPr>
                    </a:lstStyle>
                    <a:p>
                      <a:pPr algn="ctr"/>
                      <a:r>
                        <a:rPr kumimoji="1" lang="en-US" altLang="ja-JP" sz="1100" dirty="0">
                          <a:solidFill>
                            <a:schemeClr val="bg1"/>
                          </a:solidFill>
                          <a:latin typeface="Meiryo UI" panose="020B0604030504040204" pitchFamily="50" charset="-128"/>
                          <a:ea typeface="Meiryo UI" panose="020B0604030504040204" pitchFamily="50" charset="-128"/>
                        </a:rPr>
                        <a:t>NearSync</a:t>
                      </a:r>
                      <a:endParaRPr kumimoji="1" lang="ja-JP" altLang="en-US" sz="110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dirty="0">
                        <a:latin typeface="Meiryo UI" panose="020B0604030504040204" pitchFamily="50" charset="-128"/>
                        <a:ea typeface="Meiryo UI" panose="020B0604030504040204" pitchFamily="50" charset="-128"/>
                      </a:endParaRPr>
                    </a:p>
                  </a:txBody>
                  <a:tcPr/>
                </a:tc>
                <a:tc>
                  <a:txBody>
                    <a:bodyPr/>
                    <a:lstStyle>
                      <a:lvl1pPr marL="0" algn="l" defTabSz="1218987" rtl="0" eaLnBrk="1" latinLnBrk="0" hangingPunct="1">
                        <a:defRPr kumimoji="1" sz="2400" kern="1200">
                          <a:solidFill>
                            <a:schemeClr val="tx1"/>
                          </a:solidFill>
                          <a:latin typeface="Calibri" panose="020F0502020204030204"/>
                        </a:defRPr>
                      </a:lvl1pPr>
                      <a:lvl2pPr marL="609493" algn="l" defTabSz="1218987" rtl="0" eaLnBrk="1" latinLnBrk="0" hangingPunct="1">
                        <a:defRPr kumimoji="1" sz="2400" kern="1200">
                          <a:solidFill>
                            <a:schemeClr val="tx1"/>
                          </a:solidFill>
                          <a:latin typeface="Calibri" panose="020F0502020204030204"/>
                        </a:defRPr>
                      </a:lvl2pPr>
                      <a:lvl3pPr marL="1218987" algn="l" defTabSz="1218987" rtl="0" eaLnBrk="1" latinLnBrk="0" hangingPunct="1">
                        <a:defRPr kumimoji="1" sz="2400" kern="1200">
                          <a:solidFill>
                            <a:schemeClr val="tx1"/>
                          </a:solidFill>
                          <a:latin typeface="Calibri" panose="020F0502020204030204"/>
                        </a:defRPr>
                      </a:lvl3pPr>
                      <a:lvl4pPr marL="1828480" algn="l" defTabSz="1218987" rtl="0" eaLnBrk="1" latinLnBrk="0" hangingPunct="1">
                        <a:defRPr kumimoji="1" sz="2400" kern="1200">
                          <a:solidFill>
                            <a:schemeClr val="tx1"/>
                          </a:solidFill>
                          <a:latin typeface="Calibri" panose="020F0502020204030204"/>
                        </a:defRPr>
                      </a:lvl4pPr>
                      <a:lvl5pPr marL="2437973" algn="l" defTabSz="1218987" rtl="0" eaLnBrk="1" latinLnBrk="0" hangingPunct="1">
                        <a:defRPr kumimoji="1" sz="2400" kern="1200">
                          <a:solidFill>
                            <a:schemeClr val="tx1"/>
                          </a:solidFill>
                          <a:latin typeface="Calibri" panose="020F0502020204030204"/>
                        </a:defRPr>
                      </a:lvl5pPr>
                      <a:lvl6pPr marL="3047467" algn="l" defTabSz="1218987" rtl="0" eaLnBrk="1" latinLnBrk="0" hangingPunct="1">
                        <a:defRPr kumimoji="1" sz="2400" kern="1200">
                          <a:solidFill>
                            <a:schemeClr val="tx1"/>
                          </a:solidFill>
                          <a:latin typeface="Calibri" panose="020F0502020204030204"/>
                        </a:defRPr>
                      </a:lvl6pPr>
                      <a:lvl7pPr marL="3656960" algn="l" defTabSz="1218987" rtl="0" eaLnBrk="1" latinLnBrk="0" hangingPunct="1">
                        <a:defRPr kumimoji="1" sz="2400" kern="1200">
                          <a:solidFill>
                            <a:schemeClr val="tx1"/>
                          </a:solidFill>
                          <a:latin typeface="Calibri" panose="020F0502020204030204"/>
                        </a:defRPr>
                      </a:lvl7pPr>
                      <a:lvl8pPr marL="4266453" algn="l" defTabSz="1218987" rtl="0" eaLnBrk="1" latinLnBrk="0" hangingPunct="1">
                        <a:defRPr kumimoji="1" sz="2400" kern="1200">
                          <a:solidFill>
                            <a:schemeClr val="tx1"/>
                          </a:solidFill>
                          <a:latin typeface="Calibri" panose="020F0502020204030204"/>
                        </a:defRPr>
                      </a:lvl8pPr>
                      <a:lvl9pPr marL="4875947" algn="l" defTabSz="1218987" rtl="0" eaLnBrk="1" latinLnBrk="0" hangingPunct="1">
                        <a:defRPr kumimoji="1" sz="2400" kern="1200">
                          <a:solidFill>
                            <a:schemeClr val="tx1"/>
                          </a:solidFill>
                          <a:latin typeface="Calibri" panose="020F0502020204030204"/>
                        </a:defRPr>
                      </a:lvl9pPr>
                    </a:lstStyle>
                    <a:p>
                      <a:pPr algn="ctr"/>
                      <a:r>
                        <a:rPr kumimoji="1" lang="en-US" altLang="ja-JP" sz="1100" dirty="0">
                          <a:solidFill>
                            <a:schemeClr val="bg1"/>
                          </a:solidFill>
                          <a:latin typeface="Meiryo UI" panose="020B0604030504040204" pitchFamily="50" charset="-128"/>
                          <a:ea typeface="Meiryo UI" panose="020B0604030504040204" pitchFamily="50" charset="-128"/>
                        </a:rPr>
                        <a:t>Metro</a:t>
                      </a:r>
                      <a:br>
                        <a:rPr kumimoji="1" lang="en-US" altLang="ja-JP" sz="1100" dirty="0">
                          <a:solidFill>
                            <a:schemeClr val="bg1"/>
                          </a:solidFill>
                          <a:latin typeface="Meiryo UI" panose="020B0604030504040204" pitchFamily="50" charset="-128"/>
                          <a:ea typeface="Meiryo UI" panose="020B0604030504040204" pitchFamily="50" charset="-128"/>
                        </a:rPr>
                      </a:br>
                      <a:r>
                        <a:rPr kumimoji="1" lang="en-US" altLang="ja-JP" sz="1100" dirty="0">
                          <a:solidFill>
                            <a:schemeClr val="bg1"/>
                          </a:solidFill>
                          <a:latin typeface="Meiryo UI" panose="020B0604030504040204" pitchFamily="50" charset="-128"/>
                          <a:ea typeface="Meiryo UI" panose="020B0604030504040204" pitchFamily="50" charset="-128"/>
                        </a:rPr>
                        <a:t>Availability</a:t>
                      </a:r>
                      <a:endParaRPr kumimoji="1" lang="ja-JP" altLang="en-US" sz="110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23724207"/>
                  </a:ext>
                </a:extLst>
              </a:tr>
              <a:tr h="449659">
                <a:tc>
                  <a:txBody>
                    <a:bodyPr/>
                    <a:lstStyle>
                      <a:lvl1pPr marL="0" algn="l" defTabSz="1218987" rtl="0" eaLnBrk="1" latinLnBrk="0" hangingPunct="1">
                        <a:defRPr kumimoji="1" sz="2400" kern="1200">
                          <a:solidFill>
                            <a:schemeClr val="tx1"/>
                          </a:solidFill>
                          <a:latin typeface="Calibri" panose="020F0502020204030204"/>
                        </a:defRPr>
                      </a:lvl1pPr>
                      <a:lvl2pPr marL="609493" algn="l" defTabSz="1218987" rtl="0" eaLnBrk="1" latinLnBrk="0" hangingPunct="1">
                        <a:defRPr kumimoji="1" sz="2400" kern="1200">
                          <a:solidFill>
                            <a:schemeClr val="tx1"/>
                          </a:solidFill>
                          <a:latin typeface="Calibri" panose="020F0502020204030204"/>
                        </a:defRPr>
                      </a:lvl2pPr>
                      <a:lvl3pPr marL="1218987" algn="l" defTabSz="1218987" rtl="0" eaLnBrk="1" latinLnBrk="0" hangingPunct="1">
                        <a:defRPr kumimoji="1" sz="2400" kern="1200">
                          <a:solidFill>
                            <a:schemeClr val="tx1"/>
                          </a:solidFill>
                          <a:latin typeface="Calibri" panose="020F0502020204030204"/>
                        </a:defRPr>
                      </a:lvl3pPr>
                      <a:lvl4pPr marL="1828480" algn="l" defTabSz="1218987" rtl="0" eaLnBrk="1" latinLnBrk="0" hangingPunct="1">
                        <a:defRPr kumimoji="1" sz="2400" kern="1200">
                          <a:solidFill>
                            <a:schemeClr val="tx1"/>
                          </a:solidFill>
                          <a:latin typeface="Calibri" panose="020F0502020204030204"/>
                        </a:defRPr>
                      </a:lvl4pPr>
                      <a:lvl5pPr marL="2437973" algn="l" defTabSz="1218987" rtl="0" eaLnBrk="1" latinLnBrk="0" hangingPunct="1">
                        <a:defRPr kumimoji="1" sz="2400" kern="1200">
                          <a:solidFill>
                            <a:schemeClr val="tx1"/>
                          </a:solidFill>
                          <a:latin typeface="Calibri" panose="020F0502020204030204"/>
                        </a:defRPr>
                      </a:lvl5pPr>
                      <a:lvl6pPr marL="3047467" algn="l" defTabSz="1218987" rtl="0" eaLnBrk="1" latinLnBrk="0" hangingPunct="1">
                        <a:defRPr kumimoji="1" sz="2400" kern="1200">
                          <a:solidFill>
                            <a:schemeClr val="tx1"/>
                          </a:solidFill>
                          <a:latin typeface="Calibri" panose="020F0502020204030204"/>
                        </a:defRPr>
                      </a:lvl6pPr>
                      <a:lvl7pPr marL="3656960" algn="l" defTabSz="1218987" rtl="0" eaLnBrk="1" latinLnBrk="0" hangingPunct="1">
                        <a:defRPr kumimoji="1" sz="2400" kern="1200">
                          <a:solidFill>
                            <a:schemeClr val="tx1"/>
                          </a:solidFill>
                          <a:latin typeface="Calibri" panose="020F0502020204030204"/>
                        </a:defRPr>
                      </a:lvl7pPr>
                      <a:lvl8pPr marL="4266453" algn="l" defTabSz="1218987" rtl="0" eaLnBrk="1" latinLnBrk="0" hangingPunct="1">
                        <a:defRPr kumimoji="1" sz="2400" kern="1200">
                          <a:solidFill>
                            <a:schemeClr val="tx1"/>
                          </a:solidFill>
                          <a:latin typeface="Calibri" panose="020F0502020204030204"/>
                        </a:defRPr>
                      </a:lvl8pPr>
                      <a:lvl9pPr marL="4875947" algn="l" defTabSz="1218987" rtl="0" eaLnBrk="1" latinLnBrk="0" hangingPunct="1">
                        <a:defRPr kumimoji="1" sz="2400" kern="1200">
                          <a:solidFill>
                            <a:schemeClr val="tx1"/>
                          </a:solidFill>
                          <a:latin typeface="Calibri" panose="020F0502020204030204"/>
                        </a:defRPr>
                      </a:lvl9pPr>
                    </a:lstStyle>
                    <a:p>
                      <a:pPr algn="ctr"/>
                      <a:r>
                        <a:rPr kumimoji="1" lang="en-US" altLang="ja-JP" sz="900" dirty="0">
                          <a:solidFill>
                            <a:schemeClr val="bg1"/>
                          </a:solidFill>
                          <a:latin typeface="Meiryo UI" panose="020B0604030504040204" pitchFamily="50" charset="-128"/>
                          <a:ea typeface="Meiryo UI" panose="020B0604030504040204" pitchFamily="50" charset="-128"/>
                        </a:rPr>
                        <a:t>RPO</a:t>
                      </a:r>
                      <a:endParaRPr kumimoji="1" lang="ja-JP" altLang="en-US" sz="90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8987" rtl="0" eaLnBrk="1" latinLnBrk="0" hangingPunct="1">
                        <a:defRPr kumimoji="1" sz="2400" kern="1200">
                          <a:solidFill>
                            <a:schemeClr val="tx1"/>
                          </a:solidFill>
                          <a:latin typeface="Calibri" panose="020F0502020204030204"/>
                        </a:defRPr>
                      </a:lvl1pPr>
                      <a:lvl2pPr marL="609493" algn="l" defTabSz="1218987" rtl="0" eaLnBrk="1" latinLnBrk="0" hangingPunct="1">
                        <a:defRPr kumimoji="1" sz="2400" kern="1200">
                          <a:solidFill>
                            <a:schemeClr val="tx1"/>
                          </a:solidFill>
                          <a:latin typeface="Calibri" panose="020F0502020204030204"/>
                        </a:defRPr>
                      </a:lvl2pPr>
                      <a:lvl3pPr marL="1218987" algn="l" defTabSz="1218987" rtl="0" eaLnBrk="1" latinLnBrk="0" hangingPunct="1">
                        <a:defRPr kumimoji="1" sz="2400" kern="1200">
                          <a:solidFill>
                            <a:schemeClr val="tx1"/>
                          </a:solidFill>
                          <a:latin typeface="Calibri" panose="020F0502020204030204"/>
                        </a:defRPr>
                      </a:lvl3pPr>
                      <a:lvl4pPr marL="1828480" algn="l" defTabSz="1218987" rtl="0" eaLnBrk="1" latinLnBrk="0" hangingPunct="1">
                        <a:defRPr kumimoji="1" sz="2400" kern="1200">
                          <a:solidFill>
                            <a:schemeClr val="tx1"/>
                          </a:solidFill>
                          <a:latin typeface="Calibri" panose="020F0502020204030204"/>
                        </a:defRPr>
                      </a:lvl4pPr>
                      <a:lvl5pPr marL="2437973" algn="l" defTabSz="1218987" rtl="0" eaLnBrk="1" latinLnBrk="0" hangingPunct="1">
                        <a:defRPr kumimoji="1" sz="2400" kern="1200">
                          <a:solidFill>
                            <a:schemeClr val="tx1"/>
                          </a:solidFill>
                          <a:latin typeface="Calibri" panose="020F0502020204030204"/>
                        </a:defRPr>
                      </a:lvl5pPr>
                      <a:lvl6pPr marL="3047467" algn="l" defTabSz="1218987" rtl="0" eaLnBrk="1" latinLnBrk="0" hangingPunct="1">
                        <a:defRPr kumimoji="1" sz="2400" kern="1200">
                          <a:solidFill>
                            <a:schemeClr val="tx1"/>
                          </a:solidFill>
                          <a:latin typeface="Calibri" panose="020F0502020204030204"/>
                        </a:defRPr>
                      </a:lvl6pPr>
                      <a:lvl7pPr marL="3656960" algn="l" defTabSz="1218987" rtl="0" eaLnBrk="1" latinLnBrk="0" hangingPunct="1">
                        <a:defRPr kumimoji="1" sz="2400" kern="1200">
                          <a:solidFill>
                            <a:schemeClr val="tx1"/>
                          </a:solidFill>
                          <a:latin typeface="Calibri" panose="020F0502020204030204"/>
                        </a:defRPr>
                      </a:lvl7pPr>
                      <a:lvl8pPr marL="4266453" algn="l" defTabSz="1218987" rtl="0" eaLnBrk="1" latinLnBrk="0" hangingPunct="1">
                        <a:defRPr kumimoji="1" sz="2400" kern="1200">
                          <a:solidFill>
                            <a:schemeClr val="tx1"/>
                          </a:solidFill>
                          <a:latin typeface="Calibri" panose="020F0502020204030204"/>
                        </a:defRPr>
                      </a:lvl8pPr>
                      <a:lvl9pPr marL="4875947" algn="l" defTabSz="1218987" rtl="0" eaLnBrk="1" latinLnBrk="0" hangingPunct="1">
                        <a:defRPr kumimoji="1" sz="2400" kern="1200">
                          <a:solidFill>
                            <a:schemeClr val="tx1"/>
                          </a:solidFill>
                          <a:latin typeface="Calibri" panose="020F0502020204030204"/>
                        </a:defRPr>
                      </a:lvl9pPr>
                    </a:lstStyle>
                    <a:p>
                      <a:pPr algn="ctr"/>
                      <a:r>
                        <a:rPr kumimoji="1" lang="en-US" altLang="ja-JP" sz="900" dirty="0">
                          <a:solidFill>
                            <a:schemeClr val="bg1"/>
                          </a:solidFill>
                          <a:latin typeface="Meiryo UI" panose="020B0604030504040204" pitchFamily="50" charset="-128"/>
                          <a:ea typeface="Meiryo UI" panose="020B0604030504040204" pitchFamily="50" charset="-128"/>
                        </a:rPr>
                        <a:t>1</a:t>
                      </a:r>
                      <a:r>
                        <a:rPr kumimoji="1" lang="ja-JP" altLang="en-US" sz="900" dirty="0">
                          <a:solidFill>
                            <a:schemeClr val="bg1"/>
                          </a:solidFill>
                          <a:latin typeface="Meiryo UI" panose="020B0604030504040204" pitchFamily="50" charset="-128"/>
                          <a:ea typeface="Meiryo UI" panose="020B0604030504040204" pitchFamily="50" charset="-128"/>
                        </a:rPr>
                        <a:t>時間</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8987" rtl="0" eaLnBrk="1" latinLnBrk="0" hangingPunct="1">
                        <a:defRPr kumimoji="1" sz="2400" kern="1200">
                          <a:solidFill>
                            <a:schemeClr val="tx1"/>
                          </a:solidFill>
                          <a:latin typeface="Calibri" panose="020F0502020204030204"/>
                        </a:defRPr>
                      </a:lvl1pPr>
                      <a:lvl2pPr marL="609493" algn="l" defTabSz="1218987" rtl="0" eaLnBrk="1" latinLnBrk="0" hangingPunct="1">
                        <a:defRPr kumimoji="1" sz="2400" kern="1200">
                          <a:solidFill>
                            <a:schemeClr val="tx1"/>
                          </a:solidFill>
                          <a:latin typeface="Calibri" panose="020F0502020204030204"/>
                        </a:defRPr>
                      </a:lvl2pPr>
                      <a:lvl3pPr marL="1218987" algn="l" defTabSz="1218987" rtl="0" eaLnBrk="1" latinLnBrk="0" hangingPunct="1">
                        <a:defRPr kumimoji="1" sz="2400" kern="1200">
                          <a:solidFill>
                            <a:schemeClr val="tx1"/>
                          </a:solidFill>
                          <a:latin typeface="Calibri" panose="020F0502020204030204"/>
                        </a:defRPr>
                      </a:lvl3pPr>
                      <a:lvl4pPr marL="1828480" algn="l" defTabSz="1218987" rtl="0" eaLnBrk="1" latinLnBrk="0" hangingPunct="1">
                        <a:defRPr kumimoji="1" sz="2400" kern="1200">
                          <a:solidFill>
                            <a:schemeClr val="tx1"/>
                          </a:solidFill>
                          <a:latin typeface="Calibri" panose="020F0502020204030204"/>
                        </a:defRPr>
                      </a:lvl4pPr>
                      <a:lvl5pPr marL="2437973" algn="l" defTabSz="1218987" rtl="0" eaLnBrk="1" latinLnBrk="0" hangingPunct="1">
                        <a:defRPr kumimoji="1" sz="2400" kern="1200">
                          <a:solidFill>
                            <a:schemeClr val="tx1"/>
                          </a:solidFill>
                          <a:latin typeface="Calibri" panose="020F0502020204030204"/>
                        </a:defRPr>
                      </a:lvl5pPr>
                      <a:lvl6pPr marL="3047467" algn="l" defTabSz="1218987" rtl="0" eaLnBrk="1" latinLnBrk="0" hangingPunct="1">
                        <a:defRPr kumimoji="1" sz="2400" kern="1200">
                          <a:solidFill>
                            <a:schemeClr val="tx1"/>
                          </a:solidFill>
                          <a:latin typeface="Calibri" panose="020F0502020204030204"/>
                        </a:defRPr>
                      </a:lvl6pPr>
                      <a:lvl7pPr marL="3656960" algn="l" defTabSz="1218987" rtl="0" eaLnBrk="1" latinLnBrk="0" hangingPunct="1">
                        <a:defRPr kumimoji="1" sz="2400" kern="1200">
                          <a:solidFill>
                            <a:schemeClr val="tx1"/>
                          </a:solidFill>
                          <a:latin typeface="Calibri" panose="020F0502020204030204"/>
                        </a:defRPr>
                      </a:lvl7pPr>
                      <a:lvl8pPr marL="4266453" algn="l" defTabSz="1218987" rtl="0" eaLnBrk="1" latinLnBrk="0" hangingPunct="1">
                        <a:defRPr kumimoji="1" sz="2400" kern="1200">
                          <a:solidFill>
                            <a:schemeClr val="tx1"/>
                          </a:solidFill>
                          <a:latin typeface="Calibri" panose="020F0502020204030204"/>
                        </a:defRPr>
                      </a:lvl8pPr>
                      <a:lvl9pPr marL="4875947" algn="l" defTabSz="1218987" rtl="0" eaLnBrk="1" latinLnBrk="0" hangingPunct="1">
                        <a:defRPr kumimoji="1" sz="2400" kern="1200">
                          <a:solidFill>
                            <a:schemeClr val="tx1"/>
                          </a:solidFill>
                          <a:latin typeface="Calibri" panose="020F0502020204030204"/>
                        </a:defRPr>
                      </a:lvl9pPr>
                    </a:lstStyle>
                    <a:p>
                      <a:pPr algn="ctr"/>
                      <a:r>
                        <a:rPr kumimoji="1" lang="en-US" altLang="ja-JP" sz="900" dirty="0">
                          <a:solidFill>
                            <a:schemeClr val="bg1"/>
                          </a:solidFill>
                          <a:latin typeface="Meiryo UI" panose="020B0604030504040204" pitchFamily="50" charset="-128"/>
                          <a:ea typeface="Meiryo UI" panose="020B0604030504040204" pitchFamily="50" charset="-128"/>
                        </a:rPr>
                        <a:t>6</a:t>
                      </a:r>
                      <a:r>
                        <a:rPr kumimoji="1" lang="ja-JP" altLang="en-US" sz="900" dirty="0">
                          <a:solidFill>
                            <a:schemeClr val="bg1"/>
                          </a:solidFill>
                          <a:latin typeface="Meiryo UI" panose="020B0604030504040204" pitchFamily="50" charset="-128"/>
                          <a:ea typeface="Meiryo UI" panose="020B0604030504040204" pitchFamily="50" charset="-128"/>
                        </a:rPr>
                        <a:t>時間</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8987" rtl="0" eaLnBrk="1" latinLnBrk="0" hangingPunct="1">
                        <a:defRPr kumimoji="1" sz="2400" kern="1200">
                          <a:solidFill>
                            <a:schemeClr val="tx1"/>
                          </a:solidFill>
                          <a:latin typeface="Calibri" panose="020F0502020204030204"/>
                        </a:defRPr>
                      </a:lvl1pPr>
                      <a:lvl2pPr marL="609493" algn="l" defTabSz="1218987" rtl="0" eaLnBrk="1" latinLnBrk="0" hangingPunct="1">
                        <a:defRPr kumimoji="1" sz="2400" kern="1200">
                          <a:solidFill>
                            <a:schemeClr val="tx1"/>
                          </a:solidFill>
                          <a:latin typeface="Calibri" panose="020F0502020204030204"/>
                        </a:defRPr>
                      </a:lvl2pPr>
                      <a:lvl3pPr marL="1218987" algn="l" defTabSz="1218987" rtl="0" eaLnBrk="1" latinLnBrk="0" hangingPunct="1">
                        <a:defRPr kumimoji="1" sz="2400" kern="1200">
                          <a:solidFill>
                            <a:schemeClr val="tx1"/>
                          </a:solidFill>
                          <a:latin typeface="Calibri" panose="020F0502020204030204"/>
                        </a:defRPr>
                      </a:lvl3pPr>
                      <a:lvl4pPr marL="1828480" algn="l" defTabSz="1218987" rtl="0" eaLnBrk="1" latinLnBrk="0" hangingPunct="1">
                        <a:defRPr kumimoji="1" sz="2400" kern="1200">
                          <a:solidFill>
                            <a:schemeClr val="tx1"/>
                          </a:solidFill>
                          <a:latin typeface="Calibri" panose="020F0502020204030204"/>
                        </a:defRPr>
                      </a:lvl4pPr>
                      <a:lvl5pPr marL="2437973" algn="l" defTabSz="1218987" rtl="0" eaLnBrk="1" latinLnBrk="0" hangingPunct="1">
                        <a:defRPr kumimoji="1" sz="2400" kern="1200">
                          <a:solidFill>
                            <a:schemeClr val="tx1"/>
                          </a:solidFill>
                          <a:latin typeface="Calibri" panose="020F0502020204030204"/>
                        </a:defRPr>
                      </a:lvl5pPr>
                      <a:lvl6pPr marL="3047467" algn="l" defTabSz="1218987" rtl="0" eaLnBrk="1" latinLnBrk="0" hangingPunct="1">
                        <a:defRPr kumimoji="1" sz="2400" kern="1200">
                          <a:solidFill>
                            <a:schemeClr val="tx1"/>
                          </a:solidFill>
                          <a:latin typeface="Calibri" panose="020F0502020204030204"/>
                        </a:defRPr>
                      </a:lvl6pPr>
                      <a:lvl7pPr marL="3656960" algn="l" defTabSz="1218987" rtl="0" eaLnBrk="1" latinLnBrk="0" hangingPunct="1">
                        <a:defRPr kumimoji="1" sz="2400" kern="1200">
                          <a:solidFill>
                            <a:schemeClr val="tx1"/>
                          </a:solidFill>
                          <a:latin typeface="Calibri" panose="020F0502020204030204"/>
                        </a:defRPr>
                      </a:lvl7pPr>
                      <a:lvl8pPr marL="4266453" algn="l" defTabSz="1218987" rtl="0" eaLnBrk="1" latinLnBrk="0" hangingPunct="1">
                        <a:defRPr kumimoji="1" sz="2400" kern="1200">
                          <a:solidFill>
                            <a:schemeClr val="tx1"/>
                          </a:solidFill>
                          <a:latin typeface="Calibri" panose="020F0502020204030204"/>
                        </a:defRPr>
                      </a:lvl8pPr>
                      <a:lvl9pPr marL="4875947" algn="l" defTabSz="1218987" rtl="0" eaLnBrk="1" latinLnBrk="0" hangingPunct="1">
                        <a:defRPr kumimoji="1" sz="2400" kern="1200">
                          <a:solidFill>
                            <a:schemeClr val="tx1"/>
                          </a:solidFill>
                          <a:latin typeface="Calibri" panose="020F0502020204030204"/>
                        </a:defRPr>
                      </a:lvl9pPr>
                    </a:lstStyle>
                    <a:p>
                      <a:pPr algn="ctr"/>
                      <a:r>
                        <a:rPr kumimoji="1" lang="en-US" altLang="ja-JP" sz="900" dirty="0">
                          <a:solidFill>
                            <a:schemeClr val="bg1"/>
                          </a:solidFill>
                          <a:latin typeface="Meiryo UI" panose="020B0604030504040204" pitchFamily="50" charset="-128"/>
                          <a:ea typeface="Meiryo UI" panose="020B0604030504040204" pitchFamily="50" charset="-128"/>
                        </a:rPr>
                        <a:t>1</a:t>
                      </a:r>
                      <a:r>
                        <a:rPr kumimoji="1" lang="ja-JP" altLang="en-US" sz="900" dirty="0">
                          <a:solidFill>
                            <a:schemeClr val="bg1"/>
                          </a:solidFill>
                          <a:latin typeface="Meiryo UI" panose="020B0604030504040204" pitchFamily="50" charset="-128"/>
                          <a:ea typeface="Meiryo UI" panose="020B0604030504040204" pitchFamily="50" charset="-128"/>
                        </a:rPr>
                        <a:t>分</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8987" rtl="0" eaLnBrk="1" latinLnBrk="0" hangingPunct="1">
                        <a:defRPr kumimoji="1" sz="2400" kern="1200">
                          <a:solidFill>
                            <a:schemeClr val="tx1"/>
                          </a:solidFill>
                          <a:latin typeface="Calibri" panose="020F0502020204030204"/>
                        </a:defRPr>
                      </a:lvl1pPr>
                      <a:lvl2pPr marL="609493" algn="l" defTabSz="1218987" rtl="0" eaLnBrk="1" latinLnBrk="0" hangingPunct="1">
                        <a:defRPr kumimoji="1" sz="2400" kern="1200">
                          <a:solidFill>
                            <a:schemeClr val="tx1"/>
                          </a:solidFill>
                          <a:latin typeface="Calibri" panose="020F0502020204030204"/>
                        </a:defRPr>
                      </a:lvl2pPr>
                      <a:lvl3pPr marL="1218987" algn="l" defTabSz="1218987" rtl="0" eaLnBrk="1" latinLnBrk="0" hangingPunct="1">
                        <a:defRPr kumimoji="1" sz="2400" kern="1200">
                          <a:solidFill>
                            <a:schemeClr val="tx1"/>
                          </a:solidFill>
                          <a:latin typeface="Calibri" panose="020F0502020204030204"/>
                        </a:defRPr>
                      </a:lvl3pPr>
                      <a:lvl4pPr marL="1828480" algn="l" defTabSz="1218987" rtl="0" eaLnBrk="1" latinLnBrk="0" hangingPunct="1">
                        <a:defRPr kumimoji="1" sz="2400" kern="1200">
                          <a:solidFill>
                            <a:schemeClr val="tx1"/>
                          </a:solidFill>
                          <a:latin typeface="Calibri" panose="020F0502020204030204"/>
                        </a:defRPr>
                      </a:lvl4pPr>
                      <a:lvl5pPr marL="2437973" algn="l" defTabSz="1218987" rtl="0" eaLnBrk="1" latinLnBrk="0" hangingPunct="1">
                        <a:defRPr kumimoji="1" sz="2400" kern="1200">
                          <a:solidFill>
                            <a:schemeClr val="tx1"/>
                          </a:solidFill>
                          <a:latin typeface="Calibri" panose="020F0502020204030204"/>
                        </a:defRPr>
                      </a:lvl5pPr>
                      <a:lvl6pPr marL="3047467" algn="l" defTabSz="1218987" rtl="0" eaLnBrk="1" latinLnBrk="0" hangingPunct="1">
                        <a:defRPr kumimoji="1" sz="2400" kern="1200">
                          <a:solidFill>
                            <a:schemeClr val="tx1"/>
                          </a:solidFill>
                          <a:latin typeface="Calibri" panose="020F0502020204030204"/>
                        </a:defRPr>
                      </a:lvl6pPr>
                      <a:lvl7pPr marL="3656960" algn="l" defTabSz="1218987" rtl="0" eaLnBrk="1" latinLnBrk="0" hangingPunct="1">
                        <a:defRPr kumimoji="1" sz="2400" kern="1200">
                          <a:solidFill>
                            <a:schemeClr val="tx1"/>
                          </a:solidFill>
                          <a:latin typeface="Calibri" panose="020F0502020204030204"/>
                        </a:defRPr>
                      </a:lvl7pPr>
                      <a:lvl8pPr marL="4266453" algn="l" defTabSz="1218987" rtl="0" eaLnBrk="1" latinLnBrk="0" hangingPunct="1">
                        <a:defRPr kumimoji="1" sz="2400" kern="1200">
                          <a:solidFill>
                            <a:schemeClr val="tx1"/>
                          </a:solidFill>
                          <a:latin typeface="Calibri" panose="020F0502020204030204"/>
                        </a:defRPr>
                      </a:lvl8pPr>
                      <a:lvl9pPr marL="4875947" algn="l" defTabSz="1218987" rtl="0" eaLnBrk="1" latinLnBrk="0" hangingPunct="1">
                        <a:defRPr kumimoji="1" sz="2400" kern="1200">
                          <a:solidFill>
                            <a:schemeClr val="tx1"/>
                          </a:solidFill>
                          <a:latin typeface="Calibri" panose="020F0502020204030204"/>
                        </a:defRPr>
                      </a:lvl9pPr>
                    </a:lstStyle>
                    <a:p>
                      <a:pPr algn="ctr"/>
                      <a:r>
                        <a:rPr kumimoji="1" lang="en-US" altLang="ja-JP" sz="900" dirty="0">
                          <a:solidFill>
                            <a:schemeClr val="bg1"/>
                          </a:solidFill>
                          <a:latin typeface="Meiryo UI" panose="020B0604030504040204" pitchFamily="50" charset="-128"/>
                          <a:ea typeface="Meiryo UI" panose="020B0604030504040204" pitchFamily="50" charset="-128"/>
                        </a:rPr>
                        <a:t>20</a:t>
                      </a:r>
                      <a:r>
                        <a:rPr kumimoji="1" lang="ja-JP" altLang="en-US" sz="900" dirty="0">
                          <a:solidFill>
                            <a:schemeClr val="bg1"/>
                          </a:solidFill>
                          <a:latin typeface="Meiryo UI" panose="020B0604030504040204" pitchFamily="50" charset="-128"/>
                          <a:ea typeface="Meiryo UI" panose="020B0604030504040204" pitchFamily="50" charset="-128"/>
                        </a:rPr>
                        <a:t>秒</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8987" rtl="0" eaLnBrk="1" latinLnBrk="0" hangingPunct="1">
                        <a:defRPr kumimoji="1" sz="2400" kern="1200">
                          <a:solidFill>
                            <a:schemeClr val="tx1"/>
                          </a:solidFill>
                          <a:latin typeface="Calibri" panose="020F0502020204030204"/>
                        </a:defRPr>
                      </a:lvl1pPr>
                      <a:lvl2pPr marL="609493" algn="l" defTabSz="1218987" rtl="0" eaLnBrk="1" latinLnBrk="0" hangingPunct="1">
                        <a:defRPr kumimoji="1" sz="2400" kern="1200">
                          <a:solidFill>
                            <a:schemeClr val="tx1"/>
                          </a:solidFill>
                          <a:latin typeface="Calibri" panose="020F0502020204030204"/>
                        </a:defRPr>
                      </a:lvl2pPr>
                      <a:lvl3pPr marL="1218987" algn="l" defTabSz="1218987" rtl="0" eaLnBrk="1" latinLnBrk="0" hangingPunct="1">
                        <a:defRPr kumimoji="1" sz="2400" kern="1200">
                          <a:solidFill>
                            <a:schemeClr val="tx1"/>
                          </a:solidFill>
                          <a:latin typeface="Calibri" panose="020F0502020204030204"/>
                        </a:defRPr>
                      </a:lvl3pPr>
                      <a:lvl4pPr marL="1828480" algn="l" defTabSz="1218987" rtl="0" eaLnBrk="1" latinLnBrk="0" hangingPunct="1">
                        <a:defRPr kumimoji="1" sz="2400" kern="1200">
                          <a:solidFill>
                            <a:schemeClr val="tx1"/>
                          </a:solidFill>
                          <a:latin typeface="Calibri" panose="020F0502020204030204"/>
                        </a:defRPr>
                      </a:lvl4pPr>
                      <a:lvl5pPr marL="2437973" algn="l" defTabSz="1218987" rtl="0" eaLnBrk="1" latinLnBrk="0" hangingPunct="1">
                        <a:defRPr kumimoji="1" sz="2400" kern="1200">
                          <a:solidFill>
                            <a:schemeClr val="tx1"/>
                          </a:solidFill>
                          <a:latin typeface="Calibri" panose="020F0502020204030204"/>
                        </a:defRPr>
                      </a:lvl5pPr>
                      <a:lvl6pPr marL="3047467" algn="l" defTabSz="1218987" rtl="0" eaLnBrk="1" latinLnBrk="0" hangingPunct="1">
                        <a:defRPr kumimoji="1" sz="2400" kern="1200">
                          <a:solidFill>
                            <a:schemeClr val="tx1"/>
                          </a:solidFill>
                          <a:latin typeface="Calibri" panose="020F0502020204030204"/>
                        </a:defRPr>
                      </a:lvl6pPr>
                      <a:lvl7pPr marL="3656960" algn="l" defTabSz="1218987" rtl="0" eaLnBrk="1" latinLnBrk="0" hangingPunct="1">
                        <a:defRPr kumimoji="1" sz="2400" kern="1200">
                          <a:solidFill>
                            <a:schemeClr val="tx1"/>
                          </a:solidFill>
                          <a:latin typeface="Calibri" panose="020F0502020204030204"/>
                        </a:defRPr>
                      </a:lvl7pPr>
                      <a:lvl8pPr marL="4266453" algn="l" defTabSz="1218987" rtl="0" eaLnBrk="1" latinLnBrk="0" hangingPunct="1">
                        <a:defRPr kumimoji="1" sz="2400" kern="1200">
                          <a:solidFill>
                            <a:schemeClr val="tx1"/>
                          </a:solidFill>
                          <a:latin typeface="Calibri" panose="020F0502020204030204"/>
                        </a:defRPr>
                      </a:lvl8pPr>
                      <a:lvl9pPr marL="4875947" algn="l" defTabSz="1218987" rtl="0" eaLnBrk="1" latinLnBrk="0" hangingPunct="1">
                        <a:defRPr kumimoji="1" sz="2400" kern="1200">
                          <a:solidFill>
                            <a:schemeClr val="tx1"/>
                          </a:solidFill>
                          <a:latin typeface="Calibri" panose="020F0502020204030204"/>
                        </a:defRPr>
                      </a:lvl9pPr>
                    </a:lstStyle>
                    <a:p>
                      <a:pPr algn="ctr"/>
                      <a:r>
                        <a:rPr kumimoji="1" lang="ja-JP" altLang="en-US" sz="900" dirty="0">
                          <a:solidFill>
                            <a:schemeClr val="bg1"/>
                          </a:solidFill>
                          <a:latin typeface="Meiryo UI" panose="020B0604030504040204" pitchFamily="50" charset="-128"/>
                          <a:ea typeface="Meiryo UI" panose="020B0604030504040204" pitchFamily="50" charset="-128"/>
                        </a:rPr>
                        <a:t>完全同期</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52261592"/>
                  </a:ext>
                </a:extLst>
              </a:tr>
              <a:tr h="449659">
                <a:tc>
                  <a:txBody>
                    <a:bodyPr/>
                    <a:lstStyle>
                      <a:lvl1pPr marL="0" algn="l" defTabSz="1218987" rtl="0" eaLnBrk="1" latinLnBrk="0" hangingPunct="1">
                        <a:defRPr kumimoji="1" sz="2400" kern="1200">
                          <a:solidFill>
                            <a:schemeClr val="tx1"/>
                          </a:solidFill>
                          <a:latin typeface="Calibri" panose="020F0502020204030204"/>
                        </a:defRPr>
                      </a:lvl1pPr>
                      <a:lvl2pPr marL="609493" algn="l" defTabSz="1218987" rtl="0" eaLnBrk="1" latinLnBrk="0" hangingPunct="1">
                        <a:defRPr kumimoji="1" sz="2400" kern="1200">
                          <a:solidFill>
                            <a:schemeClr val="tx1"/>
                          </a:solidFill>
                          <a:latin typeface="Calibri" panose="020F0502020204030204"/>
                        </a:defRPr>
                      </a:lvl2pPr>
                      <a:lvl3pPr marL="1218987" algn="l" defTabSz="1218987" rtl="0" eaLnBrk="1" latinLnBrk="0" hangingPunct="1">
                        <a:defRPr kumimoji="1" sz="2400" kern="1200">
                          <a:solidFill>
                            <a:schemeClr val="tx1"/>
                          </a:solidFill>
                          <a:latin typeface="Calibri" panose="020F0502020204030204"/>
                        </a:defRPr>
                      </a:lvl3pPr>
                      <a:lvl4pPr marL="1828480" algn="l" defTabSz="1218987" rtl="0" eaLnBrk="1" latinLnBrk="0" hangingPunct="1">
                        <a:defRPr kumimoji="1" sz="2400" kern="1200">
                          <a:solidFill>
                            <a:schemeClr val="tx1"/>
                          </a:solidFill>
                          <a:latin typeface="Calibri" panose="020F0502020204030204"/>
                        </a:defRPr>
                      </a:lvl4pPr>
                      <a:lvl5pPr marL="2437973" algn="l" defTabSz="1218987" rtl="0" eaLnBrk="1" latinLnBrk="0" hangingPunct="1">
                        <a:defRPr kumimoji="1" sz="2400" kern="1200">
                          <a:solidFill>
                            <a:schemeClr val="tx1"/>
                          </a:solidFill>
                          <a:latin typeface="Calibri" panose="020F0502020204030204"/>
                        </a:defRPr>
                      </a:lvl5pPr>
                      <a:lvl6pPr marL="3047467" algn="l" defTabSz="1218987" rtl="0" eaLnBrk="1" latinLnBrk="0" hangingPunct="1">
                        <a:defRPr kumimoji="1" sz="2400" kern="1200">
                          <a:solidFill>
                            <a:schemeClr val="tx1"/>
                          </a:solidFill>
                          <a:latin typeface="Calibri" panose="020F0502020204030204"/>
                        </a:defRPr>
                      </a:lvl6pPr>
                      <a:lvl7pPr marL="3656960" algn="l" defTabSz="1218987" rtl="0" eaLnBrk="1" latinLnBrk="0" hangingPunct="1">
                        <a:defRPr kumimoji="1" sz="2400" kern="1200">
                          <a:solidFill>
                            <a:schemeClr val="tx1"/>
                          </a:solidFill>
                          <a:latin typeface="Calibri" panose="020F0502020204030204"/>
                        </a:defRPr>
                      </a:lvl7pPr>
                      <a:lvl8pPr marL="4266453" algn="l" defTabSz="1218987" rtl="0" eaLnBrk="1" latinLnBrk="0" hangingPunct="1">
                        <a:defRPr kumimoji="1" sz="2400" kern="1200">
                          <a:solidFill>
                            <a:schemeClr val="tx1"/>
                          </a:solidFill>
                          <a:latin typeface="Calibri" panose="020F0502020204030204"/>
                        </a:defRPr>
                      </a:lvl8pPr>
                      <a:lvl9pPr marL="4875947" algn="l" defTabSz="1218987" rtl="0" eaLnBrk="1" latinLnBrk="0" hangingPunct="1">
                        <a:defRPr kumimoji="1" sz="2400" kern="1200">
                          <a:solidFill>
                            <a:schemeClr val="tx1"/>
                          </a:solidFill>
                          <a:latin typeface="Calibri" panose="020F0502020204030204"/>
                        </a:defRPr>
                      </a:lvl9pPr>
                    </a:lstStyle>
                    <a:p>
                      <a:pPr algn="ctr"/>
                      <a:r>
                        <a:rPr kumimoji="1" lang="ja-JP" altLang="en-US" sz="900" dirty="0">
                          <a:solidFill>
                            <a:schemeClr val="bg1"/>
                          </a:solidFill>
                          <a:latin typeface="Meiryo UI" panose="020B0604030504040204" pitchFamily="50" charset="-128"/>
                          <a:ea typeface="Meiryo UI" panose="020B0604030504040204" pitchFamily="50" charset="-128"/>
                        </a:rPr>
                        <a:t>対応する</a:t>
                      </a:r>
                      <a:br>
                        <a:rPr kumimoji="1" lang="en-US" altLang="ja-JP" sz="900" dirty="0">
                          <a:solidFill>
                            <a:schemeClr val="bg1"/>
                          </a:solidFill>
                          <a:latin typeface="Meiryo UI" panose="020B0604030504040204" pitchFamily="50" charset="-128"/>
                          <a:ea typeface="Meiryo UI" panose="020B0604030504040204" pitchFamily="50" charset="-128"/>
                        </a:rPr>
                      </a:br>
                      <a:r>
                        <a:rPr kumimoji="1" lang="ja-JP" altLang="en-US" sz="900" dirty="0">
                          <a:solidFill>
                            <a:schemeClr val="bg1"/>
                          </a:solidFill>
                          <a:latin typeface="Meiryo UI" panose="020B0604030504040204" pitchFamily="50" charset="-128"/>
                          <a:ea typeface="Meiryo UI" panose="020B0604030504040204" pitchFamily="50" charset="-128"/>
                        </a:rPr>
                        <a:t>ハイパーバイザー</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8987" rtl="0" eaLnBrk="1" latinLnBrk="0" hangingPunct="1">
                        <a:defRPr kumimoji="1" sz="2400" kern="1200">
                          <a:solidFill>
                            <a:schemeClr val="tx1"/>
                          </a:solidFill>
                          <a:latin typeface="Calibri" panose="020F0502020204030204"/>
                        </a:defRPr>
                      </a:lvl1pPr>
                      <a:lvl2pPr marL="609493" algn="l" defTabSz="1218987" rtl="0" eaLnBrk="1" latinLnBrk="0" hangingPunct="1">
                        <a:defRPr kumimoji="1" sz="2400" kern="1200">
                          <a:solidFill>
                            <a:schemeClr val="tx1"/>
                          </a:solidFill>
                          <a:latin typeface="Calibri" panose="020F0502020204030204"/>
                        </a:defRPr>
                      </a:lvl2pPr>
                      <a:lvl3pPr marL="1218987" algn="l" defTabSz="1218987" rtl="0" eaLnBrk="1" latinLnBrk="0" hangingPunct="1">
                        <a:defRPr kumimoji="1" sz="2400" kern="1200">
                          <a:solidFill>
                            <a:schemeClr val="tx1"/>
                          </a:solidFill>
                          <a:latin typeface="Calibri" panose="020F0502020204030204"/>
                        </a:defRPr>
                      </a:lvl3pPr>
                      <a:lvl4pPr marL="1828480" algn="l" defTabSz="1218987" rtl="0" eaLnBrk="1" latinLnBrk="0" hangingPunct="1">
                        <a:defRPr kumimoji="1" sz="2400" kern="1200">
                          <a:solidFill>
                            <a:schemeClr val="tx1"/>
                          </a:solidFill>
                          <a:latin typeface="Calibri" panose="020F0502020204030204"/>
                        </a:defRPr>
                      </a:lvl4pPr>
                      <a:lvl5pPr marL="2437973" algn="l" defTabSz="1218987" rtl="0" eaLnBrk="1" latinLnBrk="0" hangingPunct="1">
                        <a:defRPr kumimoji="1" sz="2400" kern="1200">
                          <a:solidFill>
                            <a:schemeClr val="tx1"/>
                          </a:solidFill>
                          <a:latin typeface="Calibri" panose="020F0502020204030204"/>
                        </a:defRPr>
                      </a:lvl5pPr>
                      <a:lvl6pPr marL="3047467" algn="l" defTabSz="1218987" rtl="0" eaLnBrk="1" latinLnBrk="0" hangingPunct="1">
                        <a:defRPr kumimoji="1" sz="2400" kern="1200">
                          <a:solidFill>
                            <a:schemeClr val="tx1"/>
                          </a:solidFill>
                          <a:latin typeface="Calibri" panose="020F0502020204030204"/>
                        </a:defRPr>
                      </a:lvl6pPr>
                      <a:lvl7pPr marL="3656960" algn="l" defTabSz="1218987" rtl="0" eaLnBrk="1" latinLnBrk="0" hangingPunct="1">
                        <a:defRPr kumimoji="1" sz="2400" kern="1200">
                          <a:solidFill>
                            <a:schemeClr val="tx1"/>
                          </a:solidFill>
                          <a:latin typeface="Calibri" panose="020F0502020204030204"/>
                        </a:defRPr>
                      </a:lvl7pPr>
                      <a:lvl8pPr marL="4266453" algn="l" defTabSz="1218987" rtl="0" eaLnBrk="1" latinLnBrk="0" hangingPunct="1">
                        <a:defRPr kumimoji="1" sz="2400" kern="1200">
                          <a:solidFill>
                            <a:schemeClr val="tx1"/>
                          </a:solidFill>
                          <a:latin typeface="Calibri" panose="020F0502020204030204"/>
                        </a:defRPr>
                      </a:lvl8pPr>
                      <a:lvl9pPr marL="4875947" algn="l" defTabSz="1218987" rtl="0" eaLnBrk="1" latinLnBrk="0" hangingPunct="1">
                        <a:defRPr kumimoji="1" sz="2400" kern="1200">
                          <a:solidFill>
                            <a:schemeClr val="tx1"/>
                          </a:solidFill>
                          <a:latin typeface="Calibri" panose="020F0502020204030204"/>
                        </a:defRPr>
                      </a:lvl9pPr>
                    </a:lstStyle>
                    <a:p>
                      <a:pPr algn="ctr"/>
                      <a:r>
                        <a:rPr kumimoji="1" lang="en-US" altLang="ja-JP" sz="900" dirty="0">
                          <a:solidFill>
                            <a:schemeClr val="bg1"/>
                          </a:solidFill>
                          <a:latin typeface="Meiryo UI" panose="020B0604030504040204" pitchFamily="50" charset="-128"/>
                          <a:ea typeface="Meiryo UI" panose="020B0604030504040204" pitchFamily="50" charset="-128"/>
                        </a:rPr>
                        <a:t>AHV/ESXi</a:t>
                      </a:r>
                      <a:endParaRPr kumimoji="1" lang="ja-JP" altLang="en-US" sz="90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8987" rtl="0" eaLnBrk="1" latinLnBrk="0" hangingPunct="1">
                        <a:defRPr kumimoji="1" sz="2400" kern="1200">
                          <a:solidFill>
                            <a:schemeClr val="tx1"/>
                          </a:solidFill>
                          <a:latin typeface="Calibri" panose="020F0502020204030204"/>
                        </a:defRPr>
                      </a:lvl1pPr>
                      <a:lvl2pPr marL="609493" algn="l" defTabSz="1218987" rtl="0" eaLnBrk="1" latinLnBrk="0" hangingPunct="1">
                        <a:defRPr kumimoji="1" sz="2400" kern="1200">
                          <a:solidFill>
                            <a:schemeClr val="tx1"/>
                          </a:solidFill>
                          <a:latin typeface="Calibri" panose="020F0502020204030204"/>
                        </a:defRPr>
                      </a:lvl2pPr>
                      <a:lvl3pPr marL="1218987" algn="l" defTabSz="1218987" rtl="0" eaLnBrk="1" latinLnBrk="0" hangingPunct="1">
                        <a:defRPr kumimoji="1" sz="2400" kern="1200">
                          <a:solidFill>
                            <a:schemeClr val="tx1"/>
                          </a:solidFill>
                          <a:latin typeface="Calibri" panose="020F0502020204030204"/>
                        </a:defRPr>
                      </a:lvl3pPr>
                      <a:lvl4pPr marL="1828480" algn="l" defTabSz="1218987" rtl="0" eaLnBrk="1" latinLnBrk="0" hangingPunct="1">
                        <a:defRPr kumimoji="1" sz="2400" kern="1200">
                          <a:solidFill>
                            <a:schemeClr val="tx1"/>
                          </a:solidFill>
                          <a:latin typeface="Calibri" panose="020F0502020204030204"/>
                        </a:defRPr>
                      </a:lvl4pPr>
                      <a:lvl5pPr marL="2437973" algn="l" defTabSz="1218987" rtl="0" eaLnBrk="1" latinLnBrk="0" hangingPunct="1">
                        <a:defRPr kumimoji="1" sz="2400" kern="1200">
                          <a:solidFill>
                            <a:schemeClr val="tx1"/>
                          </a:solidFill>
                          <a:latin typeface="Calibri" panose="020F0502020204030204"/>
                        </a:defRPr>
                      </a:lvl5pPr>
                      <a:lvl6pPr marL="3047467" algn="l" defTabSz="1218987" rtl="0" eaLnBrk="1" latinLnBrk="0" hangingPunct="1">
                        <a:defRPr kumimoji="1" sz="2400" kern="1200">
                          <a:solidFill>
                            <a:schemeClr val="tx1"/>
                          </a:solidFill>
                          <a:latin typeface="Calibri" panose="020F0502020204030204"/>
                        </a:defRPr>
                      </a:lvl6pPr>
                      <a:lvl7pPr marL="3656960" algn="l" defTabSz="1218987" rtl="0" eaLnBrk="1" latinLnBrk="0" hangingPunct="1">
                        <a:defRPr kumimoji="1" sz="2400" kern="1200">
                          <a:solidFill>
                            <a:schemeClr val="tx1"/>
                          </a:solidFill>
                          <a:latin typeface="Calibri" panose="020F0502020204030204"/>
                        </a:defRPr>
                      </a:lvl7pPr>
                      <a:lvl8pPr marL="4266453" algn="l" defTabSz="1218987" rtl="0" eaLnBrk="1" latinLnBrk="0" hangingPunct="1">
                        <a:defRPr kumimoji="1" sz="2400" kern="1200">
                          <a:solidFill>
                            <a:schemeClr val="tx1"/>
                          </a:solidFill>
                          <a:latin typeface="Calibri" panose="020F0502020204030204"/>
                        </a:defRPr>
                      </a:lvl8pPr>
                      <a:lvl9pPr marL="4875947" algn="l" defTabSz="1218987" rtl="0" eaLnBrk="1" latinLnBrk="0" hangingPunct="1">
                        <a:defRPr kumimoji="1" sz="2400" kern="1200">
                          <a:solidFill>
                            <a:schemeClr val="tx1"/>
                          </a:solidFill>
                          <a:latin typeface="Calibri" panose="020F0502020204030204"/>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900" dirty="0">
                          <a:solidFill>
                            <a:schemeClr val="bg1"/>
                          </a:solidFill>
                          <a:latin typeface="Meiryo UI" panose="020B0604030504040204" pitchFamily="50" charset="-128"/>
                          <a:ea typeface="Meiryo UI" panose="020B0604030504040204" pitchFamily="50" charset="-128"/>
                        </a:rPr>
                        <a:t>AHV/ESXi</a:t>
                      </a:r>
                      <a:endParaRPr kumimoji="1" lang="ja-JP" altLang="en-US" sz="90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8987" rtl="0" eaLnBrk="1" latinLnBrk="0" hangingPunct="1">
                        <a:defRPr kumimoji="1" sz="2400" kern="1200">
                          <a:solidFill>
                            <a:schemeClr val="tx1"/>
                          </a:solidFill>
                          <a:latin typeface="Calibri" panose="020F0502020204030204"/>
                        </a:defRPr>
                      </a:lvl1pPr>
                      <a:lvl2pPr marL="609493" algn="l" defTabSz="1218987" rtl="0" eaLnBrk="1" latinLnBrk="0" hangingPunct="1">
                        <a:defRPr kumimoji="1" sz="2400" kern="1200">
                          <a:solidFill>
                            <a:schemeClr val="tx1"/>
                          </a:solidFill>
                          <a:latin typeface="Calibri" panose="020F0502020204030204"/>
                        </a:defRPr>
                      </a:lvl2pPr>
                      <a:lvl3pPr marL="1218987" algn="l" defTabSz="1218987" rtl="0" eaLnBrk="1" latinLnBrk="0" hangingPunct="1">
                        <a:defRPr kumimoji="1" sz="2400" kern="1200">
                          <a:solidFill>
                            <a:schemeClr val="tx1"/>
                          </a:solidFill>
                          <a:latin typeface="Calibri" panose="020F0502020204030204"/>
                        </a:defRPr>
                      </a:lvl3pPr>
                      <a:lvl4pPr marL="1828480" algn="l" defTabSz="1218987" rtl="0" eaLnBrk="1" latinLnBrk="0" hangingPunct="1">
                        <a:defRPr kumimoji="1" sz="2400" kern="1200">
                          <a:solidFill>
                            <a:schemeClr val="tx1"/>
                          </a:solidFill>
                          <a:latin typeface="Calibri" panose="020F0502020204030204"/>
                        </a:defRPr>
                      </a:lvl4pPr>
                      <a:lvl5pPr marL="2437973" algn="l" defTabSz="1218987" rtl="0" eaLnBrk="1" latinLnBrk="0" hangingPunct="1">
                        <a:defRPr kumimoji="1" sz="2400" kern="1200">
                          <a:solidFill>
                            <a:schemeClr val="tx1"/>
                          </a:solidFill>
                          <a:latin typeface="Calibri" panose="020F0502020204030204"/>
                        </a:defRPr>
                      </a:lvl5pPr>
                      <a:lvl6pPr marL="3047467" algn="l" defTabSz="1218987" rtl="0" eaLnBrk="1" latinLnBrk="0" hangingPunct="1">
                        <a:defRPr kumimoji="1" sz="2400" kern="1200">
                          <a:solidFill>
                            <a:schemeClr val="tx1"/>
                          </a:solidFill>
                          <a:latin typeface="Calibri" panose="020F0502020204030204"/>
                        </a:defRPr>
                      </a:lvl6pPr>
                      <a:lvl7pPr marL="3656960" algn="l" defTabSz="1218987" rtl="0" eaLnBrk="1" latinLnBrk="0" hangingPunct="1">
                        <a:defRPr kumimoji="1" sz="2400" kern="1200">
                          <a:solidFill>
                            <a:schemeClr val="tx1"/>
                          </a:solidFill>
                          <a:latin typeface="Calibri" panose="020F0502020204030204"/>
                        </a:defRPr>
                      </a:lvl7pPr>
                      <a:lvl8pPr marL="4266453" algn="l" defTabSz="1218987" rtl="0" eaLnBrk="1" latinLnBrk="0" hangingPunct="1">
                        <a:defRPr kumimoji="1" sz="2400" kern="1200">
                          <a:solidFill>
                            <a:schemeClr val="tx1"/>
                          </a:solidFill>
                          <a:latin typeface="Calibri" panose="020F0502020204030204"/>
                        </a:defRPr>
                      </a:lvl8pPr>
                      <a:lvl9pPr marL="4875947" algn="l" defTabSz="1218987" rtl="0" eaLnBrk="1" latinLnBrk="0" hangingPunct="1">
                        <a:defRPr kumimoji="1" sz="2400" kern="1200">
                          <a:solidFill>
                            <a:schemeClr val="tx1"/>
                          </a:solidFill>
                          <a:latin typeface="Calibri" panose="020F0502020204030204"/>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900" dirty="0">
                          <a:solidFill>
                            <a:schemeClr val="bg1"/>
                          </a:solidFill>
                          <a:latin typeface="Meiryo UI" panose="020B0604030504040204" pitchFamily="50" charset="-128"/>
                          <a:ea typeface="Meiryo UI" panose="020B0604030504040204" pitchFamily="50" charset="-128"/>
                        </a:rPr>
                        <a:t>AHV/ESXi</a:t>
                      </a:r>
                      <a:endParaRPr kumimoji="1" lang="ja-JP" altLang="en-US" sz="90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8987" rtl="0" eaLnBrk="1" latinLnBrk="0" hangingPunct="1">
                        <a:defRPr kumimoji="1" sz="2400" kern="1200">
                          <a:solidFill>
                            <a:schemeClr val="tx1"/>
                          </a:solidFill>
                          <a:latin typeface="Calibri" panose="020F0502020204030204"/>
                        </a:defRPr>
                      </a:lvl1pPr>
                      <a:lvl2pPr marL="609493" algn="l" defTabSz="1218987" rtl="0" eaLnBrk="1" latinLnBrk="0" hangingPunct="1">
                        <a:defRPr kumimoji="1" sz="2400" kern="1200">
                          <a:solidFill>
                            <a:schemeClr val="tx1"/>
                          </a:solidFill>
                          <a:latin typeface="Calibri" panose="020F0502020204030204"/>
                        </a:defRPr>
                      </a:lvl2pPr>
                      <a:lvl3pPr marL="1218987" algn="l" defTabSz="1218987" rtl="0" eaLnBrk="1" latinLnBrk="0" hangingPunct="1">
                        <a:defRPr kumimoji="1" sz="2400" kern="1200">
                          <a:solidFill>
                            <a:schemeClr val="tx1"/>
                          </a:solidFill>
                          <a:latin typeface="Calibri" panose="020F0502020204030204"/>
                        </a:defRPr>
                      </a:lvl3pPr>
                      <a:lvl4pPr marL="1828480" algn="l" defTabSz="1218987" rtl="0" eaLnBrk="1" latinLnBrk="0" hangingPunct="1">
                        <a:defRPr kumimoji="1" sz="2400" kern="1200">
                          <a:solidFill>
                            <a:schemeClr val="tx1"/>
                          </a:solidFill>
                          <a:latin typeface="Calibri" panose="020F0502020204030204"/>
                        </a:defRPr>
                      </a:lvl4pPr>
                      <a:lvl5pPr marL="2437973" algn="l" defTabSz="1218987" rtl="0" eaLnBrk="1" latinLnBrk="0" hangingPunct="1">
                        <a:defRPr kumimoji="1" sz="2400" kern="1200">
                          <a:solidFill>
                            <a:schemeClr val="tx1"/>
                          </a:solidFill>
                          <a:latin typeface="Calibri" panose="020F0502020204030204"/>
                        </a:defRPr>
                      </a:lvl5pPr>
                      <a:lvl6pPr marL="3047467" algn="l" defTabSz="1218987" rtl="0" eaLnBrk="1" latinLnBrk="0" hangingPunct="1">
                        <a:defRPr kumimoji="1" sz="2400" kern="1200">
                          <a:solidFill>
                            <a:schemeClr val="tx1"/>
                          </a:solidFill>
                          <a:latin typeface="Calibri" panose="020F0502020204030204"/>
                        </a:defRPr>
                      </a:lvl6pPr>
                      <a:lvl7pPr marL="3656960" algn="l" defTabSz="1218987" rtl="0" eaLnBrk="1" latinLnBrk="0" hangingPunct="1">
                        <a:defRPr kumimoji="1" sz="2400" kern="1200">
                          <a:solidFill>
                            <a:schemeClr val="tx1"/>
                          </a:solidFill>
                          <a:latin typeface="Calibri" panose="020F0502020204030204"/>
                        </a:defRPr>
                      </a:lvl7pPr>
                      <a:lvl8pPr marL="4266453" algn="l" defTabSz="1218987" rtl="0" eaLnBrk="1" latinLnBrk="0" hangingPunct="1">
                        <a:defRPr kumimoji="1" sz="2400" kern="1200">
                          <a:solidFill>
                            <a:schemeClr val="tx1"/>
                          </a:solidFill>
                          <a:latin typeface="Calibri" panose="020F0502020204030204"/>
                        </a:defRPr>
                      </a:lvl8pPr>
                      <a:lvl9pPr marL="4875947" algn="l" defTabSz="1218987" rtl="0" eaLnBrk="1" latinLnBrk="0" hangingPunct="1">
                        <a:defRPr kumimoji="1" sz="2400" kern="1200">
                          <a:solidFill>
                            <a:schemeClr val="tx1"/>
                          </a:solidFill>
                          <a:latin typeface="Calibri" panose="020F0502020204030204"/>
                        </a:defRPr>
                      </a:lvl9pPr>
                    </a:lstStyle>
                    <a:p>
                      <a:pPr algn="ctr"/>
                      <a:r>
                        <a:rPr kumimoji="1" lang="en-US" altLang="ja-JP" sz="900" dirty="0">
                          <a:solidFill>
                            <a:schemeClr val="bg1"/>
                          </a:solidFill>
                          <a:latin typeface="Meiryo UI" panose="020B0604030504040204" pitchFamily="50" charset="-128"/>
                          <a:ea typeface="Meiryo UI" panose="020B0604030504040204" pitchFamily="50" charset="-128"/>
                        </a:rPr>
                        <a:t>ESXi</a:t>
                      </a:r>
                      <a:endParaRPr kumimoji="1" lang="ja-JP" altLang="en-US" sz="90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8987" rtl="0" eaLnBrk="1" latinLnBrk="0" hangingPunct="1">
                        <a:defRPr kumimoji="1" sz="2400" kern="1200">
                          <a:solidFill>
                            <a:schemeClr val="tx1"/>
                          </a:solidFill>
                          <a:latin typeface="Calibri" panose="020F0502020204030204"/>
                        </a:defRPr>
                      </a:lvl1pPr>
                      <a:lvl2pPr marL="609493" algn="l" defTabSz="1218987" rtl="0" eaLnBrk="1" latinLnBrk="0" hangingPunct="1">
                        <a:defRPr kumimoji="1" sz="2400" kern="1200">
                          <a:solidFill>
                            <a:schemeClr val="tx1"/>
                          </a:solidFill>
                          <a:latin typeface="Calibri" panose="020F0502020204030204"/>
                        </a:defRPr>
                      </a:lvl2pPr>
                      <a:lvl3pPr marL="1218987" algn="l" defTabSz="1218987" rtl="0" eaLnBrk="1" latinLnBrk="0" hangingPunct="1">
                        <a:defRPr kumimoji="1" sz="2400" kern="1200">
                          <a:solidFill>
                            <a:schemeClr val="tx1"/>
                          </a:solidFill>
                          <a:latin typeface="Calibri" panose="020F0502020204030204"/>
                        </a:defRPr>
                      </a:lvl3pPr>
                      <a:lvl4pPr marL="1828480" algn="l" defTabSz="1218987" rtl="0" eaLnBrk="1" latinLnBrk="0" hangingPunct="1">
                        <a:defRPr kumimoji="1" sz="2400" kern="1200">
                          <a:solidFill>
                            <a:schemeClr val="tx1"/>
                          </a:solidFill>
                          <a:latin typeface="Calibri" panose="020F0502020204030204"/>
                        </a:defRPr>
                      </a:lvl4pPr>
                      <a:lvl5pPr marL="2437973" algn="l" defTabSz="1218987" rtl="0" eaLnBrk="1" latinLnBrk="0" hangingPunct="1">
                        <a:defRPr kumimoji="1" sz="2400" kern="1200">
                          <a:solidFill>
                            <a:schemeClr val="tx1"/>
                          </a:solidFill>
                          <a:latin typeface="Calibri" panose="020F0502020204030204"/>
                        </a:defRPr>
                      </a:lvl5pPr>
                      <a:lvl6pPr marL="3047467" algn="l" defTabSz="1218987" rtl="0" eaLnBrk="1" latinLnBrk="0" hangingPunct="1">
                        <a:defRPr kumimoji="1" sz="2400" kern="1200">
                          <a:solidFill>
                            <a:schemeClr val="tx1"/>
                          </a:solidFill>
                          <a:latin typeface="Calibri" panose="020F0502020204030204"/>
                        </a:defRPr>
                      </a:lvl6pPr>
                      <a:lvl7pPr marL="3656960" algn="l" defTabSz="1218987" rtl="0" eaLnBrk="1" latinLnBrk="0" hangingPunct="1">
                        <a:defRPr kumimoji="1" sz="2400" kern="1200">
                          <a:solidFill>
                            <a:schemeClr val="tx1"/>
                          </a:solidFill>
                          <a:latin typeface="Calibri" panose="020F0502020204030204"/>
                        </a:defRPr>
                      </a:lvl7pPr>
                      <a:lvl8pPr marL="4266453" algn="l" defTabSz="1218987" rtl="0" eaLnBrk="1" latinLnBrk="0" hangingPunct="1">
                        <a:defRPr kumimoji="1" sz="2400" kern="1200">
                          <a:solidFill>
                            <a:schemeClr val="tx1"/>
                          </a:solidFill>
                          <a:latin typeface="Calibri" panose="020F0502020204030204"/>
                        </a:defRPr>
                      </a:lvl8pPr>
                      <a:lvl9pPr marL="4875947" algn="l" defTabSz="1218987" rtl="0" eaLnBrk="1" latinLnBrk="0" hangingPunct="1">
                        <a:defRPr kumimoji="1" sz="2400" kern="1200">
                          <a:solidFill>
                            <a:schemeClr val="tx1"/>
                          </a:solidFill>
                          <a:latin typeface="Calibri" panose="020F0502020204030204"/>
                        </a:defRPr>
                      </a:lvl9pPr>
                    </a:lstStyle>
                    <a:p>
                      <a:pPr algn="ctr"/>
                      <a:r>
                        <a:rPr kumimoji="1" lang="en-US" altLang="ja-JP" sz="900" dirty="0">
                          <a:solidFill>
                            <a:schemeClr val="bg1"/>
                          </a:solidFill>
                          <a:latin typeface="Meiryo UI" panose="020B0604030504040204" pitchFamily="50" charset="-128"/>
                          <a:ea typeface="Meiryo UI" panose="020B0604030504040204" pitchFamily="50" charset="-128"/>
                        </a:rPr>
                        <a:t>AHV/ESXi</a:t>
                      </a:r>
                      <a:endParaRPr kumimoji="1" lang="ja-JP" altLang="en-US" sz="90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8677206"/>
                  </a:ext>
                </a:extLst>
              </a:tr>
              <a:tr h="449659">
                <a:tc>
                  <a:txBody>
                    <a:bodyPr/>
                    <a:lstStyle>
                      <a:lvl1pPr marL="0" algn="l" defTabSz="1218987" rtl="0" eaLnBrk="1" latinLnBrk="0" hangingPunct="1">
                        <a:defRPr kumimoji="1" sz="2400" kern="1200">
                          <a:solidFill>
                            <a:schemeClr val="tx1"/>
                          </a:solidFill>
                          <a:latin typeface="Calibri" panose="020F0502020204030204"/>
                        </a:defRPr>
                      </a:lvl1pPr>
                      <a:lvl2pPr marL="609493" algn="l" defTabSz="1218987" rtl="0" eaLnBrk="1" latinLnBrk="0" hangingPunct="1">
                        <a:defRPr kumimoji="1" sz="2400" kern="1200">
                          <a:solidFill>
                            <a:schemeClr val="tx1"/>
                          </a:solidFill>
                          <a:latin typeface="Calibri" panose="020F0502020204030204"/>
                        </a:defRPr>
                      </a:lvl2pPr>
                      <a:lvl3pPr marL="1218987" algn="l" defTabSz="1218987" rtl="0" eaLnBrk="1" latinLnBrk="0" hangingPunct="1">
                        <a:defRPr kumimoji="1" sz="2400" kern="1200">
                          <a:solidFill>
                            <a:schemeClr val="tx1"/>
                          </a:solidFill>
                          <a:latin typeface="Calibri" panose="020F0502020204030204"/>
                        </a:defRPr>
                      </a:lvl3pPr>
                      <a:lvl4pPr marL="1828480" algn="l" defTabSz="1218987" rtl="0" eaLnBrk="1" latinLnBrk="0" hangingPunct="1">
                        <a:defRPr kumimoji="1" sz="2400" kern="1200">
                          <a:solidFill>
                            <a:schemeClr val="tx1"/>
                          </a:solidFill>
                          <a:latin typeface="Calibri" panose="020F0502020204030204"/>
                        </a:defRPr>
                      </a:lvl4pPr>
                      <a:lvl5pPr marL="2437973" algn="l" defTabSz="1218987" rtl="0" eaLnBrk="1" latinLnBrk="0" hangingPunct="1">
                        <a:defRPr kumimoji="1" sz="2400" kern="1200">
                          <a:solidFill>
                            <a:schemeClr val="tx1"/>
                          </a:solidFill>
                          <a:latin typeface="Calibri" panose="020F0502020204030204"/>
                        </a:defRPr>
                      </a:lvl5pPr>
                      <a:lvl6pPr marL="3047467" algn="l" defTabSz="1218987" rtl="0" eaLnBrk="1" latinLnBrk="0" hangingPunct="1">
                        <a:defRPr kumimoji="1" sz="2400" kern="1200">
                          <a:solidFill>
                            <a:schemeClr val="tx1"/>
                          </a:solidFill>
                          <a:latin typeface="Calibri" panose="020F0502020204030204"/>
                        </a:defRPr>
                      </a:lvl6pPr>
                      <a:lvl7pPr marL="3656960" algn="l" defTabSz="1218987" rtl="0" eaLnBrk="1" latinLnBrk="0" hangingPunct="1">
                        <a:defRPr kumimoji="1" sz="2400" kern="1200">
                          <a:solidFill>
                            <a:schemeClr val="tx1"/>
                          </a:solidFill>
                          <a:latin typeface="Calibri" panose="020F0502020204030204"/>
                        </a:defRPr>
                      </a:lvl7pPr>
                      <a:lvl8pPr marL="4266453" algn="l" defTabSz="1218987" rtl="0" eaLnBrk="1" latinLnBrk="0" hangingPunct="1">
                        <a:defRPr kumimoji="1" sz="2400" kern="1200">
                          <a:solidFill>
                            <a:schemeClr val="tx1"/>
                          </a:solidFill>
                          <a:latin typeface="Calibri" panose="020F0502020204030204"/>
                        </a:defRPr>
                      </a:lvl8pPr>
                      <a:lvl9pPr marL="4875947" algn="l" defTabSz="1218987" rtl="0" eaLnBrk="1" latinLnBrk="0" hangingPunct="1">
                        <a:defRPr kumimoji="1" sz="2400" kern="1200">
                          <a:solidFill>
                            <a:schemeClr val="tx1"/>
                          </a:solidFill>
                          <a:latin typeface="Calibri" panose="020F0502020204030204"/>
                        </a:defRPr>
                      </a:lvl9pPr>
                    </a:lstStyle>
                    <a:p>
                      <a:pPr algn="ctr"/>
                      <a:r>
                        <a:rPr kumimoji="1" lang="ja-JP" altLang="en-US" sz="900" dirty="0">
                          <a:solidFill>
                            <a:schemeClr val="bg1"/>
                          </a:solidFill>
                          <a:latin typeface="Meiryo UI" panose="020B0604030504040204" pitchFamily="50" charset="-128"/>
                          <a:ea typeface="Meiryo UI" panose="020B0604030504040204" pitchFamily="50" charset="-128"/>
                        </a:rPr>
                        <a:t>クロスハイパーバイザー</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8987" rtl="0" eaLnBrk="1" latinLnBrk="0" hangingPunct="1">
                        <a:defRPr kumimoji="1" sz="2400" kern="1200">
                          <a:solidFill>
                            <a:schemeClr val="tx1"/>
                          </a:solidFill>
                          <a:latin typeface="Calibri" panose="020F0502020204030204"/>
                        </a:defRPr>
                      </a:lvl1pPr>
                      <a:lvl2pPr marL="609493" algn="l" defTabSz="1218987" rtl="0" eaLnBrk="1" latinLnBrk="0" hangingPunct="1">
                        <a:defRPr kumimoji="1" sz="2400" kern="1200">
                          <a:solidFill>
                            <a:schemeClr val="tx1"/>
                          </a:solidFill>
                          <a:latin typeface="Calibri" panose="020F0502020204030204"/>
                        </a:defRPr>
                      </a:lvl2pPr>
                      <a:lvl3pPr marL="1218987" algn="l" defTabSz="1218987" rtl="0" eaLnBrk="1" latinLnBrk="0" hangingPunct="1">
                        <a:defRPr kumimoji="1" sz="2400" kern="1200">
                          <a:solidFill>
                            <a:schemeClr val="tx1"/>
                          </a:solidFill>
                          <a:latin typeface="Calibri" panose="020F0502020204030204"/>
                        </a:defRPr>
                      </a:lvl3pPr>
                      <a:lvl4pPr marL="1828480" algn="l" defTabSz="1218987" rtl="0" eaLnBrk="1" latinLnBrk="0" hangingPunct="1">
                        <a:defRPr kumimoji="1" sz="2400" kern="1200">
                          <a:solidFill>
                            <a:schemeClr val="tx1"/>
                          </a:solidFill>
                          <a:latin typeface="Calibri" panose="020F0502020204030204"/>
                        </a:defRPr>
                      </a:lvl4pPr>
                      <a:lvl5pPr marL="2437973" algn="l" defTabSz="1218987" rtl="0" eaLnBrk="1" latinLnBrk="0" hangingPunct="1">
                        <a:defRPr kumimoji="1" sz="2400" kern="1200">
                          <a:solidFill>
                            <a:schemeClr val="tx1"/>
                          </a:solidFill>
                          <a:latin typeface="Calibri" panose="020F0502020204030204"/>
                        </a:defRPr>
                      </a:lvl5pPr>
                      <a:lvl6pPr marL="3047467" algn="l" defTabSz="1218987" rtl="0" eaLnBrk="1" latinLnBrk="0" hangingPunct="1">
                        <a:defRPr kumimoji="1" sz="2400" kern="1200">
                          <a:solidFill>
                            <a:schemeClr val="tx1"/>
                          </a:solidFill>
                          <a:latin typeface="Calibri" panose="020F0502020204030204"/>
                        </a:defRPr>
                      </a:lvl6pPr>
                      <a:lvl7pPr marL="3656960" algn="l" defTabSz="1218987" rtl="0" eaLnBrk="1" latinLnBrk="0" hangingPunct="1">
                        <a:defRPr kumimoji="1" sz="2400" kern="1200">
                          <a:solidFill>
                            <a:schemeClr val="tx1"/>
                          </a:solidFill>
                          <a:latin typeface="Calibri" panose="020F0502020204030204"/>
                        </a:defRPr>
                      </a:lvl7pPr>
                      <a:lvl8pPr marL="4266453" algn="l" defTabSz="1218987" rtl="0" eaLnBrk="1" latinLnBrk="0" hangingPunct="1">
                        <a:defRPr kumimoji="1" sz="2400" kern="1200">
                          <a:solidFill>
                            <a:schemeClr val="tx1"/>
                          </a:solidFill>
                          <a:latin typeface="Calibri" panose="020F0502020204030204"/>
                        </a:defRPr>
                      </a:lvl8pPr>
                      <a:lvl9pPr marL="4875947" algn="l" defTabSz="1218987" rtl="0" eaLnBrk="1" latinLnBrk="0" hangingPunct="1">
                        <a:defRPr kumimoji="1" sz="2400" kern="1200">
                          <a:solidFill>
                            <a:schemeClr val="tx1"/>
                          </a:solidFill>
                          <a:latin typeface="Calibri" panose="020F0502020204030204"/>
                        </a:defRPr>
                      </a:lvl9pPr>
                    </a:lstStyle>
                    <a:p>
                      <a:pPr algn="ctr"/>
                      <a:r>
                        <a:rPr kumimoji="1" lang="en-US" altLang="ja-JP" sz="900" dirty="0">
                          <a:solidFill>
                            <a:schemeClr val="bg1"/>
                          </a:solidFill>
                          <a:latin typeface="Meiryo UI" panose="020B0604030504040204" pitchFamily="50" charset="-128"/>
                          <a:ea typeface="Meiryo UI" panose="020B0604030504040204" pitchFamily="50" charset="-128"/>
                        </a:rPr>
                        <a:t>AHV</a:t>
                      </a:r>
                      <a:r>
                        <a:rPr kumimoji="1" lang="ja-JP" altLang="en-US" sz="900" dirty="0">
                          <a:solidFill>
                            <a:schemeClr val="bg1"/>
                          </a:solidFill>
                          <a:latin typeface="Meiryo UI" panose="020B0604030504040204" pitchFamily="50" charset="-128"/>
                          <a:ea typeface="Meiryo UI" panose="020B0604030504040204" pitchFamily="50" charset="-128"/>
                        </a:rPr>
                        <a:t>→</a:t>
                      </a:r>
                      <a:r>
                        <a:rPr kumimoji="1" lang="en-US" altLang="ja-JP" sz="900" dirty="0">
                          <a:solidFill>
                            <a:schemeClr val="bg1"/>
                          </a:solidFill>
                          <a:latin typeface="Meiryo UI" panose="020B0604030504040204" pitchFamily="50" charset="-128"/>
                          <a:ea typeface="Meiryo UI" panose="020B0604030504040204" pitchFamily="50" charset="-128"/>
                        </a:rPr>
                        <a:t>ESXi</a:t>
                      </a:r>
                      <a:br>
                        <a:rPr kumimoji="1" lang="en-US" altLang="ja-JP" sz="900" dirty="0">
                          <a:solidFill>
                            <a:schemeClr val="bg1"/>
                          </a:solidFill>
                          <a:latin typeface="Meiryo UI" panose="020B0604030504040204" pitchFamily="50" charset="-128"/>
                          <a:ea typeface="Meiryo UI" panose="020B0604030504040204" pitchFamily="50" charset="-128"/>
                        </a:rPr>
                      </a:br>
                      <a:r>
                        <a:rPr kumimoji="1" lang="en-US" altLang="ja-JP" sz="900" dirty="0">
                          <a:solidFill>
                            <a:schemeClr val="bg1"/>
                          </a:solidFill>
                          <a:latin typeface="Meiryo UI" panose="020B0604030504040204" pitchFamily="50" charset="-128"/>
                          <a:ea typeface="Meiryo UI" panose="020B0604030504040204" pitchFamily="50" charset="-128"/>
                        </a:rPr>
                        <a:t>ESXi→AHV</a:t>
                      </a:r>
                      <a:endParaRPr kumimoji="1" lang="ja-JP" altLang="en-US" sz="90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8987" rtl="0" eaLnBrk="1" latinLnBrk="0" hangingPunct="1">
                        <a:defRPr kumimoji="1" sz="2400" kern="1200">
                          <a:solidFill>
                            <a:schemeClr val="tx1"/>
                          </a:solidFill>
                          <a:latin typeface="Calibri" panose="020F0502020204030204"/>
                        </a:defRPr>
                      </a:lvl1pPr>
                      <a:lvl2pPr marL="609493" algn="l" defTabSz="1218987" rtl="0" eaLnBrk="1" latinLnBrk="0" hangingPunct="1">
                        <a:defRPr kumimoji="1" sz="2400" kern="1200">
                          <a:solidFill>
                            <a:schemeClr val="tx1"/>
                          </a:solidFill>
                          <a:latin typeface="Calibri" panose="020F0502020204030204"/>
                        </a:defRPr>
                      </a:lvl2pPr>
                      <a:lvl3pPr marL="1218987" algn="l" defTabSz="1218987" rtl="0" eaLnBrk="1" latinLnBrk="0" hangingPunct="1">
                        <a:defRPr kumimoji="1" sz="2400" kern="1200">
                          <a:solidFill>
                            <a:schemeClr val="tx1"/>
                          </a:solidFill>
                          <a:latin typeface="Calibri" panose="020F0502020204030204"/>
                        </a:defRPr>
                      </a:lvl3pPr>
                      <a:lvl4pPr marL="1828480" algn="l" defTabSz="1218987" rtl="0" eaLnBrk="1" latinLnBrk="0" hangingPunct="1">
                        <a:defRPr kumimoji="1" sz="2400" kern="1200">
                          <a:solidFill>
                            <a:schemeClr val="tx1"/>
                          </a:solidFill>
                          <a:latin typeface="Calibri" panose="020F0502020204030204"/>
                        </a:defRPr>
                      </a:lvl4pPr>
                      <a:lvl5pPr marL="2437973" algn="l" defTabSz="1218987" rtl="0" eaLnBrk="1" latinLnBrk="0" hangingPunct="1">
                        <a:defRPr kumimoji="1" sz="2400" kern="1200">
                          <a:solidFill>
                            <a:schemeClr val="tx1"/>
                          </a:solidFill>
                          <a:latin typeface="Calibri" panose="020F0502020204030204"/>
                        </a:defRPr>
                      </a:lvl5pPr>
                      <a:lvl6pPr marL="3047467" algn="l" defTabSz="1218987" rtl="0" eaLnBrk="1" latinLnBrk="0" hangingPunct="1">
                        <a:defRPr kumimoji="1" sz="2400" kern="1200">
                          <a:solidFill>
                            <a:schemeClr val="tx1"/>
                          </a:solidFill>
                          <a:latin typeface="Calibri" panose="020F0502020204030204"/>
                        </a:defRPr>
                      </a:lvl6pPr>
                      <a:lvl7pPr marL="3656960" algn="l" defTabSz="1218987" rtl="0" eaLnBrk="1" latinLnBrk="0" hangingPunct="1">
                        <a:defRPr kumimoji="1" sz="2400" kern="1200">
                          <a:solidFill>
                            <a:schemeClr val="tx1"/>
                          </a:solidFill>
                          <a:latin typeface="Calibri" panose="020F0502020204030204"/>
                        </a:defRPr>
                      </a:lvl7pPr>
                      <a:lvl8pPr marL="4266453" algn="l" defTabSz="1218987" rtl="0" eaLnBrk="1" latinLnBrk="0" hangingPunct="1">
                        <a:defRPr kumimoji="1" sz="2400" kern="1200">
                          <a:solidFill>
                            <a:schemeClr val="tx1"/>
                          </a:solidFill>
                          <a:latin typeface="Calibri" panose="020F0502020204030204"/>
                        </a:defRPr>
                      </a:lvl8pPr>
                      <a:lvl9pPr marL="4875947" algn="l" defTabSz="1218987" rtl="0" eaLnBrk="1" latinLnBrk="0" hangingPunct="1">
                        <a:defRPr kumimoji="1" sz="2400" kern="1200">
                          <a:solidFill>
                            <a:schemeClr val="tx1"/>
                          </a:solidFill>
                          <a:latin typeface="Calibri" panose="020F0502020204030204"/>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900" dirty="0">
                          <a:solidFill>
                            <a:schemeClr val="bg1"/>
                          </a:solidFill>
                          <a:latin typeface="Meiryo UI" panose="020B0604030504040204" pitchFamily="50" charset="-128"/>
                          <a:ea typeface="Meiryo UI" panose="020B0604030504040204" pitchFamily="50" charset="-128"/>
                        </a:rPr>
                        <a:t>AHV</a:t>
                      </a:r>
                      <a:r>
                        <a:rPr kumimoji="1" lang="ja-JP" altLang="en-US" sz="900" dirty="0">
                          <a:solidFill>
                            <a:schemeClr val="bg1"/>
                          </a:solidFill>
                          <a:latin typeface="Meiryo UI" panose="020B0604030504040204" pitchFamily="50" charset="-128"/>
                          <a:ea typeface="Meiryo UI" panose="020B0604030504040204" pitchFamily="50" charset="-128"/>
                        </a:rPr>
                        <a:t>→</a:t>
                      </a:r>
                      <a:r>
                        <a:rPr kumimoji="1" lang="en-US" altLang="ja-JP" sz="900" dirty="0">
                          <a:solidFill>
                            <a:schemeClr val="bg1"/>
                          </a:solidFill>
                          <a:latin typeface="Meiryo UI" panose="020B0604030504040204" pitchFamily="50" charset="-128"/>
                          <a:ea typeface="Meiryo UI" panose="020B0604030504040204" pitchFamily="50" charset="-128"/>
                        </a:rPr>
                        <a:t>ESXi</a:t>
                      </a:r>
                      <a:br>
                        <a:rPr kumimoji="1" lang="en-US" altLang="ja-JP" sz="900" dirty="0">
                          <a:solidFill>
                            <a:schemeClr val="bg1"/>
                          </a:solidFill>
                          <a:latin typeface="Meiryo UI" panose="020B0604030504040204" pitchFamily="50" charset="-128"/>
                          <a:ea typeface="Meiryo UI" panose="020B0604030504040204" pitchFamily="50" charset="-128"/>
                        </a:rPr>
                      </a:br>
                      <a:r>
                        <a:rPr kumimoji="1" lang="en-US" altLang="ja-JP" sz="900" dirty="0">
                          <a:solidFill>
                            <a:schemeClr val="bg1"/>
                          </a:solidFill>
                          <a:latin typeface="Meiryo UI" panose="020B0604030504040204" pitchFamily="50" charset="-128"/>
                          <a:ea typeface="Meiryo UI" panose="020B0604030504040204" pitchFamily="50" charset="-128"/>
                        </a:rPr>
                        <a:t>ESXi→AHV</a:t>
                      </a:r>
                      <a:endParaRPr kumimoji="1" lang="ja-JP" altLang="en-US" sz="90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8987" rtl="0" eaLnBrk="1" latinLnBrk="0" hangingPunct="1">
                        <a:defRPr kumimoji="1" sz="2400" kern="1200">
                          <a:solidFill>
                            <a:schemeClr val="tx1"/>
                          </a:solidFill>
                          <a:latin typeface="Calibri" panose="020F0502020204030204"/>
                        </a:defRPr>
                      </a:lvl1pPr>
                      <a:lvl2pPr marL="609493" algn="l" defTabSz="1218987" rtl="0" eaLnBrk="1" latinLnBrk="0" hangingPunct="1">
                        <a:defRPr kumimoji="1" sz="2400" kern="1200">
                          <a:solidFill>
                            <a:schemeClr val="tx1"/>
                          </a:solidFill>
                          <a:latin typeface="Calibri" panose="020F0502020204030204"/>
                        </a:defRPr>
                      </a:lvl2pPr>
                      <a:lvl3pPr marL="1218987" algn="l" defTabSz="1218987" rtl="0" eaLnBrk="1" latinLnBrk="0" hangingPunct="1">
                        <a:defRPr kumimoji="1" sz="2400" kern="1200">
                          <a:solidFill>
                            <a:schemeClr val="tx1"/>
                          </a:solidFill>
                          <a:latin typeface="Calibri" panose="020F0502020204030204"/>
                        </a:defRPr>
                      </a:lvl3pPr>
                      <a:lvl4pPr marL="1828480" algn="l" defTabSz="1218987" rtl="0" eaLnBrk="1" latinLnBrk="0" hangingPunct="1">
                        <a:defRPr kumimoji="1" sz="2400" kern="1200">
                          <a:solidFill>
                            <a:schemeClr val="tx1"/>
                          </a:solidFill>
                          <a:latin typeface="Calibri" panose="020F0502020204030204"/>
                        </a:defRPr>
                      </a:lvl4pPr>
                      <a:lvl5pPr marL="2437973" algn="l" defTabSz="1218987" rtl="0" eaLnBrk="1" latinLnBrk="0" hangingPunct="1">
                        <a:defRPr kumimoji="1" sz="2400" kern="1200">
                          <a:solidFill>
                            <a:schemeClr val="tx1"/>
                          </a:solidFill>
                          <a:latin typeface="Calibri" panose="020F0502020204030204"/>
                        </a:defRPr>
                      </a:lvl5pPr>
                      <a:lvl6pPr marL="3047467" algn="l" defTabSz="1218987" rtl="0" eaLnBrk="1" latinLnBrk="0" hangingPunct="1">
                        <a:defRPr kumimoji="1" sz="2400" kern="1200">
                          <a:solidFill>
                            <a:schemeClr val="tx1"/>
                          </a:solidFill>
                          <a:latin typeface="Calibri" panose="020F0502020204030204"/>
                        </a:defRPr>
                      </a:lvl6pPr>
                      <a:lvl7pPr marL="3656960" algn="l" defTabSz="1218987" rtl="0" eaLnBrk="1" latinLnBrk="0" hangingPunct="1">
                        <a:defRPr kumimoji="1" sz="2400" kern="1200">
                          <a:solidFill>
                            <a:schemeClr val="tx1"/>
                          </a:solidFill>
                          <a:latin typeface="Calibri" panose="020F0502020204030204"/>
                        </a:defRPr>
                      </a:lvl7pPr>
                      <a:lvl8pPr marL="4266453" algn="l" defTabSz="1218987" rtl="0" eaLnBrk="1" latinLnBrk="0" hangingPunct="1">
                        <a:defRPr kumimoji="1" sz="2400" kern="1200">
                          <a:solidFill>
                            <a:schemeClr val="tx1"/>
                          </a:solidFill>
                          <a:latin typeface="Calibri" panose="020F0502020204030204"/>
                        </a:defRPr>
                      </a:lvl8pPr>
                      <a:lvl9pPr marL="4875947" algn="l" defTabSz="1218987" rtl="0" eaLnBrk="1" latinLnBrk="0" hangingPunct="1">
                        <a:defRPr kumimoji="1" sz="2400" kern="1200">
                          <a:solidFill>
                            <a:schemeClr val="tx1"/>
                          </a:solidFill>
                          <a:latin typeface="Calibri" panose="020F0502020204030204"/>
                        </a:defRPr>
                      </a:lvl9pPr>
                    </a:lstStyle>
                    <a:p>
                      <a:pPr algn="ctr"/>
                      <a:r>
                        <a:rPr kumimoji="1" lang="ja-JP" altLang="en-US" sz="900" dirty="0">
                          <a:solidFill>
                            <a:schemeClr val="bg1"/>
                          </a:solidFill>
                          <a:latin typeface="Meiryo UI" panose="020B0604030504040204" pitchFamily="50" charset="-128"/>
                          <a:ea typeface="Meiryo UI" panose="020B0604030504040204" pitchFamily="50" charset="-128"/>
                        </a:rPr>
                        <a:t>未対応</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8987" rtl="0" eaLnBrk="1" latinLnBrk="0" hangingPunct="1">
                        <a:defRPr kumimoji="1" sz="2400" kern="1200">
                          <a:solidFill>
                            <a:schemeClr val="tx1"/>
                          </a:solidFill>
                          <a:latin typeface="Calibri" panose="020F0502020204030204"/>
                        </a:defRPr>
                      </a:lvl1pPr>
                      <a:lvl2pPr marL="609493" algn="l" defTabSz="1218987" rtl="0" eaLnBrk="1" latinLnBrk="0" hangingPunct="1">
                        <a:defRPr kumimoji="1" sz="2400" kern="1200">
                          <a:solidFill>
                            <a:schemeClr val="tx1"/>
                          </a:solidFill>
                          <a:latin typeface="Calibri" panose="020F0502020204030204"/>
                        </a:defRPr>
                      </a:lvl2pPr>
                      <a:lvl3pPr marL="1218987" algn="l" defTabSz="1218987" rtl="0" eaLnBrk="1" latinLnBrk="0" hangingPunct="1">
                        <a:defRPr kumimoji="1" sz="2400" kern="1200">
                          <a:solidFill>
                            <a:schemeClr val="tx1"/>
                          </a:solidFill>
                          <a:latin typeface="Calibri" panose="020F0502020204030204"/>
                        </a:defRPr>
                      </a:lvl3pPr>
                      <a:lvl4pPr marL="1828480" algn="l" defTabSz="1218987" rtl="0" eaLnBrk="1" latinLnBrk="0" hangingPunct="1">
                        <a:defRPr kumimoji="1" sz="2400" kern="1200">
                          <a:solidFill>
                            <a:schemeClr val="tx1"/>
                          </a:solidFill>
                          <a:latin typeface="Calibri" panose="020F0502020204030204"/>
                        </a:defRPr>
                      </a:lvl4pPr>
                      <a:lvl5pPr marL="2437973" algn="l" defTabSz="1218987" rtl="0" eaLnBrk="1" latinLnBrk="0" hangingPunct="1">
                        <a:defRPr kumimoji="1" sz="2400" kern="1200">
                          <a:solidFill>
                            <a:schemeClr val="tx1"/>
                          </a:solidFill>
                          <a:latin typeface="Calibri" panose="020F0502020204030204"/>
                        </a:defRPr>
                      </a:lvl5pPr>
                      <a:lvl6pPr marL="3047467" algn="l" defTabSz="1218987" rtl="0" eaLnBrk="1" latinLnBrk="0" hangingPunct="1">
                        <a:defRPr kumimoji="1" sz="2400" kern="1200">
                          <a:solidFill>
                            <a:schemeClr val="tx1"/>
                          </a:solidFill>
                          <a:latin typeface="Calibri" panose="020F0502020204030204"/>
                        </a:defRPr>
                      </a:lvl6pPr>
                      <a:lvl7pPr marL="3656960" algn="l" defTabSz="1218987" rtl="0" eaLnBrk="1" latinLnBrk="0" hangingPunct="1">
                        <a:defRPr kumimoji="1" sz="2400" kern="1200">
                          <a:solidFill>
                            <a:schemeClr val="tx1"/>
                          </a:solidFill>
                          <a:latin typeface="Calibri" panose="020F0502020204030204"/>
                        </a:defRPr>
                      </a:lvl7pPr>
                      <a:lvl8pPr marL="4266453" algn="l" defTabSz="1218987" rtl="0" eaLnBrk="1" latinLnBrk="0" hangingPunct="1">
                        <a:defRPr kumimoji="1" sz="2400" kern="1200">
                          <a:solidFill>
                            <a:schemeClr val="tx1"/>
                          </a:solidFill>
                          <a:latin typeface="Calibri" panose="020F0502020204030204"/>
                        </a:defRPr>
                      </a:lvl8pPr>
                      <a:lvl9pPr marL="4875947" algn="l" defTabSz="1218987" rtl="0" eaLnBrk="1" latinLnBrk="0" hangingPunct="1">
                        <a:defRPr kumimoji="1" sz="2400" kern="1200">
                          <a:solidFill>
                            <a:schemeClr val="tx1"/>
                          </a:solidFill>
                          <a:latin typeface="Calibri" panose="020F0502020204030204"/>
                        </a:defRPr>
                      </a:lvl9pPr>
                    </a:lstStyle>
                    <a:p>
                      <a:pPr algn="ctr"/>
                      <a:r>
                        <a:rPr kumimoji="1" lang="ja-JP" altLang="en-US" sz="900" dirty="0">
                          <a:solidFill>
                            <a:schemeClr val="bg1"/>
                          </a:solidFill>
                          <a:latin typeface="Meiryo UI" panose="020B0604030504040204" pitchFamily="50" charset="-128"/>
                          <a:ea typeface="Meiryo UI" panose="020B0604030504040204" pitchFamily="50" charset="-128"/>
                        </a:rPr>
                        <a:t>未対応</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8987" rtl="0" eaLnBrk="1" latinLnBrk="0" hangingPunct="1">
                        <a:defRPr kumimoji="1" sz="2400" kern="1200">
                          <a:solidFill>
                            <a:schemeClr val="tx1"/>
                          </a:solidFill>
                          <a:latin typeface="Calibri" panose="020F0502020204030204"/>
                        </a:defRPr>
                      </a:lvl1pPr>
                      <a:lvl2pPr marL="609493" algn="l" defTabSz="1218987" rtl="0" eaLnBrk="1" latinLnBrk="0" hangingPunct="1">
                        <a:defRPr kumimoji="1" sz="2400" kern="1200">
                          <a:solidFill>
                            <a:schemeClr val="tx1"/>
                          </a:solidFill>
                          <a:latin typeface="Calibri" panose="020F0502020204030204"/>
                        </a:defRPr>
                      </a:lvl2pPr>
                      <a:lvl3pPr marL="1218987" algn="l" defTabSz="1218987" rtl="0" eaLnBrk="1" latinLnBrk="0" hangingPunct="1">
                        <a:defRPr kumimoji="1" sz="2400" kern="1200">
                          <a:solidFill>
                            <a:schemeClr val="tx1"/>
                          </a:solidFill>
                          <a:latin typeface="Calibri" panose="020F0502020204030204"/>
                        </a:defRPr>
                      </a:lvl3pPr>
                      <a:lvl4pPr marL="1828480" algn="l" defTabSz="1218987" rtl="0" eaLnBrk="1" latinLnBrk="0" hangingPunct="1">
                        <a:defRPr kumimoji="1" sz="2400" kern="1200">
                          <a:solidFill>
                            <a:schemeClr val="tx1"/>
                          </a:solidFill>
                          <a:latin typeface="Calibri" panose="020F0502020204030204"/>
                        </a:defRPr>
                      </a:lvl4pPr>
                      <a:lvl5pPr marL="2437973" algn="l" defTabSz="1218987" rtl="0" eaLnBrk="1" latinLnBrk="0" hangingPunct="1">
                        <a:defRPr kumimoji="1" sz="2400" kern="1200">
                          <a:solidFill>
                            <a:schemeClr val="tx1"/>
                          </a:solidFill>
                          <a:latin typeface="Calibri" panose="020F0502020204030204"/>
                        </a:defRPr>
                      </a:lvl5pPr>
                      <a:lvl6pPr marL="3047467" algn="l" defTabSz="1218987" rtl="0" eaLnBrk="1" latinLnBrk="0" hangingPunct="1">
                        <a:defRPr kumimoji="1" sz="2400" kern="1200">
                          <a:solidFill>
                            <a:schemeClr val="tx1"/>
                          </a:solidFill>
                          <a:latin typeface="Calibri" panose="020F0502020204030204"/>
                        </a:defRPr>
                      </a:lvl6pPr>
                      <a:lvl7pPr marL="3656960" algn="l" defTabSz="1218987" rtl="0" eaLnBrk="1" latinLnBrk="0" hangingPunct="1">
                        <a:defRPr kumimoji="1" sz="2400" kern="1200">
                          <a:solidFill>
                            <a:schemeClr val="tx1"/>
                          </a:solidFill>
                          <a:latin typeface="Calibri" panose="020F0502020204030204"/>
                        </a:defRPr>
                      </a:lvl7pPr>
                      <a:lvl8pPr marL="4266453" algn="l" defTabSz="1218987" rtl="0" eaLnBrk="1" latinLnBrk="0" hangingPunct="1">
                        <a:defRPr kumimoji="1" sz="2400" kern="1200">
                          <a:solidFill>
                            <a:schemeClr val="tx1"/>
                          </a:solidFill>
                          <a:latin typeface="Calibri" panose="020F0502020204030204"/>
                        </a:defRPr>
                      </a:lvl8pPr>
                      <a:lvl9pPr marL="4875947" algn="l" defTabSz="1218987" rtl="0" eaLnBrk="1" latinLnBrk="0" hangingPunct="1">
                        <a:defRPr kumimoji="1" sz="2400" kern="1200">
                          <a:solidFill>
                            <a:schemeClr val="tx1"/>
                          </a:solidFill>
                          <a:latin typeface="Calibri" panose="020F0502020204030204"/>
                        </a:defRPr>
                      </a:lvl9pPr>
                    </a:lstStyle>
                    <a:p>
                      <a:pPr algn="ctr"/>
                      <a:r>
                        <a:rPr kumimoji="1" lang="ja-JP" altLang="en-US" sz="900" dirty="0">
                          <a:solidFill>
                            <a:schemeClr val="bg1"/>
                          </a:solidFill>
                          <a:latin typeface="Meiryo UI" panose="020B0604030504040204" pitchFamily="50" charset="-128"/>
                          <a:ea typeface="Meiryo UI" panose="020B0604030504040204" pitchFamily="50" charset="-128"/>
                        </a:rPr>
                        <a:t>未対応</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8391916"/>
                  </a:ext>
                </a:extLst>
              </a:tr>
              <a:tr h="554375">
                <a:tc>
                  <a:txBody>
                    <a:bodyPr/>
                    <a:lstStyle>
                      <a:lvl1pPr marL="0" algn="l" defTabSz="1218987" rtl="0" eaLnBrk="1" latinLnBrk="0" hangingPunct="1">
                        <a:defRPr kumimoji="1" sz="2400" kern="1200">
                          <a:solidFill>
                            <a:schemeClr val="tx1"/>
                          </a:solidFill>
                          <a:latin typeface="Calibri" panose="020F0502020204030204"/>
                        </a:defRPr>
                      </a:lvl1pPr>
                      <a:lvl2pPr marL="609493" algn="l" defTabSz="1218987" rtl="0" eaLnBrk="1" latinLnBrk="0" hangingPunct="1">
                        <a:defRPr kumimoji="1" sz="2400" kern="1200">
                          <a:solidFill>
                            <a:schemeClr val="tx1"/>
                          </a:solidFill>
                          <a:latin typeface="Calibri" panose="020F0502020204030204"/>
                        </a:defRPr>
                      </a:lvl2pPr>
                      <a:lvl3pPr marL="1218987" algn="l" defTabSz="1218987" rtl="0" eaLnBrk="1" latinLnBrk="0" hangingPunct="1">
                        <a:defRPr kumimoji="1" sz="2400" kern="1200">
                          <a:solidFill>
                            <a:schemeClr val="tx1"/>
                          </a:solidFill>
                          <a:latin typeface="Calibri" panose="020F0502020204030204"/>
                        </a:defRPr>
                      </a:lvl3pPr>
                      <a:lvl4pPr marL="1828480" algn="l" defTabSz="1218987" rtl="0" eaLnBrk="1" latinLnBrk="0" hangingPunct="1">
                        <a:defRPr kumimoji="1" sz="2400" kern="1200">
                          <a:solidFill>
                            <a:schemeClr val="tx1"/>
                          </a:solidFill>
                          <a:latin typeface="Calibri" panose="020F0502020204030204"/>
                        </a:defRPr>
                      </a:lvl4pPr>
                      <a:lvl5pPr marL="2437973" algn="l" defTabSz="1218987" rtl="0" eaLnBrk="1" latinLnBrk="0" hangingPunct="1">
                        <a:defRPr kumimoji="1" sz="2400" kern="1200">
                          <a:solidFill>
                            <a:schemeClr val="tx1"/>
                          </a:solidFill>
                          <a:latin typeface="Calibri" panose="020F0502020204030204"/>
                        </a:defRPr>
                      </a:lvl5pPr>
                      <a:lvl6pPr marL="3047467" algn="l" defTabSz="1218987" rtl="0" eaLnBrk="1" latinLnBrk="0" hangingPunct="1">
                        <a:defRPr kumimoji="1" sz="2400" kern="1200">
                          <a:solidFill>
                            <a:schemeClr val="tx1"/>
                          </a:solidFill>
                          <a:latin typeface="Calibri" panose="020F0502020204030204"/>
                        </a:defRPr>
                      </a:lvl6pPr>
                      <a:lvl7pPr marL="3656960" algn="l" defTabSz="1218987" rtl="0" eaLnBrk="1" latinLnBrk="0" hangingPunct="1">
                        <a:defRPr kumimoji="1" sz="2400" kern="1200">
                          <a:solidFill>
                            <a:schemeClr val="tx1"/>
                          </a:solidFill>
                          <a:latin typeface="Calibri" panose="020F0502020204030204"/>
                        </a:defRPr>
                      </a:lvl7pPr>
                      <a:lvl8pPr marL="4266453" algn="l" defTabSz="1218987" rtl="0" eaLnBrk="1" latinLnBrk="0" hangingPunct="1">
                        <a:defRPr kumimoji="1" sz="2400" kern="1200">
                          <a:solidFill>
                            <a:schemeClr val="tx1"/>
                          </a:solidFill>
                          <a:latin typeface="Calibri" panose="020F0502020204030204"/>
                        </a:defRPr>
                      </a:lvl8pPr>
                      <a:lvl9pPr marL="4875947" algn="l" defTabSz="1218987" rtl="0" eaLnBrk="1" latinLnBrk="0" hangingPunct="1">
                        <a:defRPr kumimoji="1" sz="2400" kern="1200">
                          <a:solidFill>
                            <a:schemeClr val="tx1"/>
                          </a:solidFill>
                          <a:latin typeface="Calibri" panose="020F0502020204030204"/>
                        </a:defRPr>
                      </a:lvl9pPr>
                    </a:lstStyle>
                    <a:p>
                      <a:pPr algn="ctr"/>
                      <a:r>
                        <a:rPr kumimoji="1" lang="ja-JP" altLang="en-US" sz="900" dirty="0">
                          <a:solidFill>
                            <a:schemeClr val="bg1"/>
                          </a:solidFill>
                          <a:latin typeface="Meiryo UI" panose="020B0604030504040204" pitchFamily="50" charset="-128"/>
                          <a:ea typeface="Meiryo UI" panose="020B0604030504040204" pitchFamily="50" charset="-128"/>
                        </a:rPr>
                        <a:t>留意事項</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8987" rtl="0" eaLnBrk="1" latinLnBrk="0" hangingPunct="1">
                        <a:defRPr kumimoji="1" sz="2400" kern="1200">
                          <a:solidFill>
                            <a:schemeClr val="tx1"/>
                          </a:solidFill>
                          <a:latin typeface="Calibri" panose="020F0502020204030204"/>
                        </a:defRPr>
                      </a:lvl1pPr>
                      <a:lvl2pPr marL="609493" algn="l" defTabSz="1218987" rtl="0" eaLnBrk="1" latinLnBrk="0" hangingPunct="1">
                        <a:defRPr kumimoji="1" sz="2400" kern="1200">
                          <a:solidFill>
                            <a:schemeClr val="tx1"/>
                          </a:solidFill>
                          <a:latin typeface="Calibri" panose="020F0502020204030204"/>
                        </a:defRPr>
                      </a:lvl2pPr>
                      <a:lvl3pPr marL="1218987" algn="l" defTabSz="1218987" rtl="0" eaLnBrk="1" latinLnBrk="0" hangingPunct="1">
                        <a:defRPr kumimoji="1" sz="2400" kern="1200">
                          <a:solidFill>
                            <a:schemeClr val="tx1"/>
                          </a:solidFill>
                          <a:latin typeface="Calibri" panose="020F0502020204030204"/>
                        </a:defRPr>
                      </a:lvl3pPr>
                      <a:lvl4pPr marL="1828480" algn="l" defTabSz="1218987" rtl="0" eaLnBrk="1" latinLnBrk="0" hangingPunct="1">
                        <a:defRPr kumimoji="1" sz="2400" kern="1200">
                          <a:solidFill>
                            <a:schemeClr val="tx1"/>
                          </a:solidFill>
                          <a:latin typeface="Calibri" panose="020F0502020204030204"/>
                        </a:defRPr>
                      </a:lvl4pPr>
                      <a:lvl5pPr marL="2437973" algn="l" defTabSz="1218987" rtl="0" eaLnBrk="1" latinLnBrk="0" hangingPunct="1">
                        <a:defRPr kumimoji="1" sz="2400" kern="1200">
                          <a:solidFill>
                            <a:schemeClr val="tx1"/>
                          </a:solidFill>
                          <a:latin typeface="Calibri" panose="020F0502020204030204"/>
                        </a:defRPr>
                      </a:lvl5pPr>
                      <a:lvl6pPr marL="3047467" algn="l" defTabSz="1218987" rtl="0" eaLnBrk="1" latinLnBrk="0" hangingPunct="1">
                        <a:defRPr kumimoji="1" sz="2400" kern="1200">
                          <a:solidFill>
                            <a:schemeClr val="tx1"/>
                          </a:solidFill>
                          <a:latin typeface="Calibri" panose="020F0502020204030204"/>
                        </a:defRPr>
                      </a:lvl6pPr>
                      <a:lvl7pPr marL="3656960" algn="l" defTabSz="1218987" rtl="0" eaLnBrk="1" latinLnBrk="0" hangingPunct="1">
                        <a:defRPr kumimoji="1" sz="2400" kern="1200">
                          <a:solidFill>
                            <a:schemeClr val="tx1"/>
                          </a:solidFill>
                          <a:latin typeface="Calibri" panose="020F0502020204030204"/>
                        </a:defRPr>
                      </a:lvl7pPr>
                      <a:lvl8pPr marL="4266453" algn="l" defTabSz="1218987" rtl="0" eaLnBrk="1" latinLnBrk="0" hangingPunct="1">
                        <a:defRPr kumimoji="1" sz="2400" kern="1200">
                          <a:solidFill>
                            <a:schemeClr val="tx1"/>
                          </a:solidFill>
                          <a:latin typeface="Calibri" panose="020F0502020204030204"/>
                        </a:defRPr>
                      </a:lvl8pPr>
                      <a:lvl9pPr marL="4875947" algn="l" defTabSz="1218987" rtl="0" eaLnBrk="1" latinLnBrk="0" hangingPunct="1">
                        <a:defRPr kumimoji="1" sz="2400" kern="1200">
                          <a:solidFill>
                            <a:schemeClr val="tx1"/>
                          </a:solidFill>
                          <a:latin typeface="Calibri" panose="020F0502020204030204"/>
                        </a:defRPr>
                      </a:lvl9pPr>
                    </a:lstStyle>
                    <a:p>
                      <a:pPr algn="ctr"/>
                      <a:endParaRPr kumimoji="1" lang="ja-JP" altLang="en-US" sz="90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8987" rtl="0" eaLnBrk="1" latinLnBrk="0" hangingPunct="1">
                        <a:defRPr kumimoji="1" sz="2400" kern="1200">
                          <a:solidFill>
                            <a:schemeClr val="tx1"/>
                          </a:solidFill>
                          <a:latin typeface="Calibri" panose="020F0502020204030204"/>
                        </a:defRPr>
                      </a:lvl1pPr>
                      <a:lvl2pPr marL="609493" algn="l" defTabSz="1218987" rtl="0" eaLnBrk="1" latinLnBrk="0" hangingPunct="1">
                        <a:defRPr kumimoji="1" sz="2400" kern="1200">
                          <a:solidFill>
                            <a:schemeClr val="tx1"/>
                          </a:solidFill>
                          <a:latin typeface="Calibri" panose="020F0502020204030204"/>
                        </a:defRPr>
                      </a:lvl2pPr>
                      <a:lvl3pPr marL="1218987" algn="l" defTabSz="1218987" rtl="0" eaLnBrk="1" latinLnBrk="0" hangingPunct="1">
                        <a:defRPr kumimoji="1" sz="2400" kern="1200">
                          <a:solidFill>
                            <a:schemeClr val="tx1"/>
                          </a:solidFill>
                          <a:latin typeface="Calibri" panose="020F0502020204030204"/>
                        </a:defRPr>
                      </a:lvl3pPr>
                      <a:lvl4pPr marL="1828480" algn="l" defTabSz="1218987" rtl="0" eaLnBrk="1" latinLnBrk="0" hangingPunct="1">
                        <a:defRPr kumimoji="1" sz="2400" kern="1200">
                          <a:solidFill>
                            <a:schemeClr val="tx1"/>
                          </a:solidFill>
                          <a:latin typeface="Calibri" panose="020F0502020204030204"/>
                        </a:defRPr>
                      </a:lvl4pPr>
                      <a:lvl5pPr marL="2437973" algn="l" defTabSz="1218987" rtl="0" eaLnBrk="1" latinLnBrk="0" hangingPunct="1">
                        <a:defRPr kumimoji="1" sz="2400" kern="1200">
                          <a:solidFill>
                            <a:schemeClr val="tx1"/>
                          </a:solidFill>
                          <a:latin typeface="Calibri" panose="020F0502020204030204"/>
                        </a:defRPr>
                      </a:lvl5pPr>
                      <a:lvl6pPr marL="3047467" algn="l" defTabSz="1218987" rtl="0" eaLnBrk="1" latinLnBrk="0" hangingPunct="1">
                        <a:defRPr kumimoji="1" sz="2400" kern="1200">
                          <a:solidFill>
                            <a:schemeClr val="tx1"/>
                          </a:solidFill>
                          <a:latin typeface="Calibri" panose="020F0502020204030204"/>
                        </a:defRPr>
                      </a:lvl6pPr>
                      <a:lvl7pPr marL="3656960" algn="l" defTabSz="1218987" rtl="0" eaLnBrk="1" latinLnBrk="0" hangingPunct="1">
                        <a:defRPr kumimoji="1" sz="2400" kern="1200">
                          <a:solidFill>
                            <a:schemeClr val="tx1"/>
                          </a:solidFill>
                          <a:latin typeface="Calibri" panose="020F0502020204030204"/>
                        </a:defRPr>
                      </a:lvl7pPr>
                      <a:lvl8pPr marL="4266453" algn="l" defTabSz="1218987" rtl="0" eaLnBrk="1" latinLnBrk="0" hangingPunct="1">
                        <a:defRPr kumimoji="1" sz="2400" kern="1200">
                          <a:solidFill>
                            <a:schemeClr val="tx1"/>
                          </a:solidFill>
                          <a:latin typeface="Calibri" panose="020F0502020204030204"/>
                        </a:defRPr>
                      </a:lvl8pPr>
                      <a:lvl9pPr marL="4875947" algn="l" defTabSz="1218987" rtl="0" eaLnBrk="1" latinLnBrk="0" hangingPunct="1">
                        <a:defRPr kumimoji="1" sz="2400" kern="1200">
                          <a:solidFill>
                            <a:schemeClr val="tx1"/>
                          </a:solidFill>
                          <a:latin typeface="Calibri" panose="020F0502020204030204"/>
                        </a:defRPr>
                      </a:lvl9pPr>
                    </a:lstStyle>
                    <a:p>
                      <a:pPr algn="ctr"/>
                      <a:r>
                        <a:rPr kumimoji="1" lang="ja-JP" altLang="en-US" sz="900" dirty="0">
                          <a:solidFill>
                            <a:schemeClr val="bg1"/>
                          </a:solidFill>
                          <a:latin typeface="Meiryo UI" panose="020B0604030504040204" pitchFamily="50" charset="-128"/>
                          <a:ea typeface="Meiryo UI" panose="020B0604030504040204" pitchFamily="50" charset="-128"/>
                        </a:rPr>
                        <a:t>重複排除を有効にしたストレージコンテナは</a:t>
                      </a:r>
                      <a:br>
                        <a:rPr kumimoji="1" lang="en-US" altLang="ja-JP" sz="900" dirty="0">
                          <a:solidFill>
                            <a:schemeClr val="bg1"/>
                          </a:solidFill>
                          <a:latin typeface="Meiryo UI" panose="020B0604030504040204" pitchFamily="50" charset="-128"/>
                          <a:ea typeface="Meiryo UI" panose="020B0604030504040204" pitchFamily="50" charset="-128"/>
                        </a:rPr>
                      </a:br>
                      <a:r>
                        <a:rPr kumimoji="1" lang="ja-JP" altLang="en-US" sz="900" dirty="0">
                          <a:solidFill>
                            <a:schemeClr val="bg1"/>
                          </a:solidFill>
                          <a:latin typeface="Meiryo UI" panose="020B0604030504040204" pitchFamily="50" charset="-128"/>
                          <a:ea typeface="Meiryo UI" panose="020B0604030504040204" pitchFamily="50" charset="-128"/>
                        </a:rPr>
                        <a:t>非対応</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8987" rtl="0" eaLnBrk="1" latinLnBrk="0" hangingPunct="1">
                        <a:defRPr kumimoji="1" sz="2400" kern="1200">
                          <a:solidFill>
                            <a:schemeClr val="tx1"/>
                          </a:solidFill>
                          <a:latin typeface="Calibri" panose="020F0502020204030204"/>
                        </a:defRPr>
                      </a:lvl1pPr>
                      <a:lvl2pPr marL="609493" algn="l" defTabSz="1218987" rtl="0" eaLnBrk="1" latinLnBrk="0" hangingPunct="1">
                        <a:defRPr kumimoji="1" sz="2400" kern="1200">
                          <a:solidFill>
                            <a:schemeClr val="tx1"/>
                          </a:solidFill>
                          <a:latin typeface="Calibri" panose="020F0502020204030204"/>
                        </a:defRPr>
                      </a:lvl2pPr>
                      <a:lvl3pPr marL="1218987" algn="l" defTabSz="1218987" rtl="0" eaLnBrk="1" latinLnBrk="0" hangingPunct="1">
                        <a:defRPr kumimoji="1" sz="2400" kern="1200">
                          <a:solidFill>
                            <a:schemeClr val="tx1"/>
                          </a:solidFill>
                          <a:latin typeface="Calibri" panose="020F0502020204030204"/>
                        </a:defRPr>
                      </a:lvl3pPr>
                      <a:lvl4pPr marL="1828480" algn="l" defTabSz="1218987" rtl="0" eaLnBrk="1" latinLnBrk="0" hangingPunct="1">
                        <a:defRPr kumimoji="1" sz="2400" kern="1200">
                          <a:solidFill>
                            <a:schemeClr val="tx1"/>
                          </a:solidFill>
                          <a:latin typeface="Calibri" panose="020F0502020204030204"/>
                        </a:defRPr>
                      </a:lvl4pPr>
                      <a:lvl5pPr marL="2437973" algn="l" defTabSz="1218987" rtl="0" eaLnBrk="1" latinLnBrk="0" hangingPunct="1">
                        <a:defRPr kumimoji="1" sz="2400" kern="1200">
                          <a:solidFill>
                            <a:schemeClr val="tx1"/>
                          </a:solidFill>
                          <a:latin typeface="Calibri" panose="020F0502020204030204"/>
                        </a:defRPr>
                      </a:lvl5pPr>
                      <a:lvl6pPr marL="3047467" algn="l" defTabSz="1218987" rtl="0" eaLnBrk="1" latinLnBrk="0" hangingPunct="1">
                        <a:defRPr kumimoji="1" sz="2400" kern="1200">
                          <a:solidFill>
                            <a:schemeClr val="tx1"/>
                          </a:solidFill>
                          <a:latin typeface="Calibri" panose="020F0502020204030204"/>
                        </a:defRPr>
                      </a:lvl6pPr>
                      <a:lvl7pPr marL="3656960" algn="l" defTabSz="1218987" rtl="0" eaLnBrk="1" latinLnBrk="0" hangingPunct="1">
                        <a:defRPr kumimoji="1" sz="2400" kern="1200">
                          <a:solidFill>
                            <a:schemeClr val="tx1"/>
                          </a:solidFill>
                          <a:latin typeface="Calibri" panose="020F0502020204030204"/>
                        </a:defRPr>
                      </a:lvl7pPr>
                      <a:lvl8pPr marL="4266453" algn="l" defTabSz="1218987" rtl="0" eaLnBrk="1" latinLnBrk="0" hangingPunct="1">
                        <a:defRPr kumimoji="1" sz="2400" kern="1200">
                          <a:solidFill>
                            <a:schemeClr val="tx1"/>
                          </a:solidFill>
                          <a:latin typeface="Calibri" panose="020F0502020204030204"/>
                        </a:defRPr>
                      </a:lvl8pPr>
                      <a:lvl9pPr marL="4875947" algn="l" defTabSz="1218987" rtl="0" eaLnBrk="1" latinLnBrk="0" hangingPunct="1">
                        <a:defRPr kumimoji="1" sz="2400" kern="1200">
                          <a:solidFill>
                            <a:schemeClr val="tx1"/>
                          </a:solidFill>
                          <a:latin typeface="Calibri" panose="020F0502020204030204"/>
                        </a:defRPr>
                      </a:lvl9pPr>
                    </a:lstStyle>
                    <a:p>
                      <a:pPr algn="ctr"/>
                      <a:r>
                        <a:rPr kumimoji="1" lang="ja-JP" altLang="en-US" sz="900" dirty="0">
                          <a:solidFill>
                            <a:schemeClr val="bg1"/>
                          </a:solidFill>
                          <a:latin typeface="Meiryo UI" panose="020B0604030504040204" pitchFamily="50" charset="-128"/>
                          <a:ea typeface="Meiryo UI" panose="020B0604030504040204" pitchFamily="50" charset="-128"/>
                        </a:rPr>
                        <a:t>ノード当たりの</a:t>
                      </a:r>
                      <a:r>
                        <a:rPr kumimoji="1" lang="en-US" altLang="ja-JP" sz="900" dirty="0">
                          <a:solidFill>
                            <a:schemeClr val="bg1"/>
                          </a:solidFill>
                          <a:latin typeface="Meiryo UI" panose="020B0604030504040204" pitchFamily="50" charset="-128"/>
                          <a:ea typeface="Meiryo UI" panose="020B0604030504040204" pitchFamily="50" charset="-128"/>
                        </a:rPr>
                        <a:t>SSD</a:t>
                      </a:r>
                      <a:br>
                        <a:rPr kumimoji="1" lang="en-US" altLang="ja-JP" sz="900" dirty="0">
                          <a:solidFill>
                            <a:schemeClr val="bg1"/>
                          </a:solidFill>
                          <a:latin typeface="Meiryo UI" panose="020B0604030504040204" pitchFamily="50" charset="-128"/>
                          <a:ea typeface="Meiryo UI" panose="020B0604030504040204" pitchFamily="50" charset="-128"/>
                        </a:rPr>
                      </a:br>
                      <a:r>
                        <a:rPr kumimoji="1" lang="ja-JP" altLang="en-US" sz="900" dirty="0">
                          <a:solidFill>
                            <a:schemeClr val="bg1"/>
                          </a:solidFill>
                          <a:latin typeface="Meiryo UI" panose="020B0604030504040204" pitchFamily="50" charset="-128"/>
                          <a:ea typeface="Meiryo UI" panose="020B0604030504040204" pitchFamily="50" charset="-128"/>
                        </a:rPr>
                        <a:t>搭載量が</a:t>
                      </a:r>
                      <a:r>
                        <a:rPr kumimoji="1" lang="en-US" altLang="ja-JP" sz="900" dirty="0">
                          <a:solidFill>
                            <a:schemeClr val="bg1"/>
                          </a:solidFill>
                          <a:latin typeface="Meiryo UI" panose="020B0604030504040204" pitchFamily="50" charset="-128"/>
                          <a:ea typeface="Meiryo UI" panose="020B0604030504040204" pitchFamily="50" charset="-128"/>
                        </a:rPr>
                        <a:t>1.2TB</a:t>
                      </a:r>
                      <a:r>
                        <a:rPr kumimoji="1" lang="ja-JP" altLang="en-US" sz="900" dirty="0">
                          <a:solidFill>
                            <a:schemeClr val="bg1"/>
                          </a:solidFill>
                          <a:latin typeface="Meiryo UI" panose="020B0604030504040204" pitchFamily="50" charset="-128"/>
                          <a:ea typeface="Meiryo UI" panose="020B0604030504040204" pitchFamily="50" charset="-128"/>
                        </a:rPr>
                        <a:t>以上必要</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8987" rtl="0" eaLnBrk="1" latinLnBrk="0" hangingPunct="1">
                        <a:defRPr kumimoji="1" sz="2400" kern="1200">
                          <a:solidFill>
                            <a:schemeClr val="tx1"/>
                          </a:solidFill>
                          <a:latin typeface="Calibri" panose="020F0502020204030204"/>
                        </a:defRPr>
                      </a:lvl1pPr>
                      <a:lvl2pPr marL="609493" algn="l" defTabSz="1218987" rtl="0" eaLnBrk="1" latinLnBrk="0" hangingPunct="1">
                        <a:defRPr kumimoji="1" sz="2400" kern="1200">
                          <a:solidFill>
                            <a:schemeClr val="tx1"/>
                          </a:solidFill>
                          <a:latin typeface="Calibri" panose="020F0502020204030204"/>
                        </a:defRPr>
                      </a:lvl2pPr>
                      <a:lvl3pPr marL="1218987" algn="l" defTabSz="1218987" rtl="0" eaLnBrk="1" latinLnBrk="0" hangingPunct="1">
                        <a:defRPr kumimoji="1" sz="2400" kern="1200">
                          <a:solidFill>
                            <a:schemeClr val="tx1"/>
                          </a:solidFill>
                          <a:latin typeface="Calibri" panose="020F0502020204030204"/>
                        </a:defRPr>
                      </a:lvl3pPr>
                      <a:lvl4pPr marL="1828480" algn="l" defTabSz="1218987" rtl="0" eaLnBrk="1" latinLnBrk="0" hangingPunct="1">
                        <a:defRPr kumimoji="1" sz="2400" kern="1200">
                          <a:solidFill>
                            <a:schemeClr val="tx1"/>
                          </a:solidFill>
                          <a:latin typeface="Calibri" panose="020F0502020204030204"/>
                        </a:defRPr>
                      </a:lvl4pPr>
                      <a:lvl5pPr marL="2437973" algn="l" defTabSz="1218987" rtl="0" eaLnBrk="1" latinLnBrk="0" hangingPunct="1">
                        <a:defRPr kumimoji="1" sz="2400" kern="1200">
                          <a:solidFill>
                            <a:schemeClr val="tx1"/>
                          </a:solidFill>
                          <a:latin typeface="Calibri" panose="020F0502020204030204"/>
                        </a:defRPr>
                      </a:lvl5pPr>
                      <a:lvl6pPr marL="3047467" algn="l" defTabSz="1218987" rtl="0" eaLnBrk="1" latinLnBrk="0" hangingPunct="1">
                        <a:defRPr kumimoji="1" sz="2400" kern="1200">
                          <a:solidFill>
                            <a:schemeClr val="tx1"/>
                          </a:solidFill>
                          <a:latin typeface="Calibri" panose="020F0502020204030204"/>
                        </a:defRPr>
                      </a:lvl6pPr>
                      <a:lvl7pPr marL="3656960" algn="l" defTabSz="1218987" rtl="0" eaLnBrk="1" latinLnBrk="0" hangingPunct="1">
                        <a:defRPr kumimoji="1" sz="2400" kern="1200">
                          <a:solidFill>
                            <a:schemeClr val="tx1"/>
                          </a:solidFill>
                          <a:latin typeface="Calibri" panose="020F0502020204030204"/>
                        </a:defRPr>
                      </a:lvl7pPr>
                      <a:lvl8pPr marL="4266453" algn="l" defTabSz="1218987" rtl="0" eaLnBrk="1" latinLnBrk="0" hangingPunct="1">
                        <a:defRPr kumimoji="1" sz="2400" kern="1200">
                          <a:solidFill>
                            <a:schemeClr val="tx1"/>
                          </a:solidFill>
                          <a:latin typeface="Calibri" panose="020F0502020204030204"/>
                        </a:defRPr>
                      </a:lvl8pPr>
                      <a:lvl9pPr marL="4875947" algn="l" defTabSz="1218987" rtl="0" eaLnBrk="1" latinLnBrk="0" hangingPunct="1">
                        <a:defRPr kumimoji="1" sz="2400" kern="1200">
                          <a:solidFill>
                            <a:schemeClr val="tx1"/>
                          </a:solidFill>
                          <a:latin typeface="Calibri" panose="020F0502020204030204"/>
                        </a:defRPr>
                      </a:lvl9pPr>
                    </a:lstStyle>
                    <a:p>
                      <a:pPr algn="ctr"/>
                      <a:r>
                        <a:rPr kumimoji="1" lang="ja-JP" altLang="en-US" sz="900" dirty="0">
                          <a:solidFill>
                            <a:schemeClr val="bg1"/>
                          </a:solidFill>
                          <a:latin typeface="Meiryo UI" panose="020B0604030504040204" pitchFamily="50" charset="-128"/>
                          <a:ea typeface="Meiryo UI" panose="020B0604030504040204" pitchFamily="50" charset="-128"/>
                        </a:rPr>
                        <a:t>コンテナレプリケーションのみ対応</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8987" rtl="0" eaLnBrk="1" latinLnBrk="0" hangingPunct="1">
                        <a:defRPr kumimoji="1" sz="2400" kern="1200">
                          <a:solidFill>
                            <a:schemeClr val="tx1"/>
                          </a:solidFill>
                          <a:latin typeface="Calibri" panose="020F0502020204030204"/>
                        </a:defRPr>
                      </a:lvl1pPr>
                      <a:lvl2pPr marL="609493" algn="l" defTabSz="1218987" rtl="0" eaLnBrk="1" latinLnBrk="0" hangingPunct="1">
                        <a:defRPr kumimoji="1" sz="2400" kern="1200">
                          <a:solidFill>
                            <a:schemeClr val="tx1"/>
                          </a:solidFill>
                          <a:latin typeface="Calibri" panose="020F0502020204030204"/>
                        </a:defRPr>
                      </a:lvl2pPr>
                      <a:lvl3pPr marL="1218987" algn="l" defTabSz="1218987" rtl="0" eaLnBrk="1" latinLnBrk="0" hangingPunct="1">
                        <a:defRPr kumimoji="1" sz="2400" kern="1200">
                          <a:solidFill>
                            <a:schemeClr val="tx1"/>
                          </a:solidFill>
                          <a:latin typeface="Calibri" panose="020F0502020204030204"/>
                        </a:defRPr>
                      </a:lvl3pPr>
                      <a:lvl4pPr marL="1828480" algn="l" defTabSz="1218987" rtl="0" eaLnBrk="1" latinLnBrk="0" hangingPunct="1">
                        <a:defRPr kumimoji="1" sz="2400" kern="1200">
                          <a:solidFill>
                            <a:schemeClr val="tx1"/>
                          </a:solidFill>
                          <a:latin typeface="Calibri" panose="020F0502020204030204"/>
                        </a:defRPr>
                      </a:lvl4pPr>
                      <a:lvl5pPr marL="2437973" algn="l" defTabSz="1218987" rtl="0" eaLnBrk="1" latinLnBrk="0" hangingPunct="1">
                        <a:defRPr kumimoji="1" sz="2400" kern="1200">
                          <a:solidFill>
                            <a:schemeClr val="tx1"/>
                          </a:solidFill>
                          <a:latin typeface="Calibri" panose="020F0502020204030204"/>
                        </a:defRPr>
                      </a:lvl5pPr>
                      <a:lvl6pPr marL="3047467" algn="l" defTabSz="1218987" rtl="0" eaLnBrk="1" latinLnBrk="0" hangingPunct="1">
                        <a:defRPr kumimoji="1" sz="2400" kern="1200">
                          <a:solidFill>
                            <a:schemeClr val="tx1"/>
                          </a:solidFill>
                          <a:latin typeface="Calibri" panose="020F0502020204030204"/>
                        </a:defRPr>
                      </a:lvl6pPr>
                      <a:lvl7pPr marL="3656960" algn="l" defTabSz="1218987" rtl="0" eaLnBrk="1" latinLnBrk="0" hangingPunct="1">
                        <a:defRPr kumimoji="1" sz="2400" kern="1200">
                          <a:solidFill>
                            <a:schemeClr val="tx1"/>
                          </a:solidFill>
                          <a:latin typeface="Calibri" panose="020F0502020204030204"/>
                        </a:defRPr>
                      </a:lvl7pPr>
                      <a:lvl8pPr marL="4266453" algn="l" defTabSz="1218987" rtl="0" eaLnBrk="1" latinLnBrk="0" hangingPunct="1">
                        <a:defRPr kumimoji="1" sz="2400" kern="1200">
                          <a:solidFill>
                            <a:schemeClr val="tx1"/>
                          </a:solidFill>
                          <a:latin typeface="Calibri" panose="020F0502020204030204"/>
                        </a:defRPr>
                      </a:lvl8pPr>
                      <a:lvl9pPr marL="4875947" algn="l" defTabSz="1218987" rtl="0" eaLnBrk="1" latinLnBrk="0" hangingPunct="1">
                        <a:defRPr kumimoji="1" sz="2400" kern="1200">
                          <a:solidFill>
                            <a:schemeClr val="tx1"/>
                          </a:solidFill>
                          <a:latin typeface="Calibri" panose="020F0502020204030204"/>
                        </a:defRPr>
                      </a:lvl9pPr>
                    </a:lstStyle>
                    <a:p>
                      <a:pPr algn="ctr"/>
                      <a:r>
                        <a:rPr kumimoji="1" lang="ja-JP" altLang="en-US" sz="900" dirty="0">
                          <a:solidFill>
                            <a:schemeClr val="bg1"/>
                          </a:solidFill>
                          <a:latin typeface="Meiryo UI" panose="020B0604030504040204" pitchFamily="50" charset="-128"/>
                          <a:ea typeface="Meiryo UI" panose="020B0604030504040204" pitchFamily="50" charset="-128"/>
                        </a:rPr>
                        <a:t>回線の遅延が</a:t>
                      </a:r>
                      <a:br>
                        <a:rPr kumimoji="1" lang="en-US" altLang="ja-JP" sz="900" dirty="0">
                          <a:solidFill>
                            <a:schemeClr val="bg1"/>
                          </a:solidFill>
                          <a:latin typeface="Meiryo UI" panose="020B0604030504040204" pitchFamily="50" charset="-128"/>
                          <a:ea typeface="Meiryo UI" panose="020B0604030504040204" pitchFamily="50" charset="-128"/>
                        </a:rPr>
                      </a:br>
                      <a:r>
                        <a:rPr kumimoji="1" lang="en-US" altLang="ja-JP" sz="900" dirty="0">
                          <a:solidFill>
                            <a:schemeClr val="bg1"/>
                          </a:solidFill>
                          <a:latin typeface="Meiryo UI" panose="020B0604030504040204" pitchFamily="50" charset="-128"/>
                          <a:ea typeface="Meiryo UI" panose="020B0604030504040204" pitchFamily="50" charset="-128"/>
                        </a:rPr>
                        <a:t>5mSec</a:t>
                      </a:r>
                      <a:r>
                        <a:rPr kumimoji="1" lang="ja-JP" altLang="en-US" sz="900" dirty="0">
                          <a:solidFill>
                            <a:schemeClr val="bg1"/>
                          </a:solidFill>
                          <a:latin typeface="Meiryo UI" panose="020B0604030504040204" pitchFamily="50" charset="-128"/>
                          <a:ea typeface="Meiryo UI" panose="020B0604030504040204" pitchFamily="50" charset="-128"/>
                        </a:rPr>
                        <a:t>以下</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8462157"/>
                  </a:ext>
                </a:extLst>
              </a:tr>
            </a:tbl>
          </a:graphicData>
        </a:graphic>
      </p:graphicFrame>
      <p:sp>
        <p:nvSpPr>
          <p:cNvPr id="8" name="テキスト ボックス 7">
            <a:extLst>
              <a:ext uri="{FF2B5EF4-FFF2-40B4-BE49-F238E27FC236}">
                <a16:creationId xmlns:a16="http://schemas.microsoft.com/office/drawing/2014/main" id="{D97972B4-D733-CA39-171A-193D6026D7EC}"/>
              </a:ext>
            </a:extLst>
          </p:cNvPr>
          <p:cNvSpPr txBox="1"/>
          <p:nvPr/>
        </p:nvSpPr>
        <p:spPr>
          <a:xfrm>
            <a:off x="8272812" y="2773461"/>
            <a:ext cx="3778384" cy="954107"/>
          </a:xfrm>
          <a:prstGeom prst="rect">
            <a:avLst/>
          </a:prstGeom>
          <a:noFill/>
        </p:spPr>
        <p:txBody>
          <a:bodyPr wrap="square">
            <a:spAutoFit/>
          </a:bodyPr>
          <a:lstStyle/>
          <a:p>
            <a:pPr algn="l"/>
            <a:r>
              <a:rPr lang="en-US" altLang="ja-JP" sz="1200" b="1" i="0" dirty="0">
                <a:solidFill>
                  <a:schemeClr val="bg1"/>
                </a:solidFill>
                <a:effectLst/>
                <a:latin typeface="Meiryo UI" panose="020B0604030504040204" pitchFamily="50" charset="-128"/>
                <a:ea typeface="Meiryo UI" panose="020B0604030504040204" pitchFamily="50" charset="-128"/>
              </a:rPr>
              <a:t>AsyncDR</a:t>
            </a:r>
            <a:r>
              <a:rPr lang="ja-JP" altLang="en-US" sz="1200" b="1" i="0" dirty="0">
                <a:solidFill>
                  <a:schemeClr val="bg1"/>
                </a:solidFill>
                <a:effectLst/>
                <a:latin typeface="Meiryo UI" panose="020B0604030504040204" pitchFamily="50" charset="-128"/>
                <a:ea typeface="Meiryo UI" panose="020B0604030504040204" pitchFamily="50" charset="-128"/>
              </a:rPr>
              <a:t>（非同期）</a:t>
            </a:r>
            <a:endParaRPr lang="ja-JP" altLang="en-US" sz="1200" b="0" i="0" dirty="0">
              <a:solidFill>
                <a:schemeClr val="bg1"/>
              </a:solidFill>
              <a:effectLst/>
              <a:latin typeface="Meiryo UI" panose="020B0604030504040204" pitchFamily="50" charset="-128"/>
              <a:ea typeface="Meiryo UI" panose="020B0604030504040204" pitchFamily="50" charset="-128"/>
            </a:endParaRPr>
          </a:p>
          <a:p>
            <a:pPr algn="l"/>
            <a:r>
              <a:rPr lang="ja-JP" altLang="en-US" sz="1100" b="0" i="0" dirty="0">
                <a:solidFill>
                  <a:schemeClr val="bg1">
                    <a:lumMod val="75000"/>
                  </a:schemeClr>
                </a:solidFill>
                <a:effectLst/>
                <a:latin typeface="Meiryo UI" panose="020B0604030504040204" pitchFamily="50" charset="-128"/>
                <a:ea typeface="Meiryo UI" panose="020B0604030504040204" pitchFamily="50" charset="-128"/>
              </a:rPr>
              <a:t>最もシンプルなレプリケーション方法です。</a:t>
            </a:r>
            <a:r>
              <a:rPr lang="en-US" altLang="ja-JP" sz="1100" b="0" i="0" dirty="0">
                <a:solidFill>
                  <a:schemeClr val="bg1">
                    <a:lumMod val="75000"/>
                  </a:schemeClr>
                </a:solidFill>
                <a:effectLst/>
                <a:latin typeface="Meiryo UI" panose="020B0604030504040204" pitchFamily="50" charset="-128"/>
                <a:ea typeface="Meiryo UI" panose="020B0604030504040204" pitchFamily="50" charset="-128"/>
              </a:rPr>
              <a:t>Nutanix</a:t>
            </a:r>
            <a:r>
              <a:rPr lang="ja-JP" altLang="en-US" sz="1100" b="0" i="0" dirty="0">
                <a:solidFill>
                  <a:schemeClr val="bg1">
                    <a:lumMod val="75000"/>
                  </a:schemeClr>
                </a:solidFill>
                <a:effectLst/>
                <a:latin typeface="Meiryo UI" panose="020B0604030504040204" pitchFamily="50" charset="-128"/>
                <a:ea typeface="Meiryo UI" panose="020B0604030504040204" pitchFamily="50" charset="-128"/>
              </a:rPr>
              <a:t>の全てのエディションで利用できる機能であり、仮想マシン単位でクラスター間のレプリケーションと</a:t>
            </a:r>
            <a:r>
              <a:rPr lang="en-US" altLang="ja-JP" sz="1100" b="0" i="0" dirty="0">
                <a:solidFill>
                  <a:schemeClr val="bg1">
                    <a:lumMod val="75000"/>
                  </a:schemeClr>
                </a:solidFill>
                <a:effectLst/>
                <a:latin typeface="Meiryo UI" panose="020B0604030504040204" pitchFamily="50" charset="-128"/>
                <a:ea typeface="Meiryo UI" panose="020B0604030504040204" pitchFamily="50" charset="-128"/>
              </a:rPr>
              <a:t>DR</a:t>
            </a:r>
            <a:r>
              <a:rPr lang="ja-JP" altLang="en-US" sz="1100" b="0" i="0" dirty="0">
                <a:solidFill>
                  <a:schemeClr val="bg1">
                    <a:lumMod val="75000"/>
                  </a:schemeClr>
                </a:solidFill>
                <a:effectLst/>
                <a:latin typeface="Meiryo UI" panose="020B0604030504040204" pitchFamily="50" charset="-128"/>
                <a:ea typeface="Meiryo UI" panose="020B0604030504040204" pitchFamily="50" charset="-128"/>
              </a:rPr>
              <a:t>が可能です。最短のレプリケーションサイクルは</a:t>
            </a:r>
            <a:r>
              <a:rPr lang="en-US" altLang="ja-JP" sz="1100" b="0" i="0" dirty="0">
                <a:solidFill>
                  <a:schemeClr val="bg1">
                    <a:lumMod val="75000"/>
                  </a:schemeClr>
                </a:solidFill>
                <a:effectLst/>
                <a:latin typeface="Meiryo UI" panose="020B0604030504040204" pitchFamily="50" charset="-128"/>
                <a:ea typeface="Meiryo UI" panose="020B0604030504040204" pitchFamily="50" charset="-128"/>
              </a:rPr>
              <a:t>1</a:t>
            </a:r>
            <a:r>
              <a:rPr lang="ja-JP" altLang="en-US" sz="1100" b="0" i="0" dirty="0">
                <a:solidFill>
                  <a:schemeClr val="bg1">
                    <a:lumMod val="75000"/>
                  </a:schemeClr>
                </a:solidFill>
                <a:effectLst/>
                <a:latin typeface="Meiryo UI" panose="020B0604030504040204" pitchFamily="50" charset="-128"/>
                <a:ea typeface="Meiryo UI" panose="020B0604030504040204" pitchFamily="50" charset="-128"/>
              </a:rPr>
              <a:t>時間に</a:t>
            </a:r>
            <a:r>
              <a:rPr lang="en-US" altLang="ja-JP" sz="1100" b="0" i="0" dirty="0">
                <a:solidFill>
                  <a:schemeClr val="bg1">
                    <a:lumMod val="75000"/>
                  </a:schemeClr>
                </a:solidFill>
                <a:effectLst/>
                <a:latin typeface="Meiryo UI" panose="020B0604030504040204" pitchFamily="50" charset="-128"/>
                <a:ea typeface="Meiryo UI" panose="020B0604030504040204" pitchFamily="50" charset="-128"/>
              </a:rPr>
              <a:t>1</a:t>
            </a:r>
            <a:r>
              <a:rPr lang="ja-JP" altLang="en-US" sz="1100" b="0" i="0" dirty="0">
                <a:solidFill>
                  <a:schemeClr val="bg1">
                    <a:lumMod val="75000"/>
                  </a:schemeClr>
                </a:solidFill>
                <a:effectLst/>
                <a:latin typeface="Meiryo UI" panose="020B0604030504040204" pitchFamily="50" charset="-128"/>
                <a:ea typeface="Meiryo UI" panose="020B0604030504040204" pitchFamily="50" charset="-128"/>
              </a:rPr>
              <a:t>回</a:t>
            </a:r>
            <a:r>
              <a:rPr lang="ja-JP" altLang="en-US" sz="1100" dirty="0">
                <a:solidFill>
                  <a:schemeClr val="bg1">
                    <a:lumMod val="75000"/>
                  </a:schemeClr>
                </a:solidFill>
                <a:latin typeface="Meiryo UI" panose="020B0604030504040204" pitchFamily="50" charset="-128"/>
                <a:ea typeface="Meiryo UI" panose="020B0604030504040204" pitchFamily="50" charset="-128"/>
              </a:rPr>
              <a:t>で</a:t>
            </a:r>
            <a:r>
              <a:rPr lang="en-US" altLang="ja-JP" sz="1100" b="0" i="0" dirty="0">
                <a:solidFill>
                  <a:schemeClr val="bg1">
                    <a:lumMod val="75000"/>
                  </a:schemeClr>
                </a:solidFill>
                <a:effectLst/>
                <a:latin typeface="Meiryo UI" panose="020B0604030504040204" pitchFamily="50" charset="-128"/>
                <a:ea typeface="Meiryo UI" panose="020B0604030504040204" pitchFamily="50" charset="-128"/>
              </a:rPr>
              <a:t>1:n</a:t>
            </a:r>
            <a:r>
              <a:rPr lang="ja-JP" altLang="en-US" sz="1100" b="0" i="0" dirty="0">
                <a:solidFill>
                  <a:schemeClr val="bg1">
                    <a:lumMod val="75000"/>
                  </a:schemeClr>
                </a:solidFill>
                <a:effectLst/>
                <a:latin typeface="Meiryo UI" panose="020B0604030504040204" pitchFamily="50" charset="-128"/>
                <a:ea typeface="Meiryo UI" panose="020B0604030504040204" pitchFamily="50" charset="-128"/>
              </a:rPr>
              <a:t>のマルチサイトへのレプリケーションが可能です。</a:t>
            </a:r>
          </a:p>
        </p:txBody>
      </p:sp>
      <p:sp>
        <p:nvSpPr>
          <p:cNvPr id="9" name="テキスト ボックス 8">
            <a:extLst>
              <a:ext uri="{FF2B5EF4-FFF2-40B4-BE49-F238E27FC236}">
                <a16:creationId xmlns:a16="http://schemas.microsoft.com/office/drawing/2014/main" id="{30E2F97E-8C7A-F485-D252-A46352D6F3C2}"/>
              </a:ext>
            </a:extLst>
          </p:cNvPr>
          <p:cNvSpPr txBox="1"/>
          <p:nvPr/>
        </p:nvSpPr>
        <p:spPr>
          <a:xfrm>
            <a:off x="8292448" y="3747566"/>
            <a:ext cx="3713033" cy="615553"/>
          </a:xfrm>
          <a:prstGeom prst="rect">
            <a:avLst/>
          </a:prstGeom>
          <a:noFill/>
        </p:spPr>
        <p:txBody>
          <a:bodyPr wrap="square">
            <a:spAutoFit/>
          </a:bodyPr>
          <a:lstStyle/>
          <a:p>
            <a:r>
              <a:rPr lang="en-US" altLang="ja-JP" sz="1200" b="1" dirty="0">
                <a:solidFill>
                  <a:schemeClr val="bg1"/>
                </a:solidFill>
                <a:latin typeface="Meiryo UI" panose="020B0604030504040204" pitchFamily="50" charset="-128"/>
                <a:ea typeface="Meiryo UI" panose="020B0604030504040204" pitchFamily="50" charset="-128"/>
              </a:rPr>
              <a:t>SNRT</a:t>
            </a:r>
            <a:r>
              <a:rPr lang="ja-JP" altLang="en-US" sz="1200" b="1" dirty="0">
                <a:solidFill>
                  <a:schemeClr val="bg1"/>
                </a:solidFill>
                <a:latin typeface="Meiryo UI" panose="020B0604030504040204" pitchFamily="50" charset="-128"/>
                <a:ea typeface="Meiryo UI" panose="020B0604030504040204" pitchFamily="50" charset="-128"/>
              </a:rPr>
              <a:t>を利用した</a:t>
            </a:r>
            <a:r>
              <a:rPr lang="en-US" altLang="ja-JP" sz="1200" b="1" dirty="0">
                <a:solidFill>
                  <a:schemeClr val="bg1"/>
                </a:solidFill>
                <a:latin typeface="Meiryo UI" panose="020B0604030504040204" pitchFamily="50" charset="-128"/>
                <a:ea typeface="Meiryo UI" panose="020B0604030504040204" pitchFamily="50" charset="-128"/>
              </a:rPr>
              <a:t>AsyncDR</a:t>
            </a:r>
            <a:r>
              <a:rPr lang="ja-JP" altLang="en-US" sz="1200" b="1" dirty="0">
                <a:solidFill>
                  <a:schemeClr val="bg1"/>
                </a:solidFill>
                <a:latin typeface="Meiryo UI" panose="020B0604030504040204" pitchFamily="50" charset="-128"/>
                <a:ea typeface="Meiryo UI" panose="020B0604030504040204" pitchFamily="50" charset="-128"/>
              </a:rPr>
              <a:t>（非同期）</a:t>
            </a:r>
          </a:p>
          <a:p>
            <a:r>
              <a:rPr lang="en-US" altLang="ja-JP" sz="1100" dirty="0">
                <a:solidFill>
                  <a:schemeClr val="bg1">
                    <a:lumMod val="75000"/>
                  </a:schemeClr>
                </a:solidFill>
                <a:latin typeface="Meiryo UI" panose="020B0604030504040204" pitchFamily="50" charset="-128"/>
                <a:ea typeface="Meiryo UI" panose="020B0604030504040204" pitchFamily="50" charset="-128"/>
              </a:rPr>
              <a:t>SNRT</a:t>
            </a:r>
            <a:r>
              <a:rPr lang="ja-JP" altLang="en-US" sz="1100" dirty="0">
                <a:solidFill>
                  <a:schemeClr val="bg1">
                    <a:lumMod val="75000"/>
                  </a:schemeClr>
                </a:solidFill>
                <a:latin typeface="Meiryo UI" panose="020B0604030504040204" pitchFamily="50" charset="-128"/>
                <a:ea typeface="Meiryo UI" panose="020B0604030504040204" pitchFamily="50" charset="-128"/>
              </a:rPr>
              <a:t>利用時のレプリケーションサイクル（</a:t>
            </a:r>
            <a:r>
              <a:rPr lang="en-US" altLang="ja-JP" sz="1100" dirty="0">
                <a:solidFill>
                  <a:schemeClr val="bg1">
                    <a:lumMod val="75000"/>
                  </a:schemeClr>
                </a:solidFill>
                <a:latin typeface="Meiryo UI" panose="020B0604030504040204" pitchFamily="50" charset="-128"/>
                <a:ea typeface="Meiryo UI" panose="020B0604030504040204" pitchFamily="50" charset="-128"/>
              </a:rPr>
              <a:t>RPO</a:t>
            </a:r>
            <a:r>
              <a:rPr lang="ja-JP" altLang="en-US" sz="1100" dirty="0">
                <a:solidFill>
                  <a:schemeClr val="bg1">
                    <a:lumMod val="75000"/>
                  </a:schemeClr>
                </a:solidFill>
                <a:latin typeface="Meiryo UI" panose="020B0604030504040204" pitchFamily="50" charset="-128"/>
                <a:ea typeface="Meiryo UI" panose="020B0604030504040204" pitchFamily="50" charset="-128"/>
              </a:rPr>
              <a:t>）は、</a:t>
            </a:r>
            <a:r>
              <a:rPr lang="en-US" altLang="ja-JP" sz="1100" dirty="0">
                <a:solidFill>
                  <a:schemeClr val="bg1">
                    <a:lumMod val="75000"/>
                  </a:schemeClr>
                </a:solidFill>
                <a:latin typeface="Meiryo UI" panose="020B0604030504040204" pitchFamily="50" charset="-128"/>
                <a:ea typeface="Meiryo UI" panose="020B0604030504040204" pitchFamily="50" charset="-128"/>
              </a:rPr>
              <a:t>6</a:t>
            </a:r>
            <a:r>
              <a:rPr lang="ja-JP" altLang="en-US" sz="1100" dirty="0">
                <a:solidFill>
                  <a:schemeClr val="bg1">
                    <a:lumMod val="75000"/>
                  </a:schemeClr>
                </a:solidFill>
                <a:latin typeface="Meiryo UI" panose="020B0604030504040204" pitchFamily="50" charset="-128"/>
                <a:ea typeface="Meiryo UI" panose="020B0604030504040204" pitchFamily="50" charset="-128"/>
              </a:rPr>
              <a:t>時間に</a:t>
            </a:r>
            <a:r>
              <a:rPr lang="en-US" altLang="ja-JP" sz="1100" dirty="0">
                <a:solidFill>
                  <a:schemeClr val="bg1">
                    <a:lumMod val="75000"/>
                  </a:schemeClr>
                </a:solidFill>
                <a:latin typeface="Meiryo UI" panose="020B0604030504040204" pitchFamily="50" charset="-128"/>
                <a:ea typeface="Meiryo UI" panose="020B0604030504040204" pitchFamily="50" charset="-128"/>
              </a:rPr>
              <a:t>1</a:t>
            </a:r>
            <a:r>
              <a:rPr lang="ja-JP" altLang="en-US" sz="1100" dirty="0">
                <a:solidFill>
                  <a:schemeClr val="bg1">
                    <a:lumMod val="75000"/>
                  </a:schemeClr>
                </a:solidFill>
                <a:latin typeface="Meiryo UI" panose="020B0604030504040204" pitchFamily="50" charset="-128"/>
                <a:ea typeface="Meiryo UI" panose="020B0604030504040204" pitchFamily="50" charset="-128"/>
              </a:rPr>
              <a:t>回となります。</a:t>
            </a:r>
          </a:p>
        </p:txBody>
      </p:sp>
      <p:sp>
        <p:nvSpPr>
          <p:cNvPr id="13" name="テキスト ボックス 12">
            <a:extLst>
              <a:ext uri="{FF2B5EF4-FFF2-40B4-BE49-F238E27FC236}">
                <a16:creationId xmlns:a16="http://schemas.microsoft.com/office/drawing/2014/main" id="{FA1F77C4-730D-8EA3-DF23-47DCD6B48E4F}"/>
              </a:ext>
            </a:extLst>
          </p:cNvPr>
          <p:cNvSpPr txBox="1"/>
          <p:nvPr/>
        </p:nvSpPr>
        <p:spPr>
          <a:xfrm>
            <a:off x="8292447" y="4371466"/>
            <a:ext cx="3713034" cy="1123384"/>
          </a:xfrm>
          <a:prstGeom prst="rect">
            <a:avLst/>
          </a:prstGeom>
          <a:noFill/>
        </p:spPr>
        <p:txBody>
          <a:bodyPr wrap="square">
            <a:spAutoFit/>
          </a:bodyPr>
          <a:lstStyle/>
          <a:p>
            <a:pPr algn="l"/>
            <a:r>
              <a:rPr lang="en-US" altLang="ja-JP" sz="1200" b="1" i="0" dirty="0">
                <a:solidFill>
                  <a:schemeClr val="bg1"/>
                </a:solidFill>
                <a:effectLst/>
                <a:latin typeface="Meiryo UI" panose="020B0604030504040204" pitchFamily="50" charset="-128"/>
                <a:ea typeface="Meiryo UI" panose="020B0604030504040204" pitchFamily="50" charset="-128"/>
              </a:rPr>
              <a:t>NearSycn</a:t>
            </a:r>
            <a:r>
              <a:rPr lang="ja-JP" altLang="en-US" sz="1200" b="1" i="0" dirty="0">
                <a:solidFill>
                  <a:schemeClr val="bg1"/>
                </a:solidFill>
                <a:effectLst/>
                <a:latin typeface="Meiryo UI" panose="020B0604030504040204" pitchFamily="50" charset="-128"/>
                <a:ea typeface="Meiryo UI" panose="020B0604030504040204" pitchFamily="50" charset="-128"/>
              </a:rPr>
              <a:t>による保護（非同期</a:t>
            </a:r>
            <a:r>
              <a:rPr lang="ja-JP" altLang="en-US" sz="1100" b="1" i="0" dirty="0">
                <a:solidFill>
                  <a:schemeClr val="bg1"/>
                </a:solidFill>
                <a:effectLst/>
                <a:latin typeface="Meiryo UI" panose="020B0604030504040204" pitchFamily="50" charset="-128"/>
                <a:ea typeface="Meiryo UI" panose="020B0604030504040204" pitchFamily="50" charset="-128"/>
              </a:rPr>
              <a:t>）</a:t>
            </a:r>
            <a:endParaRPr lang="ja-JP" altLang="en-US" sz="1100" b="0" i="0" dirty="0">
              <a:solidFill>
                <a:schemeClr val="bg1"/>
              </a:solidFill>
              <a:effectLst/>
              <a:latin typeface="Meiryo UI" panose="020B0604030504040204" pitchFamily="50" charset="-128"/>
              <a:ea typeface="Meiryo UI" panose="020B0604030504040204" pitchFamily="50" charset="-128"/>
            </a:endParaRPr>
          </a:p>
          <a:p>
            <a:pPr algn="l"/>
            <a:r>
              <a:rPr lang="en-US" altLang="ja-JP" sz="1100" b="0" i="0" dirty="0">
                <a:solidFill>
                  <a:schemeClr val="bg1">
                    <a:lumMod val="75000"/>
                  </a:schemeClr>
                </a:solidFill>
                <a:effectLst/>
                <a:latin typeface="Meiryo UI" panose="020B0604030504040204" pitchFamily="50" charset="-128"/>
                <a:ea typeface="Meiryo UI" panose="020B0604030504040204" pitchFamily="50" charset="-128"/>
              </a:rPr>
              <a:t>NearSync</a:t>
            </a:r>
            <a:r>
              <a:rPr lang="ja-JP" altLang="en-US" sz="1100" b="0" i="0" dirty="0">
                <a:solidFill>
                  <a:schemeClr val="bg1">
                    <a:lumMod val="75000"/>
                  </a:schemeClr>
                </a:solidFill>
                <a:effectLst/>
                <a:latin typeface="Meiryo UI" panose="020B0604030504040204" pitchFamily="50" charset="-128"/>
                <a:ea typeface="Meiryo UI" panose="020B0604030504040204" pitchFamily="50" charset="-128"/>
              </a:rPr>
              <a:t>は、</a:t>
            </a:r>
            <a:r>
              <a:rPr lang="en-US" altLang="ja-JP" sz="1100" b="0" i="0" dirty="0">
                <a:solidFill>
                  <a:schemeClr val="bg1">
                    <a:lumMod val="75000"/>
                  </a:schemeClr>
                </a:solidFill>
                <a:effectLst/>
                <a:latin typeface="Meiryo UI" panose="020B0604030504040204" pitchFamily="50" charset="-128"/>
                <a:ea typeface="Meiryo UI" panose="020B0604030504040204" pitchFamily="50" charset="-128"/>
              </a:rPr>
              <a:t>Nutanix</a:t>
            </a:r>
            <a:r>
              <a:rPr lang="ja-JP" altLang="en-US" sz="1100" b="0" i="0" dirty="0">
                <a:solidFill>
                  <a:schemeClr val="bg1">
                    <a:lumMod val="75000"/>
                  </a:schemeClr>
                </a:solidFill>
                <a:effectLst/>
                <a:latin typeface="Meiryo UI" panose="020B0604030504040204" pitchFamily="50" charset="-128"/>
                <a:ea typeface="Meiryo UI" panose="020B0604030504040204" pitchFamily="50" charset="-128"/>
              </a:rPr>
              <a:t>クラスター間を最小</a:t>
            </a:r>
            <a:r>
              <a:rPr lang="en-US" altLang="ja-JP" sz="1100" b="0" i="0" dirty="0">
                <a:solidFill>
                  <a:schemeClr val="bg1">
                    <a:lumMod val="75000"/>
                  </a:schemeClr>
                </a:solidFill>
                <a:effectLst/>
                <a:latin typeface="Meiryo UI" panose="020B0604030504040204" pitchFamily="50" charset="-128"/>
                <a:ea typeface="Meiryo UI" panose="020B0604030504040204" pitchFamily="50" charset="-128"/>
              </a:rPr>
              <a:t>20</a:t>
            </a:r>
            <a:r>
              <a:rPr lang="ja-JP" altLang="en-US" sz="1100" b="0" i="0" dirty="0">
                <a:solidFill>
                  <a:schemeClr val="bg1">
                    <a:lumMod val="75000"/>
                  </a:schemeClr>
                </a:solidFill>
                <a:effectLst/>
                <a:latin typeface="Meiryo UI" panose="020B0604030504040204" pitchFamily="50" charset="-128"/>
                <a:ea typeface="Meiryo UI" panose="020B0604030504040204" pitchFamily="50" charset="-128"/>
              </a:rPr>
              <a:t>秒で非同期レプリケーション行う仕組みです。</a:t>
            </a:r>
            <a:r>
              <a:rPr lang="en-US" altLang="ja-JP" sz="1100" b="0" i="0" dirty="0">
                <a:solidFill>
                  <a:schemeClr val="bg1">
                    <a:lumMod val="75000"/>
                  </a:schemeClr>
                </a:solidFill>
                <a:effectLst/>
                <a:latin typeface="Meiryo UI" panose="020B0604030504040204" pitchFamily="50" charset="-128"/>
                <a:ea typeface="Meiryo UI" panose="020B0604030504040204" pitchFamily="50" charset="-128"/>
              </a:rPr>
              <a:t>NearSync</a:t>
            </a:r>
            <a:r>
              <a:rPr lang="ja-JP" altLang="en-US" sz="1100" b="0" i="0" dirty="0">
                <a:solidFill>
                  <a:schemeClr val="bg1">
                    <a:lumMod val="75000"/>
                  </a:schemeClr>
                </a:solidFill>
                <a:effectLst/>
                <a:latin typeface="Meiryo UI" panose="020B0604030504040204" pitchFamily="50" charset="-128"/>
                <a:ea typeface="Meiryo UI" panose="020B0604030504040204" pitchFamily="50" charset="-128"/>
              </a:rPr>
              <a:t>は</a:t>
            </a:r>
            <a:r>
              <a:rPr lang="en-US" altLang="ja-JP" sz="1100" b="0" i="0" dirty="0">
                <a:solidFill>
                  <a:schemeClr val="bg1">
                    <a:lumMod val="75000"/>
                  </a:schemeClr>
                </a:solidFill>
                <a:effectLst/>
                <a:latin typeface="Meiryo UI" panose="020B0604030504040204" pitchFamily="50" charset="-128"/>
                <a:ea typeface="Meiryo UI" panose="020B0604030504040204" pitchFamily="50" charset="-128"/>
              </a:rPr>
              <a:t>15</a:t>
            </a:r>
            <a:r>
              <a:rPr lang="ja-JP" altLang="en-US" sz="1100" b="0" i="0" dirty="0">
                <a:solidFill>
                  <a:schemeClr val="bg1">
                    <a:lumMod val="75000"/>
                  </a:schemeClr>
                </a:solidFill>
                <a:effectLst/>
                <a:latin typeface="Meiryo UI" panose="020B0604030504040204" pitchFamily="50" charset="-128"/>
                <a:ea typeface="Meiryo UI" panose="020B0604030504040204" pitchFamily="50" charset="-128"/>
              </a:rPr>
              <a:t>分から</a:t>
            </a:r>
            <a:r>
              <a:rPr lang="en-US" altLang="ja-JP" sz="1100" b="0" i="0" dirty="0">
                <a:solidFill>
                  <a:schemeClr val="bg1">
                    <a:lumMod val="75000"/>
                  </a:schemeClr>
                </a:solidFill>
                <a:effectLst/>
                <a:latin typeface="Meiryo UI" panose="020B0604030504040204" pitchFamily="50" charset="-128"/>
                <a:ea typeface="Meiryo UI" panose="020B0604030504040204" pitchFamily="50" charset="-128"/>
              </a:rPr>
              <a:t>20</a:t>
            </a:r>
            <a:r>
              <a:rPr lang="ja-JP" altLang="en-US" sz="1100" b="0" i="0" dirty="0">
                <a:solidFill>
                  <a:schemeClr val="bg1">
                    <a:lumMod val="75000"/>
                  </a:schemeClr>
                </a:solidFill>
                <a:effectLst/>
                <a:latin typeface="Meiryo UI" panose="020B0604030504040204" pitchFamily="50" charset="-128"/>
                <a:ea typeface="Meiryo UI" panose="020B0604030504040204" pitchFamily="50" charset="-128"/>
              </a:rPr>
              <a:t>秒の間でレプリケーション設定が可能であり、よりクリティカルな環境における</a:t>
            </a:r>
            <a:r>
              <a:rPr lang="en-US" altLang="ja-JP" sz="1100" b="0" i="0" dirty="0">
                <a:solidFill>
                  <a:schemeClr val="bg1">
                    <a:lumMod val="75000"/>
                  </a:schemeClr>
                </a:solidFill>
                <a:effectLst/>
                <a:latin typeface="Meiryo UI" panose="020B0604030504040204" pitchFamily="50" charset="-128"/>
                <a:ea typeface="Meiryo UI" panose="020B0604030504040204" pitchFamily="50" charset="-128"/>
              </a:rPr>
              <a:t>DR</a:t>
            </a:r>
            <a:r>
              <a:rPr lang="ja-JP" altLang="en-US" sz="1100" b="0" i="0" dirty="0">
                <a:solidFill>
                  <a:schemeClr val="bg1">
                    <a:lumMod val="75000"/>
                  </a:schemeClr>
                </a:solidFill>
                <a:effectLst/>
                <a:latin typeface="Meiryo UI" panose="020B0604030504040204" pitchFamily="50" charset="-128"/>
                <a:ea typeface="Meiryo UI" panose="020B0604030504040204" pitchFamily="50" charset="-128"/>
              </a:rPr>
              <a:t>を実現します。</a:t>
            </a:r>
            <a:br>
              <a:rPr lang="ja-JP" altLang="en-US" sz="1100" b="0" i="0" dirty="0">
                <a:solidFill>
                  <a:schemeClr val="bg1"/>
                </a:solidFill>
                <a:effectLst/>
                <a:latin typeface="Meiryo UI" panose="020B0604030504040204" pitchFamily="50" charset="-128"/>
                <a:ea typeface="Meiryo UI" panose="020B0604030504040204" pitchFamily="50" charset="-128"/>
              </a:rPr>
            </a:br>
            <a:endParaRPr lang="ja-JP" altLang="en-US" sz="1100" b="0" i="0" dirty="0">
              <a:solidFill>
                <a:schemeClr val="bg1"/>
              </a:solidFill>
              <a:effectLst/>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1AA6ADAA-5A32-081E-758B-C0B6BF897860}"/>
              </a:ext>
            </a:extLst>
          </p:cNvPr>
          <p:cNvSpPr txBox="1"/>
          <p:nvPr/>
        </p:nvSpPr>
        <p:spPr>
          <a:xfrm>
            <a:off x="8272812" y="5285277"/>
            <a:ext cx="3850949" cy="954107"/>
          </a:xfrm>
          <a:prstGeom prst="rect">
            <a:avLst/>
          </a:prstGeom>
          <a:noFill/>
        </p:spPr>
        <p:txBody>
          <a:bodyPr wrap="square">
            <a:spAutoFit/>
          </a:bodyPr>
          <a:lstStyle/>
          <a:p>
            <a:pPr algn="l"/>
            <a:r>
              <a:rPr lang="en-US" altLang="ja-JP" sz="1200" b="1" i="0" dirty="0">
                <a:solidFill>
                  <a:schemeClr val="bg1"/>
                </a:solidFill>
                <a:effectLst/>
                <a:latin typeface="Meiryo UI" panose="020B0604030504040204" pitchFamily="50" charset="-128"/>
                <a:ea typeface="Meiryo UI" panose="020B0604030504040204" pitchFamily="50" charset="-128"/>
              </a:rPr>
              <a:t>MetroAvailability</a:t>
            </a:r>
            <a:r>
              <a:rPr lang="ja-JP" altLang="en-US" sz="1200" b="1" i="0" dirty="0">
                <a:solidFill>
                  <a:schemeClr val="bg1"/>
                </a:solidFill>
                <a:effectLst/>
                <a:latin typeface="Meiryo UI" panose="020B0604030504040204" pitchFamily="50" charset="-128"/>
                <a:ea typeface="Meiryo UI" panose="020B0604030504040204" pitchFamily="50" charset="-128"/>
              </a:rPr>
              <a:t>による保護（同期）</a:t>
            </a:r>
            <a:endParaRPr lang="ja-JP" altLang="en-US" sz="1200" b="0" i="0" dirty="0">
              <a:solidFill>
                <a:schemeClr val="bg1"/>
              </a:solidFill>
              <a:effectLst/>
              <a:latin typeface="Meiryo UI" panose="020B0604030504040204" pitchFamily="50" charset="-128"/>
              <a:ea typeface="Meiryo UI" panose="020B0604030504040204" pitchFamily="50" charset="-128"/>
            </a:endParaRPr>
          </a:p>
          <a:p>
            <a:pPr algn="l"/>
            <a:r>
              <a:rPr lang="en-US" altLang="ja-JP" sz="1100" b="0" i="0" dirty="0">
                <a:solidFill>
                  <a:schemeClr val="bg1">
                    <a:lumMod val="75000"/>
                  </a:schemeClr>
                </a:solidFill>
                <a:effectLst/>
                <a:latin typeface="Meiryo UI" panose="020B0604030504040204" pitchFamily="50" charset="-128"/>
                <a:ea typeface="Meiryo UI" panose="020B0604030504040204" pitchFamily="50" charset="-128"/>
              </a:rPr>
              <a:t>Metro Availability</a:t>
            </a:r>
            <a:r>
              <a:rPr lang="ja-JP" altLang="en-US" sz="1100" b="0" i="0" dirty="0">
                <a:solidFill>
                  <a:schemeClr val="bg1">
                    <a:lumMod val="75000"/>
                  </a:schemeClr>
                </a:solidFill>
                <a:effectLst/>
                <a:latin typeface="Meiryo UI" panose="020B0604030504040204" pitchFamily="50" charset="-128"/>
                <a:ea typeface="Meiryo UI" panose="020B0604030504040204" pitchFamily="50" charset="-128"/>
              </a:rPr>
              <a:t>は、完全な同期レプリケーションを行う方式です。完全な同期レプリケーションのため、データーの差分無くメインクラスターが何らかの障害が発生した場合、セカンダリーのクラスターで</a:t>
            </a:r>
            <a:r>
              <a:rPr lang="en-US" altLang="ja-JP" sz="1100" b="0" i="0" dirty="0">
                <a:solidFill>
                  <a:schemeClr val="bg1">
                    <a:lumMod val="75000"/>
                  </a:schemeClr>
                </a:solidFill>
                <a:effectLst/>
                <a:latin typeface="Meiryo UI" panose="020B0604030504040204" pitchFamily="50" charset="-128"/>
                <a:ea typeface="Meiryo UI" panose="020B0604030504040204" pitchFamily="50" charset="-128"/>
              </a:rPr>
              <a:t>HA</a:t>
            </a:r>
            <a:r>
              <a:rPr lang="ja-JP" altLang="en-US" sz="1100" b="0" i="0" dirty="0">
                <a:solidFill>
                  <a:schemeClr val="bg1">
                    <a:lumMod val="75000"/>
                  </a:schemeClr>
                </a:solidFill>
                <a:effectLst/>
                <a:latin typeface="Meiryo UI" panose="020B0604030504040204" pitchFamily="50" charset="-128"/>
                <a:ea typeface="Meiryo UI" panose="020B0604030504040204" pitchFamily="50" charset="-128"/>
              </a:rPr>
              <a:t>が発動して仮想マシンが稼働する仕組みです。</a:t>
            </a:r>
          </a:p>
        </p:txBody>
      </p:sp>
      <p:cxnSp>
        <p:nvCxnSpPr>
          <p:cNvPr id="16" name="直線矢印コネクタ 15">
            <a:extLst>
              <a:ext uri="{FF2B5EF4-FFF2-40B4-BE49-F238E27FC236}">
                <a16:creationId xmlns:a16="http://schemas.microsoft.com/office/drawing/2014/main" id="{7D2A76C8-1EB2-4382-89AA-016E2EEF220D}"/>
              </a:ext>
            </a:extLst>
          </p:cNvPr>
          <p:cNvCxnSpPr>
            <a:cxnSpLocks/>
            <a:stCxn id="18" idx="1"/>
            <a:endCxn id="33" idx="3"/>
          </p:cNvCxnSpPr>
          <p:nvPr/>
        </p:nvCxnSpPr>
        <p:spPr>
          <a:xfrm flipH="1">
            <a:off x="8120412" y="2182411"/>
            <a:ext cx="216000" cy="317928"/>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0570508F-C1BB-CA65-79BF-351AB210786D}"/>
              </a:ext>
            </a:extLst>
          </p:cNvPr>
          <p:cNvSpPr txBox="1"/>
          <p:nvPr/>
        </p:nvSpPr>
        <p:spPr>
          <a:xfrm>
            <a:off x="8336412" y="1497608"/>
            <a:ext cx="3778384" cy="1369606"/>
          </a:xfrm>
          <a:prstGeom prst="rect">
            <a:avLst/>
          </a:prstGeom>
          <a:noFill/>
        </p:spPr>
        <p:txBody>
          <a:bodyPr wrap="square">
            <a:spAutoFit/>
          </a:bodyPr>
          <a:lstStyle/>
          <a:p>
            <a:pPr algn="l"/>
            <a:r>
              <a:rPr lang="en-US" altLang="ja-JP" sz="1200" b="0" i="0" dirty="0">
                <a:solidFill>
                  <a:srgbClr val="FFFF00"/>
                </a:solidFill>
                <a:effectLst/>
                <a:latin typeface="Meiryo UI" panose="020B0604030504040204" pitchFamily="50" charset="-128"/>
                <a:ea typeface="Meiryo UI" panose="020B0604030504040204" pitchFamily="50" charset="-128"/>
              </a:rPr>
              <a:t>DR</a:t>
            </a:r>
            <a:r>
              <a:rPr lang="ja-JP" altLang="en-US" sz="1200" b="0" i="0" dirty="0">
                <a:solidFill>
                  <a:srgbClr val="FFFF00"/>
                </a:solidFill>
                <a:effectLst/>
                <a:latin typeface="Meiryo UI" panose="020B0604030504040204" pitchFamily="50" charset="-128"/>
                <a:ea typeface="Meiryo UI" panose="020B0604030504040204" pitchFamily="50" charset="-128"/>
              </a:rPr>
              <a:t>サイトは、</a:t>
            </a:r>
            <a:r>
              <a:rPr lang="en-US" altLang="ja-JP" sz="1200" b="0" i="0" dirty="0">
                <a:solidFill>
                  <a:srgbClr val="FFFF00"/>
                </a:solidFill>
                <a:effectLst/>
                <a:latin typeface="Meiryo UI" panose="020B0604030504040204" pitchFamily="50" charset="-128"/>
                <a:ea typeface="Meiryo UI" panose="020B0604030504040204" pitchFamily="50" charset="-128"/>
              </a:rPr>
              <a:t>Nutanix Clusters on AWS</a:t>
            </a:r>
            <a:r>
              <a:rPr lang="ja-JP" altLang="en-US" sz="1200" b="0" i="0" dirty="0">
                <a:solidFill>
                  <a:srgbClr val="FFFF00"/>
                </a:solidFill>
                <a:effectLst/>
                <a:latin typeface="Meiryo UI" panose="020B0604030504040204" pitchFamily="50" charset="-128"/>
                <a:ea typeface="Meiryo UI" panose="020B0604030504040204" pitchFamily="50" charset="-128"/>
              </a:rPr>
              <a:t>も対応が可能です。</a:t>
            </a:r>
            <a:endParaRPr lang="en-US" altLang="ja-JP" sz="1200" b="0" i="0" dirty="0">
              <a:solidFill>
                <a:srgbClr val="FFFF00"/>
              </a:solidFill>
              <a:effectLst/>
              <a:latin typeface="Meiryo UI" panose="020B0604030504040204" pitchFamily="50" charset="-128"/>
              <a:ea typeface="Meiryo UI" panose="020B0604030504040204" pitchFamily="50" charset="-128"/>
            </a:endParaRPr>
          </a:p>
          <a:p>
            <a:pPr algn="l"/>
            <a:r>
              <a:rPr lang="en-US" altLang="ja-JP" sz="1200" dirty="0">
                <a:solidFill>
                  <a:srgbClr val="FFFF00"/>
                </a:solidFill>
                <a:latin typeface="Meiryo UI" panose="020B0604030504040204" pitchFamily="50" charset="-128"/>
                <a:ea typeface="Meiryo UI" panose="020B0604030504040204" pitchFamily="50" charset="-128"/>
              </a:rPr>
              <a:t>PrismCentral</a:t>
            </a:r>
            <a:r>
              <a:rPr lang="ja-JP" altLang="en-US" sz="1200" dirty="0">
                <a:solidFill>
                  <a:srgbClr val="FFFF00"/>
                </a:solidFill>
                <a:latin typeface="Meiryo UI" panose="020B0604030504040204" pitchFamily="50" charset="-128"/>
                <a:ea typeface="Meiryo UI" panose="020B0604030504040204" pitchFamily="50" charset="-128"/>
              </a:rPr>
              <a:t>にダッシュボードを追加しクラウドを跨いだ</a:t>
            </a:r>
            <a:r>
              <a:rPr lang="en-US" altLang="ja-JP" sz="1200" dirty="0">
                <a:solidFill>
                  <a:srgbClr val="FFFF00"/>
                </a:solidFill>
                <a:latin typeface="Meiryo UI" panose="020B0604030504040204" pitchFamily="50" charset="-128"/>
                <a:ea typeface="Meiryo UI" panose="020B0604030504040204" pitchFamily="50" charset="-128"/>
              </a:rPr>
              <a:t>PRO</a:t>
            </a:r>
            <a:r>
              <a:rPr lang="ja-JP" altLang="en-US" sz="1200" dirty="0">
                <a:solidFill>
                  <a:srgbClr val="FFFF00"/>
                </a:solidFill>
                <a:latin typeface="Meiryo UI" panose="020B0604030504040204" pitchFamily="50" charset="-128"/>
                <a:ea typeface="Meiryo UI" panose="020B0604030504040204" pitchFamily="50" charset="-128"/>
              </a:rPr>
              <a:t>の</a:t>
            </a:r>
            <a:r>
              <a:rPr lang="en-US" altLang="ja-JP" sz="1200" dirty="0">
                <a:solidFill>
                  <a:srgbClr val="FFFF00"/>
                </a:solidFill>
                <a:latin typeface="Meiryo UI" panose="020B0604030504040204" pitchFamily="50" charset="-128"/>
                <a:ea typeface="Meiryo UI" panose="020B0604030504040204" pitchFamily="50" charset="-128"/>
              </a:rPr>
              <a:t>SLA,DR</a:t>
            </a:r>
            <a:r>
              <a:rPr lang="ja-JP" altLang="en-US" sz="1200" dirty="0">
                <a:solidFill>
                  <a:srgbClr val="FFFF00"/>
                </a:solidFill>
                <a:latin typeface="Meiryo UI" panose="020B0604030504040204" pitchFamily="50" charset="-128"/>
                <a:ea typeface="Meiryo UI" panose="020B0604030504040204" pitchFamily="50" charset="-128"/>
              </a:rPr>
              <a:t>の準備状況、アラートを含むパフォーマンス指標を提供する事で</a:t>
            </a:r>
            <a:r>
              <a:rPr lang="en-US" altLang="ja-JP" sz="1200" dirty="0">
                <a:solidFill>
                  <a:srgbClr val="FFFF00"/>
                </a:solidFill>
                <a:latin typeface="Meiryo UI" panose="020B0604030504040204" pitchFamily="50" charset="-128"/>
                <a:ea typeface="Meiryo UI" panose="020B0604030504040204" pitchFamily="50" charset="-128"/>
              </a:rPr>
              <a:t>DR</a:t>
            </a:r>
            <a:r>
              <a:rPr lang="ja-JP" altLang="en-US" sz="1200" dirty="0">
                <a:solidFill>
                  <a:srgbClr val="FFFF00"/>
                </a:solidFill>
                <a:latin typeface="Meiryo UI" panose="020B0604030504040204" pitchFamily="50" charset="-128"/>
                <a:ea typeface="Meiryo UI" panose="020B0604030504040204" pitchFamily="50" charset="-128"/>
              </a:rPr>
              <a:t>に関する可観測性も実現しています。</a:t>
            </a:r>
            <a:endParaRPr lang="en-US" altLang="ja-JP" sz="1200" b="0" i="0" dirty="0">
              <a:solidFill>
                <a:srgbClr val="FFFF00"/>
              </a:solidFill>
              <a:effectLst/>
              <a:latin typeface="Meiryo UI" panose="020B0604030504040204" pitchFamily="50" charset="-128"/>
              <a:ea typeface="Meiryo UI" panose="020B0604030504040204" pitchFamily="50" charset="-128"/>
            </a:endParaRPr>
          </a:p>
          <a:p>
            <a:pPr algn="l"/>
            <a:endParaRPr lang="ja-JP" altLang="en-US" sz="1100" b="0" i="0" dirty="0">
              <a:solidFill>
                <a:schemeClr val="bg1"/>
              </a:solidFill>
              <a:effectLst/>
              <a:latin typeface="Meiryo UI" panose="020B0604030504040204" pitchFamily="50" charset="-128"/>
              <a:ea typeface="Meiryo UI" panose="020B0604030504040204" pitchFamily="50" charset="-128"/>
            </a:endParaRPr>
          </a:p>
        </p:txBody>
      </p:sp>
      <p:sp>
        <p:nvSpPr>
          <p:cNvPr id="3" name="四角形: 角を丸くする 2">
            <a:extLst>
              <a:ext uri="{FF2B5EF4-FFF2-40B4-BE49-F238E27FC236}">
                <a16:creationId xmlns:a16="http://schemas.microsoft.com/office/drawing/2014/main" id="{263F662E-35A9-983D-AAE8-4C6EC720A3A2}"/>
              </a:ext>
            </a:extLst>
          </p:cNvPr>
          <p:cNvSpPr/>
          <p:nvPr/>
        </p:nvSpPr>
        <p:spPr>
          <a:xfrm>
            <a:off x="11215277" y="17684"/>
            <a:ext cx="872405" cy="843420"/>
          </a:xfrm>
          <a:prstGeom prst="roundRect">
            <a:avLst/>
          </a:prstGeom>
          <a:solidFill>
            <a:srgbClr val="294E95"/>
          </a:solidFill>
          <a:ln w="25400" cap="flat" cmpd="sng" algn="ctr">
            <a:noFill/>
            <a:prstDash val="solid"/>
          </a:ln>
          <a:effectLst/>
        </p:spPr>
        <p:txBody>
          <a:bodyPr lIns="36000" tIns="0" rIns="36000" bIns="0"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050" kern="0" noProof="0" dirty="0">
                <a:solidFill>
                  <a:prstClr val="white"/>
                </a:solidFill>
                <a:latin typeface="Meiryo UI" panose="020B0604030504040204" pitchFamily="50" charset="-128"/>
                <a:ea typeface="Meiryo UI" panose="020B0604030504040204" pitchFamily="50" charset="-128"/>
              </a:rPr>
              <a:t>複数環境におけるコントロール性</a:t>
            </a:r>
          </a:p>
        </p:txBody>
      </p:sp>
      <p:sp>
        <p:nvSpPr>
          <p:cNvPr id="17" name="Slide Number Placeholder 5">
            <a:extLst>
              <a:ext uri="{FF2B5EF4-FFF2-40B4-BE49-F238E27FC236}">
                <a16:creationId xmlns:a16="http://schemas.microsoft.com/office/drawing/2014/main" id="{42C0BE9F-C17B-1B66-1D8A-9F829DCEC04B}"/>
              </a:ext>
            </a:extLst>
          </p:cNvPr>
          <p:cNvSpPr>
            <a:spLocks noGrp="1"/>
          </p:cNvSpPr>
          <p:nvPr>
            <p:ph type="sldNum" sz="quarter" idx="4"/>
          </p:nvPr>
        </p:nvSpPr>
        <p:spPr>
          <a:xfrm>
            <a:off x="11672569" y="6400800"/>
            <a:ext cx="439026" cy="155448"/>
          </a:xfrm>
          <a:prstGeom prst="rect">
            <a:avLst/>
          </a:prstGeom>
        </p:spPr>
        <p:txBody>
          <a:bodyPr vert="horz" lIns="0" tIns="0" rIns="0" bIns="0" rtlCol="0" anchor="ctr"/>
          <a:lstStyle>
            <a:lvl1pPr algn="ctr">
              <a:defRPr sz="1000">
                <a:solidFill>
                  <a:schemeClr val="bg1"/>
                </a:solidFill>
                <a:latin typeface="Arial" panose="020B0604020202020204" pitchFamily="34" charset="0"/>
                <a:cs typeface="Arial" panose="020B0604020202020204" pitchFamily="34" charset="0"/>
              </a:defRPr>
            </a:lvl1pPr>
          </a:lstStyle>
          <a:p>
            <a:fld id="{6D22F896-40B5-4ADD-8801-0D06FADFA095}" type="slidenum">
              <a:rPr lang="en-US" smtClean="0"/>
              <a:pPr/>
              <a:t>21</a:t>
            </a:fld>
            <a:endParaRPr lang="en-US" dirty="0"/>
          </a:p>
        </p:txBody>
      </p:sp>
    </p:spTree>
    <p:extLst>
      <p:ext uri="{BB962C8B-B14F-4D97-AF65-F5344CB8AC3E}">
        <p14:creationId xmlns:p14="http://schemas.microsoft.com/office/powerpoint/2010/main" val="1705571157"/>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BC449FB-2184-BC02-8127-3D5D8B572182}"/>
              </a:ext>
            </a:extLst>
          </p:cNvPr>
          <p:cNvSpPr>
            <a:spLocks noGrp="1"/>
          </p:cNvSpPr>
          <p:nvPr>
            <p:ph type="title"/>
          </p:nvPr>
        </p:nvSpPr>
        <p:spPr/>
        <p:txBody>
          <a:bodyPr/>
          <a:lstStyle/>
          <a:p>
            <a:r>
              <a:rPr lang="ja-JP" altLang="en-US" dirty="0">
                <a:latin typeface="UD デジタル 教科書体 NK-R" panose="02020400000000000000" pitchFamily="18" charset="-128"/>
                <a:ea typeface="UD デジタル 教科書体 NK-R" panose="02020400000000000000" pitchFamily="18" charset="-128"/>
              </a:rPr>
              <a:t>利用者がコンロトールできるクラウドとは？　参考資料</a:t>
            </a:r>
            <a:br>
              <a:rPr kumimoji="1" lang="en-US" altLang="ja-JP" dirty="0">
                <a:latin typeface="UD デジタル 教科書体 NK-R" panose="02020400000000000000" pitchFamily="18" charset="-128"/>
                <a:ea typeface="UD デジタル 教科書体 NK-R" panose="02020400000000000000" pitchFamily="18" charset="-128"/>
              </a:rPr>
            </a:br>
            <a:endParaRPr kumimoji="1" lang="ja-JP" altLang="en-US" dirty="0">
              <a:latin typeface="UD デジタル 教科書体 NK-R" panose="02020400000000000000" pitchFamily="18" charset="-128"/>
              <a:ea typeface="UD デジタル 教科書体 NK-R" panose="02020400000000000000" pitchFamily="18" charset="-128"/>
            </a:endParaRPr>
          </a:p>
        </p:txBody>
      </p:sp>
      <p:sp>
        <p:nvSpPr>
          <p:cNvPr id="95" name="正方形/長方形 94">
            <a:extLst>
              <a:ext uri="{FF2B5EF4-FFF2-40B4-BE49-F238E27FC236}">
                <a16:creationId xmlns:a16="http://schemas.microsoft.com/office/drawing/2014/main" id="{125F52B9-0336-5CFF-7D8C-C83F6A0CE2E9}"/>
              </a:ext>
            </a:extLst>
          </p:cNvPr>
          <p:cNvSpPr/>
          <p:nvPr/>
        </p:nvSpPr>
        <p:spPr>
          <a:xfrm rot="5400000">
            <a:off x="610103" y="3189350"/>
            <a:ext cx="2053916" cy="1753298"/>
          </a:xfrm>
          <a:prstGeom prst="rect">
            <a:avLst/>
          </a:prstGeom>
          <a:solidFill>
            <a:srgbClr val="00B0F0"/>
          </a:solidFill>
          <a:ln w="28575" cap="flat" cmpd="sng" algn="ctr">
            <a:solidFill>
              <a:srgbClr val="0070C0"/>
            </a:solidFill>
            <a:prstDash val="solid"/>
          </a:ln>
          <a:effectLst/>
        </p:spPr>
        <p:txBody>
          <a:bodyPr vert="vert270" lIns="0" tIns="0" rIns="0" bIns="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b="1" kern="0" dirty="0">
                <a:solidFill>
                  <a:srgbClr val="FFFF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見えない</a:t>
            </a:r>
            <a:br>
              <a:rPr kumimoji="1" lang="en-US" altLang="ja-JP" sz="1600" b="1" kern="0" dirty="0">
                <a:solidFill>
                  <a:srgbClr val="FFFF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br>
            <a:r>
              <a:rPr kumimoji="1" lang="ja-JP" altLang="en-US" sz="1600" b="1" kern="0" dirty="0">
                <a:solidFill>
                  <a:srgbClr val="FFFF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ハードウェア層</a:t>
            </a:r>
            <a:endParaRPr kumimoji="1" lang="en-US" altLang="ja-JP" sz="10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600" b="1" i="0" u="none" strike="noStrike" kern="0" cap="none" spc="0" normalizeH="0" baseline="0" noProof="0" dirty="0" err="1">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96" name="正方形/長方形 95">
            <a:extLst>
              <a:ext uri="{FF2B5EF4-FFF2-40B4-BE49-F238E27FC236}">
                <a16:creationId xmlns:a16="http://schemas.microsoft.com/office/drawing/2014/main" id="{1ABB242D-1F8F-2F36-221F-8466C04B276E}"/>
              </a:ext>
            </a:extLst>
          </p:cNvPr>
          <p:cNvSpPr/>
          <p:nvPr/>
        </p:nvSpPr>
        <p:spPr>
          <a:xfrm rot="5400000">
            <a:off x="3805830" y="3383528"/>
            <a:ext cx="2053916" cy="1364942"/>
          </a:xfrm>
          <a:prstGeom prst="rect">
            <a:avLst/>
          </a:prstGeom>
          <a:solidFill>
            <a:srgbClr val="00B0F0"/>
          </a:solidFill>
          <a:ln w="28575" cap="flat" cmpd="sng" algn="ctr">
            <a:solidFill>
              <a:srgbClr val="0070C0"/>
            </a:solidFill>
            <a:prstDash val="solid"/>
          </a:ln>
          <a:effectLst/>
        </p:spPr>
        <p:txBody>
          <a:bodyPr vert="vert270" lIns="0" tIns="0" rIns="0" bIns="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lvl="0" algn="ctr" defTabSz="914400">
              <a:defRPr/>
            </a:pPr>
            <a:r>
              <a:rPr kumimoji="1" lang="ja-JP" altLang="en-US" sz="1600" b="1" kern="0" dirty="0">
                <a:solidFill>
                  <a:srgbClr val="FFFF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見えない</a:t>
            </a:r>
            <a:br>
              <a:rPr kumimoji="1" lang="en-US" altLang="ja-JP" sz="1600" b="1" kern="0" dirty="0">
                <a:solidFill>
                  <a:srgbClr val="FFFF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br>
            <a:r>
              <a:rPr kumimoji="1" lang="ja-JP" altLang="en-US" sz="1600" b="1" kern="0" dirty="0">
                <a:solidFill>
                  <a:srgbClr val="FFFF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ハードウェア層</a:t>
            </a:r>
            <a:endParaRPr kumimoji="1" lang="en-US" altLang="ja-JP" sz="1000" b="1" kern="0" dirty="0">
              <a:solidFill>
                <a:srgbClr val="FFFF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600" b="1" i="0" u="none" strike="noStrike" kern="0" cap="none" spc="0" normalizeH="0" baseline="0" noProof="0" dirty="0" err="1">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150" name="四角形: 角を丸くする 149">
            <a:extLst>
              <a:ext uri="{FF2B5EF4-FFF2-40B4-BE49-F238E27FC236}">
                <a16:creationId xmlns:a16="http://schemas.microsoft.com/office/drawing/2014/main" id="{8B04DED1-D884-27F4-D40F-6940529FE7E6}"/>
              </a:ext>
            </a:extLst>
          </p:cNvPr>
          <p:cNvSpPr/>
          <p:nvPr/>
        </p:nvSpPr>
        <p:spPr>
          <a:xfrm>
            <a:off x="806408" y="3506775"/>
            <a:ext cx="1613760" cy="390460"/>
          </a:xfrm>
          <a:prstGeom prst="roundRect">
            <a:avLst/>
          </a:prstGeom>
          <a:solidFill>
            <a:srgbClr val="00B050"/>
          </a:solidFill>
          <a:ln w="25400" cap="flat" cmpd="sng" algn="ctr">
            <a:solidFill>
              <a:srgbClr val="0070C0"/>
            </a:solidFill>
            <a:prstDash val="solid"/>
          </a:ln>
          <a:effectLst/>
        </p:spPr>
        <p:txBody>
          <a:bodyPr lIns="0" tIns="0" rIns="0" bIns="0" rtlCol="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ハイパーバイザー</a:t>
            </a:r>
          </a:p>
        </p:txBody>
      </p:sp>
      <p:sp>
        <p:nvSpPr>
          <p:cNvPr id="151" name="四角形: 角を丸くする 150">
            <a:extLst>
              <a:ext uri="{FF2B5EF4-FFF2-40B4-BE49-F238E27FC236}">
                <a16:creationId xmlns:a16="http://schemas.microsoft.com/office/drawing/2014/main" id="{F85BA884-B300-9430-D5A3-E0FFA2A1818C}"/>
              </a:ext>
            </a:extLst>
          </p:cNvPr>
          <p:cNvSpPr/>
          <p:nvPr/>
        </p:nvSpPr>
        <p:spPr>
          <a:xfrm>
            <a:off x="1465671" y="3116888"/>
            <a:ext cx="451343" cy="318720"/>
          </a:xfrm>
          <a:prstGeom prst="roundRect">
            <a:avLst/>
          </a:prstGeom>
          <a:solidFill>
            <a:srgbClr val="00B050"/>
          </a:solidFill>
          <a:ln w="25400" cap="flat" cmpd="sng" algn="ctr">
            <a:solidFill>
              <a:srgbClr val="0070C0"/>
            </a:solidFill>
            <a:prstDash val="solid"/>
          </a:ln>
          <a:effectLst/>
        </p:spPr>
        <p:txBody>
          <a:bodyPr lIns="0" tIns="0" rIns="0" bIns="0" rtlCol="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仮想</a:t>
            </a:r>
            <a:br>
              <a:rPr kumimoji="1" lang="en-US" altLang="ja-JP"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br>
            <a:r>
              <a:rPr kumimoji="1" lang="ja-JP" altLang="en-US"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マシン</a:t>
            </a:r>
          </a:p>
        </p:txBody>
      </p:sp>
      <p:sp>
        <p:nvSpPr>
          <p:cNvPr id="152" name="四角形: 角を丸くする 151">
            <a:extLst>
              <a:ext uri="{FF2B5EF4-FFF2-40B4-BE49-F238E27FC236}">
                <a16:creationId xmlns:a16="http://schemas.microsoft.com/office/drawing/2014/main" id="{169F4AEA-B21A-B8E5-87C0-637824A2BF86}"/>
              </a:ext>
            </a:extLst>
          </p:cNvPr>
          <p:cNvSpPr/>
          <p:nvPr/>
        </p:nvSpPr>
        <p:spPr>
          <a:xfrm>
            <a:off x="1968825" y="3119653"/>
            <a:ext cx="451343" cy="318720"/>
          </a:xfrm>
          <a:prstGeom prst="roundRect">
            <a:avLst/>
          </a:prstGeom>
          <a:solidFill>
            <a:srgbClr val="00B050"/>
          </a:solidFill>
          <a:ln w="25400" cap="flat" cmpd="sng" algn="ctr">
            <a:solidFill>
              <a:srgbClr val="0070C0"/>
            </a:solidFill>
            <a:prstDash val="solid"/>
          </a:ln>
          <a:effectLst/>
        </p:spPr>
        <p:txBody>
          <a:bodyPr lIns="0" tIns="0" rIns="0" bIns="0" rtlCol="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仮想</a:t>
            </a:r>
            <a:br>
              <a:rPr kumimoji="1" lang="en-US" altLang="ja-JP"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br>
            <a:r>
              <a:rPr kumimoji="1" lang="ja-JP" altLang="en-US"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マシン</a:t>
            </a:r>
          </a:p>
        </p:txBody>
      </p:sp>
      <p:sp>
        <p:nvSpPr>
          <p:cNvPr id="153" name="正方形/長方形 152">
            <a:extLst>
              <a:ext uri="{FF2B5EF4-FFF2-40B4-BE49-F238E27FC236}">
                <a16:creationId xmlns:a16="http://schemas.microsoft.com/office/drawing/2014/main" id="{9E7CC0AE-2683-93CC-BDDF-E700E40E8C14}"/>
              </a:ext>
            </a:extLst>
          </p:cNvPr>
          <p:cNvSpPr/>
          <p:nvPr/>
        </p:nvSpPr>
        <p:spPr>
          <a:xfrm rot="5400000">
            <a:off x="2305509" y="3382692"/>
            <a:ext cx="2053916" cy="1364942"/>
          </a:xfrm>
          <a:prstGeom prst="rect">
            <a:avLst/>
          </a:prstGeom>
          <a:solidFill>
            <a:srgbClr val="00B0F0"/>
          </a:solidFill>
          <a:ln w="28575" cap="flat" cmpd="sng" algn="ctr">
            <a:solidFill>
              <a:srgbClr val="0070C0"/>
            </a:solidFill>
            <a:prstDash val="solid"/>
          </a:ln>
          <a:effectLst/>
        </p:spPr>
        <p:txBody>
          <a:bodyPr vert="vert270" lIns="0" tIns="0" rIns="0" bIns="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lvl="0" algn="ctr" defTabSz="914400">
              <a:defRPr/>
            </a:pPr>
            <a:r>
              <a:rPr kumimoji="1" lang="ja-JP" altLang="en-US" sz="1600" b="1" kern="0" dirty="0">
                <a:solidFill>
                  <a:srgbClr val="FFFF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見えない</a:t>
            </a:r>
            <a:br>
              <a:rPr kumimoji="1" lang="en-US" altLang="ja-JP" sz="1600" b="1" kern="0" dirty="0">
                <a:solidFill>
                  <a:srgbClr val="FFFF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br>
            <a:r>
              <a:rPr kumimoji="1" lang="ja-JP" altLang="en-US" sz="1600" b="1" kern="0" dirty="0">
                <a:solidFill>
                  <a:srgbClr val="FFFF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ハードウェア層</a:t>
            </a: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600" b="1" i="0" u="none" strike="noStrike" kern="0" cap="none" spc="0" normalizeH="0" baseline="0" noProof="0" dirty="0" err="1">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154" name="四角形: 角を丸くする 153">
            <a:extLst>
              <a:ext uri="{FF2B5EF4-FFF2-40B4-BE49-F238E27FC236}">
                <a16:creationId xmlns:a16="http://schemas.microsoft.com/office/drawing/2014/main" id="{C488DA6A-0CC7-E996-8E6A-DBA56D263C34}"/>
              </a:ext>
            </a:extLst>
          </p:cNvPr>
          <p:cNvSpPr/>
          <p:nvPr/>
        </p:nvSpPr>
        <p:spPr>
          <a:xfrm>
            <a:off x="2692738" y="3507610"/>
            <a:ext cx="1274925" cy="402550"/>
          </a:xfrm>
          <a:prstGeom prst="roundRect">
            <a:avLst/>
          </a:prstGeom>
          <a:solidFill>
            <a:srgbClr val="00B050"/>
          </a:solidFill>
          <a:ln w="25400" cap="flat" cmpd="sng" algn="ctr">
            <a:solidFill>
              <a:srgbClr val="0070C0"/>
            </a:solidFill>
            <a:prstDash val="solid"/>
          </a:ln>
          <a:effectLst/>
        </p:spPr>
        <p:txBody>
          <a:bodyPr lIns="0" tIns="0" rIns="0" bIns="0" rtlCol="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ハイパーバイザー</a:t>
            </a:r>
          </a:p>
        </p:txBody>
      </p:sp>
      <p:sp>
        <p:nvSpPr>
          <p:cNvPr id="155" name="四角形: 角を丸くする 154">
            <a:extLst>
              <a:ext uri="{FF2B5EF4-FFF2-40B4-BE49-F238E27FC236}">
                <a16:creationId xmlns:a16="http://schemas.microsoft.com/office/drawing/2014/main" id="{9CC07486-83F9-C154-0FA4-3E5E734CE57D}"/>
              </a:ext>
            </a:extLst>
          </p:cNvPr>
          <p:cNvSpPr/>
          <p:nvPr/>
        </p:nvSpPr>
        <p:spPr>
          <a:xfrm>
            <a:off x="2766209" y="3127448"/>
            <a:ext cx="451343" cy="318720"/>
          </a:xfrm>
          <a:prstGeom prst="roundRect">
            <a:avLst/>
          </a:prstGeom>
          <a:solidFill>
            <a:srgbClr val="00B050"/>
          </a:solidFill>
          <a:ln w="25400" cap="flat" cmpd="sng" algn="ctr">
            <a:solidFill>
              <a:srgbClr val="0070C0"/>
            </a:solidFill>
            <a:prstDash val="solid"/>
          </a:ln>
          <a:effectLst/>
        </p:spPr>
        <p:txBody>
          <a:bodyPr lIns="0" tIns="0" rIns="0" bIns="0" rtlCol="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仮想</a:t>
            </a:r>
            <a:br>
              <a:rPr kumimoji="1" lang="en-US" altLang="ja-JP"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br>
            <a:r>
              <a:rPr kumimoji="1" lang="ja-JP" altLang="en-US"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マシン</a:t>
            </a:r>
          </a:p>
        </p:txBody>
      </p:sp>
      <p:sp>
        <p:nvSpPr>
          <p:cNvPr id="156" name="四角形: 角を丸くする 155">
            <a:extLst>
              <a:ext uri="{FF2B5EF4-FFF2-40B4-BE49-F238E27FC236}">
                <a16:creationId xmlns:a16="http://schemas.microsoft.com/office/drawing/2014/main" id="{1D23453C-B776-4A48-5E7E-A89187E48299}"/>
              </a:ext>
            </a:extLst>
          </p:cNvPr>
          <p:cNvSpPr/>
          <p:nvPr/>
        </p:nvSpPr>
        <p:spPr>
          <a:xfrm>
            <a:off x="4213402" y="3508445"/>
            <a:ext cx="1257797" cy="401715"/>
          </a:xfrm>
          <a:prstGeom prst="roundRect">
            <a:avLst/>
          </a:prstGeom>
          <a:solidFill>
            <a:srgbClr val="00B050"/>
          </a:solidFill>
          <a:ln w="25400" cap="flat" cmpd="sng" algn="ctr">
            <a:solidFill>
              <a:srgbClr val="0070C0"/>
            </a:solidFill>
            <a:prstDash val="solid"/>
          </a:ln>
          <a:effectLst/>
        </p:spPr>
        <p:txBody>
          <a:bodyPr lIns="0" tIns="0" rIns="0" bIns="0" rtlCol="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ハイパーバイザー</a:t>
            </a:r>
          </a:p>
        </p:txBody>
      </p:sp>
      <p:sp>
        <p:nvSpPr>
          <p:cNvPr id="157" name="四角形: 角を丸くする 156">
            <a:extLst>
              <a:ext uri="{FF2B5EF4-FFF2-40B4-BE49-F238E27FC236}">
                <a16:creationId xmlns:a16="http://schemas.microsoft.com/office/drawing/2014/main" id="{0F191E15-151F-F423-23EB-6D82E4B31D63}"/>
              </a:ext>
            </a:extLst>
          </p:cNvPr>
          <p:cNvSpPr/>
          <p:nvPr/>
        </p:nvSpPr>
        <p:spPr>
          <a:xfrm>
            <a:off x="4723395" y="3115842"/>
            <a:ext cx="451343" cy="318720"/>
          </a:xfrm>
          <a:prstGeom prst="roundRect">
            <a:avLst/>
          </a:prstGeom>
          <a:solidFill>
            <a:srgbClr val="00B050"/>
          </a:solidFill>
          <a:ln w="25400" cap="flat" cmpd="sng" algn="ctr">
            <a:solidFill>
              <a:srgbClr val="0070C0"/>
            </a:solidFill>
            <a:prstDash val="solid"/>
          </a:ln>
          <a:effectLst/>
        </p:spPr>
        <p:txBody>
          <a:bodyPr lIns="0" tIns="0" rIns="0" bIns="0" rtlCol="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仮想</a:t>
            </a:r>
            <a:br>
              <a:rPr kumimoji="1" lang="en-US" altLang="ja-JP"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br>
            <a:r>
              <a:rPr kumimoji="1" lang="ja-JP" altLang="en-US"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マシン</a:t>
            </a:r>
          </a:p>
        </p:txBody>
      </p:sp>
      <p:sp>
        <p:nvSpPr>
          <p:cNvPr id="180" name="テキスト ボックス 179">
            <a:extLst>
              <a:ext uri="{FF2B5EF4-FFF2-40B4-BE49-F238E27FC236}">
                <a16:creationId xmlns:a16="http://schemas.microsoft.com/office/drawing/2014/main" id="{0C93C983-629E-ED90-E701-A67E91A92449}"/>
              </a:ext>
            </a:extLst>
          </p:cNvPr>
          <p:cNvSpPr txBox="1"/>
          <p:nvPr/>
        </p:nvSpPr>
        <p:spPr>
          <a:xfrm>
            <a:off x="-430939" y="1095229"/>
            <a:ext cx="11657981" cy="1200329"/>
          </a:xfrm>
          <a:prstGeom prst="rect">
            <a:avLst/>
          </a:prstGeom>
          <a:noFill/>
        </p:spPr>
        <p:txBody>
          <a:bodyPr wrap="square" rtlCol="0">
            <a:spAutoFit/>
          </a:bodyPr>
          <a:lstStyle/>
          <a:p>
            <a:pPr algn="ctr"/>
            <a:r>
              <a:rPr kumimoji="1" lang="ja-JP" altLang="en-US" sz="3600" dirty="0">
                <a:solidFill>
                  <a:schemeClr val="bg1"/>
                </a:solidFill>
                <a:ea typeface="Meiryo UI"/>
                <a:cs typeface="Arial" pitchFamily="34" charset="0"/>
              </a:rPr>
              <a:t>コントロールする領域がどこに線引きされるのか？で</a:t>
            </a:r>
            <a:br>
              <a:rPr kumimoji="1" lang="en-US" altLang="ja-JP" sz="3600" dirty="0">
                <a:solidFill>
                  <a:schemeClr val="bg1"/>
                </a:solidFill>
                <a:ea typeface="Meiryo UI"/>
                <a:cs typeface="Arial" pitchFamily="34" charset="0"/>
              </a:rPr>
            </a:br>
            <a:r>
              <a:rPr kumimoji="1" lang="ja-JP" altLang="en-US" sz="3600" dirty="0">
                <a:solidFill>
                  <a:schemeClr val="bg1"/>
                </a:solidFill>
                <a:ea typeface="Meiryo UI"/>
                <a:cs typeface="Arial" pitchFamily="34" charset="0"/>
              </a:rPr>
              <a:t>オンプレミスとの管理・運用も単一にする事ができる</a:t>
            </a:r>
            <a:endParaRPr kumimoji="1" lang="en-US" altLang="ja-JP" sz="3600" dirty="0">
              <a:solidFill>
                <a:schemeClr val="bg1"/>
              </a:solidFill>
              <a:ea typeface="Meiryo UI"/>
              <a:cs typeface="Arial" pitchFamily="34" charset="0"/>
            </a:endParaRPr>
          </a:p>
        </p:txBody>
      </p:sp>
      <p:sp>
        <p:nvSpPr>
          <p:cNvPr id="182" name="四角形: 角を丸くする 181">
            <a:extLst>
              <a:ext uri="{FF2B5EF4-FFF2-40B4-BE49-F238E27FC236}">
                <a16:creationId xmlns:a16="http://schemas.microsoft.com/office/drawing/2014/main" id="{2D5EDE21-ED04-0D8E-EE33-3028D7746182}"/>
              </a:ext>
            </a:extLst>
          </p:cNvPr>
          <p:cNvSpPr/>
          <p:nvPr/>
        </p:nvSpPr>
        <p:spPr>
          <a:xfrm>
            <a:off x="959384" y="3113548"/>
            <a:ext cx="451343" cy="318720"/>
          </a:xfrm>
          <a:prstGeom prst="roundRect">
            <a:avLst/>
          </a:prstGeom>
          <a:solidFill>
            <a:srgbClr val="6AC346">
              <a:lumMod val="20000"/>
              <a:lumOff val="80000"/>
            </a:srgbClr>
          </a:solidFill>
          <a:ln w="25400" cap="flat" cmpd="sng" algn="ctr">
            <a:solidFill>
              <a:srgbClr val="6AC346"/>
            </a:solidFill>
            <a:prstDash val="solid"/>
          </a:ln>
          <a:effectLst/>
        </p:spPr>
        <p:txBody>
          <a:bodyPr lIns="0" tIns="0" rIns="0" bIns="0" rtlCol="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HCI</a:t>
            </a:r>
            <a:endParaRPr kumimoji="1" lang="ja-JP" altLang="en-US" sz="9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85" name="四角形: 角を丸くする 184">
            <a:extLst>
              <a:ext uri="{FF2B5EF4-FFF2-40B4-BE49-F238E27FC236}">
                <a16:creationId xmlns:a16="http://schemas.microsoft.com/office/drawing/2014/main" id="{D4496969-6B96-A646-6186-3AD4B80395A0}"/>
              </a:ext>
            </a:extLst>
          </p:cNvPr>
          <p:cNvSpPr/>
          <p:nvPr/>
        </p:nvSpPr>
        <p:spPr>
          <a:xfrm>
            <a:off x="3279183" y="3111880"/>
            <a:ext cx="451343" cy="318720"/>
          </a:xfrm>
          <a:prstGeom prst="roundRect">
            <a:avLst/>
          </a:prstGeom>
          <a:solidFill>
            <a:srgbClr val="6AC346">
              <a:lumMod val="20000"/>
              <a:lumOff val="80000"/>
            </a:srgbClr>
          </a:solidFill>
          <a:ln w="25400" cap="flat" cmpd="sng" algn="ctr">
            <a:solidFill>
              <a:srgbClr val="6AC346"/>
            </a:solidFill>
            <a:prstDash val="solid"/>
          </a:ln>
          <a:effectLst/>
        </p:spPr>
        <p:txBody>
          <a:bodyPr lIns="0" tIns="0" rIns="0" bIns="0" rtlCol="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HCI</a:t>
            </a:r>
            <a:endParaRPr kumimoji="1" lang="ja-JP" altLang="en-US" sz="9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86" name="四角形: 角を丸くする 185">
            <a:extLst>
              <a:ext uri="{FF2B5EF4-FFF2-40B4-BE49-F238E27FC236}">
                <a16:creationId xmlns:a16="http://schemas.microsoft.com/office/drawing/2014/main" id="{9AC9CB62-586D-B1F6-DC36-57C62584071C}"/>
              </a:ext>
            </a:extLst>
          </p:cNvPr>
          <p:cNvSpPr/>
          <p:nvPr/>
        </p:nvSpPr>
        <p:spPr>
          <a:xfrm>
            <a:off x="4225154" y="3105775"/>
            <a:ext cx="451343" cy="318720"/>
          </a:xfrm>
          <a:prstGeom prst="roundRect">
            <a:avLst/>
          </a:prstGeom>
          <a:solidFill>
            <a:srgbClr val="6AC346">
              <a:lumMod val="20000"/>
              <a:lumOff val="80000"/>
            </a:srgbClr>
          </a:solidFill>
          <a:ln w="25400" cap="flat" cmpd="sng" algn="ctr">
            <a:solidFill>
              <a:srgbClr val="6AC346"/>
            </a:solidFill>
            <a:prstDash val="solid"/>
          </a:ln>
          <a:effectLst/>
        </p:spPr>
        <p:txBody>
          <a:bodyPr lIns="0" tIns="0" rIns="0" bIns="0" rtlCol="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HCI</a:t>
            </a:r>
            <a:endParaRPr kumimoji="1" lang="ja-JP" altLang="en-US" sz="9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3" name="テキスト ボックス 2">
            <a:extLst>
              <a:ext uri="{FF2B5EF4-FFF2-40B4-BE49-F238E27FC236}">
                <a16:creationId xmlns:a16="http://schemas.microsoft.com/office/drawing/2014/main" id="{69CA1857-7B05-48AA-45C8-D59A2DD10B4C}"/>
              </a:ext>
            </a:extLst>
          </p:cNvPr>
          <p:cNvSpPr txBox="1"/>
          <p:nvPr/>
        </p:nvSpPr>
        <p:spPr>
          <a:xfrm>
            <a:off x="384868" y="2381769"/>
            <a:ext cx="5428649" cy="523220"/>
          </a:xfrm>
          <a:prstGeom prst="rect">
            <a:avLst/>
          </a:prstGeom>
          <a:noFill/>
        </p:spPr>
        <p:txBody>
          <a:bodyPr wrap="square" rtlCol="0">
            <a:spAutoFit/>
          </a:bodyPr>
          <a:lstStyle/>
          <a:p>
            <a:pPr algn="ctr"/>
            <a:r>
              <a:rPr kumimoji="1" lang="en-US" altLang="ja-JP" sz="2800" dirty="0">
                <a:solidFill>
                  <a:schemeClr val="bg1"/>
                </a:solidFill>
                <a:latin typeface="Meiryo UI" panose="020B0604030504040204" pitchFamily="50" charset="-128"/>
                <a:ea typeface="Meiryo UI" panose="020B0604030504040204" pitchFamily="50" charset="-128"/>
                <a:cs typeface="Arial" pitchFamily="34" charset="0"/>
              </a:rPr>
              <a:t>Nutanix</a:t>
            </a:r>
            <a:r>
              <a:rPr kumimoji="1" lang="ja-JP" altLang="en-US" sz="2800" dirty="0">
                <a:solidFill>
                  <a:schemeClr val="bg1"/>
                </a:solidFill>
                <a:latin typeface="Meiryo UI" panose="020B0604030504040204" pitchFamily="50" charset="-128"/>
                <a:ea typeface="Meiryo UI" panose="020B0604030504040204" pitchFamily="50" charset="-128"/>
                <a:cs typeface="Arial" pitchFamily="34" charset="0"/>
              </a:rPr>
              <a:t>で構築したクラウドの場合</a:t>
            </a:r>
          </a:p>
        </p:txBody>
      </p:sp>
      <p:cxnSp>
        <p:nvCxnSpPr>
          <p:cNvPr id="16" name="直線コネクタ 15">
            <a:extLst>
              <a:ext uri="{FF2B5EF4-FFF2-40B4-BE49-F238E27FC236}">
                <a16:creationId xmlns:a16="http://schemas.microsoft.com/office/drawing/2014/main" id="{624CD25F-AD49-9E29-BA05-2B0487B3978D}"/>
              </a:ext>
            </a:extLst>
          </p:cNvPr>
          <p:cNvCxnSpPr/>
          <p:nvPr/>
        </p:nvCxnSpPr>
        <p:spPr>
          <a:xfrm>
            <a:off x="430522" y="3977538"/>
            <a:ext cx="5310947" cy="0"/>
          </a:xfrm>
          <a:prstGeom prst="line">
            <a:avLst/>
          </a:prstGeom>
          <a:ln w="57150">
            <a:solidFill>
              <a:srgbClr val="FFFF00"/>
            </a:solidFill>
          </a:ln>
        </p:spPr>
        <p:style>
          <a:lnRef idx="2">
            <a:schemeClr val="accent5"/>
          </a:lnRef>
          <a:fillRef idx="0">
            <a:schemeClr val="accent5"/>
          </a:fillRef>
          <a:effectRef idx="1">
            <a:schemeClr val="accent5"/>
          </a:effectRef>
          <a:fontRef idx="minor">
            <a:schemeClr val="tx1"/>
          </a:fontRef>
        </p:style>
      </p:cxnSp>
      <p:sp>
        <p:nvSpPr>
          <p:cNvPr id="17" name="正方形/長方形 16">
            <a:extLst>
              <a:ext uri="{FF2B5EF4-FFF2-40B4-BE49-F238E27FC236}">
                <a16:creationId xmlns:a16="http://schemas.microsoft.com/office/drawing/2014/main" id="{29A2806A-2DF1-873F-71F0-757909730F32}"/>
              </a:ext>
            </a:extLst>
          </p:cNvPr>
          <p:cNvSpPr/>
          <p:nvPr/>
        </p:nvSpPr>
        <p:spPr>
          <a:xfrm rot="5400000">
            <a:off x="6269512" y="3189350"/>
            <a:ext cx="2053916" cy="1753298"/>
          </a:xfrm>
          <a:prstGeom prst="rect">
            <a:avLst/>
          </a:prstGeom>
          <a:solidFill>
            <a:srgbClr val="00B0F0"/>
          </a:solidFill>
          <a:ln w="28575" cap="flat" cmpd="sng" algn="ctr">
            <a:solidFill>
              <a:srgbClr val="0070C0"/>
            </a:solidFill>
            <a:prstDash val="solid"/>
          </a:ln>
          <a:effectLst/>
        </p:spPr>
        <p:txBody>
          <a:bodyPr vert="vert270" lIns="0" tIns="0" rIns="0" bIns="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b="1" kern="0" dirty="0">
                <a:solidFill>
                  <a:srgbClr val="FFFF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見えない</a:t>
            </a:r>
            <a:br>
              <a:rPr kumimoji="1" lang="en-US" altLang="ja-JP" sz="1600" b="1" kern="0" dirty="0">
                <a:solidFill>
                  <a:srgbClr val="FFFF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br>
            <a:r>
              <a:rPr kumimoji="1" lang="ja-JP" altLang="en-US" sz="1600" b="1" kern="0" dirty="0">
                <a:solidFill>
                  <a:srgbClr val="FFFF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ハードウェア層</a:t>
            </a:r>
            <a:endParaRPr kumimoji="1" lang="en-US" altLang="ja-JP" sz="10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600" b="1" i="0" u="none" strike="noStrike" kern="0" cap="none" spc="0" normalizeH="0" baseline="0" noProof="0" dirty="0" err="1">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20" name="正方形/長方形 19">
            <a:extLst>
              <a:ext uri="{FF2B5EF4-FFF2-40B4-BE49-F238E27FC236}">
                <a16:creationId xmlns:a16="http://schemas.microsoft.com/office/drawing/2014/main" id="{FD95100B-D81E-ED59-7CB0-14367AB275B8}"/>
              </a:ext>
            </a:extLst>
          </p:cNvPr>
          <p:cNvSpPr/>
          <p:nvPr/>
        </p:nvSpPr>
        <p:spPr>
          <a:xfrm rot="5400000">
            <a:off x="9465239" y="3383528"/>
            <a:ext cx="2053916" cy="1364942"/>
          </a:xfrm>
          <a:prstGeom prst="rect">
            <a:avLst/>
          </a:prstGeom>
          <a:solidFill>
            <a:srgbClr val="00B0F0"/>
          </a:solidFill>
          <a:ln w="28575" cap="flat" cmpd="sng" algn="ctr">
            <a:solidFill>
              <a:srgbClr val="0070C0"/>
            </a:solidFill>
            <a:prstDash val="solid"/>
          </a:ln>
          <a:effectLst/>
        </p:spPr>
        <p:txBody>
          <a:bodyPr vert="vert270" lIns="0" tIns="0" rIns="0" bIns="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lvl="0" algn="ctr" defTabSz="914400">
              <a:defRPr/>
            </a:pPr>
            <a:r>
              <a:rPr kumimoji="1" lang="ja-JP" altLang="en-US" sz="1600" b="1" kern="0" dirty="0">
                <a:solidFill>
                  <a:srgbClr val="FFFF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見えない</a:t>
            </a:r>
            <a:br>
              <a:rPr kumimoji="1" lang="en-US" altLang="ja-JP" sz="1600" b="1" kern="0" dirty="0">
                <a:solidFill>
                  <a:srgbClr val="FFFF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br>
            <a:r>
              <a:rPr kumimoji="1" lang="ja-JP" altLang="en-US" sz="1600" b="1" kern="0" dirty="0">
                <a:solidFill>
                  <a:srgbClr val="FFFF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ハードウェア層</a:t>
            </a:r>
            <a:endParaRPr kumimoji="1" lang="en-US" altLang="ja-JP" sz="1000" b="1" kern="0" dirty="0">
              <a:solidFill>
                <a:srgbClr val="FFFF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600" b="1" i="0" u="none" strike="noStrike" kern="0" cap="none" spc="0" normalizeH="0" baseline="0" noProof="0" dirty="0" err="1">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21" name="四角形: 角を丸くする 20">
            <a:extLst>
              <a:ext uri="{FF2B5EF4-FFF2-40B4-BE49-F238E27FC236}">
                <a16:creationId xmlns:a16="http://schemas.microsoft.com/office/drawing/2014/main" id="{E0C30D6F-05E7-6962-D773-AE6770A78E82}"/>
              </a:ext>
            </a:extLst>
          </p:cNvPr>
          <p:cNvSpPr/>
          <p:nvPr/>
        </p:nvSpPr>
        <p:spPr>
          <a:xfrm>
            <a:off x="6465817" y="3506775"/>
            <a:ext cx="1613760" cy="390460"/>
          </a:xfrm>
          <a:prstGeom prst="roundRect">
            <a:avLst/>
          </a:prstGeom>
          <a:solidFill>
            <a:srgbClr val="00B050"/>
          </a:solidFill>
          <a:ln w="25400" cap="flat" cmpd="sng" algn="ctr">
            <a:solidFill>
              <a:srgbClr val="0070C0"/>
            </a:solidFill>
            <a:prstDash val="solid"/>
          </a:ln>
          <a:effectLst/>
        </p:spPr>
        <p:txBody>
          <a:bodyPr lIns="0" tIns="0" rIns="0" bIns="0" rtlCol="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　　　　　ハイパーバイザー</a:t>
            </a:r>
          </a:p>
        </p:txBody>
      </p:sp>
      <p:sp>
        <p:nvSpPr>
          <p:cNvPr id="33" name="四角形: 角を丸くする 32">
            <a:extLst>
              <a:ext uri="{FF2B5EF4-FFF2-40B4-BE49-F238E27FC236}">
                <a16:creationId xmlns:a16="http://schemas.microsoft.com/office/drawing/2014/main" id="{0794335F-6CC5-4FAF-44B4-7F6761BE23F9}"/>
              </a:ext>
            </a:extLst>
          </p:cNvPr>
          <p:cNvSpPr/>
          <p:nvPr/>
        </p:nvSpPr>
        <p:spPr>
          <a:xfrm>
            <a:off x="7125080" y="3116888"/>
            <a:ext cx="451343" cy="318720"/>
          </a:xfrm>
          <a:prstGeom prst="roundRect">
            <a:avLst/>
          </a:prstGeom>
          <a:solidFill>
            <a:srgbClr val="00B050"/>
          </a:solidFill>
          <a:ln w="25400" cap="flat" cmpd="sng" algn="ctr">
            <a:solidFill>
              <a:srgbClr val="0070C0"/>
            </a:solidFill>
            <a:prstDash val="solid"/>
          </a:ln>
          <a:effectLst/>
        </p:spPr>
        <p:txBody>
          <a:bodyPr lIns="0" tIns="0" rIns="0" bIns="0" rtlCol="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仮想</a:t>
            </a:r>
            <a:br>
              <a:rPr kumimoji="1" lang="en-US" altLang="ja-JP"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br>
            <a:r>
              <a:rPr kumimoji="1" lang="ja-JP" altLang="en-US"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マシン</a:t>
            </a:r>
          </a:p>
        </p:txBody>
      </p:sp>
      <p:sp>
        <p:nvSpPr>
          <p:cNvPr id="34" name="四角形: 角を丸くする 33">
            <a:extLst>
              <a:ext uri="{FF2B5EF4-FFF2-40B4-BE49-F238E27FC236}">
                <a16:creationId xmlns:a16="http://schemas.microsoft.com/office/drawing/2014/main" id="{628225FB-F75A-C6F2-D94A-BA6A93362975}"/>
              </a:ext>
            </a:extLst>
          </p:cNvPr>
          <p:cNvSpPr/>
          <p:nvPr/>
        </p:nvSpPr>
        <p:spPr>
          <a:xfrm>
            <a:off x="7628234" y="3119653"/>
            <a:ext cx="451343" cy="318720"/>
          </a:xfrm>
          <a:prstGeom prst="roundRect">
            <a:avLst/>
          </a:prstGeom>
          <a:solidFill>
            <a:srgbClr val="00B050"/>
          </a:solidFill>
          <a:ln w="25400" cap="flat" cmpd="sng" algn="ctr">
            <a:solidFill>
              <a:srgbClr val="0070C0"/>
            </a:solidFill>
            <a:prstDash val="solid"/>
          </a:ln>
          <a:effectLst/>
        </p:spPr>
        <p:txBody>
          <a:bodyPr lIns="0" tIns="0" rIns="0" bIns="0" rtlCol="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仮想</a:t>
            </a:r>
            <a:br>
              <a:rPr kumimoji="1" lang="en-US" altLang="ja-JP"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br>
            <a:r>
              <a:rPr kumimoji="1" lang="ja-JP" altLang="en-US"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マシン</a:t>
            </a:r>
          </a:p>
        </p:txBody>
      </p:sp>
      <p:sp>
        <p:nvSpPr>
          <p:cNvPr id="35" name="正方形/長方形 34">
            <a:extLst>
              <a:ext uri="{FF2B5EF4-FFF2-40B4-BE49-F238E27FC236}">
                <a16:creationId xmlns:a16="http://schemas.microsoft.com/office/drawing/2014/main" id="{A3780758-0603-AD10-94A7-F186227BDDAB}"/>
              </a:ext>
            </a:extLst>
          </p:cNvPr>
          <p:cNvSpPr/>
          <p:nvPr/>
        </p:nvSpPr>
        <p:spPr>
          <a:xfrm rot="5400000">
            <a:off x="7964918" y="3382692"/>
            <a:ext cx="2053916" cy="1364942"/>
          </a:xfrm>
          <a:prstGeom prst="rect">
            <a:avLst/>
          </a:prstGeom>
          <a:solidFill>
            <a:srgbClr val="00B0F0"/>
          </a:solidFill>
          <a:ln w="28575" cap="flat" cmpd="sng" algn="ctr">
            <a:solidFill>
              <a:srgbClr val="0070C0"/>
            </a:solidFill>
            <a:prstDash val="solid"/>
          </a:ln>
          <a:effectLst/>
        </p:spPr>
        <p:txBody>
          <a:bodyPr vert="vert270" lIns="0" tIns="0" rIns="0" bIns="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lvl="0" algn="ctr" defTabSz="914400">
              <a:defRPr/>
            </a:pPr>
            <a:r>
              <a:rPr kumimoji="1" lang="ja-JP" altLang="en-US" sz="1600" b="1" kern="0" dirty="0">
                <a:solidFill>
                  <a:srgbClr val="FFFF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見えない</a:t>
            </a:r>
            <a:br>
              <a:rPr kumimoji="1" lang="en-US" altLang="ja-JP" sz="1600" b="1" kern="0" dirty="0">
                <a:solidFill>
                  <a:srgbClr val="FFFF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br>
            <a:r>
              <a:rPr kumimoji="1" lang="ja-JP" altLang="en-US" sz="1600" b="1" kern="0" dirty="0">
                <a:solidFill>
                  <a:srgbClr val="FFFF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ハードウェア層</a:t>
            </a: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600" b="1" i="0" u="none" strike="noStrike" kern="0" cap="none" spc="0" normalizeH="0" baseline="0" noProof="0" dirty="0" err="1">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36" name="四角形: 角を丸くする 35">
            <a:extLst>
              <a:ext uri="{FF2B5EF4-FFF2-40B4-BE49-F238E27FC236}">
                <a16:creationId xmlns:a16="http://schemas.microsoft.com/office/drawing/2014/main" id="{513F8F01-B4C9-F872-2BBD-687D86A867EB}"/>
              </a:ext>
            </a:extLst>
          </p:cNvPr>
          <p:cNvSpPr/>
          <p:nvPr/>
        </p:nvSpPr>
        <p:spPr>
          <a:xfrm>
            <a:off x="8352147" y="3507609"/>
            <a:ext cx="1274925" cy="382641"/>
          </a:xfrm>
          <a:prstGeom prst="roundRect">
            <a:avLst/>
          </a:prstGeom>
          <a:solidFill>
            <a:srgbClr val="00B050"/>
          </a:solidFill>
          <a:ln w="25400" cap="flat" cmpd="sng" algn="ctr">
            <a:solidFill>
              <a:srgbClr val="0070C0"/>
            </a:solidFill>
            <a:prstDash val="solid"/>
          </a:ln>
          <a:effectLst/>
        </p:spPr>
        <p:txBody>
          <a:bodyPr lIns="0" tIns="0" rIns="0" bIns="0" rtlCol="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　　　　　　ハイパーバイザー</a:t>
            </a:r>
          </a:p>
        </p:txBody>
      </p:sp>
      <p:sp>
        <p:nvSpPr>
          <p:cNvPr id="37" name="四角形: 角を丸くする 36">
            <a:extLst>
              <a:ext uri="{FF2B5EF4-FFF2-40B4-BE49-F238E27FC236}">
                <a16:creationId xmlns:a16="http://schemas.microsoft.com/office/drawing/2014/main" id="{07BA904A-9730-A321-6F48-6BFA1CB08E05}"/>
              </a:ext>
            </a:extLst>
          </p:cNvPr>
          <p:cNvSpPr/>
          <p:nvPr/>
        </p:nvSpPr>
        <p:spPr>
          <a:xfrm>
            <a:off x="8425618" y="3127448"/>
            <a:ext cx="451343" cy="318720"/>
          </a:xfrm>
          <a:prstGeom prst="roundRect">
            <a:avLst/>
          </a:prstGeom>
          <a:solidFill>
            <a:srgbClr val="00B050"/>
          </a:solidFill>
          <a:ln w="25400" cap="flat" cmpd="sng" algn="ctr">
            <a:solidFill>
              <a:srgbClr val="0070C0"/>
            </a:solidFill>
            <a:prstDash val="solid"/>
          </a:ln>
          <a:effectLst/>
        </p:spPr>
        <p:txBody>
          <a:bodyPr lIns="0" tIns="0" rIns="0" bIns="0" rtlCol="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仮想</a:t>
            </a:r>
            <a:br>
              <a:rPr kumimoji="1" lang="en-US" altLang="ja-JP"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br>
            <a:r>
              <a:rPr kumimoji="1" lang="ja-JP" altLang="en-US"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マシン</a:t>
            </a:r>
          </a:p>
        </p:txBody>
      </p:sp>
      <p:sp>
        <p:nvSpPr>
          <p:cNvPr id="38" name="四角形: 角を丸くする 37">
            <a:extLst>
              <a:ext uri="{FF2B5EF4-FFF2-40B4-BE49-F238E27FC236}">
                <a16:creationId xmlns:a16="http://schemas.microsoft.com/office/drawing/2014/main" id="{712C0BDE-D694-86F9-843C-5E63C75CDB6E}"/>
              </a:ext>
            </a:extLst>
          </p:cNvPr>
          <p:cNvSpPr/>
          <p:nvPr/>
        </p:nvSpPr>
        <p:spPr>
          <a:xfrm>
            <a:off x="9872811" y="3508445"/>
            <a:ext cx="1257797" cy="388789"/>
          </a:xfrm>
          <a:prstGeom prst="roundRect">
            <a:avLst/>
          </a:prstGeom>
          <a:solidFill>
            <a:srgbClr val="00B050"/>
          </a:solidFill>
          <a:ln w="25400" cap="flat" cmpd="sng" algn="ctr">
            <a:solidFill>
              <a:srgbClr val="0070C0"/>
            </a:solidFill>
            <a:prstDash val="solid"/>
          </a:ln>
          <a:effectLst/>
        </p:spPr>
        <p:txBody>
          <a:bodyPr lIns="0" tIns="0" rIns="0" bIns="0" rtlCol="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　　　　　　ハイパーバイザー</a:t>
            </a:r>
          </a:p>
        </p:txBody>
      </p:sp>
      <p:sp>
        <p:nvSpPr>
          <p:cNvPr id="39" name="四角形: 角を丸くする 38">
            <a:extLst>
              <a:ext uri="{FF2B5EF4-FFF2-40B4-BE49-F238E27FC236}">
                <a16:creationId xmlns:a16="http://schemas.microsoft.com/office/drawing/2014/main" id="{5CF85ABC-7AE8-C850-D8DF-D35623158FF7}"/>
              </a:ext>
            </a:extLst>
          </p:cNvPr>
          <p:cNvSpPr/>
          <p:nvPr/>
        </p:nvSpPr>
        <p:spPr>
          <a:xfrm>
            <a:off x="10382804" y="3115842"/>
            <a:ext cx="451343" cy="318720"/>
          </a:xfrm>
          <a:prstGeom prst="roundRect">
            <a:avLst/>
          </a:prstGeom>
          <a:solidFill>
            <a:srgbClr val="00B050"/>
          </a:solidFill>
          <a:ln w="25400" cap="flat" cmpd="sng" algn="ctr">
            <a:solidFill>
              <a:srgbClr val="0070C0"/>
            </a:solidFill>
            <a:prstDash val="solid"/>
          </a:ln>
          <a:effectLst/>
        </p:spPr>
        <p:txBody>
          <a:bodyPr lIns="0" tIns="0" rIns="0" bIns="0" rtlCol="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仮想</a:t>
            </a:r>
            <a:br>
              <a:rPr kumimoji="1" lang="en-US" altLang="ja-JP"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br>
            <a:r>
              <a:rPr kumimoji="1" lang="ja-JP" altLang="en-US"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マシン</a:t>
            </a:r>
          </a:p>
        </p:txBody>
      </p:sp>
      <p:sp>
        <p:nvSpPr>
          <p:cNvPr id="40" name="四角形: 角を丸くする 39">
            <a:extLst>
              <a:ext uri="{FF2B5EF4-FFF2-40B4-BE49-F238E27FC236}">
                <a16:creationId xmlns:a16="http://schemas.microsoft.com/office/drawing/2014/main" id="{BEB35FCC-1D00-6023-6C71-BAC43FDA5815}"/>
              </a:ext>
            </a:extLst>
          </p:cNvPr>
          <p:cNvSpPr/>
          <p:nvPr/>
        </p:nvSpPr>
        <p:spPr>
          <a:xfrm>
            <a:off x="6487375" y="3539569"/>
            <a:ext cx="451343" cy="318720"/>
          </a:xfrm>
          <a:prstGeom prst="roundRect">
            <a:avLst/>
          </a:prstGeom>
          <a:solidFill>
            <a:srgbClr val="6AC346">
              <a:lumMod val="20000"/>
              <a:lumOff val="80000"/>
            </a:srgbClr>
          </a:solidFill>
          <a:ln w="25400" cap="flat" cmpd="sng" algn="ctr">
            <a:solidFill>
              <a:srgbClr val="6AC346"/>
            </a:solidFill>
            <a:prstDash val="solid"/>
          </a:ln>
          <a:effectLst/>
        </p:spPr>
        <p:txBody>
          <a:bodyPr lIns="0" tIns="0" rIns="0" bIns="0" rtlCol="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HCI</a:t>
            </a:r>
            <a:endParaRPr kumimoji="1" lang="ja-JP" altLang="en-US" sz="9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41" name="四角形: 角を丸くする 40">
            <a:extLst>
              <a:ext uri="{FF2B5EF4-FFF2-40B4-BE49-F238E27FC236}">
                <a16:creationId xmlns:a16="http://schemas.microsoft.com/office/drawing/2014/main" id="{F819848E-121B-749C-EF12-B065B745503D}"/>
              </a:ext>
            </a:extLst>
          </p:cNvPr>
          <p:cNvSpPr/>
          <p:nvPr/>
        </p:nvSpPr>
        <p:spPr>
          <a:xfrm>
            <a:off x="8380413" y="3529836"/>
            <a:ext cx="451343" cy="318720"/>
          </a:xfrm>
          <a:prstGeom prst="roundRect">
            <a:avLst/>
          </a:prstGeom>
          <a:solidFill>
            <a:srgbClr val="6AC346">
              <a:lumMod val="20000"/>
              <a:lumOff val="80000"/>
            </a:srgbClr>
          </a:solidFill>
          <a:ln w="25400" cap="flat" cmpd="sng" algn="ctr">
            <a:solidFill>
              <a:srgbClr val="6AC346"/>
            </a:solidFill>
            <a:prstDash val="solid"/>
          </a:ln>
          <a:effectLst/>
        </p:spPr>
        <p:txBody>
          <a:bodyPr lIns="0" tIns="0" rIns="0" bIns="0" rtlCol="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HCI</a:t>
            </a:r>
            <a:endParaRPr kumimoji="1" lang="ja-JP" altLang="en-US" sz="9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42" name="四角形: 角を丸くする 41">
            <a:extLst>
              <a:ext uri="{FF2B5EF4-FFF2-40B4-BE49-F238E27FC236}">
                <a16:creationId xmlns:a16="http://schemas.microsoft.com/office/drawing/2014/main" id="{24301948-1A51-FDF0-C115-4BA9A7370EE1}"/>
              </a:ext>
            </a:extLst>
          </p:cNvPr>
          <p:cNvSpPr/>
          <p:nvPr/>
        </p:nvSpPr>
        <p:spPr>
          <a:xfrm>
            <a:off x="9887346" y="3539569"/>
            <a:ext cx="451343" cy="318720"/>
          </a:xfrm>
          <a:prstGeom prst="roundRect">
            <a:avLst/>
          </a:prstGeom>
          <a:solidFill>
            <a:srgbClr val="6AC346">
              <a:lumMod val="20000"/>
              <a:lumOff val="80000"/>
            </a:srgbClr>
          </a:solidFill>
          <a:ln w="25400" cap="flat" cmpd="sng" algn="ctr">
            <a:solidFill>
              <a:srgbClr val="6AC346"/>
            </a:solidFill>
            <a:prstDash val="solid"/>
          </a:ln>
          <a:effectLst/>
        </p:spPr>
        <p:txBody>
          <a:bodyPr lIns="0" tIns="0" rIns="0" bIns="0" rtlCol="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HCI</a:t>
            </a:r>
            <a:endParaRPr kumimoji="1" lang="ja-JP" altLang="en-US" sz="9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43" name="テキスト ボックス 42">
            <a:extLst>
              <a:ext uri="{FF2B5EF4-FFF2-40B4-BE49-F238E27FC236}">
                <a16:creationId xmlns:a16="http://schemas.microsoft.com/office/drawing/2014/main" id="{5CC9019F-FC57-CC76-8256-65B4C66AAF8B}"/>
              </a:ext>
            </a:extLst>
          </p:cNvPr>
          <p:cNvSpPr txBox="1"/>
          <p:nvPr/>
        </p:nvSpPr>
        <p:spPr>
          <a:xfrm>
            <a:off x="6044277" y="2381769"/>
            <a:ext cx="5428649" cy="523220"/>
          </a:xfrm>
          <a:prstGeom prst="rect">
            <a:avLst/>
          </a:prstGeom>
          <a:noFill/>
        </p:spPr>
        <p:txBody>
          <a:bodyPr wrap="square" rtlCol="0">
            <a:spAutoFit/>
          </a:bodyPr>
          <a:lstStyle/>
          <a:p>
            <a:pPr algn="ctr"/>
            <a:r>
              <a:rPr kumimoji="1" lang="ja-JP" altLang="en-US" sz="2800" dirty="0">
                <a:solidFill>
                  <a:schemeClr val="bg1"/>
                </a:solidFill>
                <a:latin typeface="Meiryo UI" panose="020B0604030504040204" pitchFamily="50" charset="-128"/>
                <a:ea typeface="Meiryo UI" panose="020B0604030504040204" pitchFamily="50" charset="-128"/>
                <a:cs typeface="Arial" pitchFamily="34" charset="0"/>
              </a:rPr>
              <a:t>一般的なクラウドの場合</a:t>
            </a:r>
          </a:p>
        </p:txBody>
      </p:sp>
      <p:cxnSp>
        <p:nvCxnSpPr>
          <p:cNvPr id="45" name="直線コネクタ 44">
            <a:extLst>
              <a:ext uri="{FF2B5EF4-FFF2-40B4-BE49-F238E27FC236}">
                <a16:creationId xmlns:a16="http://schemas.microsoft.com/office/drawing/2014/main" id="{F1A747DA-6C37-1A74-1FE3-916B5441E8A7}"/>
              </a:ext>
            </a:extLst>
          </p:cNvPr>
          <p:cNvCxnSpPr/>
          <p:nvPr/>
        </p:nvCxnSpPr>
        <p:spPr>
          <a:xfrm>
            <a:off x="6089931" y="3490019"/>
            <a:ext cx="5310947" cy="0"/>
          </a:xfrm>
          <a:prstGeom prst="line">
            <a:avLst/>
          </a:prstGeom>
          <a:ln w="57150">
            <a:solidFill>
              <a:srgbClr val="C00000"/>
            </a:solidFill>
          </a:ln>
        </p:spPr>
        <p:style>
          <a:lnRef idx="2">
            <a:schemeClr val="accent5"/>
          </a:lnRef>
          <a:fillRef idx="0">
            <a:schemeClr val="accent5"/>
          </a:fillRef>
          <a:effectRef idx="1">
            <a:schemeClr val="accent5"/>
          </a:effectRef>
          <a:fontRef idx="minor">
            <a:schemeClr val="tx1"/>
          </a:fontRef>
        </p:style>
      </p:cxnSp>
      <p:sp>
        <p:nvSpPr>
          <p:cNvPr id="5" name="四角形: 角を丸くする 4">
            <a:extLst>
              <a:ext uri="{FF2B5EF4-FFF2-40B4-BE49-F238E27FC236}">
                <a16:creationId xmlns:a16="http://schemas.microsoft.com/office/drawing/2014/main" id="{3546B725-0B24-514B-FF22-65137F1332A2}"/>
              </a:ext>
            </a:extLst>
          </p:cNvPr>
          <p:cNvSpPr/>
          <p:nvPr/>
        </p:nvSpPr>
        <p:spPr>
          <a:xfrm>
            <a:off x="11215277" y="17684"/>
            <a:ext cx="872405" cy="843420"/>
          </a:xfrm>
          <a:prstGeom prst="roundRect">
            <a:avLst/>
          </a:prstGeom>
          <a:solidFill>
            <a:srgbClr val="294E95"/>
          </a:solidFill>
          <a:ln w="25400" cap="flat" cmpd="sng" algn="ctr">
            <a:noFill/>
            <a:prstDash val="solid"/>
          </a:ln>
          <a:effectLst/>
        </p:spPr>
        <p:txBody>
          <a:bodyPr lIns="36000" tIns="0" rIns="36000" bIns="0"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050" kern="0" noProof="0" dirty="0">
                <a:solidFill>
                  <a:prstClr val="white"/>
                </a:solidFill>
                <a:latin typeface="Meiryo UI" panose="020B0604030504040204" pitchFamily="50" charset="-128"/>
                <a:ea typeface="Meiryo UI" panose="020B0604030504040204" pitchFamily="50" charset="-128"/>
              </a:rPr>
              <a:t>複数環境におけるコントロール性</a:t>
            </a:r>
          </a:p>
        </p:txBody>
      </p:sp>
      <p:sp>
        <p:nvSpPr>
          <p:cNvPr id="6" name="テキスト ボックス 5">
            <a:extLst>
              <a:ext uri="{FF2B5EF4-FFF2-40B4-BE49-F238E27FC236}">
                <a16:creationId xmlns:a16="http://schemas.microsoft.com/office/drawing/2014/main" id="{9AC13469-6763-E520-8D14-8237655AC049}"/>
              </a:ext>
            </a:extLst>
          </p:cNvPr>
          <p:cNvSpPr txBox="1"/>
          <p:nvPr/>
        </p:nvSpPr>
        <p:spPr>
          <a:xfrm>
            <a:off x="601646" y="5384287"/>
            <a:ext cx="5211872" cy="646331"/>
          </a:xfrm>
          <a:prstGeom prst="rect">
            <a:avLst/>
          </a:prstGeom>
          <a:noFill/>
        </p:spPr>
        <p:txBody>
          <a:bodyPr wrap="square" rtlCol="0">
            <a:spAutoFit/>
          </a:bodyPr>
          <a:lstStyle/>
          <a:p>
            <a:pPr algn="ctr"/>
            <a:r>
              <a:rPr kumimoji="1" lang="ja-JP" altLang="en-US" sz="1800" dirty="0">
                <a:solidFill>
                  <a:schemeClr val="bg1"/>
                </a:solidFill>
                <a:latin typeface="Meiryo UI" panose="020B0604030504040204" pitchFamily="50" charset="-128"/>
                <a:ea typeface="Meiryo UI" panose="020B0604030504040204" pitchFamily="50" charset="-128"/>
                <a:cs typeface="Arial" pitchFamily="34" charset="0"/>
              </a:rPr>
              <a:t>バージョン管理だけなく、セキュリティパッチの適用判断も</a:t>
            </a:r>
            <a:br>
              <a:rPr kumimoji="1" lang="en-US" altLang="ja-JP" sz="1800" dirty="0">
                <a:solidFill>
                  <a:schemeClr val="bg1"/>
                </a:solidFill>
                <a:latin typeface="Meiryo UI" panose="020B0604030504040204" pitchFamily="50" charset="-128"/>
                <a:ea typeface="Meiryo UI" panose="020B0604030504040204" pitchFamily="50" charset="-128"/>
                <a:cs typeface="Arial" pitchFamily="34" charset="0"/>
              </a:rPr>
            </a:br>
            <a:r>
              <a:rPr kumimoji="1" lang="ja-JP" altLang="en-US" sz="1800" dirty="0">
                <a:solidFill>
                  <a:schemeClr val="bg1"/>
                </a:solidFill>
                <a:latin typeface="Meiryo UI" panose="020B0604030504040204" pitchFamily="50" charset="-128"/>
                <a:ea typeface="Meiryo UI" panose="020B0604030504040204" pitchFamily="50" charset="-128"/>
                <a:cs typeface="Arial" pitchFamily="34" charset="0"/>
              </a:rPr>
              <a:t>利用する側が管理をする事ができる</a:t>
            </a:r>
          </a:p>
        </p:txBody>
      </p:sp>
      <p:sp>
        <p:nvSpPr>
          <p:cNvPr id="10" name="Slide Number Placeholder 5">
            <a:extLst>
              <a:ext uri="{FF2B5EF4-FFF2-40B4-BE49-F238E27FC236}">
                <a16:creationId xmlns:a16="http://schemas.microsoft.com/office/drawing/2014/main" id="{C89C52BA-B4E3-CC15-470E-DFE6CC1F3930}"/>
              </a:ext>
            </a:extLst>
          </p:cNvPr>
          <p:cNvSpPr>
            <a:spLocks noGrp="1"/>
          </p:cNvSpPr>
          <p:nvPr>
            <p:ph type="sldNum" sz="quarter" idx="4"/>
          </p:nvPr>
        </p:nvSpPr>
        <p:spPr>
          <a:xfrm>
            <a:off x="11672569" y="6400800"/>
            <a:ext cx="439026" cy="155448"/>
          </a:xfrm>
          <a:prstGeom prst="rect">
            <a:avLst/>
          </a:prstGeom>
        </p:spPr>
        <p:txBody>
          <a:bodyPr vert="horz" lIns="0" tIns="0" rIns="0" bIns="0" rtlCol="0" anchor="ctr"/>
          <a:lstStyle>
            <a:lvl1pPr algn="ctr">
              <a:defRPr sz="1000">
                <a:solidFill>
                  <a:schemeClr val="bg1"/>
                </a:solidFill>
                <a:latin typeface="Arial" panose="020B0604020202020204" pitchFamily="34" charset="0"/>
                <a:cs typeface="Arial" panose="020B0604020202020204" pitchFamily="34" charset="0"/>
              </a:defRPr>
            </a:lvl1pPr>
          </a:lstStyle>
          <a:p>
            <a:fld id="{6D22F896-40B5-4ADD-8801-0D06FADFA095}" type="slidenum">
              <a:rPr lang="en-US" smtClean="0"/>
              <a:pPr/>
              <a:t>22</a:t>
            </a:fld>
            <a:endParaRPr lang="en-US" dirty="0"/>
          </a:p>
        </p:txBody>
      </p:sp>
    </p:spTree>
    <p:extLst>
      <p:ext uri="{BB962C8B-B14F-4D97-AF65-F5344CB8AC3E}">
        <p14:creationId xmlns:p14="http://schemas.microsoft.com/office/powerpoint/2010/main" val="97988872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outVertical)">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プレースホルダー 10">
            <a:extLst>
              <a:ext uri="{FF2B5EF4-FFF2-40B4-BE49-F238E27FC236}">
                <a16:creationId xmlns:a16="http://schemas.microsoft.com/office/drawing/2014/main" id="{98B83472-B2F0-CC6E-852F-745CF28FE01D}"/>
              </a:ext>
            </a:extLst>
          </p:cNvPr>
          <p:cNvSpPr>
            <a:spLocks noGrp="1"/>
          </p:cNvSpPr>
          <p:nvPr>
            <p:ph type="body" idx="10"/>
          </p:nvPr>
        </p:nvSpPr>
        <p:spPr/>
        <p:txBody>
          <a:bodyPr/>
          <a:lstStyle/>
          <a:p>
            <a:r>
              <a:rPr lang="ja-JP" altLang="en-US" dirty="0">
                <a:latin typeface="Meiryo UI" panose="020B0604030504040204" pitchFamily="50" charset="-128"/>
                <a:ea typeface="Meiryo UI" panose="020B0604030504040204" pitchFamily="50" charset="-128"/>
              </a:rPr>
              <a:t>新たなビジネスアーキテクチャの補完</a:t>
            </a:r>
          </a:p>
        </p:txBody>
      </p:sp>
      <p:sp>
        <p:nvSpPr>
          <p:cNvPr id="2" name="タイトル 1">
            <a:extLst>
              <a:ext uri="{FF2B5EF4-FFF2-40B4-BE49-F238E27FC236}">
                <a16:creationId xmlns:a16="http://schemas.microsoft.com/office/drawing/2014/main" id="{0BC449FB-2184-BC02-8127-3D5D8B572182}"/>
              </a:ext>
            </a:extLst>
          </p:cNvPr>
          <p:cNvSpPr>
            <a:spLocks noGrp="1"/>
          </p:cNvSpPr>
          <p:nvPr>
            <p:ph type="title"/>
          </p:nvPr>
        </p:nvSpPr>
        <p:spPr/>
        <p:txBody>
          <a:bodyPr/>
          <a:lstStyle/>
          <a:p>
            <a:r>
              <a:rPr kumimoji="1" lang="ja-JP" altLang="en-US" dirty="0">
                <a:latin typeface="UD デジタル 教科書体 NK-R" panose="02020400000000000000" pitchFamily="18" charset="-128"/>
                <a:ea typeface="UD デジタル 教科書体 NK-R" panose="02020400000000000000" pitchFamily="18" charset="-128"/>
              </a:rPr>
              <a:t>クラウド要素④：初回のリフト＆</a:t>
            </a:r>
            <a:r>
              <a:rPr kumimoji="1" lang="ja-JP" altLang="en-US" dirty="0">
                <a:solidFill>
                  <a:schemeClr val="bg1">
                    <a:lumMod val="50000"/>
                  </a:schemeClr>
                </a:solidFill>
                <a:latin typeface="UD デジタル 教科書体 NK-R" panose="02020400000000000000" pitchFamily="18" charset="-128"/>
                <a:ea typeface="UD デジタル 教科書体 NK-R" panose="02020400000000000000" pitchFamily="18" charset="-128"/>
              </a:rPr>
              <a:t>シフト</a:t>
            </a:r>
            <a:r>
              <a:rPr kumimoji="1" lang="ja-JP" altLang="en-US" dirty="0">
                <a:latin typeface="UD デジタル 教科書体 NK-R" panose="02020400000000000000" pitchFamily="18" charset="-128"/>
                <a:ea typeface="UD デジタル 教科書体 NK-R" panose="02020400000000000000" pitchFamily="18" charset="-128"/>
              </a:rPr>
              <a:t>も　</a:t>
            </a:r>
            <a:r>
              <a:rPr kumimoji="1" lang="en-US" altLang="ja-JP" dirty="0">
                <a:latin typeface="UD デジタル 教科書体 NK-R" panose="02020400000000000000" pitchFamily="18" charset="-128"/>
                <a:ea typeface="UD デジタル 教科書体 NK-R" panose="02020400000000000000" pitchFamily="18" charset="-128"/>
              </a:rPr>
              <a:t>Nutanix Move</a:t>
            </a:r>
            <a:r>
              <a:rPr kumimoji="1" lang="ja-JP" altLang="en-US" dirty="0">
                <a:latin typeface="UD デジタル 教科書体 NK-R" panose="02020400000000000000" pitchFamily="18" charset="-128"/>
                <a:ea typeface="UD デジタル 教科書体 NK-R" panose="02020400000000000000" pitchFamily="18" charset="-128"/>
              </a:rPr>
              <a:t>で！</a:t>
            </a:r>
          </a:p>
        </p:txBody>
      </p:sp>
      <p:pic>
        <p:nvPicPr>
          <p:cNvPr id="1026" name="Picture 2">
            <a:extLst>
              <a:ext uri="{FF2B5EF4-FFF2-40B4-BE49-F238E27FC236}">
                <a16:creationId xmlns:a16="http://schemas.microsoft.com/office/drawing/2014/main" id="{2239E6A9-18A6-32E8-5CDF-BDD6BC32027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44545" y="2750829"/>
            <a:ext cx="2152650" cy="1076325"/>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a:extLst>
              <a:ext uri="{FF2B5EF4-FFF2-40B4-BE49-F238E27FC236}">
                <a16:creationId xmlns:a16="http://schemas.microsoft.com/office/drawing/2014/main" id="{2431C979-311E-054F-C64B-1378E01851BF}"/>
              </a:ext>
            </a:extLst>
          </p:cNvPr>
          <p:cNvSpPr/>
          <p:nvPr/>
        </p:nvSpPr>
        <p:spPr>
          <a:xfrm>
            <a:off x="1637729" y="2214331"/>
            <a:ext cx="1619535" cy="359391"/>
          </a:xfrm>
          <a:prstGeom prst="rect">
            <a:avLst/>
          </a:prstGeom>
          <a:solidFill>
            <a:srgbClr val="B8252E"/>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kumimoji="1" lang="en-US" altLang="ja-JP" sz="1600" dirty="0">
                <a:solidFill>
                  <a:prstClr val="white"/>
                </a:solidFill>
                <a:latin typeface="Meiryo UI" panose="020B0604030504040204" pitchFamily="50" charset="-128"/>
                <a:ea typeface="Meiryo UI" panose="020B0604030504040204" pitchFamily="50" charset="-128"/>
              </a:rPr>
              <a:t>Server</a:t>
            </a:r>
            <a:endParaRPr kumimoji="1" lang="ja-JP" altLang="en-US" sz="1600" dirty="0" err="1">
              <a:solidFill>
                <a:prstClr val="white"/>
              </a:solidFill>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D44BDC53-7E85-1D93-EBB6-96D3BC8B8404}"/>
              </a:ext>
            </a:extLst>
          </p:cNvPr>
          <p:cNvSpPr/>
          <p:nvPr/>
        </p:nvSpPr>
        <p:spPr>
          <a:xfrm>
            <a:off x="1637729" y="2616940"/>
            <a:ext cx="1619535" cy="359391"/>
          </a:xfrm>
          <a:prstGeom prst="rect">
            <a:avLst/>
          </a:prstGeom>
          <a:solidFill>
            <a:srgbClr val="B8252E"/>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kumimoji="1" lang="en-US" altLang="ja-JP" sz="1600" dirty="0">
                <a:solidFill>
                  <a:prstClr val="white"/>
                </a:solidFill>
                <a:latin typeface="Meiryo UI" panose="020B0604030504040204" pitchFamily="50" charset="-128"/>
                <a:ea typeface="Meiryo UI" panose="020B0604030504040204" pitchFamily="50" charset="-128"/>
              </a:rPr>
              <a:t>Server</a:t>
            </a:r>
            <a:endParaRPr kumimoji="1" lang="ja-JP" altLang="en-US" sz="1600" dirty="0" err="1">
              <a:solidFill>
                <a:prstClr val="white"/>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511A55C5-1C34-B6B3-7EDE-91DED209F7AE}"/>
              </a:ext>
            </a:extLst>
          </p:cNvPr>
          <p:cNvSpPr/>
          <p:nvPr/>
        </p:nvSpPr>
        <p:spPr>
          <a:xfrm>
            <a:off x="1637730" y="3019549"/>
            <a:ext cx="1619535" cy="359391"/>
          </a:xfrm>
          <a:prstGeom prst="rect">
            <a:avLst/>
          </a:prstGeom>
          <a:solidFill>
            <a:srgbClr val="B8252E"/>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kumimoji="1" lang="en-US" altLang="ja-JP" sz="1600" dirty="0">
                <a:solidFill>
                  <a:prstClr val="white"/>
                </a:solidFill>
                <a:latin typeface="Meiryo UI" panose="020B0604030504040204" pitchFamily="50" charset="-128"/>
                <a:ea typeface="Meiryo UI" panose="020B0604030504040204" pitchFamily="50" charset="-128"/>
              </a:rPr>
              <a:t>Server</a:t>
            </a:r>
            <a:endParaRPr kumimoji="1" lang="ja-JP" altLang="en-US" sz="1600" dirty="0" err="1">
              <a:solidFill>
                <a:prstClr val="white"/>
              </a:solidFill>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0D5DC334-2682-BED2-CDA1-734DA3062CE0}"/>
              </a:ext>
            </a:extLst>
          </p:cNvPr>
          <p:cNvSpPr/>
          <p:nvPr/>
        </p:nvSpPr>
        <p:spPr>
          <a:xfrm>
            <a:off x="1262417" y="3421020"/>
            <a:ext cx="1144138" cy="194479"/>
          </a:xfrm>
          <a:prstGeom prst="rect">
            <a:avLst/>
          </a:prstGeom>
          <a:solidFill>
            <a:srgbClr val="B8252E"/>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kumimoji="1" lang="en-US" altLang="ja-JP" sz="1600" dirty="0">
                <a:solidFill>
                  <a:prstClr val="white"/>
                </a:solidFill>
                <a:latin typeface="Meiryo UI" panose="020B0604030504040204" pitchFamily="50" charset="-128"/>
                <a:ea typeface="Meiryo UI" panose="020B0604030504040204" pitchFamily="50" charset="-128"/>
              </a:rPr>
              <a:t>Switch</a:t>
            </a:r>
            <a:endParaRPr kumimoji="1" lang="ja-JP" altLang="en-US" sz="1600" dirty="0" err="1">
              <a:solidFill>
                <a:prstClr val="white"/>
              </a:solidFill>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EF5A2517-D91E-D300-DBD3-FBF2D5FC8164}"/>
              </a:ext>
            </a:extLst>
          </p:cNvPr>
          <p:cNvSpPr/>
          <p:nvPr/>
        </p:nvSpPr>
        <p:spPr>
          <a:xfrm>
            <a:off x="2483892" y="3421020"/>
            <a:ext cx="1144138" cy="194479"/>
          </a:xfrm>
          <a:prstGeom prst="rect">
            <a:avLst/>
          </a:prstGeom>
          <a:solidFill>
            <a:srgbClr val="B8252E"/>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kumimoji="1" lang="en-US" altLang="ja-JP" sz="1600" dirty="0">
                <a:solidFill>
                  <a:prstClr val="white"/>
                </a:solidFill>
                <a:latin typeface="Meiryo UI" panose="020B0604030504040204" pitchFamily="50" charset="-128"/>
                <a:ea typeface="Meiryo UI" panose="020B0604030504040204" pitchFamily="50" charset="-128"/>
              </a:rPr>
              <a:t>Switch</a:t>
            </a:r>
            <a:endParaRPr kumimoji="1" lang="ja-JP" altLang="en-US" sz="1600" dirty="0" err="1">
              <a:solidFill>
                <a:prstClr val="white"/>
              </a:solidFill>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BE6DCFAF-E573-D697-D748-CBE824CAF14A}"/>
              </a:ext>
            </a:extLst>
          </p:cNvPr>
          <p:cNvSpPr/>
          <p:nvPr/>
        </p:nvSpPr>
        <p:spPr>
          <a:xfrm>
            <a:off x="1637730" y="3657579"/>
            <a:ext cx="1619535" cy="747219"/>
          </a:xfrm>
          <a:prstGeom prst="rect">
            <a:avLst/>
          </a:prstGeom>
          <a:solidFill>
            <a:srgbClr val="B8252E"/>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kumimoji="1" lang="en-US" altLang="ja-JP" sz="1600" dirty="0">
                <a:solidFill>
                  <a:prstClr val="white"/>
                </a:solidFill>
                <a:latin typeface="Meiryo UI" panose="020B0604030504040204" pitchFamily="50" charset="-128"/>
                <a:ea typeface="Meiryo UI" panose="020B0604030504040204" pitchFamily="50" charset="-128"/>
              </a:rPr>
              <a:t>Storage</a:t>
            </a:r>
            <a:endParaRPr kumimoji="1" lang="ja-JP" altLang="en-US" sz="1600" dirty="0" err="1">
              <a:solidFill>
                <a:prstClr val="white"/>
              </a:solidFill>
              <a:latin typeface="Meiryo UI" panose="020B0604030504040204" pitchFamily="50" charset="-128"/>
              <a:ea typeface="Meiryo UI" panose="020B0604030504040204" pitchFamily="50" charset="-128"/>
            </a:endParaRPr>
          </a:p>
        </p:txBody>
      </p:sp>
      <p:pic>
        <p:nvPicPr>
          <p:cNvPr id="1028" name="Picture 4">
            <a:extLst>
              <a:ext uri="{FF2B5EF4-FFF2-40B4-BE49-F238E27FC236}">
                <a16:creationId xmlns:a16="http://schemas.microsoft.com/office/drawing/2014/main" id="{D83E3A6D-D5FE-F634-4AD2-B941B38A3BE4}"/>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901684" y="1529810"/>
            <a:ext cx="2595801" cy="1563812"/>
          </a:xfrm>
          <a:prstGeom prst="rect">
            <a:avLst/>
          </a:prstGeom>
          <a:noFill/>
          <a:extLst>
            <a:ext uri="{909E8E84-426E-40DD-AFC4-6F175D3DCCD1}">
              <a14:hiddenFill xmlns:a14="http://schemas.microsoft.com/office/drawing/2010/main">
                <a:solidFill>
                  <a:srgbClr val="FFFFFF"/>
                </a:solidFill>
              </a14:hiddenFill>
            </a:ext>
          </a:extLst>
        </p:spPr>
      </p:pic>
      <p:sp>
        <p:nvSpPr>
          <p:cNvPr id="13" name="四角形: 角を丸くする 12">
            <a:extLst>
              <a:ext uri="{FF2B5EF4-FFF2-40B4-BE49-F238E27FC236}">
                <a16:creationId xmlns:a16="http://schemas.microsoft.com/office/drawing/2014/main" id="{4DF0DE28-1AA7-C3A9-91E3-1AA646E21CD4}"/>
              </a:ext>
            </a:extLst>
          </p:cNvPr>
          <p:cNvSpPr/>
          <p:nvPr/>
        </p:nvSpPr>
        <p:spPr>
          <a:xfrm>
            <a:off x="1637730" y="1789112"/>
            <a:ext cx="451343" cy="318720"/>
          </a:xfrm>
          <a:prstGeom prst="roundRect">
            <a:avLst/>
          </a:prstGeom>
          <a:solidFill>
            <a:srgbClr val="6F7170"/>
          </a:solidFill>
          <a:ln w="25400" cap="flat" cmpd="sng" algn="ctr">
            <a:solidFill>
              <a:sysClr val="window" lastClr="FFFFFF"/>
            </a:solidFill>
            <a:prstDash val="solid"/>
          </a:ln>
          <a:effectLst/>
        </p:spPr>
        <p:txBody>
          <a:bodyPr lIns="0" tIns="0" rIns="0" bIns="0" rtlCol="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仮想</a:t>
            </a:r>
            <a:br>
              <a:rPr kumimoji="1" lang="en-US" altLang="ja-JP"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br>
            <a:r>
              <a:rPr kumimoji="1" lang="ja-JP" altLang="en-US"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マシン</a:t>
            </a:r>
          </a:p>
        </p:txBody>
      </p:sp>
      <p:sp>
        <p:nvSpPr>
          <p:cNvPr id="14" name="四角形: 角を丸くする 13">
            <a:extLst>
              <a:ext uri="{FF2B5EF4-FFF2-40B4-BE49-F238E27FC236}">
                <a16:creationId xmlns:a16="http://schemas.microsoft.com/office/drawing/2014/main" id="{1CA540DA-31BD-DCB5-6725-7E410FCDDB14}"/>
              </a:ext>
            </a:extLst>
          </p:cNvPr>
          <p:cNvSpPr/>
          <p:nvPr/>
        </p:nvSpPr>
        <p:spPr>
          <a:xfrm>
            <a:off x="2228513" y="1795459"/>
            <a:ext cx="451343" cy="318720"/>
          </a:xfrm>
          <a:prstGeom prst="roundRect">
            <a:avLst/>
          </a:prstGeom>
          <a:solidFill>
            <a:srgbClr val="6F7170"/>
          </a:solidFill>
          <a:ln w="25400" cap="flat" cmpd="sng" algn="ctr">
            <a:solidFill>
              <a:sysClr val="window" lastClr="FFFFFF"/>
            </a:solidFill>
            <a:prstDash val="solid"/>
          </a:ln>
          <a:effectLst/>
        </p:spPr>
        <p:txBody>
          <a:bodyPr lIns="0" tIns="0" rIns="0" bIns="0" rtlCol="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仮想</a:t>
            </a:r>
            <a:br>
              <a:rPr kumimoji="1" lang="en-US" altLang="ja-JP"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br>
            <a:r>
              <a:rPr kumimoji="1" lang="ja-JP" altLang="en-US"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マシン</a:t>
            </a:r>
          </a:p>
        </p:txBody>
      </p:sp>
      <p:sp>
        <p:nvSpPr>
          <p:cNvPr id="15" name="四角形: 角を丸くする 14">
            <a:extLst>
              <a:ext uri="{FF2B5EF4-FFF2-40B4-BE49-F238E27FC236}">
                <a16:creationId xmlns:a16="http://schemas.microsoft.com/office/drawing/2014/main" id="{B32070B1-3EA6-274F-0EF5-BB2F0DFBF083}"/>
              </a:ext>
            </a:extLst>
          </p:cNvPr>
          <p:cNvSpPr/>
          <p:nvPr/>
        </p:nvSpPr>
        <p:spPr>
          <a:xfrm>
            <a:off x="2819296" y="1788499"/>
            <a:ext cx="451343" cy="318720"/>
          </a:xfrm>
          <a:prstGeom prst="roundRect">
            <a:avLst/>
          </a:prstGeom>
          <a:solidFill>
            <a:srgbClr val="6F7170"/>
          </a:solidFill>
          <a:ln w="25400" cap="flat" cmpd="sng" algn="ctr">
            <a:solidFill>
              <a:sysClr val="window" lastClr="FFFFFF"/>
            </a:solidFill>
            <a:prstDash val="solid"/>
          </a:ln>
          <a:effectLst/>
        </p:spPr>
        <p:txBody>
          <a:bodyPr lIns="0" tIns="0" rIns="0" bIns="0" rtlCol="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仮想</a:t>
            </a:r>
            <a:br>
              <a:rPr kumimoji="1" lang="en-US" altLang="ja-JP"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br>
            <a:r>
              <a:rPr kumimoji="1" lang="ja-JP" altLang="en-US"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マシン</a:t>
            </a:r>
          </a:p>
        </p:txBody>
      </p:sp>
      <p:sp>
        <p:nvSpPr>
          <p:cNvPr id="16" name="正方形/長方形 15">
            <a:extLst>
              <a:ext uri="{FF2B5EF4-FFF2-40B4-BE49-F238E27FC236}">
                <a16:creationId xmlns:a16="http://schemas.microsoft.com/office/drawing/2014/main" id="{FE4EDA0E-7CE8-1501-6ADC-CA116CAEE396}"/>
              </a:ext>
            </a:extLst>
          </p:cNvPr>
          <p:cNvSpPr/>
          <p:nvPr/>
        </p:nvSpPr>
        <p:spPr>
          <a:xfrm>
            <a:off x="6405014" y="2876248"/>
            <a:ext cx="1619535" cy="35939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kumimoji="1" lang="en-US" altLang="ja-JP" sz="1100" dirty="0">
                <a:solidFill>
                  <a:prstClr val="white"/>
                </a:solidFill>
                <a:latin typeface="Meiryo UI" panose="020B0604030504040204" pitchFamily="50" charset="-128"/>
                <a:ea typeface="Meiryo UI" panose="020B0604030504040204" pitchFamily="50" charset="-128"/>
              </a:rPr>
              <a:t>ThinkAgile HX</a:t>
            </a:r>
            <a:br>
              <a:rPr kumimoji="1" lang="en-US" altLang="ja-JP" sz="1100" dirty="0">
                <a:solidFill>
                  <a:prstClr val="white"/>
                </a:solidFill>
                <a:latin typeface="Meiryo UI" panose="020B0604030504040204" pitchFamily="50" charset="-128"/>
                <a:ea typeface="Meiryo UI" panose="020B0604030504040204" pitchFamily="50" charset="-128"/>
              </a:rPr>
            </a:br>
            <a:r>
              <a:rPr kumimoji="1" lang="en-US" altLang="ja-JP" sz="1100" dirty="0">
                <a:solidFill>
                  <a:prstClr val="white"/>
                </a:solidFill>
                <a:latin typeface="Meiryo UI" panose="020B0604030504040204" pitchFamily="50" charset="-128"/>
                <a:ea typeface="Meiryo UI" panose="020B0604030504040204" pitchFamily="50" charset="-128"/>
              </a:rPr>
              <a:t>(Nutanix)</a:t>
            </a:r>
            <a:endParaRPr kumimoji="1" lang="ja-JP" altLang="en-US" sz="1100" dirty="0" err="1">
              <a:solidFill>
                <a:prstClr val="white"/>
              </a:solidFill>
              <a:latin typeface="Meiryo UI" panose="020B0604030504040204" pitchFamily="50" charset="-128"/>
              <a:ea typeface="Meiryo UI" panose="020B0604030504040204" pitchFamily="50" charset="-128"/>
            </a:endParaRPr>
          </a:p>
        </p:txBody>
      </p:sp>
      <p:sp>
        <p:nvSpPr>
          <p:cNvPr id="17" name="正方形/長方形 16">
            <a:extLst>
              <a:ext uri="{FF2B5EF4-FFF2-40B4-BE49-F238E27FC236}">
                <a16:creationId xmlns:a16="http://schemas.microsoft.com/office/drawing/2014/main" id="{4E706862-71EA-2ECF-A366-F86765338076}"/>
              </a:ext>
            </a:extLst>
          </p:cNvPr>
          <p:cNvSpPr/>
          <p:nvPr/>
        </p:nvSpPr>
        <p:spPr>
          <a:xfrm>
            <a:off x="6405014" y="3308438"/>
            <a:ext cx="1619535" cy="35939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kumimoji="1" lang="en-US" altLang="ja-JP" sz="1100" dirty="0">
                <a:solidFill>
                  <a:prstClr val="white"/>
                </a:solidFill>
                <a:latin typeface="Meiryo UI" panose="020B0604030504040204" pitchFamily="50" charset="-128"/>
                <a:ea typeface="Meiryo UI" panose="020B0604030504040204" pitchFamily="50" charset="-128"/>
              </a:rPr>
              <a:t>ThinkAgile HX</a:t>
            </a:r>
            <a:br>
              <a:rPr kumimoji="1" lang="en-US" altLang="ja-JP" sz="1100" dirty="0">
                <a:solidFill>
                  <a:prstClr val="white"/>
                </a:solidFill>
                <a:latin typeface="Meiryo UI" panose="020B0604030504040204" pitchFamily="50" charset="-128"/>
                <a:ea typeface="Meiryo UI" panose="020B0604030504040204" pitchFamily="50" charset="-128"/>
              </a:rPr>
            </a:br>
            <a:r>
              <a:rPr kumimoji="1" lang="en-US" altLang="ja-JP" sz="1100" dirty="0">
                <a:solidFill>
                  <a:prstClr val="white"/>
                </a:solidFill>
                <a:latin typeface="Meiryo UI" panose="020B0604030504040204" pitchFamily="50" charset="-128"/>
                <a:ea typeface="Meiryo UI" panose="020B0604030504040204" pitchFamily="50" charset="-128"/>
              </a:rPr>
              <a:t>(Nutanix)</a:t>
            </a:r>
            <a:endParaRPr kumimoji="1" lang="ja-JP" altLang="en-US" sz="1100" dirty="0" err="1">
              <a:solidFill>
                <a:prstClr val="white"/>
              </a:solidFill>
              <a:latin typeface="Meiryo UI" panose="020B0604030504040204" pitchFamily="50" charset="-128"/>
              <a:ea typeface="Meiryo UI" panose="020B0604030504040204" pitchFamily="50" charset="-128"/>
            </a:endParaRPr>
          </a:p>
        </p:txBody>
      </p:sp>
      <p:sp>
        <p:nvSpPr>
          <p:cNvPr id="18" name="正方形/長方形 17">
            <a:extLst>
              <a:ext uri="{FF2B5EF4-FFF2-40B4-BE49-F238E27FC236}">
                <a16:creationId xmlns:a16="http://schemas.microsoft.com/office/drawing/2014/main" id="{2FDBA147-A712-925A-AF7B-12E928D39151}"/>
              </a:ext>
            </a:extLst>
          </p:cNvPr>
          <p:cNvSpPr/>
          <p:nvPr/>
        </p:nvSpPr>
        <p:spPr>
          <a:xfrm>
            <a:off x="6405013" y="3742886"/>
            <a:ext cx="1619535" cy="359391"/>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algn="ctr"/>
            <a:r>
              <a:rPr kumimoji="1" lang="en-US" altLang="ja-JP" sz="1100" dirty="0">
                <a:solidFill>
                  <a:prstClr val="white"/>
                </a:solidFill>
                <a:latin typeface="Meiryo UI" panose="020B0604030504040204" pitchFamily="50" charset="-128"/>
                <a:ea typeface="Meiryo UI" panose="020B0604030504040204" pitchFamily="50" charset="-128"/>
              </a:rPr>
              <a:t>ThinkAgile HX</a:t>
            </a:r>
            <a:br>
              <a:rPr kumimoji="1" lang="en-US" altLang="ja-JP" sz="1100" dirty="0">
                <a:solidFill>
                  <a:prstClr val="white"/>
                </a:solidFill>
                <a:latin typeface="Meiryo UI" panose="020B0604030504040204" pitchFamily="50" charset="-128"/>
                <a:ea typeface="Meiryo UI" panose="020B0604030504040204" pitchFamily="50" charset="-128"/>
              </a:rPr>
            </a:br>
            <a:r>
              <a:rPr kumimoji="1" lang="en-US" altLang="ja-JP" sz="1100" dirty="0">
                <a:solidFill>
                  <a:prstClr val="white"/>
                </a:solidFill>
                <a:latin typeface="Meiryo UI" panose="020B0604030504040204" pitchFamily="50" charset="-128"/>
                <a:ea typeface="Meiryo UI" panose="020B0604030504040204" pitchFamily="50" charset="-128"/>
              </a:rPr>
              <a:t>(Nutanix)</a:t>
            </a:r>
            <a:endParaRPr kumimoji="1" lang="ja-JP" altLang="en-US" sz="1100" dirty="0" err="1">
              <a:solidFill>
                <a:prstClr val="white"/>
              </a:solidFill>
              <a:latin typeface="Meiryo UI" panose="020B0604030504040204" pitchFamily="50" charset="-128"/>
              <a:ea typeface="Meiryo UI" panose="020B0604030504040204" pitchFamily="50" charset="-128"/>
            </a:endParaRPr>
          </a:p>
        </p:txBody>
      </p:sp>
      <p:sp>
        <p:nvSpPr>
          <p:cNvPr id="19" name="四角形: 角を丸くする 18">
            <a:extLst>
              <a:ext uri="{FF2B5EF4-FFF2-40B4-BE49-F238E27FC236}">
                <a16:creationId xmlns:a16="http://schemas.microsoft.com/office/drawing/2014/main" id="{04FFB1D3-9E2A-35E1-DFCF-C1EF94BD0839}"/>
              </a:ext>
            </a:extLst>
          </p:cNvPr>
          <p:cNvSpPr/>
          <p:nvPr/>
        </p:nvSpPr>
        <p:spPr>
          <a:xfrm>
            <a:off x="6412968" y="2441798"/>
            <a:ext cx="451343" cy="318720"/>
          </a:xfrm>
          <a:prstGeom prst="roundRect">
            <a:avLst/>
          </a:prstGeom>
          <a:solidFill>
            <a:srgbClr val="6F7170"/>
          </a:solidFill>
          <a:ln w="25400" cap="flat" cmpd="sng" algn="ctr">
            <a:solidFill>
              <a:sysClr val="window" lastClr="FFFFFF"/>
            </a:solidFill>
            <a:prstDash val="solid"/>
          </a:ln>
          <a:effectLst/>
        </p:spPr>
        <p:txBody>
          <a:bodyPr lIns="0" tIns="0" rIns="0" bIns="0" rtlCol="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仮想</a:t>
            </a:r>
            <a:br>
              <a:rPr kumimoji="1" lang="en-US" altLang="ja-JP"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br>
            <a:r>
              <a:rPr kumimoji="1" lang="ja-JP" altLang="en-US"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マシン</a:t>
            </a:r>
          </a:p>
        </p:txBody>
      </p:sp>
      <p:graphicFrame>
        <p:nvGraphicFramePr>
          <p:cNvPr id="25" name="表 25">
            <a:extLst>
              <a:ext uri="{FF2B5EF4-FFF2-40B4-BE49-F238E27FC236}">
                <a16:creationId xmlns:a16="http://schemas.microsoft.com/office/drawing/2014/main" id="{441BA60F-D5ED-2FCB-93A3-A88F516B0C64}"/>
              </a:ext>
            </a:extLst>
          </p:cNvPr>
          <p:cNvGraphicFramePr>
            <a:graphicFrameLocks noGrp="1"/>
          </p:cNvGraphicFramePr>
          <p:nvPr/>
        </p:nvGraphicFramePr>
        <p:xfrm>
          <a:off x="1019033" y="4818655"/>
          <a:ext cx="10613406" cy="1097280"/>
        </p:xfrm>
        <a:graphic>
          <a:graphicData uri="http://schemas.openxmlformats.org/drawingml/2006/table">
            <a:tbl>
              <a:tblPr firstRow="1" bandRow="1">
                <a:tableStyleId>{5940675A-B579-460E-94D1-54222C63F5DA}</a:tableStyleId>
              </a:tblPr>
              <a:tblGrid>
                <a:gridCol w="1332931">
                  <a:extLst>
                    <a:ext uri="{9D8B030D-6E8A-4147-A177-3AD203B41FA5}">
                      <a16:colId xmlns:a16="http://schemas.microsoft.com/office/drawing/2014/main" val="2522039754"/>
                    </a:ext>
                  </a:extLst>
                </a:gridCol>
                <a:gridCol w="1719618">
                  <a:extLst>
                    <a:ext uri="{9D8B030D-6E8A-4147-A177-3AD203B41FA5}">
                      <a16:colId xmlns:a16="http://schemas.microsoft.com/office/drawing/2014/main" val="1145769273"/>
                    </a:ext>
                  </a:extLst>
                </a:gridCol>
                <a:gridCol w="1737815">
                  <a:extLst>
                    <a:ext uri="{9D8B030D-6E8A-4147-A177-3AD203B41FA5}">
                      <a16:colId xmlns:a16="http://schemas.microsoft.com/office/drawing/2014/main" val="2729397643"/>
                    </a:ext>
                  </a:extLst>
                </a:gridCol>
                <a:gridCol w="2285240">
                  <a:extLst>
                    <a:ext uri="{9D8B030D-6E8A-4147-A177-3AD203B41FA5}">
                      <a16:colId xmlns:a16="http://schemas.microsoft.com/office/drawing/2014/main" val="1373848573"/>
                    </a:ext>
                  </a:extLst>
                </a:gridCol>
                <a:gridCol w="1768901">
                  <a:extLst>
                    <a:ext uri="{9D8B030D-6E8A-4147-A177-3AD203B41FA5}">
                      <a16:colId xmlns:a16="http://schemas.microsoft.com/office/drawing/2014/main" val="2363950436"/>
                    </a:ext>
                  </a:extLst>
                </a:gridCol>
                <a:gridCol w="1768901">
                  <a:extLst>
                    <a:ext uri="{9D8B030D-6E8A-4147-A177-3AD203B41FA5}">
                      <a16:colId xmlns:a16="http://schemas.microsoft.com/office/drawing/2014/main" val="1530222867"/>
                    </a:ext>
                  </a:extLst>
                </a:gridCol>
              </a:tblGrid>
              <a:tr h="0">
                <a:tc>
                  <a:txBody>
                    <a:bodyPr/>
                    <a:lstStyle/>
                    <a:p>
                      <a:pPr algn="ctr"/>
                      <a:r>
                        <a:rPr kumimoji="1" lang="ja-JP" altLang="en-US" sz="1200" dirty="0">
                          <a:solidFill>
                            <a:schemeClr val="bg1"/>
                          </a:solidFill>
                          <a:latin typeface="Meiryo UI" panose="020B0604030504040204" pitchFamily="50" charset="-128"/>
                          <a:ea typeface="Meiryo UI" panose="020B0604030504040204" pitchFamily="50" charset="-128"/>
                        </a:rPr>
                        <a:t>移行手法</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ctr"/>
                      <a:r>
                        <a:rPr kumimoji="1" lang="ja-JP" altLang="en-US" sz="1200" dirty="0">
                          <a:solidFill>
                            <a:schemeClr val="bg1"/>
                          </a:solidFill>
                          <a:latin typeface="Meiryo UI" panose="020B0604030504040204" pitchFamily="50" charset="-128"/>
                          <a:ea typeface="Meiryo UI" panose="020B0604030504040204" pitchFamily="50" charset="-128"/>
                        </a:rPr>
                        <a:t>複雑性</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ctr"/>
                      <a:r>
                        <a:rPr kumimoji="1" lang="ja-JP" altLang="en-US" sz="1200" dirty="0">
                          <a:solidFill>
                            <a:schemeClr val="bg1"/>
                          </a:solidFill>
                          <a:latin typeface="Meiryo UI" panose="020B0604030504040204" pitchFamily="50" charset="-128"/>
                          <a:ea typeface="Meiryo UI" panose="020B0604030504040204" pitchFamily="50" charset="-128"/>
                        </a:rPr>
                        <a:t>仮想マシンの停止時間</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ctr"/>
                      <a:r>
                        <a:rPr kumimoji="1" lang="ja-JP" altLang="en-US" sz="1200" dirty="0">
                          <a:solidFill>
                            <a:schemeClr val="bg1"/>
                          </a:solidFill>
                          <a:latin typeface="Meiryo UI" panose="020B0604030504040204" pitchFamily="50" charset="-128"/>
                          <a:ea typeface="Meiryo UI" panose="020B0604030504040204" pitchFamily="50" charset="-128"/>
                        </a:rPr>
                        <a:t>ソースのプラットフォーム環境</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ctr"/>
                      <a:r>
                        <a:rPr kumimoji="1" lang="ja-JP" altLang="en-US" sz="1200" dirty="0">
                          <a:solidFill>
                            <a:schemeClr val="bg1"/>
                          </a:solidFill>
                          <a:latin typeface="Meiryo UI" panose="020B0604030504040204" pitchFamily="50" charset="-128"/>
                          <a:ea typeface="Meiryo UI" panose="020B0604030504040204" pitchFamily="50" charset="-128"/>
                        </a:rPr>
                        <a:t>ライセンス費用</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ctr"/>
                      <a:r>
                        <a:rPr kumimoji="1" lang="ja-JP" altLang="en-US" sz="1200" dirty="0">
                          <a:solidFill>
                            <a:schemeClr val="bg1"/>
                          </a:solidFill>
                          <a:latin typeface="Meiryo UI" panose="020B0604030504040204" pitchFamily="50" charset="-128"/>
                          <a:ea typeface="Meiryo UI" panose="020B0604030504040204" pitchFamily="50" charset="-128"/>
                        </a:rPr>
                        <a:t>留意事項</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extLst>
                  <a:ext uri="{0D108BD9-81ED-4DB2-BD59-A6C34878D82A}">
                    <a16:rowId xmlns:a16="http://schemas.microsoft.com/office/drawing/2014/main" val="1895293878"/>
                  </a:ext>
                </a:extLst>
              </a:tr>
              <a:tr h="370840">
                <a:tc>
                  <a:txBody>
                    <a:bodyPr/>
                    <a:lstStyle/>
                    <a:p>
                      <a:pPr algn="ctr"/>
                      <a:r>
                        <a:rPr kumimoji="1" lang="en-US" altLang="ja-JP" sz="1200" dirty="0">
                          <a:solidFill>
                            <a:schemeClr val="bg1"/>
                          </a:solidFill>
                          <a:latin typeface="Meiryo UI" panose="020B0604030504040204" pitchFamily="50" charset="-128"/>
                          <a:ea typeface="Meiryo UI" panose="020B0604030504040204" pitchFamily="50" charset="-128"/>
                        </a:rPr>
                        <a:t>Nutanix</a:t>
                      </a:r>
                      <a:br>
                        <a:rPr kumimoji="1" lang="en-US" altLang="ja-JP" sz="1200" dirty="0">
                          <a:solidFill>
                            <a:schemeClr val="bg1"/>
                          </a:solidFill>
                          <a:latin typeface="Meiryo UI" panose="020B0604030504040204" pitchFamily="50" charset="-128"/>
                          <a:ea typeface="Meiryo UI" panose="020B0604030504040204" pitchFamily="50" charset="-128"/>
                        </a:rPr>
                      </a:br>
                      <a:r>
                        <a:rPr kumimoji="1" lang="en-US" altLang="ja-JP" sz="1200" dirty="0">
                          <a:solidFill>
                            <a:schemeClr val="bg1"/>
                          </a:solidFill>
                          <a:latin typeface="Meiryo UI" panose="020B0604030504040204" pitchFamily="50" charset="-128"/>
                          <a:ea typeface="Meiryo UI" panose="020B0604030504040204" pitchFamily="50" charset="-128"/>
                        </a:rPr>
                        <a:t>Move</a:t>
                      </a:r>
                      <a:endParaRPr kumimoji="1" lang="ja-JP" altLang="en-US" sz="120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ja-JP" altLang="en-US" sz="1200" dirty="0">
                          <a:solidFill>
                            <a:schemeClr val="bg1"/>
                          </a:solidFill>
                          <a:latin typeface="Meiryo UI" panose="020B0604030504040204" pitchFamily="50" charset="-128"/>
                          <a:ea typeface="Meiryo UI" panose="020B0604030504040204" pitchFamily="50" charset="-128"/>
                        </a:rPr>
                        <a:t>シンプル</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ja-JP" altLang="en-US" sz="1200" dirty="0">
                          <a:solidFill>
                            <a:schemeClr val="bg1"/>
                          </a:solidFill>
                          <a:latin typeface="Meiryo UI" panose="020B0604030504040204" pitchFamily="50" charset="-128"/>
                          <a:ea typeface="Meiryo UI" panose="020B0604030504040204" pitchFamily="50" charset="-128"/>
                        </a:rPr>
                        <a:t>短い</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200" dirty="0">
                          <a:solidFill>
                            <a:schemeClr val="bg1"/>
                          </a:solidFill>
                          <a:latin typeface="Meiryo UI" panose="020B0604030504040204" pitchFamily="50" charset="-128"/>
                          <a:ea typeface="Meiryo UI" panose="020B0604030504040204" pitchFamily="50" charset="-128"/>
                        </a:rPr>
                        <a:t>vSphere</a:t>
                      </a:r>
                    </a:p>
                    <a:p>
                      <a:pPr algn="ctr"/>
                      <a:r>
                        <a:rPr kumimoji="1" lang="en-US" altLang="ja-JP" sz="1200" dirty="0">
                          <a:solidFill>
                            <a:schemeClr val="bg1"/>
                          </a:solidFill>
                          <a:latin typeface="Meiryo UI" panose="020B0604030504040204" pitchFamily="50" charset="-128"/>
                          <a:ea typeface="Meiryo UI" panose="020B0604030504040204" pitchFamily="50" charset="-128"/>
                        </a:rPr>
                        <a:t>Hyper-V</a:t>
                      </a:r>
                    </a:p>
                    <a:p>
                      <a:pPr algn="ctr"/>
                      <a:r>
                        <a:rPr kumimoji="1" lang="en-US" altLang="ja-JP" sz="1200" dirty="0">
                          <a:solidFill>
                            <a:schemeClr val="bg1"/>
                          </a:solidFill>
                          <a:latin typeface="Meiryo UI" panose="020B0604030504040204" pitchFamily="50" charset="-128"/>
                          <a:ea typeface="Meiryo UI" panose="020B0604030504040204" pitchFamily="50" charset="-128"/>
                        </a:rPr>
                        <a:t>AWS EC2</a:t>
                      </a:r>
                    </a:p>
                    <a:p>
                      <a:pPr algn="ctr"/>
                      <a:r>
                        <a:rPr kumimoji="1" lang="en-US" altLang="ja-JP" sz="1200" dirty="0">
                          <a:solidFill>
                            <a:schemeClr val="bg1"/>
                          </a:solidFill>
                          <a:latin typeface="Meiryo UI" panose="020B0604030504040204" pitchFamily="50" charset="-128"/>
                          <a:ea typeface="Meiryo UI" panose="020B0604030504040204" pitchFamily="50" charset="-128"/>
                        </a:rPr>
                        <a:t>Azure</a:t>
                      </a:r>
                      <a:endParaRPr kumimoji="1" lang="ja-JP" altLang="en-US" sz="120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ja-JP" altLang="en-US" sz="1200" dirty="0">
                          <a:solidFill>
                            <a:schemeClr val="bg1"/>
                          </a:solidFill>
                          <a:latin typeface="Meiryo UI" panose="020B0604030504040204" pitchFamily="50" charset="-128"/>
                          <a:ea typeface="Meiryo UI" panose="020B0604030504040204" pitchFamily="50" charset="-128"/>
                        </a:rPr>
                        <a:t>不要</a:t>
                      </a:r>
                      <a:r>
                        <a:rPr kumimoji="1" lang="en-US" altLang="ja-JP" sz="1200" dirty="0">
                          <a:solidFill>
                            <a:schemeClr val="bg1"/>
                          </a:solidFill>
                          <a:latin typeface="Meiryo UI" panose="020B0604030504040204" pitchFamily="50" charset="-128"/>
                          <a:ea typeface="Meiryo UI" panose="020B0604030504040204" pitchFamily="50" charset="-128"/>
                        </a:rPr>
                        <a:t>(</a:t>
                      </a:r>
                      <a:r>
                        <a:rPr kumimoji="1" lang="ja-JP" altLang="en-US" sz="1200" dirty="0">
                          <a:solidFill>
                            <a:schemeClr val="bg1"/>
                          </a:solidFill>
                          <a:latin typeface="Meiryo UI" panose="020B0604030504040204" pitchFamily="50" charset="-128"/>
                          <a:ea typeface="Meiryo UI" panose="020B0604030504040204" pitchFamily="50" charset="-128"/>
                        </a:rPr>
                        <a:t>無償</a:t>
                      </a:r>
                      <a:r>
                        <a:rPr kumimoji="1" lang="en-US" altLang="ja-JP" sz="1200" dirty="0">
                          <a:solidFill>
                            <a:schemeClr val="bg1"/>
                          </a:solidFill>
                          <a:latin typeface="Meiryo UI" panose="020B0604030504040204" pitchFamily="50" charset="-128"/>
                          <a:ea typeface="Meiryo UI" panose="020B0604030504040204" pitchFamily="50" charset="-128"/>
                        </a:rPr>
                        <a:t>)</a:t>
                      </a:r>
                      <a:endParaRPr kumimoji="1" lang="ja-JP" altLang="en-US" sz="120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en-US" altLang="ja-JP" sz="1200" dirty="0">
                          <a:solidFill>
                            <a:schemeClr val="bg1"/>
                          </a:solidFill>
                          <a:latin typeface="Meiryo UI" panose="020B0604030504040204" pitchFamily="50" charset="-128"/>
                          <a:ea typeface="Meiryo UI" panose="020B0604030504040204" pitchFamily="50" charset="-128"/>
                        </a:rPr>
                        <a:t>vSphere</a:t>
                      </a:r>
                      <a:r>
                        <a:rPr kumimoji="1" lang="ja-JP" altLang="en-US" sz="1200" dirty="0">
                          <a:solidFill>
                            <a:schemeClr val="bg1"/>
                          </a:solidFill>
                          <a:latin typeface="Meiryo UI" panose="020B0604030504040204" pitchFamily="50" charset="-128"/>
                          <a:ea typeface="Meiryo UI" panose="020B0604030504040204" pitchFamily="50" charset="-128"/>
                        </a:rPr>
                        <a:t>環境の仮想マシンを移行する為には事前作業が若干発生</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216634"/>
                  </a:ext>
                </a:extLst>
              </a:tr>
            </a:tbl>
          </a:graphicData>
        </a:graphic>
      </p:graphicFrame>
      <p:sp>
        <p:nvSpPr>
          <p:cNvPr id="27" name="テキスト ボックス 26">
            <a:extLst>
              <a:ext uri="{FF2B5EF4-FFF2-40B4-BE49-F238E27FC236}">
                <a16:creationId xmlns:a16="http://schemas.microsoft.com/office/drawing/2014/main" id="{C369F5B9-129E-E993-8DD6-4CB44949787C}"/>
              </a:ext>
            </a:extLst>
          </p:cNvPr>
          <p:cNvSpPr txBox="1"/>
          <p:nvPr/>
        </p:nvSpPr>
        <p:spPr>
          <a:xfrm>
            <a:off x="8135475" y="1548328"/>
            <a:ext cx="3756274" cy="2677656"/>
          </a:xfrm>
          <a:prstGeom prst="rect">
            <a:avLst/>
          </a:prstGeom>
          <a:noFill/>
        </p:spPr>
        <p:txBody>
          <a:bodyPr wrap="square">
            <a:spAutoFit/>
          </a:bodyPr>
          <a:lstStyle/>
          <a:p>
            <a:pPr marL="171450" indent="-171450">
              <a:buFont typeface="Arial" panose="020B0604020202020204" pitchFamily="34" charset="0"/>
              <a:buChar char="•"/>
            </a:pPr>
            <a:r>
              <a:rPr lang="ja-JP" altLang="en-US" sz="1200" dirty="0">
                <a:solidFill>
                  <a:schemeClr val="bg1"/>
                </a:solidFill>
                <a:latin typeface="Meiryo UI" panose="020B0604030504040204" pitchFamily="50" charset="-128"/>
                <a:ea typeface="Meiryo UI" panose="020B0604030504040204" pitchFamily="50" charset="-128"/>
              </a:rPr>
              <a:t>ダウンタイムを可能な限り短く</a:t>
            </a:r>
            <a:r>
              <a:rPr lang="en-US" altLang="ja-JP" sz="1200" dirty="0">
                <a:solidFill>
                  <a:schemeClr val="bg1"/>
                </a:solidFill>
                <a:latin typeface="Meiryo UI" panose="020B0604030504040204" pitchFamily="50" charset="-128"/>
                <a:ea typeface="Meiryo UI" panose="020B0604030504040204" pitchFamily="50" charset="-128"/>
              </a:rPr>
              <a:t>(OS</a:t>
            </a:r>
            <a:r>
              <a:rPr lang="ja-JP" altLang="en-US" sz="1200" dirty="0">
                <a:solidFill>
                  <a:schemeClr val="bg1"/>
                </a:solidFill>
                <a:latin typeface="Meiryo UI" panose="020B0604030504040204" pitchFamily="50" charset="-128"/>
                <a:ea typeface="Meiryo UI" panose="020B0604030504040204" pitchFamily="50" charset="-128"/>
              </a:rPr>
              <a:t>再起動程度の時間</a:t>
            </a:r>
            <a:br>
              <a:rPr lang="en-US" altLang="ja-JP" sz="1200" dirty="0">
                <a:solidFill>
                  <a:schemeClr val="bg1"/>
                </a:solidFill>
                <a:latin typeface="Meiryo UI" panose="020B0604030504040204" pitchFamily="50" charset="-128"/>
                <a:ea typeface="Meiryo UI" panose="020B0604030504040204" pitchFamily="50" charset="-128"/>
              </a:rPr>
            </a:br>
            <a:r>
              <a:rPr lang="ja-JP" altLang="en-US" sz="1200" dirty="0">
                <a:solidFill>
                  <a:schemeClr val="bg1"/>
                </a:solidFill>
                <a:latin typeface="Meiryo UI" panose="020B0604030504040204" pitchFamily="50" charset="-128"/>
                <a:ea typeface="Meiryo UI" panose="020B0604030504040204" pitchFamily="50" charset="-128"/>
              </a:rPr>
              <a:t>ネットワークの設定を保持 </a:t>
            </a:r>
            <a:r>
              <a:rPr lang="en-US" altLang="ja-JP" sz="1200" dirty="0">
                <a:solidFill>
                  <a:schemeClr val="bg1"/>
                </a:solidFill>
                <a:latin typeface="Meiryo UI" panose="020B0604030504040204" pitchFamily="50" charset="-128"/>
                <a:ea typeface="Meiryo UI" panose="020B0604030504040204" pitchFamily="50" charset="-128"/>
              </a:rPr>
              <a:t>/ </a:t>
            </a:r>
            <a:r>
              <a:rPr lang="ja-JP" altLang="en-US" sz="1200" dirty="0">
                <a:solidFill>
                  <a:schemeClr val="bg1"/>
                </a:solidFill>
                <a:latin typeface="Meiryo UI" panose="020B0604030504040204" pitchFamily="50" charset="-128"/>
                <a:ea typeface="Meiryo UI" panose="020B0604030504040204" pitchFamily="50" charset="-128"/>
              </a:rPr>
              <a:t>削除​</a:t>
            </a:r>
            <a:br>
              <a:rPr lang="en-US" altLang="ja-JP" sz="1200" dirty="0">
                <a:solidFill>
                  <a:schemeClr val="bg1"/>
                </a:solidFill>
                <a:latin typeface="Meiryo UI" panose="020B0604030504040204" pitchFamily="50" charset="-128"/>
                <a:ea typeface="Meiryo UI" panose="020B0604030504040204" pitchFamily="50" charset="-128"/>
              </a:rPr>
            </a:br>
            <a:r>
              <a:rPr lang="ja-JP" altLang="en-US" sz="1200" dirty="0">
                <a:solidFill>
                  <a:schemeClr val="bg1"/>
                </a:solidFill>
                <a:latin typeface="Meiryo UI" panose="020B0604030504040204" pitchFamily="50" charset="-128"/>
                <a:ea typeface="Meiryo UI" panose="020B0604030504040204" pitchFamily="50" charset="-128"/>
              </a:rPr>
              <a:t>自動で</a:t>
            </a:r>
            <a:r>
              <a:rPr lang="en-US" altLang="ja-JP" sz="1200" dirty="0">
                <a:solidFill>
                  <a:schemeClr val="bg1"/>
                </a:solidFill>
                <a:latin typeface="Meiryo UI" panose="020B0604030504040204" pitchFamily="50" charset="-128"/>
                <a:ea typeface="Meiryo UI" panose="020B0604030504040204" pitchFamily="50" charset="-128"/>
              </a:rPr>
              <a:t>AHV </a:t>
            </a:r>
            <a:r>
              <a:rPr lang="ja-JP" altLang="en-US" sz="1200" dirty="0">
                <a:solidFill>
                  <a:schemeClr val="bg1"/>
                </a:solidFill>
                <a:latin typeface="Meiryo UI" panose="020B0604030504040204" pitchFamily="50" charset="-128"/>
                <a:ea typeface="Meiryo UI" panose="020B0604030504040204" pitchFamily="50" charset="-128"/>
              </a:rPr>
              <a:t>準仮想化ドライバ（</a:t>
            </a:r>
            <a:r>
              <a:rPr lang="en-US" altLang="ja-JP" sz="1200" dirty="0">
                <a:solidFill>
                  <a:schemeClr val="bg1"/>
                </a:solidFill>
                <a:latin typeface="Meiryo UI" panose="020B0604030504040204" pitchFamily="50" charset="-128"/>
                <a:ea typeface="Meiryo UI" panose="020B0604030504040204" pitchFamily="50" charset="-128"/>
              </a:rPr>
              <a:t>VirtIO</a:t>
            </a:r>
            <a:r>
              <a:rPr lang="ja-JP" altLang="en-US" sz="1200" dirty="0">
                <a:solidFill>
                  <a:schemeClr val="bg1"/>
                </a:solidFill>
                <a:latin typeface="Meiryo UI" panose="020B0604030504040204" pitchFamily="50" charset="-128"/>
                <a:ea typeface="Meiryo UI" panose="020B0604030504040204" pitchFamily="50" charset="-128"/>
              </a:rPr>
              <a:t>）を追加​</a:t>
            </a:r>
            <a:br>
              <a:rPr lang="en-US" altLang="ja-JP" sz="1200" dirty="0">
                <a:solidFill>
                  <a:schemeClr val="bg1"/>
                </a:solidFill>
                <a:latin typeface="Meiryo UI" panose="020B0604030504040204" pitchFamily="50" charset="-128"/>
                <a:ea typeface="Meiryo UI" panose="020B0604030504040204" pitchFamily="50" charset="-128"/>
              </a:rPr>
            </a:br>
            <a:r>
              <a:rPr lang="ja-JP" altLang="en-US" sz="1200" dirty="0">
                <a:solidFill>
                  <a:schemeClr val="bg1"/>
                </a:solidFill>
                <a:latin typeface="Meiryo UI" panose="020B0604030504040204" pitchFamily="50" charset="-128"/>
                <a:ea typeface="Meiryo UI" panose="020B0604030504040204" pitchFamily="50" charset="-128"/>
              </a:rPr>
              <a:t>自動で</a:t>
            </a:r>
            <a:r>
              <a:rPr lang="en-US" altLang="ja-JP" sz="1200" dirty="0">
                <a:solidFill>
                  <a:schemeClr val="bg1"/>
                </a:solidFill>
                <a:latin typeface="Meiryo UI" panose="020B0604030504040204" pitchFamily="50" charset="-128"/>
                <a:ea typeface="Meiryo UI" panose="020B0604030504040204" pitchFamily="50" charset="-128"/>
              </a:rPr>
              <a:t>VMware Tools </a:t>
            </a:r>
            <a:r>
              <a:rPr lang="ja-JP" altLang="en-US" sz="1200" dirty="0">
                <a:solidFill>
                  <a:schemeClr val="bg1"/>
                </a:solidFill>
                <a:latin typeface="Meiryo UI" panose="020B0604030504040204" pitchFamily="50" charset="-128"/>
                <a:ea typeface="Meiryo UI" panose="020B0604030504040204" pitchFamily="50" charset="-128"/>
              </a:rPr>
              <a:t>をアンインストール</a:t>
            </a:r>
            <a:endParaRPr lang="en-US" altLang="ja-JP" sz="1200" dirty="0">
              <a:solidFill>
                <a:schemeClr val="bg1"/>
              </a:solidFill>
              <a:latin typeface="Meiryo UI" panose="020B0604030504040204" pitchFamily="50" charset="-128"/>
              <a:ea typeface="Meiryo UI" panose="020B0604030504040204" pitchFamily="50" charset="-128"/>
            </a:endParaRPr>
          </a:p>
          <a:p>
            <a:endParaRPr lang="en-US" altLang="ja-JP" sz="1200" dirty="0">
              <a:solidFill>
                <a:schemeClr val="bg1"/>
              </a:solidFill>
              <a:latin typeface="Meiryo UI" panose="020B0604030504040204" pitchFamily="50" charset="-128"/>
              <a:ea typeface="Meiryo UI" panose="020B0604030504040204" pitchFamily="50" charset="-128"/>
            </a:endParaRPr>
          </a:p>
          <a:p>
            <a:endParaRPr lang="en-US" altLang="ja-JP" sz="1200" dirty="0">
              <a:solidFill>
                <a:schemeClr val="bg1"/>
              </a:solidFill>
              <a:latin typeface="Meiryo UI" panose="020B0604030504040204" pitchFamily="50" charset="-128"/>
              <a:ea typeface="Meiryo UI" panose="020B0604030504040204" pitchFamily="50" charset="-128"/>
            </a:endParaRPr>
          </a:p>
          <a:p>
            <a:pPr marL="171450" indent="-171450" algn="l" rtl="0" fontAlgn="base">
              <a:buFont typeface="Arial" panose="020B0604020202020204" pitchFamily="34" charset="0"/>
              <a:buChar char="•"/>
            </a:pPr>
            <a:r>
              <a:rPr lang="ja-JP" altLang="ja-JP" sz="1200" b="0" i="0" u="none" strike="noStrike" dirty="0">
                <a:solidFill>
                  <a:schemeClr val="bg1"/>
                </a:solidFill>
                <a:effectLst/>
                <a:latin typeface="Meiryo UI" panose="020B0604030504040204" pitchFamily="50" charset="-128"/>
                <a:ea typeface="Meiryo UI" panose="020B0604030504040204" pitchFamily="50" charset="-128"/>
              </a:rPr>
              <a:t>ユーザのメリット</a:t>
            </a:r>
            <a:r>
              <a:rPr lang="en-US" altLang="ja-JP" sz="1200" b="0" i="0" dirty="0">
                <a:solidFill>
                  <a:schemeClr val="bg1"/>
                </a:solidFill>
                <a:effectLst/>
                <a:latin typeface="Meiryo UI" panose="020B0604030504040204" pitchFamily="50" charset="-128"/>
                <a:ea typeface="Meiryo UI" panose="020B0604030504040204" pitchFamily="50" charset="-128"/>
              </a:rPr>
              <a:t>​</a:t>
            </a:r>
            <a:br>
              <a:rPr lang="en-US" altLang="ja-JP" sz="1200" b="0" i="0" dirty="0">
                <a:solidFill>
                  <a:schemeClr val="bg1"/>
                </a:solidFill>
                <a:effectLst/>
                <a:latin typeface="Meiryo UI" panose="020B0604030504040204" pitchFamily="50" charset="-128"/>
                <a:ea typeface="Meiryo UI" panose="020B0604030504040204" pitchFamily="50" charset="-128"/>
              </a:rPr>
            </a:br>
            <a:r>
              <a:rPr lang="ja-JP" altLang="ja-JP" sz="1200" b="0" i="0" u="none" strike="noStrike" dirty="0">
                <a:solidFill>
                  <a:schemeClr val="bg1"/>
                </a:solidFill>
                <a:effectLst/>
                <a:latin typeface="Meiryo UI" panose="020B0604030504040204" pitchFamily="50" charset="-128"/>
                <a:ea typeface="Meiryo UI" panose="020B0604030504040204" pitchFamily="50" charset="-128"/>
              </a:rPr>
              <a:t>ダウンタイムを可能な限り短く</a:t>
            </a:r>
            <a:r>
              <a:rPr lang="en-US" altLang="ja-JP" sz="1200" b="0" i="0" u="none" strike="noStrike" dirty="0">
                <a:solidFill>
                  <a:schemeClr val="bg1"/>
                </a:solidFill>
                <a:effectLst/>
                <a:latin typeface="Meiryo UI" panose="020B0604030504040204" pitchFamily="50" charset="-128"/>
                <a:ea typeface="Meiryo UI" panose="020B0604030504040204" pitchFamily="50" charset="-128"/>
              </a:rPr>
              <a:t>(OS</a:t>
            </a:r>
            <a:r>
              <a:rPr lang="ja-JP" altLang="ja-JP" sz="1200" b="0" i="0" u="none" strike="noStrike" dirty="0">
                <a:solidFill>
                  <a:schemeClr val="bg1"/>
                </a:solidFill>
                <a:effectLst/>
                <a:latin typeface="Meiryo UI" panose="020B0604030504040204" pitchFamily="50" charset="-128"/>
                <a:ea typeface="Meiryo UI" panose="020B0604030504040204" pitchFamily="50" charset="-128"/>
              </a:rPr>
              <a:t>再起動程度の時間</a:t>
            </a:r>
            <a:r>
              <a:rPr lang="en-US" altLang="ja-JP" sz="1200" b="0" i="0" u="none" strike="noStrike" dirty="0">
                <a:solidFill>
                  <a:schemeClr val="bg1"/>
                </a:solidFill>
                <a:effectLst/>
                <a:latin typeface="Meiryo UI" panose="020B0604030504040204" pitchFamily="50" charset="-128"/>
                <a:ea typeface="Meiryo UI" panose="020B0604030504040204" pitchFamily="50" charset="-128"/>
              </a:rPr>
              <a:t>)</a:t>
            </a:r>
            <a:r>
              <a:rPr lang="en-US" altLang="ja-JP" sz="1200" b="0" i="0" dirty="0">
                <a:solidFill>
                  <a:schemeClr val="bg1"/>
                </a:solidFill>
                <a:effectLst/>
                <a:latin typeface="Meiryo UI" panose="020B0604030504040204" pitchFamily="50" charset="-128"/>
                <a:ea typeface="Meiryo UI" panose="020B0604030504040204" pitchFamily="50" charset="-128"/>
              </a:rPr>
              <a:t>​</a:t>
            </a:r>
            <a:br>
              <a:rPr lang="en-US" altLang="ja-JP" sz="1200" b="0" i="0" dirty="0">
                <a:solidFill>
                  <a:schemeClr val="bg1"/>
                </a:solidFill>
                <a:effectLst/>
                <a:latin typeface="Meiryo UI" panose="020B0604030504040204" pitchFamily="50" charset="-128"/>
                <a:ea typeface="Meiryo UI" panose="020B0604030504040204" pitchFamily="50" charset="-128"/>
              </a:rPr>
            </a:br>
            <a:r>
              <a:rPr lang="ja-JP" altLang="ja-JP" sz="1200" b="0" i="0" u="none" strike="noStrike" dirty="0">
                <a:solidFill>
                  <a:schemeClr val="bg1"/>
                </a:solidFill>
                <a:effectLst/>
                <a:latin typeface="Meiryo UI" panose="020B0604030504040204" pitchFamily="50" charset="-128"/>
                <a:ea typeface="Meiryo UI" panose="020B0604030504040204" pitchFamily="50" charset="-128"/>
              </a:rPr>
              <a:t>追加費用なく利用可能</a:t>
            </a:r>
            <a:r>
              <a:rPr lang="en-US" altLang="ja-JP" sz="1200" b="0" i="0" dirty="0">
                <a:solidFill>
                  <a:schemeClr val="bg1"/>
                </a:solidFill>
                <a:effectLst/>
                <a:latin typeface="Meiryo UI" panose="020B0604030504040204" pitchFamily="50" charset="-128"/>
                <a:ea typeface="Meiryo UI" panose="020B0604030504040204" pitchFamily="50" charset="-128"/>
              </a:rPr>
              <a:t>​</a:t>
            </a:r>
            <a:br>
              <a:rPr lang="en-US" altLang="ja-JP" sz="1200" b="0" i="0" dirty="0">
                <a:solidFill>
                  <a:schemeClr val="bg1"/>
                </a:solidFill>
                <a:effectLst/>
                <a:latin typeface="Meiryo UI" panose="020B0604030504040204" pitchFamily="50" charset="-128"/>
                <a:ea typeface="Meiryo UI" panose="020B0604030504040204" pitchFamily="50" charset="-128"/>
              </a:rPr>
            </a:br>
            <a:r>
              <a:rPr lang="ja-JP" altLang="ja-JP" sz="1200" b="0" i="0" u="none" strike="noStrike" dirty="0">
                <a:solidFill>
                  <a:schemeClr val="bg1"/>
                </a:solidFill>
                <a:effectLst/>
                <a:latin typeface="Meiryo UI" panose="020B0604030504040204" pitchFamily="50" charset="-128"/>
                <a:ea typeface="Meiryo UI" panose="020B0604030504040204" pitchFamily="50" charset="-128"/>
              </a:rPr>
              <a:t>ソース</a:t>
            </a:r>
            <a:r>
              <a:rPr lang="en-US" altLang="ja-JP" sz="1200" b="0" i="0" u="none" strike="noStrike" dirty="0">
                <a:solidFill>
                  <a:schemeClr val="bg1"/>
                </a:solidFill>
                <a:effectLst/>
                <a:latin typeface="Meiryo UI" panose="020B0604030504040204" pitchFamily="50" charset="-128"/>
                <a:ea typeface="Meiryo UI" panose="020B0604030504040204" pitchFamily="50" charset="-128"/>
              </a:rPr>
              <a:t>VM</a:t>
            </a:r>
            <a:r>
              <a:rPr lang="ja-JP" altLang="ja-JP" sz="1200" b="0" i="0" u="none" strike="noStrike" dirty="0">
                <a:solidFill>
                  <a:schemeClr val="bg1"/>
                </a:solidFill>
                <a:effectLst/>
                <a:latin typeface="Meiryo UI" panose="020B0604030504040204" pitchFamily="50" charset="-128"/>
                <a:ea typeface="Meiryo UI" panose="020B0604030504040204" pitchFamily="50" charset="-128"/>
              </a:rPr>
              <a:t>は移行前の状態にロールバック可能</a:t>
            </a:r>
            <a:r>
              <a:rPr lang="en-US" altLang="ja-JP" sz="1200" b="0" i="0" dirty="0">
                <a:solidFill>
                  <a:schemeClr val="bg1"/>
                </a:solidFill>
                <a:effectLst/>
                <a:latin typeface="Meiryo UI" panose="020B0604030504040204" pitchFamily="50" charset="-128"/>
                <a:ea typeface="Meiryo UI" panose="020B0604030504040204" pitchFamily="50" charset="-128"/>
              </a:rPr>
              <a:t>​</a:t>
            </a:r>
            <a:br>
              <a:rPr lang="en-US" altLang="ja-JP" sz="1200" b="0" i="0" dirty="0">
                <a:solidFill>
                  <a:schemeClr val="bg1"/>
                </a:solidFill>
                <a:effectLst/>
                <a:latin typeface="Meiryo UI" panose="020B0604030504040204" pitchFamily="50" charset="-128"/>
                <a:ea typeface="Meiryo UI" panose="020B0604030504040204" pitchFamily="50" charset="-128"/>
              </a:rPr>
            </a:br>
            <a:r>
              <a:rPr lang="ja-JP" altLang="ja-JP" sz="1200" b="0" i="0" u="none" strike="noStrike" dirty="0">
                <a:solidFill>
                  <a:schemeClr val="bg1"/>
                </a:solidFill>
                <a:effectLst/>
                <a:latin typeface="Meiryo UI" panose="020B0604030504040204" pitchFamily="50" charset="-128"/>
                <a:ea typeface="Meiryo UI" panose="020B0604030504040204" pitchFamily="50" charset="-128"/>
              </a:rPr>
              <a:t>テスト移行実施可能</a:t>
            </a:r>
            <a:r>
              <a:rPr lang="en-US" altLang="ja-JP" sz="1200" b="0" i="0" dirty="0">
                <a:solidFill>
                  <a:schemeClr val="bg1"/>
                </a:solidFill>
                <a:effectLst/>
                <a:latin typeface="Meiryo UI" panose="020B0604030504040204" pitchFamily="50" charset="-128"/>
                <a:ea typeface="Meiryo UI" panose="020B0604030504040204" pitchFamily="50" charset="-128"/>
              </a:rPr>
              <a:t>​</a:t>
            </a:r>
            <a:br>
              <a:rPr lang="en-US" altLang="ja-JP" sz="1200" b="0" i="0" dirty="0">
                <a:solidFill>
                  <a:schemeClr val="bg1"/>
                </a:solidFill>
                <a:effectLst/>
                <a:latin typeface="Meiryo UI" panose="020B0604030504040204" pitchFamily="50" charset="-128"/>
                <a:ea typeface="Meiryo UI" panose="020B0604030504040204" pitchFamily="50" charset="-128"/>
              </a:rPr>
            </a:br>
            <a:r>
              <a:rPr lang="ja-JP" altLang="ja-JP" sz="1200" b="0" i="0" u="none" strike="noStrike" dirty="0">
                <a:solidFill>
                  <a:schemeClr val="bg1"/>
                </a:solidFill>
                <a:effectLst/>
                <a:latin typeface="Meiryo UI" panose="020B0604030504040204" pitchFamily="50" charset="-128"/>
                <a:ea typeface="Meiryo UI" panose="020B0604030504040204" pitchFamily="50" charset="-128"/>
              </a:rPr>
              <a:t>数クリックでのマイグレーション </a:t>
            </a:r>
            <a:r>
              <a:rPr lang="en-US" altLang="ja-JP" sz="1200" b="0" i="0" dirty="0">
                <a:solidFill>
                  <a:schemeClr val="bg1"/>
                </a:solidFill>
                <a:effectLst/>
                <a:latin typeface="Meiryo UI" panose="020B0604030504040204" pitchFamily="50" charset="-128"/>
                <a:ea typeface="Meiryo UI" panose="020B0604030504040204" pitchFamily="50" charset="-128"/>
              </a:rPr>
              <a:t>​</a:t>
            </a:r>
            <a:br>
              <a:rPr lang="en-US" altLang="ja-JP" sz="1200" b="0" i="0" dirty="0">
                <a:solidFill>
                  <a:schemeClr val="bg1"/>
                </a:solidFill>
                <a:effectLst/>
                <a:latin typeface="Meiryo UI" panose="020B0604030504040204" pitchFamily="50" charset="-128"/>
                <a:ea typeface="Meiryo UI" panose="020B0604030504040204" pitchFamily="50" charset="-128"/>
              </a:rPr>
            </a:br>
            <a:r>
              <a:rPr lang="ja-JP" altLang="ja-JP" sz="1200" b="0" i="0" u="none" strike="noStrike" dirty="0">
                <a:solidFill>
                  <a:schemeClr val="bg1"/>
                </a:solidFill>
                <a:effectLst/>
                <a:latin typeface="Meiryo UI" panose="020B0604030504040204" pitchFamily="50" charset="-128"/>
                <a:ea typeface="Meiryo UI" panose="020B0604030504040204" pitchFamily="50" charset="-128"/>
              </a:rPr>
              <a:t>人為的ミスを低減</a:t>
            </a:r>
            <a:endParaRPr lang="en-US" altLang="ja-JP" sz="1200" b="0" i="0" dirty="0">
              <a:solidFill>
                <a:schemeClr val="bg1"/>
              </a:solidFill>
              <a:effectLst/>
              <a:latin typeface="Meiryo UI" panose="020B0604030504040204" pitchFamily="50" charset="-128"/>
              <a:ea typeface="Meiryo UI" panose="020B0604030504040204" pitchFamily="50" charset="-128"/>
            </a:endParaRPr>
          </a:p>
          <a:p>
            <a:endParaRPr lang="ja-JP" altLang="en-US" sz="1200" dirty="0">
              <a:solidFill>
                <a:schemeClr val="bg1"/>
              </a:solidFill>
              <a:latin typeface="Meiryo UI" panose="020B0604030504040204" pitchFamily="50" charset="-128"/>
              <a:ea typeface="Meiryo UI" panose="020B0604030504040204" pitchFamily="50" charset="-128"/>
            </a:endParaRPr>
          </a:p>
        </p:txBody>
      </p:sp>
      <p:sp>
        <p:nvSpPr>
          <p:cNvPr id="4" name="四角形: 角を丸くする 3">
            <a:extLst>
              <a:ext uri="{FF2B5EF4-FFF2-40B4-BE49-F238E27FC236}">
                <a16:creationId xmlns:a16="http://schemas.microsoft.com/office/drawing/2014/main" id="{B05E0ED0-030E-5E38-DAA6-94AFCA8FE8BD}"/>
              </a:ext>
            </a:extLst>
          </p:cNvPr>
          <p:cNvSpPr/>
          <p:nvPr/>
        </p:nvSpPr>
        <p:spPr>
          <a:xfrm>
            <a:off x="11236036" y="66263"/>
            <a:ext cx="872405" cy="843420"/>
          </a:xfrm>
          <a:prstGeom prst="roundRect">
            <a:avLst/>
          </a:prstGeom>
          <a:solidFill>
            <a:srgbClr val="294E95"/>
          </a:solidFill>
          <a:ln w="25400" cap="flat" cmpd="sng" algn="ctr">
            <a:noFill/>
            <a:prstDash val="solid"/>
          </a:ln>
          <a:effectLst/>
        </p:spPr>
        <p:txBody>
          <a:bodyPr lIns="36000" tIns="0" rIns="36000" bIns="0"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05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新たな</a:t>
            </a:r>
            <a:br>
              <a:rPr kumimoji="1" lang="en-US" altLang="ja-JP" sz="105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br>
            <a:r>
              <a:rPr kumimoji="1" lang="ja-JP" altLang="en-US" sz="105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ビジネス</a:t>
            </a:r>
            <a:br>
              <a:rPr kumimoji="1" lang="en-US" altLang="ja-JP" sz="105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br>
            <a:r>
              <a:rPr kumimoji="1" lang="ja-JP" altLang="en-US" sz="105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アーキテクチャ</a:t>
            </a:r>
            <a:endParaRPr kumimoji="1" lang="en-US" altLang="ja-JP" sz="105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21" name="Slide Number Placeholder 5">
            <a:extLst>
              <a:ext uri="{FF2B5EF4-FFF2-40B4-BE49-F238E27FC236}">
                <a16:creationId xmlns:a16="http://schemas.microsoft.com/office/drawing/2014/main" id="{2A9D6ABD-D297-35AA-50A3-EC8557FE9893}"/>
              </a:ext>
            </a:extLst>
          </p:cNvPr>
          <p:cNvSpPr>
            <a:spLocks noGrp="1"/>
          </p:cNvSpPr>
          <p:nvPr>
            <p:ph type="sldNum" sz="quarter" idx="4"/>
          </p:nvPr>
        </p:nvSpPr>
        <p:spPr>
          <a:xfrm>
            <a:off x="11672569" y="6400800"/>
            <a:ext cx="439026" cy="155448"/>
          </a:xfrm>
          <a:prstGeom prst="rect">
            <a:avLst/>
          </a:prstGeom>
        </p:spPr>
        <p:txBody>
          <a:bodyPr vert="horz" lIns="0" tIns="0" rIns="0" bIns="0" rtlCol="0" anchor="ctr"/>
          <a:lstStyle>
            <a:lvl1pPr algn="ctr">
              <a:defRPr sz="1000">
                <a:solidFill>
                  <a:schemeClr val="bg1"/>
                </a:solidFill>
                <a:latin typeface="Arial" panose="020B0604020202020204" pitchFamily="34" charset="0"/>
                <a:cs typeface="Arial" panose="020B0604020202020204" pitchFamily="34" charset="0"/>
              </a:defRPr>
            </a:lvl1pPr>
          </a:lstStyle>
          <a:p>
            <a:fld id="{6D22F896-40B5-4ADD-8801-0D06FADFA095}" type="slidenum">
              <a:rPr lang="en-US" smtClean="0"/>
              <a:pPr/>
              <a:t>23</a:t>
            </a:fld>
            <a:endParaRPr lang="en-US" dirty="0"/>
          </a:p>
        </p:txBody>
      </p:sp>
    </p:spTree>
    <p:extLst>
      <p:ext uri="{BB962C8B-B14F-4D97-AF65-F5344CB8AC3E}">
        <p14:creationId xmlns:p14="http://schemas.microsoft.com/office/powerpoint/2010/main" val="2796327538"/>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0A2A4782-AE1C-B723-50DE-80D7C82EB54F}"/>
              </a:ext>
            </a:extLst>
          </p:cNvPr>
          <p:cNvSpPr>
            <a:spLocks noGrp="1"/>
          </p:cNvSpPr>
          <p:nvPr>
            <p:ph type="title"/>
          </p:nvPr>
        </p:nvSpPr>
        <p:spPr>
          <a:xfrm>
            <a:off x="760412" y="442528"/>
            <a:ext cx="11428413" cy="418576"/>
          </a:xfrm>
        </p:spPr>
        <p:txBody>
          <a:bodyPr/>
          <a:lstStyle/>
          <a:p>
            <a:r>
              <a:rPr kumimoji="1" lang="ja-JP" altLang="en-US" dirty="0">
                <a:solidFill>
                  <a:schemeClr val="bg1"/>
                </a:solidFill>
                <a:latin typeface="UD デジタル 教科書体 NK-R" panose="02020400000000000000" pitchFamily="18" charset="-128"/>
                <a:ea typeface="UD デジタル 教科書体 NK-R" panose="02020400000000000000" pitchFamily="18" charset="-128"/>
              </a:rPr>
              <a:t>クラウドなら当たり前の事がオンプレミスでも実現</a:t>
            </a:r>
            <a:r>
              <a:rPr kumimoji="1" lang="ja-JP" altLang="en-US" dirty="0">
                <a:latin typeface="UD デジタル 教科書体 NK-R" panose="02020400000000000000" pitchFamily="18" charset="-128"/>
                <a:ea typeface="UD デジタル 教科書体 NK-R" panose="02020400000000000000" pitchFamily="18" charset="-128"/>
              </a:rPr>
              <a:t>できる</a:t>
            </a:r>
            <a:br>
              <a:rPr kumimoji="1" lang="en-US" altLang="ja-JP" dirty="0">
                <a:latin typeface="UD デジタル 教科書体 NK-R" panose="02020400000000000000" pitchFamily="18" charset="-128"/>
                <a:ea typeface="UD デジタル 教科書体 NK-R" panose="02020400000000000000" pitchFamily="18" charset="-128"/>
              </a:rPr>
            </a:br>
            <a:r>
              <a:rPr kumimoji="1" lang="ja-JP" altLang="en-US" dirty="0">
                <a:latin typeface="UD デジタル 教科書体 NK-R" panose="02020400000000000000" pitchFamily="18" charset="-128"/>
                <a:ea typeface="UD デジタル 教科書体 NK-R" panose="02020400000000000000" pitchFamily="18" charset="-128"/>
              </a:rPr>
              <a:t>　　　→　論理的なデータであっても安全な場所保管・利用が可能</a:t>
            </a:r>
            <a:endParaRPr kumimoji="1" lang="ja-JP" altLang="en-US" sz="3600" dirty="0">
              <a:latin typeface="UD デジタル 教科書体 NK-R" panose="02020400000000000000" pitchFamily="18" charset="-128"/>
              <a:ea typeface="UD デジタル 教科書体 NK-R" panose="02020400000000000000" pitchFamily="18" charset="-128"/>
            </a:endParaRPr>
          </a:p>
        </p:txBody>
      </p:sp>
      <p:sp>
        <p:nvSpPr>
          <p:cNvPr id="6" name="テキスト ボックス 5">
            <a:extLst>
              <a:ext uri="{FF2B5EF4-FFF2-40B4-BE49-F238E27FC236}">
                <a16:creationId xmlns:a16="http://schemas.microsoft.com/office/drawing/2014/main" id="{4841D1F0-85A8-2AB2-CB61-35145C057375}"/>
              </a:ext>
            </a:extLst>
          </p:cNvPr>
          <p:cNvSpPr txBox="1"/>
          <p:nvPr/>
        </p:nvSpPr>
        <p:spPr>
          <a:xfrm>
            <a:off x="687107" y="1363937"/>
            <a:ext cx="11501718" cy="4893647"/>
          </a:xfrm>
          <a:prstGeom prst="rect">
            <a:avLst/>
          </a:prstGeom>
          <a:noFill/>
        </p:spPr>
        <p:txBody>
          <a:bodyPr wrap="square" rtlCol="0">
            <a:spAutoFit/>
          </a:bodyPr>
          <a:lstStyle/>
          <a:p>
            <a:pPr marL="457200" indent="-457200" algn="l">
              <a:buFont typeface="Arial" panose="020B0604020202020204" pitchFamily="34" charset="0"/>
              <a:buChar char="•"/>
            </a:pPr>
            <a:r>
              <a:rPr kumimoji="1" lang="en-US" altLang="ja-JP"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Nutanix</a:t>
            </a:r>
            <a:r>
              <a:rPr kumimoji="1" lang="ja-JP" altLang="en-US"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は他</a:t>
            </a:r>
            <a:r>
              <a:rPr kumimoji="1" lang="en-US" altLang="ja-JP"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HCI</a:t>
            </a:r>
            <a:r>
              <a:rPr kumimoji="1" lang="ja-JP" altLang="en-US"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製品と比べて優位性がある</a:t>
            </a:r>
            <a:endParaRPr kumimoji="1" lang="en-US" altLang="ja-JP"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endParaRPr>
          </a:p>
          <a:p>
            <a:pPr marL="457200" indent="-457200" algn="l">
              <a:buFont typeface="Arial" panose="020B0604020202020204" pitchFamily="34" charset="0"/>
              <a:buChar char="•"/>
            </a:pPr>
            <a:r>
              <a:rPr kumimoji="1" lang="en-US" altLang="ja-JP"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Nutanix</a:t>
            </a:r>
            <a:r>
              <a:rPr kumimoji="1" lang="ja-JP" altLang="en-US"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はクラウドアーキテクチャをオンプレミスに最適化した先駆者</a:t>
            </a:r>
            <a:endParaRPr kumimoji="1" lang="en-US" altLang="ja-JP"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endParaRPr>
          </a:p>
          <a:p>
            <a:pPr marL="1066693" lvl="1" indent="-457200">
              <a:buFont typeface="Wingdings" panose="05000000000000000000" pitchFamily="2" charset="2"/>
              <a:buChar char="ü"/>
            </a:pPr>
            <a:r>
              <a:rPr kumimoji="1" lang="ja-JP" altLang="en-US" sz="20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構成要素はシンプルに！特種なハードウェアを使わない </a:t>
            </a:r>
            <a:endParaRPr kumimoji="1" lang="en-US" altLang="ja-JP" sz="20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endParaRPr>
          </a:p>
          <a:p>
            <a:pPr marL="1676187" lvl="2" indent="-457200">
              <a:buFont typeface="Wingdings" panose="05000000000000000000" pitchFamily="2" charset="2"/>
              <a:buChar char="Ø"/>
            </a:pPr>
            <a:r>
              <a:rPr kumimoji="1" lang="ja-JP" altLang="en-US" sz="20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ソフトウェアによる制御 </a:t>
            </a:r>
            <a:r>
              <a:rPr kumimoji="1" lang="en-US" altLang="ja-JP" sz="20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(Software Defined)</a:t>
            </a:r>
          </a:p>
          <a:p>
            <a:pPr marL="1676187" lvl="2" indent="-457200">
              <a:buFont typeface="Wingdings" panose="05000000000000000000" pitchFamily="2" charset="2"/>
              <a:buChar char="Ø"/>
            </a:pPr>
            <a:r>
              <a:rPr kumimoji="1" lang="ja-JP" altLang="en-US" sz="20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データの保全も</a:t>
            </a:r>
            <a:r>
              <a:rPr kumimoji="1" lang="en-US" altLang="ja-JP" sz="20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2</a:t>
            </a:r>
            <a:r>
              <a:rPr kumimoji="1" lang="ja-JP" altLang="en-US" sz="20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重化が最低保証</a:t>
            </a:r>
            <a:endParaRPr kumimoji="1" lang="en-US" altLang="ja-JP" sz="20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endParaRPr>
          </a:p>
          <a:p>
            <a:pPr marL="1676187" lvl="2" indent="-457200">
              <a:buFont typeface="Wingdings" panose="05000000000000000000" pitchFamily="2" charset="2"/>
              <a:buChar char="Ø"/>
            </a:pPr>
            <a:r>
              <a:rPr kumimoji="1" lang="ja-JP" altLang="en-US" sz="20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平準化・最適化も自動で実施</a:t>
            </a:r>
            <a:endParaRPr kumimoji="1" lang="en-US" altLang="ja-JP" sz="20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endParaRPr>
          </a:p>
          <a:p>
            <a:pPr marL="1066693" lvl="1" indent="-457200">
              <a:buFont typeface="Wingdings" panose="05000000000000000000" pitchFamily="2" charset="2"/>
              <a:buChar char="ü"/>
            </a:pPr>
            <a:r>
              <a:rPr kumimoji="1" lang="ja-JP" altLang="en-US" sz="20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障害範囲は最小化する設計</a:t>
            </a:r>
            <a:endParaRPr kumimoji="1" lang="en-US" altLang="ja-JP" sz="20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endParaRPr>
          </a:p>
          <a:p>
            <a:pPr marL="1676187" lvl="2" indent="-457200">
              <a:buFont typeface="Wingdings" panose="05000000000000000000" pitchFamily="2" charset="2"/>
              <a:buChar char="Ø"/>
            </a:pPr>
            <a:r>
              <a:rPr kumimoji="1" lang="en-US" altLang="ja-JP" sz="20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HCI</a:t>
            </a:r>
            <a:r>
              <a:rPr kumimoji="1" lang="ja-JP" altLang="en-US" sz="20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の機能が停止しても仮想マシンは継続して稼働が可能</a:t>
            </a:r>
            <a:endParaRPr kumimoji="1" lang="en-US" altLang="ja-JP" sz="20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endParaRPr>
          </a:p>
          <a:p>
            <a:pPr marL="1676187" lvl="2" indent="-457200">
              <a:buFont typeface="Wingdings" panose="05000000000000000000" pitchFamily="2" charset="2"/>
              <a:buChar char="Ø"/>
            </a:pPr>
            <a:r>
              <a:rPr kumimoji="1" lang="ja-JP" altLang="en-US" sz="20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データの保持も最低で</a:t>
            </a:r>
            <a:r>
              <a:rPr kumimoji="1" lang="en-US" altLang="ja-JP" sz="20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2</a:t>
            </a:r>
            <a:r>
              <a:rPr kumimoji="1" lang="ja-JP" altLang="en-US" sz="20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重化</a:t>
            </a:r>
            <a:r>
              <a:rPr kumimoji="1" lang="en-US" altLang="ja-JP" sz="20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a:t>
            </a:r>
            <a:r>
              <a:rPr kumimoji="1" lang="ja-JP" altLang="en-US" sz="20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最大で３重化</a:t>
            </a:r>
            <a:r>
              <a:rPr kumimoji="1" lang="en-US" altLang="ja-JP" sz="20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a:t>
            </a:r>
            <a:r>
              <a:rPr kumimoji="1" lang="ja-JP" altLang="en-US" sz="20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が可能</a:t>
            </a:r>
            <a:endParaRPr kumimoji="1" lang="en-US" altLang="ja-JP" sz="20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endParaRPr>
          </a:p>
          <a:p>
            <a:pPr marL="1676187" lvl="2" indent="-457200">
              <a:buFont typeface="Wingdings" panose="05000000000000000000" pitchFamily="2" charset="2"/>
              <a:buChar char="Ø"/>
            </a:pPr>
            <a:r>
              <a:rPr kumimoji="1" lang="en-US" altLang="ja-JP" sz="20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N+1</a:t>
            </a:r>
            <a:r>
              <a:rPr kumimoji="1" lang="ja-JP" altLang="en-US" sz="20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以上の設計・設定で耐障害対策も標準機能で提供</a:t>
            </a:r>
            <a:endParaRPr kumimoji="1" lang="en-US" altLang="ja-JP" sz="20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endParaRPr>
          </a:p>
          <a:p>
            <a:pPr marL="1066693" lvl="1" indent="-457200">
              <a:buFont typeface="Wingdings" panose="05000000000000000000" pitchFamily="2" charset="2"/>
              <a:buChar char="ü"/>
            </a:pPr>
            <a:r>
              <a:rPr kumimoji="1" lang="ja-JP" altLang="en-US" sz="20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スケールアウト前提の設計思想</a:t>
            </a:r>
            <a:endParaRPr kumimoji="1" lang="en-US" altLang="ja-JP" sz="20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endParaRPr>
          </a:p>
          <a:p>
            <a:pPr marL="1676187" lvl="2" indent="-457200">
              <a:buFont typeface="Wingdings" panose="05000000000000000000" pitchFamily="2" charset="2"/>
              <a:buChar char="Ø"/>
            </a:pPr>
            <a:r>
              <a:rPr kumimoji="1" lang="ja-JP" altLang="en-US" sz="20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足りないリソースをノード単位で追加</a:t>
            </a:r>
            <a:r>
              <a:rPr kumimoji="1" lang="en-US" altLang="ja-JP" sz="20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a:t>
            </a:r>
            <a:r>
              <a:rPr kumimoji="1" lang="ja-JP" altLang="en-US" sz="20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スモールスタートの実現</a:t>
            </a:r>
            <a:r>
              <a:rPr kumimoji="1" lang="en-US" altLang="ja-JP" sz="20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a:t>
            </a:r>
          </a:p>
          <a:p>
            <a:pPr marL="1676187" lvl="2" indent="-457200">
              <a:buFont typeface="Wingdings" panose="05000000000000000000" pitchFamily="2" charset="2"/>
              <a:buChar char="Ø"/>
            </a:pPr>
            <a:r>
              <a:rPr kumimoji="1" lang="ja-JP" altLang="en-US" sz="20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異機種・異世代・異構成であっても増設が柔軟に可能</a:t>
            </a:r>
            <a:endParaRPr kumimoji="1" lang="en-US" altLang="ja-JP" sz="20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endParaRPr>
          </a:p>
          <a:p>
            <a:pPr marL="1676187" lvl="2" indent="-457200">
              <a:buFont typeface="Wingdings" panose="05000000000000000000" pitchFamily="2" charset="2"/>
              <a:buChar char="Ø"/>
            </a:pPr>
            <a:r>
              <a:rPr kumimoji="1" lang="ja-JP" altLang="en-US" sz="20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増設コストも最小化</a:t>
            </a:r>
            <a:endParaRPr kumimoji="1" lang="en-US" altLang="ja-JP" sz="20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endParaRPr>
          </a:p>
          <a:p>
            <a:pPr marL="1066693" lvl="1" indent="-457200">
              <a:buFont typeface="Wingdings" panose="05000000000000000000" pitchFamily="2" charset="2"/>
              <a:buChar char="ü"/>
            </a:pPr>
            <a:endParaRPr kumimoji="1" lang="en-US" altLang="ja-JP" dirty="0">
              <a:solidFill>
                <a:schemeClr val="bg1"/>
              </a:solidFill>
              <a:latin typeface="Meiryo UI" panose="020B0604030504040204" pitchFamily="50" charset="-128"/>
              <a:ea typeface="Meiryo UI" panose="020B0604030504040204" pitchFamily="50" charset="-128"/>
              <a:cs typeface="Arial" pitchFamily="34" charset="0"/>
            </a:endParaRPr>
          </a:p>
        </p:txBody>
      </p:sp>
      <p:sp>
        <p:nvSpPr>
          <p:cNvPr id="2" name="四角形: 角を丸くする 1">
            <a:extLst>
              <a:ext uri="{FF2B5EF4-FFF2-40B4-BE49-F238E27FC236}">
                <a16:creationId xmlns:a16="http://schemas.microsoft.com/office/drawing/2014/main" id="{E525083F-5CF2-5062-884E-30B634E560EE}"/>
              </a:ext>
            </a:extLst>
          </p:cNvPr>
          <p:cNvSpPr/>
          <p:nvPr/>
        </p:nvSpPr>
        <p:spPr>
          <a:xfrm>
            <a:off x="11144774" y="85164"/>
            <a:ext cx="903946" cy="775940"/>
          </a:xfrm>
          <a:prstGeom prst="roundRect">
            <a:avLst/>
          </a:prstGeom>
          <a:solidFill>
            <a:srgbClr val="294E9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chorCtr="1"/>
          <a:lstStyle/>
          <a:p>
            <a:pPr algn="ctr"/>
            <a:r>
              <a:rPr kumimoji="1" lang="en-US" altLang="ja-JP" sz="1050" dirty="0">
                <a:solidFill>
                  <a:srgbClr val="FFFF00"/>
                </a:solidFill>
                <a:latin typeface="Meiryo UI" panose="020B0604030504040204" pitchFamily="50" charset="-128"/>
                <a:ea typeface="Meiryo UI" panose="020B0604030504040204" pitchFamily="50" charset="-128"/>
              </a:rPr>
              <a:t>New</a:t>
            </a:r>
            <a:br>
              <a:rPr kumimoji="1" lang="en-US" altLang="ja-JP" sz="1050" dirty="0">
                <a:solidFill>
                  <a:srgbClr val="FFFF00"/>
                </a:solidFill>
                <a:latin typeface="Meiryo UI" panose="020B0604030504040204" pitchFamily="50" charset="-128"/>
                <a:ea typeface="Meiryo UI" panose="020B0604030504040204" pitchFamily="50" charset="-128"/>
              </a:rPr>
            </a:br>
            <a:r>
              <a:rPr kumimoji="1" lang="ja-JP" altLang="en-US" sz="1050" dirty="0">
                <a:solidFill>
                  <a:srgbClr val="FFFF00"/>
                </a:solidFill>
                <a:latin typeface="Meiryo UI" panose="020B0604030504040204" pitchFamily="50" charset="-128"/>
                <a:ea typeface="Meiryo UI" panose="020B0604030504040204" pitchFamily="50" charset="-128"/>
              </a:rPr>
              <a:t>オンプレミス</a:t>
            </a:r>
            <a:endParaRPr kumimoji="1" lang="en-US" altLang="ja-JP" sz="1050" dirty="0">
              <a:solidFill>
                <a:srgbClr val="FFFF00"/>
              </a:solidFill>
              <a:latin typeface="Meiryo UI" panose="020B0604030504040204" pitchFamily="50" charset="-128"/>
              <a:ea typeface="Meiryo UI" panose="020B0604030504040204" pitchFamily="50" charset="-128"/>
            </a:endParaRPr>
          </a:p>
        </p:txBody>
      </p:sp>
      <p:sp>
        <p:nvSpPr>
          <p:cNvPr id="9" name="Slide Number Placeholder 5">
            <a:extLst>
              <a:ext uri="{FF2B5EF4-FFF2-40B4-BE49-F238E27FC236}">
                <a16:creationId xmlns:a16="http://schemas.microsoft.com/office/drawing/2014/main" id="{EEA20D4C-C233-2506-D321-727AF28ADAD1}"/>
              </a:ext>
            </a:extLst>
          </p:cNvPr>
          <p:cNvSpPr>
            <a:spLocks noGrp="1"/>
          </p:cNvSpPr>
          <p:nvPr>
            <p:ph type="sldNum" sz="quarter" idx="4"/>
          </p:nvPr>
        </p:nvSpPr>
        <p:spPr>
          <a:xfrm>
            <a:off x="11672569" y="6400800"/>
            <a:ext cx="439026" cy="155448"/>
          </a:xfrm>
          <a:prstGeom prst="rect">
            <a:avLst/>
          </a:prstGeom>
        </p:spPr>
        <p:txBody>
          <a:bodyPr vert="horz" lIns="0" tIns="0" rIns="0" bIns="0" rtlCol="0" anchor="ctr"/>
          <a:lstStyle>
            <a:lvl1pPr algn="ctr">
              <a:defRPr sz="1000">
                <a:solidFill>
                  <a:schemeClr val="bg1"/>
                </a:solidFill>
                <a:latin typeface="Arial" panose="020B0604020202020204" pitchFamily="34" charset="0"/>
                <a:cs typeface="Arial" panose="020B0604020202020204" pitchFamily="34" charset="0"/>
              </a:defRPr>
            </a:lvl1pPr>
          </a:lstStyle>
          <a:p>
            <a:fld id="{6D22F896-40B5-4ADD-8801-0D06FADFA095}" type="slidenum">
              <a:rPr lang="en-US" smtClean="0"/>
              <a:pPr/>
              <a:t>24</a:t>
            </a:fld>
            <a:endParaRPr lang="en-US" dirty="0"/>
          </a:p>
        </p:txBody>
      </p:sp>
    </p:spTree>
    <p:extLst>
      <p:ext uri="{BB962C8B-B14F-4D97-AF65-F5344CB8AC3E}">
        <p14:creationId xmlns:p14="http://schemas.microsoft.com/office/powerpoint/2010/main" val="3874092239"/>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4">
            <a:extLst>
              <a:ext uri="{FF2B5EF4-FFF2-40B4-BE49-F238E27FC236}">
                <a16:creationId xmlns:a16="http://schemas.microsoft.com/office/drawing/2014/main" id="{E032F4DF-DDF4-5FD6-BCBC-61C1F918F6F8}"/>
              </a:ext>
            </a:extLst>
          </p:cNvPr>
          <p:cNvSpPr>
            <a:spLocks noGrp="1"/>
          </p:cNvSpPr>
          <p:nvPr>
            <p:ph type="title"/>
          </p:nvPr>
        </p:nvSpPr>
        <p:spPr>
          <a:xfrm>
            <a:off x="750333" y="2541070"/>
            <a:ext cx="8735363" cy="2405203"/>
          </a:xfrm>
        </p:spPr>
        <p:txBody>
          <a:bodyPr/>
          <a:lstStyle/>
          <a:p>
            <a:pPr>
              <a:spcAft>
                <a:spcPts val="600"/>
              </a:spcAft>
            </a:pPr>
            <a:r>
              <a:rPr lang="en-US" altLang="ja-JP" sz="4800" dirty="0">
                <a:latin typeface="UD デジタル 教科書体 NK-R" panose="02020400000000000000" pitchFamily="18" charset="-128"/>
                <a:ea typeface="UD デジタル 教科書体 NK-R" panose="02020400000000000000" pitchFamily="18" charset="-128"/>
              </a:rPr>
              <a:t>Why Lenovo</a:t>
            </a:r>
            <a:r>
              <a:rPr lang="ja-JP" altLang="en-US" sz="4800" dirty="0">
                <a:latin typeface="UD デジタル 教科書体 NK-R" panose="02020400000000000000" pitchFamily="18" charset="-128"/>
                <a:ea typeface="UD デジタル 教科書体 NK-R" panose="02020400000000000000" pitchFamily="18" charset="-128"/>
              </a:rPr>
              <a:t>？ </a:t>
            </a:r>
            <a:r>
              <a:rPr lang="en-US" altLang="ja-JP" sz="4800" dirty="0">
                <a:latin typeface="UD デジタル 教科書体 NK-R" panose="02020400000000000000" pitchFamily="18" charset="-128"/>
                <a:ea typeface="UD デジタル 教科書体 NK-R" panose="02020400000000000000" pitchFamily="18" charset="-128"/>
              </a:rPr>
              <a:t>&amp;</a:t>
            </a:r>
            <a:r>
              <a:rPr lang="ja-JP" altLang="en-US" sz="4800" dirty="0">
                <a:latin typeface="UD デジタル 教科書体 NK-R" panose="02020400000000000000" pitchFamily="18" charset="-128"/>
                <a:ea typeface="UD デジタル 教科書体 NK-R" panose="02020400000000000000" pitchFamily="18" charset="-128"/>
              </a:rPr>
              <a:t> </a:t>
            </a:r>
            <a:br>
              <a:rPr lang="en-US" altLang="ja-JP" sz="4800" dirty="0">
                <a:latin typeface="UD デジタル 教科書体 NK-R" panose="02020400000000000000" pitchFamily="18" charset="-128"/>
                <a:ea typeface="UD デジタル 教科書体 NK-R" panose="02020400000000000000" pitchFamily="18" charset="-128"/>
              </a:rPr>
            </a:br>
            <a:r>
              <a:rPr lang="en-US" altLang="ja-JP" sz="4800" dirty="0">
                <a:latin typeface="UD デジタル 教科書体 NK-R" panose="02020400000000000000" pitchFamily="18" charset="-128"/>
                <a:ea typeface="UD デジタル 教科書体 NK-R" panose="02020400000000000000" pitchFamily="18" charset="-128"/>
              </a:rPr>
              <a:t>ThinkAgile HX</a:t>
            </a:r>
            <a:r>
              <a:rPr lang="ja-JP" altLang="en-US" sz="4800" dirty="0">
                <a:latin typeface="UD デジタル 教科書体 NK-R" panose="02020400000000000000" pitchFamily="18" charset="-128"/>
                <a:ea typeface="UD デジタル 教科書体 NK-R" panose="02020400000000000000" pitchFamily="18" charset="-128"/>
              </a:rPr>
              <a:t>シリーズ？</a:t>
            </a:r>
            <a:br>
              <a:rPr lang="en-US" altLang="ja-JP" sz="4800" dirty="0">
                <a:latin typeface="UD デジタル 教科書体 NK-R" panose="02020400000000000000" pitchFamily="18" charset="-128"/>
                <a:ea typeface="UD デジタル 教科書体 NK-R" panose="02020400000000000000" pitchFamily="18" charset="-128"/>
              </a:rPr>
            </a:br>
            <a:br>
              <a:rPr lang="en-US" altLang="ja-JP" sz="4800" dirty="0">
                <a:latin typeface="UD デジタル 教科書体 NK-R" panose="02020400000000000000" pitchFamily="18" charset="-128"/>
                <a:ea typeface="UD デジタル 教科書体 NK-R" panose="02020400000000000000" pitchFamily="18" charset="-128"/>
              </a:rPr>
            </a:br>
            <a:r>
              <a:rPr lang="en-US" altLang="ja-JP" sz="4800" dirty="0">
                <a:latin typeface="UD デジタル 教科書体 NK-R" panose="02020400000000000000" pitchFamily="18" charset="-128"/>
                <a:ea typeface="UD デジタル 教科書体 NK-R" panose="02020400000000000000" pitchFamily="18" charset="-128"/>
              </a:rPr>
              <a:t>Lenovo</a:t>
            </a:r>
            <a:r>
              <a:rPr lang="ja-JP" altLang="en-US" sz="4800" dirty="0">
                <a:latin typeface="UD デジタル 教科書体 NK-R" panose="02020400000000000000" pitchFamily="18" charset="-128"/>
                <a:ea typeface="UD デジタル 教科書体 NK-R" panose="02020400000000000000" pitchFamily="18" charset="-128"/>
              </a:rPr>
              <a:t>だから</a:t>
            </a:r>
            <a:br>
              <a:rPr lang="en-US" altLang="ja-JP" sz="4800" dirty="0">
                <a:latin typeface="UD デジタル 教科書体 NK-R" panose="02020400000000000000" pitchFamily="18" charset="-128"/>
                <a:ea typeface="UD デジタル 教科書体 NK-R" panose="02020400000000000000" pitchFamily="18" charset="-128"/>
              </a:rPr>
            </a:br>
            <a:r>
              <a:rPr lang="ja-JP" altLang="en-US" sz="4800" dirty="0">
                <a:latin typeface="UD デジタル 教科書体 NK-R" panose="02020400000000000000" pitchFamily="18" charset="-128"/>
                <a:ea typeface="UD デジタル 教科書体 NK-R" panose="02020400000000000000" pitchFamily="18" charset="-128"/>
              </a:rPr>
              <a:t>クラウドをオンプレミスで</a:t>
            </a:r>
            <a:br>
              <a:rPr lang="en-US" altLang="ja-JP" sz="4800" dirty="0">
                <a:latin typeface="UD デジタル 教科書体 NK-R" panose="02020400000000000000" pitchFamily="18" charset="-128"/>
                <a:ea typeface="UD デジタル 教科書体 NK-R" panose="02020400000000000000" pitchFamily="18" charset="-128"/>
              </a:rPr>
            </a:br>
            <a:r>
              <a:rPr lang="ja-JP" altLang="en-US" sz="4800" dirty="0">
                <a:latin typeface="UD デジタル 教科書体 NK-R" panose="02020400000000000000" pitchFamily="18" charset="-128"/>
                <a:ea typeface="UD デジタル 教科書体 NK-R" panose="02020400000000000000" pitchFamily="18" charset="-128"/>
              </a:rPr>
              <a:t>構築ができる</a:t>
            </a:r>
            <a:endParaRPr lang="en-US" altLang="ja-JP" sz="48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3109171141"/>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36"/>
        <p:cNvGrpSpPr/>
        <p:nvPr/>
      </p:nvGrpSpPr>
      <p:grpSpPr>
        <a:xfrm>
          <a:off x="0" y="0"/>
          <a:ext cx="0" cy="0"/>
          <a:chOff x="0" y="0"/>
          <a:chExt cx="0" cy="0"/>
        </a:xfrm>
      </p:grpSpPr>
      <p:sp>
        <p:nvSpPr>
          <p:cNvPr id="2137" name="Google Shape;2137;p176"/>
          <p:cNvSpPr txBox="1">
            <a:spLocks noGrp="1"/>
          </p:cNvSpPr>
          <p:nvPr>
            <p:ph type="title"/>
          </p:nvPr>
        </p:nvSpPr>
        <p:spPr>
          <a:prstGeom prst="rect">
            <a:avLst/>
          </a:prstGeom>
          <a:noFill/>
          <a:ln>
            <a:noFill/>
          </a:ln>
        </p:spPr>
        <p:txBody>
          <a:bodyPr spcFirstLastPara="1" vert="horz" wrap="square" lIns="0" tIns="0" rIns="0" bIns="0" rtlCol="0" anchor="t" anchorCtr="0">
            <a:spAutoFit/>
          </a:bodyPr>
          <a:lstStyle/>
          <a:p>
            <a:pPr>
              <a:buSzPts val="4000"/>
            </a:pPr>
            <a:r>
              <a:rPr lang="en-US" sz="3200" dirty="0">
                <a:latin typeface="UD デジタル 教科書体 NK-R" panose="02020400000000000000" pitchFamily="18" charset="-128"/>
                <a:ea typeface="UD デジタル 教科書体 NK-R" panose="02020400000000000000" pitchFamily="18" charset="-128"/>
                <a:cs typeface="Arial"/>
                <a:sym typeface="Arial"/>
              </a:rPr>
              <a:t>Nutanix + ThinkAgile HX – </a:t>
            </a:r>
            <a:r>
              <a:rPr lang="en-US" altLang="ja-JP" dirty="0">
                <a:latin typeface="UD デジタル 教科書体 NK-R" panose="02020400000000000000" pitchFamily="18" charset="-128"/>
                <a:ea typeface="UD デジタル 教科書体 NK-R" panose="02020400000000000000" pitchFamily="18" charset="-128"/>
                <a:cs typeface="Arial"/>
                <a:sym typeface="Arial"/>
              </a:rPr>
              <a:t>HX</a:t>
            </a:r>
            <a:r>
              <a:rPr lang="ja-JP" altLang="en-US" dirty="0">
                <a:latin typeface="UD デジタル 教科書体 NK-R" panose="02020400000000000000" pitchFamily="18" charset="-128"/>
                <a:ea typeface="UD デジタル 教科書体 NK-R" panose="02020400000000000000" pitchFamily="18" charset="-128"/>
                <a:cs typeface="Arial"/>
                <a:sym typeface="Arial"/>
              </a:rPr>
              <a:t>シリーズのこれまで</a:t>
            </a:r>
            <a:r>
              <a:rPr lang="en-US" sz="3200" dirty="0">
                <a:latin typeface="UD デジタル 教科書体 NK-R" panose="02020400000000000000" pitchFamily="18" charset="-128"/>
                <a:ea typeface="UD デジタル 教科書体 NK-R" panose="02020400000000000000" pitchFamily="18" charset="-128"/>
                <a:cs typeface="Arial"/>
                <a:sym typeface="Arial"/>
              </a:rPr>
              <a:t> </a:t>
            </a:r>
            <a:endParaRPr sz="3200" dirty="0">
              <a:latin typeface="UD デジタル 教科書体 NK-R" panose="02020400000000000000" pitchFamily="18" charset="-128"/>
              <a:ea typeface="UD デジタル 教科書体 NK-R" panose="02020400000000000000" pitchFamily="18" charset="-128"/>
            </a:endParaRPr>
          </a:p>
        </p:txBody>
      </p:sp>
      <p:grpSp>
        <p:nvGrpSpPr>
          <p:cNvPr id="2139" name="Google Shape;2139;p176"/>
          <p:cNvGrpSpPr/>
          <p:nvPr/>
        </p:nvGrpSpPr>
        <p:grpSpPr>
          <a:xfrm>
            <a:off x="648116" y="4432746"/>
            <a:ext cx="2976478" cy="1961732"/>
            <a:chOff x="462180" y="1099620"/>
            <a:chExt cx="2246382" cy="1473207"/>
          </a:xfrm>
        </p:grpSpPr>
        <p:sp>
          <p:nvSpPr>
            <p:cNvPr id="2140" name="Google Shape;2140;p176"/>
            <p:cNvSpPr txBox="1"/>
            <p:nvPr/>
          </p:nvSpPr>
          <p:spPr>
            <a:xfrm>
              <a:off x="462188" y="1099620"/>
              <a:ext cx="1796400" cy="346500"/>
            </a:xfrm>
            <a:prstGeom prst="rect">
              <a:avLst/>
            </a:prstGeom>
            <a:noFill/>
            <a:ln>
              <a:noFill/>
            </a:ln>
          </p:spPr>
          <p:txBody>
            <a:bodyPr spcFirstLastPara="1" wrap="square" lIns="91377" tIns="45676" rIns="91377" bIns="45676" anchor="b" anchorCtr="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2398" b="0" i="0" u="sng"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cs typeface="Arial"/>
                  <a:sym typeface="Arial"/>
                </a:rPr>
                <a:t>HX Customers</a:t>
              </a:r>
              <a:endParaRPr kumimoji="0" sz="1500" b="0" i="0" u="sng"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2141" name="Google Shape;2141;p176"/>
            <p:cNvSpPr txBox="1"/>
            <p:nvPr/>
          </p:nvSpPr>
          <p:spPr>
            <a:xfrm>
              <a:off x="462180" y="1524326"/>
              <a:ext cx="1984808" cy="1048501"/>
            </a:xfrm>
            <a:prstGeom prst="rect">
              <a:avLst/>
            </a:prstGeom>
            <a:noFill/>
            <a:ln>
              <a:noFill/>
            </a:ln>
          </p:spPr>
          <p:txBody>
            <a:bodyPr spcFirstLastPara="1" wrap="square" lIns="91377" tIns="45676" rIns="91377" bIns="45676" anchor="t" anchorCtr="0">
              <a:spAutoFit/>
            </a:bodyPr>
            <a:lstStyle/>
            <a:p>
              <a:pPr marL="0" marR="0" lvl="0" indent="0" algn="l" defTabSz="1218987" rtl="0" eaLnBrk="1" fontAlgn="auto" latinLnBrk="0" hangingPunct="1">
                <a:lnSpc>
                  <a:spcPct val="80000"/>
                </a:lnSpc>
                <a:spcBef>
                  <a:spcPts val="0"/>
                </a:spcBef>
                <a:spcAft>
                  <a:spcPts val="0"/>
                </a:spcAft>
                <a:buClrTx/>
                <a:buSzTx/>
                <a:buFontTx/>
                <a:buNone/>
                <a:tabLst/>
                <a:defRPr/>
              </a:pPr>
              <a:r>
                <a:rPr kumimoji="0" lang="en-US" sz="5296" b="0"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cs typeface="Arial"/>
                  <a:sym typeface="Arial"/>
                </a:rPr>
                <a:t>4,500+</a:t>
              </a:r>
              <a:endParaRPr kumimoji="0" sz="1500" b="0"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endParaRPr>
            </a:p>
          </p:txBody>
        </p:sp>
        <p:pic>
          <p:nvPicPr>
            <p:cNvPr id="2142" name="Google Shape;2142;p176"/>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1703460" y="1913328"/>
              <a:ext cx="1005102" cy="578985"/>
            </a:xfrm>
            <a:prstGeom prst="rect">
              <a:avLst/>
            </a:prstGeom>
            <a:noFill/>
            <a:ln>
              <a:noFill/>
            </a:ln>
          </p:spPr>
        </p:pic>
      </p:grpSp>
      <p:grpSp>
        <p:nvGrpSpPr>
          <p:cNvPr id="7" name="Group 6">
            <a:extLst>
              <a:ext uri="{FF2B5EF4-FFF2-40B4-BE49-F238E27FC236}">
                <a16:creationId xmlns:a16="http://schemas.microsoft.com/office/drawing/2014/main" id="{E57D9D90-29B5-C5DC-B563-6853FCA918A8}"/>
              </a:ext>
            </a:extLst>
          </p:cNvPr>
          <p:cNvGrpSpPr/>
          <p:nvPr/>
        </p:nvGrpSpPr>
        <p:grpSpPr>
          <a:xfrm>
            <a:off x="8816963" y="4467909"/>
            <a:ext cx="3022879" cy="1977974"/>
            <a:chOff x="4277223" y="4307655"/>
            <a:chExt cx="3022879" cy="1977974"/>
          </a:xfrm>
        </p:grpSpPr>
        <p:grpSp>
          <p:nvGrpSpPr>
            <p:cNvPr id="2143" name="Google Shape;2143;p176"/>
            <p:cNvGrpSpPr/>
            <p:nvPr/>
          </p:nvGrpSpPr>
          <p:grpSpPr>
            <a:xfrm>
              <a:off x="4277223" y="4307655"/>
              <a:ext cx="3022879" cy="1977974"/>
              <a:chOff x="527482" y="1163024"/>
              <a:chExt cx="2270100" cy="1485406"/>
            </a:xfrm>
          </p:grpSpPr>
          <p:sp>
            <p:nvSpPr>
              <p:cNvPr id="2144" name="Google Shape;2144;p176"/>
              <p:cNvSpPr txBox="1"/>
              <p:nvPr/>
            </p:nvSpPr>
            <p:spPr>
              <a:xfrm>
                <a:off x="527482" y="1163024"/>
                <a:ext cx="2270100" cy="346500"/>
              </a:xfrm>
              <a:prstGeom prst="rect">
                <a:avLst/>
              </a:prstGeom>
              <a:noFill/>
              <a:ln>
                <a:noFill/>
              </a:ln>
            </p:spPr>
            <p:txBody>
              <a:bodyPr spcFirstLastPara="1" wrap="square" lIns="91377" tIns="45676" rIns="91377" bIns="45676" anchor="b" anchorCtr="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2398" b="0" i="0" u="sng"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cs typeface="Arial"/>
                    <a:sym typeface="Arial"/>
                  </a:rPr>
                  <a:t>HX Nodes shipped</a:t>
                </a:r>
                <a:endParaRPr kumimoji="0" sz="1500" b="0" i="0" u="sng"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2145" name="Google Shape;2145;p176"/>
              <p:cNvSpPr txBox="1"/>
              <p:nvPr/>
            </p:nvSpPr>
            <p:spPr>
              <a:xfrm>
                <a:off x="534286" y="1599928"/>
                <a:ext cx="2103300" cy="1048502"/>
              </a:xfrm>
              <a:prstGeom prst="rect">
                <a:avLst/>
              </a:prstGeom>
              <a:noFill/>
              <a:ln>
                <a:noFill/>
              </a:ln>
            </p:spPr>
            <p:txBody>
              <a:bodyPr spcFirstLastPara="1" wrap="square" lIns="91377" tIns="45676" rIns="91377" bIns="45676" anchor="t" anchorCtr="0">
                <a:spAutoFit/>
              </a:bodyPr>
              <a:lstStyle/>
              <a:p>
                <a:pPr marL="0" marR="0" lvl="0" indent="0" algn="l" defTabSz="1218987" rtl="0" eaLnBrk="1" fontAlgn="auto" latinLnBrk="0" hangingPunct="1">
                  <a:lnSpc>
                    <a:spcPct val="80000"/>
                  </a:lnSpc>
                  <a:spcBef>
                    <a:spcPts val="0"/>
                  </a:spcBef>
                  <a:spcAft>
                    <a:spcPts val="0"/>
                  </a:spcAft>
                  <a:buClrTx/>
                  <a:buSzTx/>
                  <a:buFontTx/>
                  <a:buNone/>
                  <a:tabLst/>
                  <a:defRPr/>
                </a:pPr>
                <a:r>
                  <a:rPr kumimoji="0" lang="en-US" sz="5296" b="0"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cs typeface="Arial"/>
                    <a:sym typeface="Arial"/>
                  </a:rPr>
                  <a:t>42,000+</a:t>
                </a:r>
                <a:endParaRPr kumimoji="0" sz="2398" b="0"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cs typeface="Arial"/>
                  <a:sym typeface="Arial"/>
                </a:endParaRPr>
              </a:p>
            </p:txBody>
          </p:sp>
        </p:grpSp>
        <p:pic>
          <p:nvPicPr>
            <p:cNvPr id="2146" name="Google Shape;2146;p176" descr="ThinkAgile HX Series 3_5 (12x) .jpg"/>
            <p:cNvPicPr preferRelativeResize="0"/>
            <p:nvPr/>
          </p:nvPicPr>
          <p:blipFill rotWithShape="1">
            <a:blip r:embed="rId4">
              <a:alphaModFix/>
            </a:blip>
            <a:srcRect/>
            <a:stretch/>
          </p:blipFill>
          <p:spPr>
            <a:xfrm>
              <a:off x="4323016" y="5675487"/>
              <a:ext cx="2584144" cy="461303"/>
            </a:xfrm>
            <a:prstGeom prst="rect">
              <a:avLst/>
            </a:prstGeom>
            <a:noFill/>
            <a:ln>
              <a:noFill/>
            </a:ln>
          </p:spPr>
        </p:pic>
      </p:grpSp>
      <p:pic>
        <p:nvPicPr>
          <p:cNvPr id="48" name="Google Shape;2170;p176" descr="A close up of a sign&#10;&#10;Description automatically generated">
            <a:extLst>
              <a:ext uri="{FF2B5EF4-FFF2-40B4-BE49-F238E27FC236}">
                <a16:creationId xmlns:a16="http://schemas.microsoft.com/office/drawing/2014/main" id="{4A069508-8D2E-4BB4-A8CE-840D291601E8}"/>
              </a:ext>
            </a:extLst>
          </p:cNvPr>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4494466" y="3590726"/>
            <a:ext cx="2415092" cy="439108"/>
          </a:xfrm>
          <a:prstGeom prst="rect">
            <a:avLst/>
          </a:prstGeom>
          <a:noFill/>
          <a:ln>
            <a:noFill/>
          </a:ln>
        </p:spPr>
      </p:pic>
      <p:grpSp>
        <p:nvGrpSpPr>
          <p:cNvPr id="6" name="Group 5">
            <a:extLst>
              <a:ext uri="{FF2B5EF4-FFF2-40B4-BE49-F238E27FC236}">
                <a16:creationId xmlns:a16="http://schemas.microsoft.com/office/drawing/2014/main" id="{0B5C2BE7-0770-FB79-EC21-D161BA86B84E}"/>
              </a:ext>
            </a:extLst>
          </p:cNvPr>
          <p:cNvGrpSpPr/>
          <p:nvPr/>
        </p:nvGrpSpPr>
        <p:grpSpPr>
          <a:xfrm>
            <a:off x="310708" y="1044980"/>
            <a:ext cx="11692097" cy="2596745"/>
            <a:chOff x="310708" y="1044980"/>
            <a:chExt cx="11692097" cy="2596745"/>
          </a:xfrm>
        </p:grpSpPr>
        <p:sp>
          <p:nvSpPr>
            <p:cNvPr id="2148" name="Google Shape;2148;p176"/>
            <p:cNvSpPr/>
            <p:nvPr/>
          </p:nvSpPr>
          <p:spPr>
            <a:xfrm>
              <a:off x="310710" y="1044980"/>
              <a:ext cx="11692095" cy="2596745"/>
            </a:xfrm>
            <a:prstGeom prst="rightArrow">
              <a:avLst>
                <a:gd name="adj1" fmla="val 50000"/>
                <a:gd name="adj2" fmla="val 50000"/>
              </a:avLst>
            </a:prstGeom>
            <a:solidFill>
              <a:srgbClr val="CDD6E7"/>
            </a:solidFill>
            <a:ln>
              <a:solidFill>
                <a:srgbClr val="FF0000"/>
              </a:solidFill>
            </a:ln>
          </p:spPr>
          <p:txBody>
            <a:bodyPr spcFirstLastPara="1" wrap="square" lIns="91377" tIns="91377" rIns="91377" bIns="91377" anchor="ctr" anchorCtr="0">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sz="2398" b="0"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2149" name="Google Shape;2149;p176"/>
            <p:cNvSpPr/>
            <p:nvPr/>
          </p:nvSpPr>
          <p:spPr>
            <a:xfrm>
              <a:off x="321029" y="1823966"/>
              <a:ext cx="1092971" cy="1038578"/>
            </a:xfrm>
            <a:prstGeom prst="roundRect">
              <a:avLst>
                <a:gd name="adj" fmla="val 16667"/>
              </a:avLst>
            </a:prstGeom>
            <a:solidFill>
              <a:schemeClr val="dk2"/>
            </a:solidFill>
            <a:ln>
              <a:solidFill>
                <a:srgbClr val="FF0000"/>
              </a:solidFill>
            </a:ln>
            <a:effectLst>
              <a:outerShdw blurRad="57150" dist="19050" dir="5400000" algn="ctr" rotWithShape="0">
                <a:srgbClr val="000000">
                  <a:alpha val="62750"/>
                </a:srgbClr>
              </a:outerShdw>
            </a:effectLst>
          </p:spPr>
          <p:txBody>
            <a:bodyPr spcFirstLastPara="1" wrap="square" lIns="91377" tIns="91377" rIns="91377" bIns="91377" anchor="ctr" anchorCtr="0">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sz="2398" b="0"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2150" name="Google Shape;2150;p176"/>
            <p:cNvSpPr txBox="1"/>
            <p:nvPr/>
          </p:nvSpPr>
          <p:spPr>
            <a:xfrm>
              <a:off x="370503" y="1874668"/>
              <a:ext cx="994088" cy="937239"/>
            </a:xfrm>
            <a:prstGeom prst="rect">
              <a:avLst/>
            </a:prstGeom>
            <a:noFill/>
            <a:ln>
              <a:solidFill>
                <a:srgbClr val="FF0000"/>
              </a:solidFill>
            </a:ln>
          </p:spPr>
          <p:txBody>
            <a:bodyPr spcFirstLastPara="1" wrap="square" lIns="45676" tIns="45676" rIns="45676" bIns="45676" anchor="ctr" anchorCtr="0">
              <a:noAutofit/>
            </a:bodyPr>
            <a:lstStyle/>
            <a:p>
              <a:pPr marL="0" marR="0" lvl="0" indent="0" algn="ctr" defTabSz="1218987" rtl="0" eaLnBrk="1" fontAlgn="auto" latinLnBrk="0" hangingPunct="1">
                <a:lnSpc>
                  <a:spcPct val="90000"/>
                </a:lnSpc>
                <a:spcBef>
                  <a:spcPts val="0"/>
                </a:spcBef>
                <a:spcAft>
                  <a:spcPts val="0"/>
                </a:spcAft>
                <a:buClr>
                  <a:prstClr val="white"/>
                </a:buClr>
                <a:buSzPts val="1200"/>
                <a:buFontTx/>
                <a:buNone/>
                <a:tabLst/>
                <a:defRPr/>
              </a:pPr>
              <a:r>
                <a:rPr kumimoji="0" lang="en-US" sz="1200" b="1"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cs typeface="Arial"/>
                  <a:sym typeface="Arial"/>
                </a:rPr>
                <a:t>Product ship</a:t>
              </a:r>
              <a:endParaRPr kumimoji="0" sz="1500" b="0"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2151" name="Google Shape;2151;p176"/>
            <p:cNvSpPr/>
            <p:nvPr/>
          </p:nvSpPr>
          <p:spPr>
            <a:xfrm>
              <a:off x="310708" y="1823966"/>
              <a:ext cx="1092971" cy="1038578"/>
            </a:xfrm>
            <a:prstGeom prst="roundRect">
              <a:avLst>
                <a:gd name="adj" fmla="val 16667"/>
              </a:avLst>
            </a:prstGeom>
            <a:solidFill>
              <a:schemeClr val="dk2"/>
            </a:solidFill>
            <a:ln>
              <a:solidFill>
                <a:srgbClr val="FF0000"/>
              </a:solidFill>
            </a:ln>
            <a:effectLst>
              <a:outerShdw blurRad="57150" dist="19050" dir="5400000" algn="ctr" rotWithShape="0">
                <a:srgbClr val="000000">
                  <a:alpha val="62750"/>
                </a:srgbClr>
              </a:outerShdw>
            </a:effectLst>
          </p:spPr>
          <p:txBody>
            <a:bodyPr spcFirstLastPara="1" wrap="square" lIns="91377" tIns="91377" rIns="91377" bIns="91377" anchor="ctr" anchorCtr="0">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sz="2398" b="0"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2152" name="Google Shape;2152;p176"/>
            <p:cNvSpPr txBox="1"/>
            <p:nvPr/>
          </p:nvSpPr>
          <p:spPr>
            <a:xfrm>
              <a:off x="360181" y="1874668"/>
              <a:ext cx="994088" cy="937239"/>
            </a:xfrm>
            <a:prstGeom prst="rect">
              <a:avLst/>
            </a:prstGeom>
            <a:noFill/>
            <a:ln>
              <a:solidFill>
                <a:srgbClr val="FF0000"/>
              </a:solidFill>
            </a:ln>
          </p:spPr>
          <p:txBody>
            <a:bodyPr spcFirstLastPara="1" wrap="square" lIns="45676" tIns="45676" rIns="45676" bIns="45676" anchor="ctr" anchorCtr="0">
              <a:noAutofit/>
            </a:bodyPr>
            <a:lstStyle/>
            <a:p>
              <a:pPr marL="0" marR="0" lvl="0" indent="0" algn="ctr" defTabSz="1218987" rtl="0" eaLnBrk="1" fontAlgn="auto" latinLnBrk="0" hangingPunct="1">
                <a:lnSpc>
                  <a:spcPct val="90000"/>
                </a:lnSpc>
                <a:spcBef>
                  <a:spcPts val="0"/>
                </a:spcBef>
                <a:spcAft>
                  <a:spcPts val="0"/>
                </a:spcAft>
                <a:buClr>
                  <a:prstClr val="white"/>
                </a:buClr>
                <a:buSzPts val="1200"/>
                <a:buFontTx/>
                <a:buNone/>
                <a:tabLst/>
                <a:defRPr/>
              </a:pPr>
              <a:r>
                <a:rPr kumimoji="0" lang="en-US" sz="1200" b="1"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cs typeface="Arial"/>
                  <a:sym typeface="Arial"/>
                </a:rPr>
                <a:t>First to ship with Intel Skylake</a:t>
              </a:r>
              <a:endParaRPr kumimoji="0" sz="1500" b="0"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2153" name="Google Shape;2153;p176"/>
            <p:cNvSpPr/>
            <p:nvPr/>
          </p:nvSpPr>
          <p:spPr>
            <a:xfrm>
              <a:off x="1618295" y="1823966"/>
              <a:ext cx="1092971" cy="1038578"/>
            </a:xfrm>
            <a:prstGeom prst="roundRect">
              <a:avLst>
                <a:gd name="adj" fmla="val 16667"/>
              </a:avLst>
            </a:prstGeom>
            <a:solidFill>
              <a:schemeClr val="dk2"/>
            </a:solidFill>
            <a:ln>
              <a:solidFill>
                <a:srgbClr val="FF0000"/>
              </a:solidFill>
            </a:ln>
            <a:effectLst>
              <a:outerShdw blurRad="57150" dist="19050" dir="5400000" algn="ctr" rotWithShape="0">
                <a:srgbClr val="000000">
                  <a:alpha val="62750"/>
                </a:srgbClr>
              </a:outerShdw>
            </a:effectLst>
          </p:spPr>
          <p:txBody>
            <a:bodyPr spcFirstLastPara="1" wrap="square" lIns="91377" tIns="91377" rIns="91377" bIns="91377" anchor="ctr" anchorCtr="0">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sz="2398" b="0"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2154" name="Google Shape;2154;p176"/>
            <p:cNvSpPr txBox="1"/>
            <p:nvPr/>
          </p:nvSpPr>
          <p:spPr>
            <a:xfrm>
              <a:off x="1667768" y="1874668"/>
              <a:ext cx="994088" cy="937239"/>
            </a:xfrm>
            <a:prstGeom prst="rect">
              <a:avLst/>
            </a:prstGeom>
            <a:noFill/>
            <a:ln>
              <a:solidFill>
                <a:srgbClr val="FF0000"/>
              </a:solidFill>
            </a:ln>
          </p:spPr>
          <p:txBody>
            <a:bodyPr spcFirstLastPara="1" wrap="square" lIns="45676" tIns="45676" rIns="45676" bIns="45676" anchor="ctr" anchorCtr="0">
              <a:noAutofit/>
            </a:bodyPr>
            <a:lstStyle/>
            <a:p>
              <a:pPr marL="0" marR="0" lvl="0" indent="0" algn="ctr" defTabSz="1218987" rtl="0" eaLnBrk="1" fontAlgn="auto" latinLnBrk="0" hangingPunct="1">
                <a:lnSpc>
                  <a:spcPct val="90000"/>
                </a:lnSpc>
                <a:spcBef>
                  <a:spcPts val="0"/>
                </a:spcBef>
                <a:spcAft>
                  <a:spcPts val="0"/>
                </a:spcAft>
                <a:buClr>
                  <a:prstClr val="white"/>
                </a:buClr>
                <a:buSzPts val="1200"/>
                <a:buFontTx/>
                <a:buNone/>
                <a:tabLst/>
                <a:defRPr/>
              </a:pPr>
              <a:r>
                <a:rPr kumimoji="0" lang="en-US" sz="1200" b="1"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cs typeface="Arial"/>
                  <a:sym typeface="Arial"/>
                </a:rPr>
                <a:t>SAP HANA solution certified</a:t>
              </a:r>
              <a:endParaRPr kumimoji="0" sz="1500" b="0"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2155" name="Google Shape;2155;p176"/>
            <p:cNvSpPr/>
            <p:nvPr/>
          </p:nvSpPr>
          <p:spPr>
            <a:xfrm>
              <a:off x="2970193" y="1823966"/>
              <a:ext cx="1092971" cy="1038578"/>
            </a:xfrm>
            <a:prstGeom prst="roundRect">
              <a:avLst>
                <a:gd name="adj" fmla="val 16667"/>
              </a:avLst>
            </a:prstGeom>
            <a:solidFill>
              <a:schemeClr val="dk2"/>
            </a:solidFill>
            <a:ln>
              <a:solidFill>
                <a:srgbClr val="FF0000"/>
              </a:solidFill>
            </a:ln>
            <a:effectLst>
              <a:outerShdw blurRad="57150" dist="19050" dir="5400000" algn="ctr" rotWithShape="0">
                <a:srgbClr val="000000">
                  <a:alpha val="62750"/>
                </a:srgbClr>
              </a:outerShdw>
            </a:effectLst>
          </p:spPr>
          <p:txBody>
            <a:bodyPr spcFirstLastPara="1" wrap="square" lIns="91377" tIns="91377" rIns="91377" bIns="91377" anchor="ctr" anchorCtr="0">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sz="2398" b="0"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2156" name="Google Shape;2156;p176"/>
            <p:cNvSpPr txBox="1"/>
            <p:nvPr/>
          </p:nvSpPr>
          <p:spPr>
            <a:xfrm>
              <a:off x="2945358" y="1874668"/>
              <a:ext cx="994088" cy="937239"/>
            </a:xfrm>
            <a:prstGeom prst="rect">
              <a:avLst/>
            </a:prstGeom>
            <a:noFill/>
            <a:ln>
              <a:solidFill>
                <a:srgbClr val="FF0000"/>
              </a:solidFill>
            </a:ln>
          </p:spPr>
          <p:txBody>
            <a:bodyPr spcFirstLastPara="1" wrap="square" lIns="45676" tIns="45676" rIns="45676" bIns="45676" anchor="ctr" anchorCtr="0">
              <a:noAutofit/>
            </a:bodyPr>
            <a:lstStyle/>
            <a:p>
              <a:pPr marL="0" marR="0" lvl="0" indent="0" algn="ctr" defTabSz="1218987" rtl="0" eaLnBrk="1" fontAlgn="auto" latinLnBrk="0" hangingPunct="1">
                <a:lnSpc>
                  <a:spcPct val="90000"/>
                </a:lnSpc>
                <a:spcBef>
                  <a:spcPts val="0"/>
                </a:spcBef>
                <a:spcAft>
                  <a:spcPts val="0"/>
                </a:spcAft>
                <a:buClr>
                  <a:prstClr val="white"/>
                </a:buClr>
                <a:buSzPts val="1200"/>
                <a:buFontTx/>
                <a:buNone/>
                <a:tabLst/>
                <a:defRPr/>
              </a:pPr>
              <a:r>
                <a:rPr kumimoji="0" lang="en-US" sz="1200" b="1"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cs typeface="Arial"/>
                  <a:sym typeface="Arial"/>
                </a:rPr>
                <a:t>1000 HX Customers</a:t>
              </a:r>
              <a:endParaRPr kumimoji="0" sz="1500" b="0"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2157" name="Google Shape;2157;p176"/>
            <p:cNvSpPr/>
            <p:nvPr/>
          </p:nvSpPr>
          <p:spPr>
            <a:xfrm>
              <a:off x="4323016" y="1823966"/>
              <a:ext cx="1092971" cy="1038578"/>
            </a:xfrm>
            <a:prstGeom prst="roundRect">
              <a:avLst>
                <a:gd name="adj" fmla="val 16667"/>
              </a:avLst>
            </a:prstGeom>
            <a:solidFill>
              <a:schemeClr val="dk2"/>
            </a:solidFill>
            <a:ln>
              <a:solidFill>
                <a:srgbClr val="FF0000"/>
              </a:solidFill>
            </a:ln>
            <a:effectLst>
              <a:outerShdw blurRad="57150" dist="19050" dir="5400000" algn="ctr" rotWithShape="0">
                <a:srgbClr val="000000">
                  <a:alpha val="62750"/>
                </a:srgbClr>
              </a:outerShdw>
            </a:effectLst>
          </p:spPr>
          <p:txBody>
            <a:bodyPr spcFirstLastPara="1" wrap="square" lIns="91377" tIns="91377" rIns="91377" bIns="91377" anchor="ctr" anchorCtr="0">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sz="2398" b="0"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2158" name="Google Shape;2158;p176"/>
            <p:cNvSpPr txBox="1"/>
            <p:nvPr/>
          </p:nvSpPr>
          <p:spPr>
            <a:xfrm>
              <a:off x="4372489" y="1874668"/>
              <a:ext cx="994088" cy="937239"/>
            </a:xfrm>
            <a:prstGeom prst="rect">
              <a:avLst/>
            </a:prstGeom>
            <a:noFill/>
            <a:ln>
              <a:solidFill>
                <a:srgbClr val="FF0000"/>
              </a:solidFill>
            </a:ln>
          </p:spPr>
          <p:txBody>
            <a:bodyPr spcFirstLastPara="1" wrap="square" lIns="45676" tIns="45676" rIns="45676" bIns="45676" anchor="ctr" anchorCtr="0">
              <a:noAutofit/>
            </a:bodyPr>
            <a:lstStyle/>
            <a:p>
              <a:pPr marL="0" marR="0" lvl="0" indent="0" algn="ctr" defTabSz="1218987" rtl="0" eaLnBrk="1" fontAlgn="auto" latinLnBrk="0" hangingPunct="1">
                <a:lnSpc>
                  <a:spcPct val="90000"/>
                </a:lnSpc>
                <a:spcBef>
                  <a:spcPts val="0"/>
                </a:spcBef>
                <a:spcAft>
                  <a:spcPts val="0"/>
                </a:spcAft>
                <a:buClr>
                  <a:prstClr val="white"/>
                </a:buClr>
                <a:buSzPts val="1200"/>
                <a:buFontTx/>
                <a:buNone/>
                <a:tabLst/>
                <a:defRPr/>
              </a:pPr>
              <a:r>
                <a:rPr kumimoji="0" lang="en-US" sz="1200" b="1"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cs typeface="Arial"/>
                  <a:sym typeface="Arial"/>
                </a:rPr>
                <a:t>1</a:t>
              </a:r>
              <a:r>
                <a:rPr kumimoji="0" lang="en-US" sz="1200" b="1" i="0" u="none" strike="noStrike" kern="1200" cap="none" spc="0" normalizeH="0" baseline="3000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cs typeface="Arial"/>
                  <a:sym typeface="Arial"/>
                </a:rPr>
                <a:t>st</a:t>
              </a:r>
              <a:r>
                <a:rPr kumimoji="0" lang="en-US" sz="1200" b="1"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cs typeface="Arial"/>
                  <a:sym typeface="Arial"/>
                </a:rPr>
                <a:t> to ship with Intel Cascade Lake</a:t>
              </a:r>
              <a:endParaRPr kumimoji="0" sz="1500" b="0"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2159" name="Google Shape;2159;p176"/>
            <p:cNvSpPr/>
            <p:nvPr/>
          </p:nvSpPr>
          <p:spPr>
            <a:xfrm>
              <a:off x="5664571" y="1823966"/>
              <a:ext cx="1092971" cy="1038578"/>
            </a:xfrm>
            <a:prstGeom prst="roundRect">
              <a:avLst>
                <a:gd name="adj" fmla="val 16667"/>
              </a:avLst>
            </a:prstGeom>
            <a:solidFill>
              <a:schemeClr val="dk2"/>
            </a:solidFill>
            <a:ln>
              <a:solidFill>
                <a:srgbClr val="FF0000"/>
              </a:solidFill>
            </a:ln>
            <a:effectLst>
              <a:outerShdw blurRad="57150" dist="19050" dir="5400000" algn="ctr" rotWithShape="0">
                <a:srgbClr val="000000">
                  <a:alpha val="62750"/>
                </a:srgbClr>
              </a:outerShdw>
            </a:effectLst>
          </p:spPr>
          <p:txBody>
            <a:bodyPr spcFirstLastPara="1" wrap="square" lIns="91377" tIns="91377" rIns="91377" bIns="91377" anchor="ctr" anchorCtr="0">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sz="2398" b="0"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2160" name="Google Shape;2160;p176"/>
            <p:cNvSpPr txBox="1"/>
            <p:nvPr/>
          </p:nvSpPr>
          <p:spPr>
            <a:xfrm>
              <a:off x="5714044" y="1874668"/>
              <a:ext cx="994088" cy="937239"/>
            </a:xfrm>
            <a:prstGeom prst="rect">
              <a:avLst/>
            </a:prstGeom>
            <a:noFill/>
            <a:ln>
              <a:solidFill>
                <a:srgbClr val="FF0000"/>
              </a:solidFill>
            </a:ln>
          </p:spPr>
          <p:txBody>
            <a:bodyPr spcFirstLastPara="1" wrap="square" lIns="45676" tIns="45676" rIns="45676" bIns="45676" anchor="ctr" anchorCtr="0">
              <a:noAutofit/>
            </a:bodyPr>
            <a:lstStyle/>
            <a:p>
              <a:pPr marL="0" marR="0" lvl="0" indent="0" algn="ctr" defTabSz="1218987" rtl="0" eaLnBrk="1" fontAlgn="auto" latinLnBrk="0" hangingPunct="1">
                <a:lnSpc>
                  <a:spcPct val="90000"/>
                </a:lnSpc>
                <a:spcBef>
                  <a:spcPts val="0"/>
                </a:spcBef>
                <a:spcAft>
                  <a:spcPts val="0"/>
                </a:spcAft>
                <a:buClr>
                  <a:prstClr val="white"/>
                </a:buClr>
                <a:buSzPts val="1200"/>
                <a:buFontTx/>
                <a:buNone/>
                <a:tabLst/>
                <a:defRPr/>
              </a:pPr>
              <a:r>
                <a:rPr kumimoji="0" lang="en-US" sz="1200" b="1"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cs typeface="Arial"/>
                </a:rPr>
                <a:t>HX Edge Solution Launch</a:t>
              </a:r>
              <a:endParaRPr kumimoji="0" sz="1200" b="1"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cs typeface="Arial"/>
              </a:endParaRPr>
            </a:p>
          </p:txBody>
        </p:sp>
        <p:sp>
          <p:nvSpPr>
            <p:cNvPr id="2163" name="Google Shape;2163;p176"/>
            <p:cNvSpPr/>
            <p:nvPr/>
          </p:nvSpPr>
          <p:spPr>
            <a:xfrm>
              <a:off x="8433553" y="1830198"/>
              <a:ext cx="1092971" cy="1038578"/>
            </a:xfrm>
            <a:prstGeom prst="roundRect">
              <a:avLst>
                <a:gd name="adj" fmla="val 16667"/>
              </a:avLst>
            </a:prstGeom>
            <a:solidFill>
              <a:schemeClr val="dk2"/>
            </a:solidFill>
            <a:ln>
              <a:solidFill>
                <a:srgbClr val="FF0000"/>
              </a:solidFill>
            </a:ln>
            <a:effectLst>
              <a:outerShdw blurRad="57150" dist="19050" dir="5400000" algn="ctr" rotWithShape="0">
                <a:srgbClr val="000000">
                  <a:alpha val="62750"/>
                </a:srgbClr>
              </a:outerShdw>
            </a:effectLst>
          </p:spPr>
          <p:txBody>
            <a:bodyPr spcFirstLastPara="1" wrap="square" lIns="91377" tIns="91377" rIns="91377" bIns="91377" anchor="ctr" anchorCtr="0">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sz="2398" b="0"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2164" name="Google Shape;2164;p176"/>
            <p:cNvSpPr txBox="1"/>
            <p:nvPr/>
          </p:nvSpPr>
          <p:spPr>
            <a:xfrm>
              <a:off x="8483026" y="1880900"/>
              <a:ext cx="994088" cy="937239"/>
            </a:xfrm>
            <a:prstGeom prst="rect">
              <a:avLst/>
            </a:prstGeom>
            <a:noFill/>
            <a:ln>
              <a:solidFill>
                <a:srgbClr val="FF0000"/>
              </a:solidFill>
            </a:ln>
          </p:spPr>
          <p:txBody>
            <a:bodyPr spcFirstLastPara="1" wrap="square" lIns="45676" tIns="45676" rIns="45676" bIns="45676" anchor="ctr" anchorCtr="0">
              <a:noAutofit/>
            </a:bodyPr>
            <a:lstStyle/>
            <a:p>
              <a:pPr marL="0" marR="0" lvl="0" indent="0" algn="ctr" defTabSz="1218987" rtl="0" eaLnBrk="1" fontAlgn="auto" latinLnBrk="0" hangingPunct="1">
                <a:lnSpc>
                  <a:spcPct val="90000"/>
                </a:lnSpc>
                <a:spcBef>
                  <a:spcPts val="0"/>
                </a:spcBef>
                <a:spcAft>
                  <a:spcPts val="0"/>
                </a:spcAft>
                <a:buClr>
                  <a:srgbClr val="FFFFFF"/>
                </a:buClr>
                <a:buSzPts val="1200"/>
                <a:buFontTx/>
                <a:buNone/>
                <a:tabLst/>
                <a:defRPr/>
              </a:pPr>
              <a:r>
                <a:rPr kumimoji="0" lang="en-US" sz="1200" b="1"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cs typeface="Arial"/>
                  <a:sym typeface="Arial"/>
                </a:rPr>
                <a:t>HX Icelake</a:t>
              </a:r>
              <a:endParaRPr kumimoji="0" sz="1200" b="1"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cs typeface="Arial"/>
                <a:sym typeface="Arial"/>
              </a:endParaRPr>
            </a:p>
            <a:p>
              <a:pPr marL="0" marR="0" lvl="0" indent="0" algn="ctr" defTabSz="1218987" rtl="0" eaLnBrk="1" fontAlgn="auto" latinLnBrk="0" hangingPunct="1">
                <a:lnSpc>
                  <a:spcPct val="90000"/>
                </a:lnSpc>
                <a:spcBef>
                  <a:spcPts val="400"/>
                </a:spcBef>
                <a:spcAft>
                  <a:spcPts val="0"/>
                </a:spcAft>
                <a:buClr>
                  <a:srgbClr val="FFFFFF"/>
                </a:buClr>
                <a:buSzPts val="1200"/>
                <a:buFontTx/>
                <a:buNone/>
                <a:tabLst/>
                <a:defRPr/>
              </a:pPr>
              <a:r>
                <a:rPr kumimoji="0" lang="en-US" sz="1200" b="1"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cs typeface="Arial"/>
                  <a:sym typeface="Arial"/>
                </a:rPr>
                <a:t>Launch </a:t>
              </a:r>
              <a:endParaRPr kumimoji="0" sz="1500" b="0"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2165" name="Google Shape;2165;p176"/>
            <p:cNvSpPr txBox="1"/>
            <p:nvPr/>
          </p:nvSpPr>
          <p:spPr>
            <a:xfrm>
              <a:off x="586164" y="2957197"/>
              <a:ext cx="789888" cy="430543"/>
            </a:xfrm>
            <a:prstGeom prst="rect">
              <a:avLst/>
            </a:prstGeom>
            <a:noFill/>
            <a:ln>
              <a:noFill/>
            </a:ln>
          </p:spPr>
          <p:txBody>
            <a:bodyPr spcFirstLastPara="1" wrap="square" lIns="91377" tIns="45676" rIns="91377" bIns="45676" anchor="t" anchorCtr="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cs typeface="Arial"/>
                  <a:sym typeface="Arial"/>
                </a:rPr>
                <a:t>January </a:t>
              </a:r>
              <a:endParaRPr kumimoji="0" sz="1500" b="0"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cs typeface="Arial"/>
                  <a:sym typeface="Arial"/>
                </a:rPr>
                <a:t>2016</a:t>
              </a:r>
              <a:endParaRPr kumimoji="0" sz="1500" b="0"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2166" name="Google Shape;2166;p176"/>
            <p:cNvSpPr txBox="1"/>
            <p:nvPr/>
          </p:nvSpPr>
          <p:spPr>
            <a:xfrm>
              <a:off x="3177679" y="2957197"/>
              <a:ext cx="817973" cy="430543"/>
            </a:xfrm>
            <a:prstGeom prst="rect">
              <a:avLst/>
            </a:prstGeom>
            <a:noFill/>
            <a:ln>
              <a:noFill/>
            </a:ln>
          </p:spPr>
          <p:txBody>
            <a:bodyPr spcFirstLastPara="1" wrap="square" lIns="91377" tIns="45676" rIns="91377" bIns="45676" anchor="t" anchorCtr="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cs typeface="Arial"/>
                  <a:sym typeface="Arial"/>
                </a:rPr>
                <a:t>October </a:t>
              </a:r>
              <a:endParaRPr kumimoji="0" sz="1500" b="0"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cs typeface="Arial"/>
                  <a:sym typeface="Arial"/>
                </a:rPr>
                <a:t>2017</a:t>
              </a:r>
              <a:endParaRPr kumimoji="0" sz="1500" b="0"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2167" name="Google Shape;2167;p176"/>
            <p:cNvSpPr txBox="1"/>
            <p:nvPr/>
          </p:nvSpPr>
          <p:spPr>
            <a:xfrm>
              <a:off x="4379044" y="2977661"/>
              <a:ext cx="815924" cy="600075"/>
            </a:xfrm>
            <a:prstGeom prst="rect">
              <a:avLst/>
            </a:prstGeom>
            <a:noFill/>
            <a:ln>
              <a:noFill/>
            </a:ln>
          </p:spPr>
          <p:txBody>
            <a:bodyPr spcFirstLastPara="1" wrap="square" lIns="91377" tIns="45676" rIns="91377" bIns="45676" anchor="t" anchorCtr="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cs typeface="Arial"/>
                  <a:sym typeface="Arial"/>
                </a:rPr>
                <a:t>May 2019</a:t>
              </a:r>
              <a:endParaRPr kumimoji="0" sz="1500" b="0"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sz="1100" b="1"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cs typeface="Arial"/>
                <a:sym typeface="Arial"/>
              </a:endParaRPr>
            </a:p>
          </p:txBody>
        </p:sp>
        <p:sp>
          <p:nvSpPr>
            <p:cNvPr id="2168" name="Google Shape;2168;p176"/>
            <p:cNvSpPr txBox="1"/>
            <p:nvPr/>
          </p:nvSpPr>
          <p:spPr>
            <a:xfrm>
              <a:off x="5616849" y="2957197"/>
              <a:ext cx="1474164" cy="430543"/>
            </a:xfrm>
            <a:prstGeom prst="rect">
              <a:avLst/>
            </a:prstGeom>
            <a:noFill/>
            <a:ln>
              <a:noFill/>
            </a:ln>
          </p:spPr>
          <p:txBody>
            <a:bodyPr spcFirstLastPara="1" wrap="square" lIns="91377" tIns="45676" rIns="91377" bIns="45676" anchor="t" anchorCtr="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cs typeface="Arial"/>
                  <a:sym typeface="Arial"/>
                </a:rPr>
                <a:t>November  </a:t>
              </a:r>
              <a:endParaRPr kumimoji="0" sz="1500" b="0"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cs typeface="Arial"/>
                  <a:sym typeface="Arial"/>
                </a:rPr>
                <a:t>2020</a:t>
              </a:r>
              <a:endParaRPr kumimoji="0" sz="1500" b="0"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2169" name="Google Shape;2169;p176"/>
            <p:cNvSpPr txBox="1"/>
            <p:nvPr/>
          </p:nvSpPr>
          <p:spPr>
            <a:xfrm>
              <a:off x="1759444" y="2957197"/>
              <a:ext cx="798992" cy="430798"/>
            </a:xfrm>
            <a:prstGeom prst="rect">
              <a:avLst/>
            </a:prstGeom>
            <a:noFill/>
            <a:ln>
              <a:noFill/>
            </a:ln>
          </p:spPr>
          <p:txBody>
            <a:bodyPr spcFirstLastPara="1" wrap="square" lIns="91377" tIns="45676" rIns="91377" bIns="45676" anchor="t" anchorCtr="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cs typeface="Arial"/>
                  <a:sym typeface="Arial"/>
                </a:rPr>
                <a:t>July </a:t>
              </a:r>
              <a:endParaRPr kumimoji="0" sz="1500" b="0"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cs typeface="Arial"/>
                  <a:sym typeface="Arial"/>
                </a:rPr>
                <a:t>2017</a:t>
              </a:r>
              <a:endParaRPr kumimoji="0" sz="1500" b="0"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2171" name="Google Shape;2171;p176"/>
            <p:cNvSpPr txBox="1"/>
            <p:nvPr/>
          </p:nvSpPr>
          <p:spPr>
            <a:xfrm>
              <a:off x="7147728" y="2933375"/>
              <a:ext cx="904106" cy="430711"/>
            </a:xfrm>
            <a:prstGeom prst="rect">
              <a:avLst/>
            </a:prstGeom>
            <a:noFill/>
            <a:ln>
              <a:noFill/>
            </a:ln>
          </p:spPr>
          <p:txBody>
            <a:bodyPr spcFirstLastPara="1" wrap="square" lIns="91377" tIns="45676" rIns="91377" bIns="45676" anchor="t" anchorCtr="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cs typeface="Arial"/>
                  <a:sym typeface="Arial"/>
                </a:rPr>
                <a:t>December </a:t>
              </a:r>
              <a:endParaRPr kumimoji="0" sz="1500" b="0"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cs typeface="Arial"/>
                  <a:sym typeface="Arial"/>
                </a:rPr>
                <a:t>2020</a:t>
              </a:r>
              <a:endParaRPr kumimoji="0" sz="1500" b="0"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2172" name="Google Shape;2172;p176"/>
            <p:cNvSpPr txBox="1"/>
            <p:nvPr/>
          </p:nvSpPr>
          <p:spPr>
            <a:xfrm>
              <a:off x="8595214" y="2957197"/>
              <a:ext cx="738107" cy="599941"/>
            </a:xfrm>
            <a:prstGeom prst="rect">
              <a:avLst/>
            </a:prstGeom>
            <a:noFill/>
            <a:ln>
              <a:noFill/>
            </a:ln>
          </p:spPr>
          <p:txBody>
            <a:bodyPr spcFirstLastPara="1" wrap="square" lIns="91377" tIns="45676" rIns="91377" bIns="45676" anchor="t" anchorCtr="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cs typeface="Arial"/>
                  <a:sym typeface="Arial"/>
                </a:rPr>
                <a:t>August </a:t>
              </a:r>
              <a:endParaRPr kumimoji="0" sz="1500" b="0"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cs typeface="Arial"/>
                  <a:sym typeface="Arial"/>
                </a:rPr>
                <a:t>2021</a:t>
              </a:r>
              <a:endParaRPr kumimoji="0" sz="1500" b="0"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cs typeface="Arial"/>
                  <a:sym typeface="Arial"/>
                </a:rPr>
                <a:t> </a:t>
              </a:r>
              <a:endParaRPr kumimoji="0" sz="1500" b="0"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2" name="Google Shape;2163;p176">
              <a:extLst>
                <a:ext uri="{FF2B5EF4-FFF2-40B4-BE49-F238E27FC236}">
                  <a16:creationId xmlns:a16="http://schemas.microsoft.com/office/drawing/2014/main" id="{57ED463F-CF6A-0339-0607-E7E2766D67AA}"/>
                </a:ext>
              </a:extLst>
            </p:cNvPr>
            <p:cNvSpPr/>
            <p:nvPr/>
          </p:nvSpPr>
          <p:spPr>
            <a:xfrm>
              <a:off x="9833728" y="1830198"/>
              <a:ext cx="1092971" cy="1038578"/>
            </a:xfrm>
            <a:prstGeom prst="roundRect">
              <a:avLst>
                <a:gd name="adj" fmla="val 16667"/>
              </a:avLst>
            </a:prstGeom>
            <a:solidFill>
              <a:schemeClr val="dk2"/>
            </a:solidFill>
            <a:ln>
              <a:solidFill>
                <a:srgbClr val="FF0000"/>
              </a:solidFill>
            </a:ln>
            <a:effectLst>
              <a:outerShdw blurRad="57150" dist="19050" dir="5400000" algn="ctr" rotWithShape="0">
                <a:srgbClr val="000000">
                  <a:alpha val="62750"/>
                </a:srgbClr>
              </a:outerShdw>
            </a:effectLst>
          </p:spPr>
          <p:txBody>
            <a:bodyPr spcFirstLastPara="1" wrap="square" lIns="91377" tIns="91377" rIns="91377" bIns="91377" anchor="ctr" anchorCtr="0">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sz="2398" b="0"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3" name="Google Shape;2164;p176">
              <a:extLst>
                <a:ext uri="{FF2B5EF4-FFF2-40B4-BE49-F238E27FC236}">
                  <a16:creationId xmlns:a16="http://schemas.microsoft.com/office/drawing/2014/main" id="{5D2E80C5-9C2A-BAD9-35EF-96C6254B674E}"/>
                </a:ext>
              </a:extLst>
            </p:cNvPr>
            <p:cNvSpPr txBox="1"/>
            <p:nvPr/>
          </p:nvSpPr>
          <p:spPr>
            <a:xfrm>
              <a:off x="9883201" y="1880900"/>
              <a:ext cx="994088" cy="937239"/>
            </a:xfrm>
            <a:prstGeom prst="rect">
              <a:avLst/>
            </a:prstGeom>
            <a:noFill/>
            <a:ln>
              <a:solidFill>
                <a:srgbClr val="FF0000"/>
              </a:solidFill>
            </a:ln>
          </p:spPr>
          <p:txBody>
            <a:bodyPr spcFirstLastPara="1" wrap="square" lIns="45676" tIns="45676" rIns="45676" bIns="45676" anchor="ctr" anchorCtr="0">
              <a:noAutofit/>
            </a:bodyPr>
            <a:lstStyle/>
            <a:p>
              <a:pPr marL="0" marR="0" lvl="0" indent="0" algn="ctr" defTabSz="1218987" rtl="0" eaLnBrk="1" fontAlgn="auto" latinLnBrk="0" hangingPunct="1">
                <a:lnSpc>
                  <a:spcPct val="90000"/>
                </a:lnSpc>
                <a:spcBef>
                  <a:spcPts val="0"/>
                </a:spcBef>
                <a:spcAft>
                  <a:spcPts val="0"/>
                </a:spcAft>
                <a:buClr>
                  <a:srgbClr val="FFFFFF"/>
                </a:buClr>
                <a:buSzPts val="1200"/>
                <a:buFontTx/>
                <a:buNone/>
                <a:tabLst/>
                <a:defRPr/>
              </a:pPr>
              <a:r>
                <a:rPr kumimoji="0" lang="en-US" sz="1200" b="1"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cs typeface="Arial"/>
                  <a:sym typeface="Arial"/>
                </a:rPr>
                <a:t>HX   Sapphire Rapids</a:t>
              </a:r>
              <a:endParaRPr kumimoji="0" sz="1200" b="1"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cs typeface="Arial"/>
                <a:sym typeface="Arial"/>
              </a:endParaRPr>
            </a:p>
            <a:p>
              <a:pPr marL="0" marR="0" lvl="0" indent="0" algn="ctr" defTabSz="1218987" rtl="0" eaLnBrk="1" fontAlgn="auto" latinLnBrk="0" hangingPunct="1">
                <a:lnSpc>
                  <a:spcPct val="90000"/>
                </a:lnSpc>
                <a:spcBef>
                  <a:spcPts val="400"/>
                </a:spcBef>
                <a:spcAft>
                  <a:spcPts val="0"/>
                </a:spcAft>
                <a:buClr>
                  <a:srgbClr val="FFFFFF"/>
                </a:buClr>
                <a:buSzPts val="1200"/>
                <a:buFontTx/>
                <a:buNone/>
                <a:tabLst/>
                <a:defRPr/>
              </a:pPr>
              <a:r>
                <a:rPr kumimoji="0" lang="en-US" sz="1200" b="1"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cs typeface="Arial"/>
                  <a:sym typeface="Arial"/>
                </a:rPr>
                <a:t>Launch </a:t>
              </a:r>
              <a:endParaRPr kumimoji="0" sz="1500" b="0"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4" name="Google Shape;2172;p176">
              <a:extLst>
                <a:ext uri="{FF2B5EF4-FFF2-40B4-BE49-F238E27FC236}">
                  <a16:creationId xmlns:a16="http://schemas.microsoft.com/office/drawing/2014/main" id="{9330B176-BECE-C882-833C-A0CB1C04F0C0}"/>
                </a:ext>
              </a:extLst>
            </p:cNvPr>
            <p:cNvSpPr txBox="1"/>
            <p:nvPr/>
          </p:nvSpPr>
          <p:spPr>
            <a:xfrm>
              <a:off x="9995389" y="2957197"/>
              <a:ext cx="738107" cy="599941"/>
            </a:xfrm>
            <a:prstGeom prst="rect">
              <a:avLst/>
            </a:prstGeom>
            <a:noFill/>
            <a:ln>
              <a:noFill/>
            </a:ln>
          </p:spPr>
          <p:txBody>
            <a:bodyPr spcFirstLastPara="1" wrap="square" lIns="91377" tIns="45676" rIns="91377" bIns="45676" anchor="t" anchorCtr="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cs typeface="Arial"/>
                  <a:sym typeface="Arial"/>
                </a:rPr>
                <a:t>June </a:t>
              </a:r>
              <a:endParaRPr kumimoji="0" sz="1500" b="0"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cs typeface="Arial"/>
                  <a:sym typeface="Arial"/>
                </a:rPr>
                <a:t>2023</a:t>
              </a:r>
              <a:endParaRPr kumimoji="0" sz="1500" b="0"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cs typeface="Arial"/>
                  <a:sym typeface="Arial"/>
                </a:rPr>
                <a:t> </a:t>
              </a:r>
              <a:endParaRPr kumimoji="0" sz="1500" b="0"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endParaRPr>
            </a:p>
          </p:txBody>
        </p:sp>
      </p:grpSp>
      <p:sp>
        <p:nvSpPr>
          <p:cNvPr id="5" name="TextBox 4">
            <a:extLst>
              <a:ext uri="{FF2B5EF4-FFF2-40B4-BE49-F238E27FC236}">
                <a16:creationId xmlns:a16="http://schemas.microsoft.com/office/drawing/2014/main" id="{EE77CFA0-4065-149A-D2FA-497EAF5FEAB8}"/>
              </a:ext>
            </a:extLst>
          </p:cNvPr>
          <p:cNvSpPr txBox="1"/>
          <p:nvPr/>
        </p:nvSpPr>
        <p:spPr>
          <a:xfrm>
            <a:off x="3893141" y="4467909"/>
            <a:ext cx="4003084" cy="1645963"/>
          </a:xfrm>
          <a:prstGeom prst="rect">
            <a:avLst/>
          </a:prstGeom>
          <a:noFill/>
        </p:spPr>
        <p:txBody>
          <a:bodyPr wrap="square">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cs typeface="Arial"/>
                <a:sym typeface="Arial"/>
                <a:hlinkClick r:id="rId6">
                  <a:extLst>
                    <a:ext uri="{A12FA001-AC4F-418D-AE19-62706E023703}">
                      <ahyp:hlinkClr xmlns:ahyp="http://schemas.microsoft.com/office/drawing/2018/hyperlinkcolor" val="tx"/>
                    </a:ext>
                  </a:extLst>
                </a:hlinkClick>
              </a:rPr>
              <a:t>Customer Success Stories</a:t>
            </a:r>
            <a:endParaRPr kumimoji="0" lang="en-US" sz="2400" b="0"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cs typeface="Arial"/>
              <a:sym typeface="Arial"/>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5296" b="0"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cs typeface="Arial"/>
                <a:sym typeface="Arial"/>
              </a:rPr>
              <a:t>85+</a:t>
            </a:r>
            <a:endParaRPr kumimoji="0" lang="en-US" sz="5296" b="0"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cs typeface="Arial"/>
            </a:endParaRPr>
          </a:p>
        </p:txBody>
      </p:sp>
      <p:sp>
        <p:nvSpPr>
          <p:cNvPr id="8" name="テキスト ボックス 7">
            <a:extLst>
              <a:ext uri="{FF2B5EF4-FFF2-40B4-BE49-F238E27FC236}">
                <a16:creationId xmlns:a16="http://schemas.microsoft.com/office/drawing/2014/main" id="{E879397C-932D-26E9-ADA2-396726CC90BB}"/>
              </a:ext>
            </a:extLst>
          </p:cNvPr>
          <p:cNvSpPr txBox="1"/>
          <p:nvPr/>
        </p:nvSpPr>
        <p:spPr>
          <a:xfrm>
            <a:off x="4067577" y="5925225"/>
            <a:ext cx="1967948" cy="461665"/>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Meiryo UI"/>
                <a:ea typeface="Meiryo UI"/>
                <a:cs typeface="Arial" pitchFamily="34" charset="0"/>
              </a:rPr>
              <a:t>国内</a:t>
            </a:r>
            <a:r>
              <a:rPr kumimoji="1" lang="en-US" altLang="ja-JP" sz="2400" b="0" i="0" u="none" strike="noStrike" kern="1200" cap="none" spc="0" normalizeH="0" baseline="0" noProof="0" dirty="0">
                <a:ln>
                  <a:noFill/>
                </a:ln>
                <a:solidFill>
                  <a:prstClr val="white"/>
                </a:solidFill>
                <a:effectLst/>
                <a:uLnTx/>
                <a:uFillTx/>
                <a:latin typeface="Meiryo UI"/>
                <a:ea typeface="Meiryo UI"/>
                <a:cs typeface="Arial" pitchFamily="34" charset="0"/>
              </a:rPr>
              <a:t>200</a:t>
            </a:r>
            <a:r>
              <a:rPr kumimoji="1" lang="ja-JP" altLang="en-US" sz="2400" b="0" i="0" u="none" strike="noStrike" kern="1200" cap="none" spc="0" normalizeH="0" baseline="0" noProof="0" dirty="0">
                <a:ln>
                  <a:noFill/>
                </a:ln>
                <a:solidFill>
                  <a:prstClr val="white"/>
                </a:solidFill>
                <a:effectLst/>
                <a:uLnTx/>
                <a:uFillTx/>
                <a:latin typeface="Meiryo UI"/>
                <a:ea typeface="Meiryo UI"/>
                <a:cs typeface="Arial" pitchFamily="34" charset="0"/>
              </a:rPr>
              <a:t>社⁺</a:t>
            </a:r>
          </a:p>
        </p:txBody>
      </p:sp>
      <p:sp>
        <p:nvSpPr>
          <p:cNvPr id="9" name="テキスト ボックス 8">
            <a:extLst>
              <a:ext uri="{FF2B5EF4-FFF2-40B4-BE49-F238E27FC236}">
                <a16:creationId xmlns:a16="http://schemas.microsoft.com/office/drawing/2014/main" id="{672C8A3D-F69E-F971-F6DA-7EA47C6E17C0}"/>
              </a:ext>
            </a:extLst>
          </p:cNvPr>
          <p:cNvSpPr txBox="1"/>
          <p:nvPr/>
        </p:nvSpPr>
        <p:spPr>
          <a:xfrm>
            <a:off x="6708132" y="6118265"/>
            <a:ext cx="2182266" cy="461665"/>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Meiryo UI"/>
                <a:ea typeface="Meiryo UI"/>
                <a:cs typeface="Arial" pitchFamily="34" charset="0"/>
              </a:rPr>
              <a:t>国内</a:t>
            </a:r>
            <a:r>
              <a:rPr kumimoji="1" lang="en-US" altLang="ja-JP" dirty="0">
                <a:solidFill>
                  <a:prstClr val="white"/>
                </a:solidFill>
                <a:latin typeface="Meiryo UI"/>
                <a:ea typeface="Meiryo UI"/>
                <a:cs typeface="Arial" pitchFamily="34" charset="0"/>
              </a:rPr>
              <a:t>2300</a:t>
            </a:r>
            <a:r>
              <a:rPr kumimoji="1" lang="ja-JP" altLang="en-US" sz="2400" b="0" i="0" u="none" strike="noStrike" kern="1200" cap="none" spc="0" normalizeH="0" baseline="0" noProof="0" dirty="0">
                <a:ln>
                  <a:noFill/>
                </a:ln>
                <a:solidFill>
                  <a:prstClr val="white"/>
                </a:solidFill>
                <a:effectLst/>
                <a:uLnTx/>
                <a:uFillTx/>
                <a:latin typeface="Meiryo UI"/>
                <a:ea typeface="Meiryo UI"/>
                <a:cs typeface="Arial" pitchFamily="34" charset="0"/>
              </a:rPr>
              <a:t>台⁺</a:t>
            </a:r>
          </a:p>
        </p:txBody>
      </p:sp>
      <p:sp>
        <p:nvSpPr>
          <p:cNvPr id="10" name="テキスト ボックス 9">
            <a:extLst>
              <a:ext uri="{FF2B5EF4-FFF2-40B4-BE49-F238E27FC236}">
                <a16:creationId xmlns:a16="http://schemas.microsoft.com/office/drawing/2014/main" id="{A09D9D2E-D751-FEB4-5E2E-D1193F4171C0}"/>
              </a:ext>
            </a:extLst>
          </p:cNvPr>
          <p:cNvSpPr txBox="1"/>
          <p:nvPr/>
        </p:nvSpPr>
        <p:spPr>
          <a:xfrm>
            <a:off x="378770" y="3755994"/>
            <a:ext cx="8954551" cy="646331"/>
          </a:xfrm>
          <a:prstGeom prst="rect">
            <a:avLst/>
          </a:prstGeom>
          <a:noFill/>
        </p:spPr>
        <p:txBody>
          <a:bodyPr wrap="square" rtlCol="0">
            <a:spAutoFit/>
          </a:bodyPr>
          <a:lstStyle/>
          <a:p>
            <a:pPr algn="l"/>
            <a:r>
              <a:rPr kumimoji="1" lang="en-US" altLang="ja-JP" sz="1800" dirty="0">
                <a:solidFill>
                  <a:schemeClr val="bg1"/>
                </a:solidFill>
                <a:latin typeface="UD デジタル 教科書体 NP-R" panose="02020400000000000000" pitchFamily="18" charset="-128"/>
                <a:ea typeface="UD デジタル 教科書体 NP-R" panose="02020400000000000000" pitchFamily="18" charset="-128"/>
                <a:cs typeface="Arial" pitchFamily="34" charset="0"/>
              </a:rPr>
              <a:t>2016</a:t>
            </a:r>
            <a:r>
              <a:rPr kumimoji="1" lang="ja-JP" altLang="en-US" sz="1800" dirty="0">
                <a:solidFill>
                  <a:schemeClr val="bg1"/>
                </a:solidFill>
                <a:latin typeface="UD デジタル 教科書体 NP-R" panose="02020400000000000000" pitchFamily="18" charset="-128"/>
                <a:ea typeface="UD デジタル 教科書体 NP-R" panose="02020400000000000000" pitchFamily="18" charset="-128"/>
                <a:cs typeface="Arial" pitchFamily="34" charset="0"/>
              </a:rPr>
              <a:t>年より</a:t>
            </a:r>
            <a:r>
              <a:rPr kumimoji="1" lang="en-US" altLang="ja-JP" sz="1800" dirty="0">
                <a:solidFill>
                  <a:schemeClr val="bg1"/>
                </a:solidFill>
                <a:latin typeface="UD デジタル 教科書体 NP-R" panose="02020400000000000000" pitchFamily="18" charset="-128"/>
                <a:ea typeface="UD デジタル 教科書体 NP-R" panose="02020400000000000000" pitchFamily="18" charset="-128"/>
                <a:cs typeface="Arial" pitchFamily="34" charset="0"/>
              </a:rPr>
              <a:t>HX</a:t>
            </a:r>
            <a:r>
              <a:rPr kumimoji="1" lang="ja-JP" altLang="en-US" sz="1800" dirty="0">
                <a:solidFill>
                  <a:schemeClr val="bg1"/>
                </a:solidFill>
                <a:latin typeface="UD デジタル 教科書体 NP-R" panose="02020400000000000000" pitchFamily="18" charset="-128"/>
                <a:ea typeface="UD デジタル 教科書体 NP-R" panose="02020400000000000000" pitchFamily="18" charset="-128"/>
                <a:cs typeface="Arial" pitchFamily="34" charset="0"/>
              </a:rPr>
              <a:t>シリーズを展開</a:t>
            </a:r>
            <a:endParaRPr kumimoji="1" lang="en-US" altLang="ja-JP" sz="1800" dirty="0">
              <a:solidFill>
                <a:schemeClr val="bg1"/>
              </a:solidFill>
              <a:latin typeface="UD デジタル 教科書体 NP-R" panose="02020400000000000000" pitchFamily="18" charset="-128"/>
              <a:ea typeface="UD デジタル 教科書体 NP-R" panose="02020400000000000000" pitchFamily="18" charset="-128"/>
              <a:cs typeface="Arial" pitchFamily="34" charset="0"/>
            </a:endParaRPr>
          </a:p>
          <a:p>
            <a:pPr algn="l"/>
            <a:r>
              <a:rPr kumimoji="1" lang="ja-JP" altLang="en-US" sz="1800" dirty="0">
                <a:solidFill>
                  <a:schemeClr val="bg1"/>
                </a:solidFill>
                <a:latin typeface="UD デジタル 教科書体 NP-R" panose="02020400000000000000" pitchFamily="18" charset="-128"/>
                <a:ea typeface="UD デジタル 教科書体 NP-R" panose="02020400000000000000" pitchFamily="18" charset="-128"/>
                <a:cs typeface="Arial" pitchFamily="34" charset="0"/>
              </a:rPr>
              <a:t>各</a:t>
            </a:r>
            <a:r>
              <a:rPr kumimoji="1" lang="en-US" altLang="ja-JP" sz="1800" dirty="0">
                <a:solidFill>
                  <a:schemeClr val="bg1"/>
                </a:solidFill>
                <a:latin typeface="UD デジタル 教科書体 NP-R" panose="02020400000000000000" pitchFamily="18" charset="-128"/>
                <a:ea typeface="UD デジタル 教科書体 NP-R" panose="02020400000000000000" pitchFamily="18" charset="-128"/>
                <a:cs typeface="Arial" pitchFamily="34" charset="0"/>
              </a:rPr>
              <a:t>CPU</a:t>
            </a:r>
            <a:r>
              <a:rPr kumimoji="1" lang="ja-JP" altLang="en-US" sz="1800" dirty="0">
                <a:solidFill>
                  <a:schemeClr val="bg1"/>
                </a:solidFill>
                <a:latin typeface="UD デジタル 教科書体 NP-R" panose="02020400000000000000" pitchFamily="18" charset="-128"/>
                <a:ea typeface="UD デジタル 教科書体 NP-R" panose="02020400000000000000" pitchFamily="18" charset="-128"/>
                <a:cs typeface="Arial" pitchFamily="34" charset="0"/>
              </a:rPr>
              <a:t>最速でサポートモデルを出荷</a:t>
            </a:r>
            <a:r>
              <a:rPr kumimoji="1" lang="en-US" altLang="ja-JP" sz="1600" dirty="0">
                <a:solidFill>
                  <a:schemeClr val="bg1"/>
                </a:solidFill>
                <a:latin typeface="UD デジタル 教科書体 NP-R" panose="02020400000000000000" pitchFamily="18" charset="-128"/>
                <a:ea typeface="UD デジタル 教科書体 NP-R" panose="02020400000000000000" pitchFamily="18" charset="-128"/>
                <a:cs typeface="Arial" pitchFamily="34" charset="0"/>
              </a:rPr>
              <a:t>(</a:t>
            </a:r>
            <a:r>
              <a:rPr kumimoji="1" lang="ja-JP" altLang="en-US" sz="1600" dirty="0">
                <a:solidFill>
                  <a:schemeClr val="bg1"/>
                </a:solidFill>
                <a:latin typeface="UD デジタル 教科書体 NP-R" panose="02020400000000000000" pitchFamily="18" charset="-128"/>
                <a:ea typeface="UD デジタル 教科書体 NP-R" panose="02020400000000000000" pitchFamily="18" charset="-128"/>
                <a:cs typeface="Arial" pitchFamily="34" charset="0"/>
              </a:rPr>
              <a:t>他社よりも</a:t>
            </a:r>
            <a:r>
              <a:rPr kumimoji="1" lang="en-US" altLang="ja-JP" sz="1600" dirty="0">
                <a:solidFill>
                  <a:schemeClr val="bg1"/>
                </a:solidFill>
                <a:latin typeface="UD デジタル 教科書体 NP-R" panose="02020400000000000000" pitchFamily="18" charset="-128"/>
                <a:ea typeface="UD デジタル 教科書体 NP-R" panose="02020400000000000000" pitchFamily="18" charset="-128"/>
                <a:cs typeface="Arial" pitchFamily="34" charset="0"/>
              </a:rPr>
              <a:t>Nutanix</a:t>
            </a:r>
            <a:r>
              <a:rPr kumimoji="1" lang="ja-JP" altLang="en-US" sz="1600" dirty="0">
                <a:solidFill>
                  <a:schemeClr val="bg1"/>
                </a:solidFill>
                <a:latin typeface="UD デジタル 教科書体 NP-R" panose="02020400000000000000" pitchFamily="18" charset="-128"/>
                <a:ea typeface="UD デジタル 教科書体 NP-R" panose="02020400000000000000" pitchFamily="18" charset="-128"/>
                <a:cs typeface="Arial" pitchFamily="34" charset="0"/>
              </a:rPr>
              <a:t>ビジネスに注力している</a:t>
            </a:r>
            <a:r>
              <a:rPr kumimoji="1" lang="en-US" altLang="ja-JP" sz="1600" dirty="0">
                <a:solidFill>
                  <a:schemeClr val="bg1"/>
                </a:solidFill>
                <a:latin typeface="UD デジタル 教科書体 NP-R" panose="02020400000000000000" pitchFamily="18" charset="-128"/>
                <a:ea typeface="UD デジタル 教科書体 NP-R" panose="02020400000000000000" pitchFamily="18" charset="-128"/>
                <a:cs typeface="Arial" pitchFamily="34" charset="0"/>
              </a:rPr>
              <a:t>)</a:t>
            </a:r>
            <a:endParaRPr kumimoji="1" lang="ja-JP" altLang="en-US" sz="1800" dirty="0" err="1">
              <a:solidFill>
                <a:schemeClr val="bg1"/>
              </a:solidFill>
              <a:latin typeface="UD デジタル 教科書体 NP-R" panose="02020400000000000000" pitchFamily="18" charset="-128"/>
              <a:ea typeface="UD デジタル 教科書体 NP-R" panose="02020400000000000000" pitchFamily="18" charset="-128"/>
              <a:cs typeface="Arial" pitchFamily="34" charset="0"/>
            </a:endParaRPr>
          </a:p>
        </p:txBody>
      </p:sp>
      <p:sp>
        <p:nvSpPr>
          <p:cNvPr id="12" name="Slide Number Placeholder 5">
            <a:extLst>
              <a:ext uri="{FF2B5EF4-FFF2-40B4-BE49-F238E27FC236}">
                <a16:creationId xmlns:a16="http://schemas.microsoft.com/office/drawing/2014/main" id="{B54EC5DB-09C7-0009-49AE-52D6A038FFF8}"/>
              </a:ext>
            </a:extLst>
          </p:cNvPr>
          <p:cNvSpPr>
            <a:spLocks noGrp="1"/>
          </p:cNvSpPr>
          <p:nvPr>
            <p:ph type="sldNum" sz="quarter" idx="4"/>
          </p:nvPr>
        </p:nvSpPr>
        <p:spPr>
          <a:xfrm>
            <a:off x="11672569" y="6400800"/>
            <a:ext cx="439026" cy="155448"/>
          </a:xfrm>
          <a:prstGeom prst="rect">
            <a:avLst/>
          </a:prstGeom>
        </p:spPr>
        <p:txBody>
          <a:bodyPr vert="horz" lIns="0" tIns="0" rIns="0" bIns="0" rtlCol="0" anchor="ctr"/>
          <a:lstStyle>
            <a:lvl1pPr algn="ctr">
              <a:defRPr sz="1000">
                <a:solidFill>
                  <a:schemeClr val="bg1"/>
                </a:solidFill>
                <a:latin typeface="Arial" panose="020B0604020202020204" pitchFamily="34" charset="0"/>
                <a:cs typeface="Arial" panose="020B0604020202020204" pitchFamily="34" charset="0"/>
              </a:defRPr>
            </a:lvl1pPr>
          </a:lstStyle>
          <a:p>
            <a:fld id="{6D22F896-40B5-4ADD-8801-0D06FADFA095}" type="slidenum">
              <a:rPr lang="en-US" smtClean="0"/>
              <a:pPr/>
              <a:t>26</a:t>
            </a:fld>
            <a:endParaRPr lang="en-US" dirty="0"/>
          </a:p>
        </p:txBody>
      </p:sp>
    </p:spTree>
    <p:extLst>
      <p:ext uri="{BB962C8B-B14F-4D97-AF65-F5344CB8AC3E}">
        <p14:creationId xmlns:p14="http://schemas.microsoft.com/office/powerpoint/2010/main" val="438586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8A31283A-E81B-5D0C-3165-B1D4EC2BF617}"/>
              </a:ext>
            </a:extLst>
          </p:cNvPr>
          <p:cNvSpPr>
            <a:spLocks noGrp="1"/>
          </p:cNvSpPr>
          <p:nvPr>
            <p:ph type="title"/>
          </p:nvPr>
        </p:nvSpPr>
        <p:spPr/>
        <p:txBody>
          <a:bodyPr/>
          <a:lstStyle/>
          <a:p>
            <a:r>
              <a:rPr lang="ja-JP" altLang="en-US" dirty="0">
                <a:latin typeface="UD デジタル 教科書体 NK-R" panose="02020400000000000000" pitchFamily="18" charset="-128"/>
                <a:ea typeface="UD デジタル 教科書体 NK-R" panose="02020400000000000000" pitchFamily="18" charset="-128"/>
              </a:rPr>
              <a:t>ラインナップのページ　　　　　　　　　　　　　　　　　　　　　</a:t>
            </a:r>
            <a:r>
              <a:rPr lang="en-US" altLang="ja-JP" dirty="0">
                <a:latin typeface="UD デジタル 教科書体 NK-R" panose="02020400000000000000" pitchFamily="18" charset="-128"/>
                <a:ea typeface="UD デジタル 教科書体 NK-R" panose="02020400000000000000" pitchFamily="18" charset="-128"/>
              </a:rPr>
              <a:t>2024.04.01</a:t>
            </a:r>
            <a:r>
              <a:rPr lang="ja-JP" altLang="en-US" dirty="0">
                <a:latin typeface="UD デジタル 教科書体 NK-R" panose="02020400000000000000" pitchFamily="18" charset="-128"/>
                <a:ea typeface="UD デジタル 教科書体 NK-R" panose="02020400000000000000" pitchFamily="18" charset="-128"/>
              </a:rPr>
              <a:t>時点</a:t>
            </a:r>
          </a:p>
        </p:txBody>
      </p:sp>
      <p:graphicFrame>
        <p:nvGraphicFramePr>
          <p:cNvPr id="6" name="表 6">
            <a:extLst>
              <a:ext uri="{FF2B5EF4-FFF2-40B4-BE49-F238E27FC236}">
                <a16:creationId xmlns:a16="http://schemas.microsoft.com/office/drawing/2014/main" id="{3693DB7B-F73F-620F-201A-D3ED1383E460}"/>
              </a:ext>
            </a:extLst>
          </p:cNvPr>
          <p:cNvGraphicFramePr>
            <a:graphicFrameLocks noGrp="1"/>
          </p:cNvGraphicFramePr>
          <p:nvPr>
            <p:extLst>
              <p:ext uri="{D42A27DB-BD31-4B8C-83A1-F6EECF244321}">
                <p14:modId xmlns:p14="http://schemas.microsoft.com/office/powerpoint/2010/main" val="216685483"/>
              </p:ext>
            </p:extLst>
          </p:nvPr>
        </p:nvGraphicFramePr>
        <p:xfrm>
          <a:off x="760412" y="986688"/>
          <a:ext cx="10275860" cy="4809693"/>
        </p:xfrm>
        <a:graphic>
          <a:graphicData uri="http://schemas.openxmlformats.org/drawingml/2006/table">
            <a:tbl>
              <a:tblPr firstRow="1" bandRow="1">
                <a:tableStyleId>{5940675A-B579-460E-94D1-54222C63F5DA}</a:tableStyleId>
              </a:tblPr>
              <a:tblGrid>
                <a:gridCol w="1876256">
                  <a:extLst>
                    <a:ext uri="{9D8B030D-6E8A-4147-A177-3AD203B41FA5}">
                      <a16:colId xmlns:a16="http://schemas.microsoft.com/office/drawing/2014/main" val="1392661438"/>
                    </a:ext>
                  </a:extLst>
                </a:gridCol>
                <a:gridCol w="852256">
                  <a:extLst>
                    <a:ext uri="{9D8B030D-6E8A-4147-A177-3AD203B41FA5}">
                      <a16:colId xmlns:a16="http://schemas.microsoft.com/office/drawing/2014/main" val="1487796009"/>
                    </a:ext>
                  </a:extLst>
                </a:gridCol>
                <a:gridCol w="1886837">
                  <a:extLst>
                    <a:ext uri="{9D8B030D-6E8A-4147-A177-3AD203B41FA5}">
                      <a16:colId xmlns:a16="http://schemas.microsoft.com/office/drawing/2014/main" val="2551124407"/>
                    </a:ext>
                  </a:extLst>
                </a:gridCol>
                <a:gridCol w="1886837">
                  <a:extLst>
                    <a:ext uri="{9D8B030D-6E8A-4147-A177-3AD203B41FA5}">
                      <a16:colId xmlns:a16="http://schemas.microsoft.com/office/drawing/2014/main" val="916284909"/>
                    </a:ext>
                  </a:extLst>
                </a:gridCol>
                <a:gridCol w="1886837">
                  <a:extLst>
                    <a:ext uri="{9D8B030D-6E8A-4147-A177-3AD203B41FA5}">
                      <a16:colId xmlns:a16="http://schemas.microsoft.com/office/drawing/2014/main" val="3915445377"/>
                    </a:ext>
                  </a:extLst>
                </a:gridCol>
                <a:gridCol w="1886837">
                  <a:extLst>
                    <a:ext uri="{9D8B030D-6E8A-4147-A177-3AD203B41FA5}">
                      <a16:colId xmlns:a16="http://schemas.microsoft.com/office/drawing/2014/main" val="2706080826"/>
                    </a:ext>
                  </a:extLst>
                </a:gridCol>
              </a:tblGrid>
              <a:tr h="775757">
                <a:tc gridSpan="2">
                  <a:txBody>
                    <a:bodyPr/>
                    <a:lstStyle/>
                    <a:p>
                      <a:endParaRPr kumimoji="1" lang="ja-JP" altLang="en-US" dirty="0">
                        <a:solidFill>
                          <a:schemeClr val="bg1"/>
                        </a:solidFill>
                        <a:latin typeface="UD デジタル 教科書体 NK-R" panose="02020400000000000000" pitchFamily="18" charset="-128"/>
                        <a:ea typeface="UD デジタル 教科書体 NK-R" panose="02020400000000000000" pitchFamily="18"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pPr algn="ctr"/>
                      <a:endParaRPr kumimoji="1" lang="ja-JP" altLang="en-US" sz="2000" dirty="0">
                        <a:solidFill>
                          <a:schemeClr val="bg1"/>
                        </a:solidFill>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kumimoji="1" lang="en-US" altLang="ja-JP" sz="2000" dirty="0">
                          <a:solidFill>
                            <a:schemeClr val="bg1"/>
                          </a:solidFill>
                          <a:latin typeface="UD デジタル 教科書体 NK-R" panose="02020400000000000000" pitchFamily="18" charset="-128"/>
                          <a:ea typeface="UD デジタル 教科書体 NK-R" panose="02020400000000000000" pitchFamily="18" charset="-128"/>
                        </a:rPr>
                        <a:t>ROBO/</a:t>
                      </a:r>
                      <a:r>
                        <a:rPr kumimoji="1" lang="ja-JP" altLang="en-US" sz="2000" dirty="0">
                          <a:solidFill>
                            <a:schemeClr val="bg1"/>
                          </a:solidFill>
                          <a:latin typeface="UD デジタル 教科書体 NK-R" panose="02020400000000000000" pitchFamily="18" charset="-128"/>
                          <a:ea typeface="UD デジタル 教科書体 NK-R" panose="02020400000000000000" pitchFamily="18" charset="-128"/>
                        </a:rPr>
                        <a:t>小規模</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kumimoji="1" lang="ja-JP" altLang="en-US" sz="2000" dirty="0">
                          <a:solidFill>
                            <a:schemeClr val="bg1"/>
                          </a:solidFill>
                          <a:latin typeface="UD デジタル 教科書体 NK-R" panose="02020400000000000000" pitchFamily="18" charset="-128"/>
                          <a:ea typeface="UD デジタル 教科書体 NK-R" panose="02020400000000000000" pitchFamily="18" charset="-128"/>
                        </a:rPr>
                        <a:t>メインストリーム</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kumimoji="1" lang="ja-JP" altLang="en-US" sz="2000" dirty="0">
                          <a:solidFill>
                            <a:schemeClr val="bg1"/>
                          </a:solidFill>
                          <a:latin typeface="UD デジタル 教科書体 NK-R" panose="02020400000000000000" pitchFamily="18" charset="-128"/>
                          <a:ea typeface="UD デジタル 教科書体 NK-R" panose="02020400000000000000" pitchFamily="18" charset="-128"/>
                        </a:rPr>
                        <a:t>大容量</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kumimoji="1" lang="ja-JP" altLang="en-US" sz="2000" dirty="0">
                          <a:solidFill>
                            <a:schemeClr val="bg1"/>
                          </a:solidFill>
                          <a:latin typeface="UD デジタル 教科書体 NK-R" panose="02020400000000000000" pitchFamily="18" charset="-128"/>
                          <a:ea typeface="UD デジタル 教科書体 NK-R" panose="02020400000000000000" pitchFamily="18" charset="-128"/>
                        </a:rPr>
                        <a:t>パフォーマンス</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480638870"/>
                  </a:ext>
                </a:extLst>
              </a:tr>
              <a:tr h="775757">
                <a:tc rowSpan="6">
                  <a:txBody>
                    <a:bodyPr/>
                    <a:lstStyle/>
                    <a:p>
                      <a:pPr algn="ctr"/>
                      <a:r>
                        <a:rPr kumimoji="1" lang="en-US" altLang="ja-JP" dirty="0">
                          <a:solidFill>
                            <a:schemeClr val="bg1"/>
                          </a:solidFill>
                          <a:latin typeface="UD デジタル 教科書体 NK-R" panose="02020400000000000000" pitchFamily="18" charset="-128"/>
                          <a:ea typeface="UD デジタル 教科書体 NK-R" panose="02020400000000000000" pitchFamily="18" charset="-128"/>
                        </a:rPr>
                        <a:t>Intel</a:t>
                      </a:r>
                      <a:endParaRPr kumimoji="1" lang="ja-JP" altLang="en-US" dirty="0">
                        <a:solidFill>
                          <a:schemeClr val="bg1"/>
                        </a:solidFill>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kumimoji="1" lang="ja-JP" altLang="en-US" sz="1200" dirty="0">
                          <a:solidFill>
                            <a:srgbClr val="00B050"/>
                          </a:solidFill>
                          <a:latin typeface="UD デジタル 教科書体 NK-R" panose="02020400000000000000" pitchFamily="18" charset="-128"/>
                          <a:ea typeface="UD デジタル 教科書体 NK-R" panose="02020400000000000000" pitchFamily="18" charset="-128"/>
                        </a:rPr>
                        <a:t>モデル名</a:t>
                      </a:r>
                      <a:endParaRPr kumimoji="1" lang="en-US" altLang="ja-JP" sz="1200" dirty="0">
                        <a:solidFill>
                          <a:srgbClr val="00B050"/>
                        </a:solidFill>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kumimoji="1" lang="en-US" altLang="ja-JP" sz="1200" dirty="0">
                          <a:solidFill>
                            <a:srgbClr val="00B0F0"/>
                          </a:solidFill>
                          <a:latin typeface="UD デジタル 教科書体 NK-R" panose="02020400000000000000" pitchFamily="18" charset="-128"/>
                          <a:ea typeface="UD デジタル 教科書体 NK-R" panose="02020400000000000000" pitchFamily="18" charset="-128"/>
                        </a:rPr>
                        <a:t>HX630 ROBO V3 IS</a:t>
                      </a:r>
                    </a:p>
                    <a:p>
                      <a:pPr algn="ctr"/>
                      <a:r>
                        <a:rPr kumimoji="1" lang="en-US" altLang="ja-JP" sz="1200" dirty="0">
                          <a:solidFill>
                            <a:srgbClr val="00B050"/>
                          </a:solidFill>
                          <a:latin typeface="UD デジタル 教科書体 NK-R" panose="02020400000000000000" pitchFamily="18" charset="-128"/>
                          <a:ea typeface="UD デジタル 教科書体 NK-R" panose="02020400000000000000" pitchFamily="18" charset="-128"/>
                        </a:rPr>
                        <a:t>HX630 ROBO V3 CN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kumimoji="1" lang="en-US" altLang="ja-JP" sz="1200" dirty="0">
                          <a:solidFill>
                            <a:srgbClr val="00B0F0"/>
                          </a:solidFill>
                          <a:latin typeface="UD デジタル 教科書体 NK-R" panose="02020400000000000000" pitchFamily="18" charset="-128"/>
                          <a:ea typeface="UD デジタル 教科書体 NK-R" panose="02020400000000000000" pitchFamily="18" charset="-128"/>
                        </a:rPr>
                        <a:t>HX630 V3 IS</a:t>
                      </a:r>
                    </a:p>
                    <a:p>
                      <a:pPr algn="ctr"/>
                      <a:r>
                        <a:rPr kumimoji="1" lang="en-US" altLang="ja-JP" sz="1200" dirty="0">
                          <a:solidFill>
                            <a:srgbClr val="00B050"/>
                          </a:solidFill>
                          <a:latin typeface="UD デジタル 教科書体 NK-R" panose="02020400000000000000" pitchFamily="18" charset="-128"/>
                          <a:ea typeface="UD デジタル 教科書体 NK-R" panose="02020400000000000000" pitchFamily="18" charset="-128"/>
                        </a:rPr>
                        <a:t>HX630 V3 CN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1" lang="en-US" altLang="ja-JP" sz="1200" dirty="0">
                          <a:solidFill>
                            <a:srgbClr val="00B0F0"/>
                          </a:solidFill>
                          <a:latin typeface="UD デジタル 教科書体 NK-R" panose="02020400000000000000" pitchFamily="18" charset="-128"/>
                          <a:ea typeface="UD デジタル 教科書体 NK-R" panose="02020400000000000000" pitchFamily="18" charset="-128"/>
                        </a:rPr>
                        <a:t>HX650 Storage V3 IS</a:t>
                      </a:r>
                      <a:br>
                        <a:rPr kumimoji="1" lang="en-US" altLang="ja-JP" sz="1200" dirty="0">
                          <a:solidFill>
                            <a:schemeClr val="bg1"/>
                          </a:solidFill>
                          <a:latin typeface="UD デジタル 教科書体 NK-R" panose="02020400000000000000" pitchFamily="18" charset="-128"/>
                          <a:ea typeface="UD デジタル 教科書体 NK-R" panose="02020400000000000000" pitchFamily="18" charset="-128"/>
                        </a:rPr>
                      </a:br>
                      <a:r>
                        <a:rPr kumimoji="1" lang="en-US" altLang="ja-JP" sz="1200" dirty="0">
                          <a:solidFill>
                            <a:srgbClr val="00B050"/>
                          </a:solidFill>
                          <a:latin typeface="UD デジタル 教科書体 NK-R" panose="02020400000000000000" pitchFamily="18" charset="-128"/>
                          <a:ea typeface="UD デジタル 教科書体 NK-R" panose="02020400000000000000" pitchFamily="18" charset="-128"/>
                        </a:rPr>
                        <a:t>HX650 Storage V3 CN</a:t>
                      </a:r>
                      <a:endParaRPr kumimoji="1" lang="ja-JP" altLang="en-US" sz="1200" dirty="0">
                        <a:solidFill>
                          <a:srgbClr val="00B050"/>
                        </a:solidFill>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1" lang="en-US" altLang="ja-JP" sz="1200" dirty="0">
                          <a:solidFill>
                            <a:srgbClr val="00B0F0"/>
                          </a:solidFill>
                          <a:latin typeface="UD デジタル 教科書体 NK-R" panose="02020400000000000000" pitchFamily="18" charset="-128"/>
                          <a:ea typeface="UD デジタル 教科書体 NK-R" panose="02020400000000000000" pitchFamily="18" charset="-128"/>
                        </a:rPr>
                        <a:t>HX650 Storage V3 IS</a:t>
                      </a:r>
                      <a:br>
                        <a:rPr kumimoji="1" lang="en-US" altLang="ja-JP" sz="1200" dirty="0">
                          <a:solidFill>
                            <a:schemeClr val="bg1"/>
                          </a:solidFill>
                          <a:latin typeface="UD デジタル 教科書体 NK-R" panose="02020400000000000000" pitchFamily="18" charset="-128"/>
                          <a:ea typeface="UD デジタル 教科書体 NK-R" panose="02020400000000000000" pitchFamily="18" charset="-128"/>
                        </a:rPr>
                      </a:br>
                      <a:r>
                        <a:rPr kumimoji="1" lang="en-US" altLang="ja-JP" sz="1200" dirty="0">
                          <a:solidFill>
                            <a:srgbClr val="00B050"/>
                          </a:solidFill>
                          <a:latin typeface="UD デジタル 教科書体 NK-R" panose="02020400000000000000" pitchFamily="18" charset="-128"/>
                          <a:ea typeface="UD デジタル 教科書体 NK-R" panose="02020400000000000000" pitchFamily="18" charset="-128"/>
                        </a:rPr>
                        <a:t>HX650 Storage V3 CN</a:t>
                      </a:r>
                      <a:endParaRPr kumimoji="1" lang="ja-JP" altLang="en-US" sz="1200" dirty="0">
                        <a:solidFill>
                          <a:srgbClr val="00B050"/>
                        </a:solidFill>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866395642"/>
                  </a:ext>
                </a:extLst>
              </a:tr>
              <a:tr h="465454">
                <a:tc vMerge="1">
                  <a:txBody>
                    <a:bodyPr/>
                    <a:lstStyle/>
                    <a:p>
                      <a:endParaRPr kumimoji="1" lang="ja-JP" altLang="en-US" dirty="0">
                        <a:solidFill>
                          <a:schemeClr val="bg1"/>
                        </a:solidFill>
                        <a:latin typeface="UD デジタル 教科書体 NK-R" panose="02020400000000000000" pitchFamily="18" charset="-128"/>
                        <a:ea typeface="UD デジタル 教科書体 NK-R" panose="02020400000000000000" pitchFamily="18"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200" dirty="0">
                          <a:solidFill>
                            <a:schemeClr val="bg1"/>
                          </a:solidFill>
                          <a:latin typeface="UD デジタル 教科書体 NK-R" panose="02020400000000000000" pitchFamily="18" charset="-128"/>
                          <a:ea typeface="UD デジタル 教科書体 NK-R" panose="02020400000000000000" pitchFamily="18" charset="-128"/>
                        </a:rPr>
                        <a:t>サイズ</a:t>
                      </a:r>
                      <a:endParaRPr kumimoji="1" lang="en-US" altLang="ja-JP" sz="1200" dirty="0">
                        <a:solidFill>
                          <a:schemeClr val="bg1"/>
                        </a:solidFill>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kumimoji="1" lang="en-US" altLang="ja-JP" sz="1200" dirty="0">
                          <a:solidFill>
                            <a:schemeClr val="bg1"/>
                          </a:solidFill>
                          <a:latin typeface="UD デジタル 教科書体 NK-R" panose="02020400000000000000" pitchFamily="18" charset="-128"/>
                          <a:ea typeface="UD デジタル 教科書体 NK-R" panose="02020400000000000000" pitchFamily="18" charset="-128"/>
                        </a:rPr>
                        <a:t>1U</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kumimoji="1" lang="en-US" altLang="ja-JP" sz="1200" dirty="0">
                          <a:solidFill>
                            <a:schemeClr val="bg1"/>
                          </a:solidFill>
                          <a:latin typeface="UD デジタル 教科書体 NK-R" panose="02020400000000000000" pitchFamily="18" charset="-128"/>
                          <a:ea typeface="UD デジタル 教科書体 NK-R" panose="02020400000000000000" pitchFamily="18" charset="-128"/>
                        </a:rPr>
                        <a:t>1U</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1" lang="en-US" altLang="ja-JP" sz="1200" dirty="0">
                          <a:solidFill>
                            <a:schemeClr val="bg1"/>
                          </a:solidFill>
                          <a:latin typeface="UD デジタル 教科書体 NK-R" panose="02020400000000000000" pitchFamily="18" charset="-128"/>
                          <a:ea typeface="UD デジタル 教科書体 NK-R" panose="02020400000000000000" pitchFamily="18" charset="-128"/>
                        </a:rPr>
                        <a:t>2U</a:t>
                      </a:r>
                      <a:endParaRPr kumimoji="1" lang="ja-JP" altLang="en-US" sz="1200" dirty="0">
                        <a:solidFill>
                          <a:schemeClr val="bg1"/>
                        </a:solidFill>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1" lang="en-US" altLang="ja-JP" sz="1200" dirty="0">
                          <a:solidFill>
                            <a:schemeClr val="bg1"/>
                          </a:solidFill>
                          <a:latin typeface="UD デジタル 教科書体 NK-R" panose="02020400000000000000" pitchFamily="18" charset="-128"/>
                          <a:ea typeface="UD デジタル 教科書体 NK-R" panose="02020400000000000000" pitchFamily="18" charset="-128"/>
                        </a:rPr>
                        <a:t>2U</a:t>
                      </a:r>
                      <a:endParaRPr kumimoji="1" lang="ja-JP" altLang="en-US" sz="1200" dirty="0">
                        <a:solidFill>
                          <a:schemeClr val="bg1"/>
                        </a:solidFill>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543239614"/>
                  </a:ext>
                </a:extLst>
              </a:tr>
              <a:tr h="465454">
                <a:tc vMerge="1">
                  <a:txBody>
                    <a:bodyPr/>
                    <a:lstStyle/>
                    <a:p>
                      <a:endParaRPr kumimoji="1" lang="ja-JP" altLang="en-US" dirty="0">
                        <a:solidFill>
                          <a:schemeClr val="bg1"/>
                        </a:solidFill>
                        <a:latin typeface="UD デジタル 教科書体 NK-R" panose="02020400000000000000" pitchFamily="18" charset="-128"/>
                        <a:ea typeface="UD デジタル 教科書体 NK-R" panose="02020400000000000000" pitchFamily="18"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dirty="0">
                          <a:solidFill>
                            <a:schemeClr val="bg1"/>
                          </a:solidFill>
                          <a:latin typeface="UD デジタル 教科書体 NK-R" panose="02020400000000000000" pitchFamily="18" charset="-128"/>
                          <a:ea typeface="UD デジタル 教科書体 NK-R" panose="02020400000000000000" pitchFamily="18" charset="-128"/>
                        </a:rPr>
                        <a:t>CPU</a:t>
                      </a:r>
                      <a:r>
                        <a:rPr kumimoji="1" lang="ja-JP" altLang="en-US" sz="1200" dirty="0">
                          <a:solidFill>
                            <a:schemeClr val="bg1"/>
                          </a:solidFill>
                          <a:latin typeface="UD デジタル 教科書体 NK-R" panose="02020400000000000000" pitchFamily="18" charset="-128"/>
                          <a:ea typeface="UD デジタル 教科書体 NK-R" panose="02020400000000000000" pitchFamily="18" charset="-128"/>
                        </a:rPr>
                        <a:t>数</a:t>
                      </a:r>
                      <a:endParaRPr kumimoji="1" lang="en-US" altLang="ja-JP" sz="1200" dirty="0">
                        <a:solidFill>
                          <a:schemeClr val="bg1"/>
                        </a:solidFill>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kumimoji="1" lang="en-US" altLang="ja-JP" sz="1200" dirty="0">
                          <a:solidFill>
                            <a:schemeClr val="tx1"/>
                          </a:solidFill>
                          <a:highlight>
                            <a:srgbClr val="FFFF00"/>
                          </a:highlight>
                          <a:latin typeface="UD デジタル 教科書体 NK-R" panose="02020400000000000000" pitchFamily="18" charset="-128"/>
                          <a:ea typeface="UD デジタル 教科書体 NK-R" panose="02020400000000000000" pitchFamily="18" charset="-128"/>
                        </a:rPr>
                        <a:t>1</a:t>
                      </a:r>
                      <a:r>
                        <a:rPr kumimoji="1" lang="en-US" altLang="ja-JP" sz="1200" dirty="0">
                          <a:solidFill>
                            <a:schemeClr val="bg1"/>
                          </a:solidFill>
                          <a:latin typeface="UD デジタル 教科書体 NK-R" panose="02020400000000000000" pitchFamily="18" charset="-128"/>
                          <a:ea typeface="UD デジタル 教科書体 NK-R" panose="02020400000000000000" pitchFamily="18" charset="-128"/>
                        </a:rPr>
                        <a:t> or 2</a:t>
                      </a:r>
                      <a:r>
                        <a:rPr kumimoji="1" lang="ja-JP" altLang="en-US" sz="1200" dirty="0">
                          <a:solidFill>
                            <a:schemeClr val="bg1"/>
                          </a:solidFill>
                          <a:latin typeface="UD デジタル 教科書体 NK-R" panose="02020400000000000000" pitchFamily="18" charset="-128"/>
                          <a:ea typeface="UD デジタル 教科書体 NK-R" panose="02020400000000000000" pitchFamily="18" charset="-128"/>
                        </a:rPr>
                        <a:t>ソケット</a:t>
                      </a:r>
                      <a:endParaRPr kumimoji="1" lang="en-US" altLang="ja-JP" sz="1200" dirty="0">
                        <a:solidFill>
                          <a:schemeClr val="bg1"/>
                        </a:solidFill>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kumimoji="1" lang="ja-JP" altLang="en-US" sz="1200" dirty="0">
                          <a:solidFill>
                            <a:schemeClr val="bg1"/>
                          </a:solidFill>
                          <a:latin typeface="UD デジタル 教科書体 NK-R" panose="02020400000000000000" pitchFamily="18" charset="-128"/>
                          <a:ea typeface="UD デジタル 教科書体 NK-R" panose="02020400000000000000" pitchFamily="18" charset="-128"/>
                        </a:rPr>
                        <a:t>２ソケット</a:t>
                      </a:r>
                      <a:endParaRPr kumimoji="1" lang="en-US" altLang="ja-JP" sz="1200" dirty="0">
                        <a:solidFill>
                          <a:schemeClr val="bg1"/>
                        </a:solidFill>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kumimoji="1" lang="en-US" altLang="ja-JP" sz="1200" dirty="0">
                          <a:solidFill>
                            <a:schemeClr val="tx1"/>
                          </a:solidFill>
                          <a:highlight>
                            <a:srgbClr val="FFFF00"/>
                          </a:highlight>
                          <a:latin typeface="UD デジタル 教科書体 NK-R" panose="02020400000000000000" pitchFamily="18" charset="-128"/>
                          <a:ea typeface="UD デジタル 教科書体 NK-R" panose="02020400000000000000" pitchFamily="18" charset="-128"/>
                        </a:rPr>
                        <a:t>1</a:t>
                      </a:r>
                      <a:r>
                        <a:rPr kumimoji="1" lang="en-US" altLang="ja-JP" sz="1200" dirty="0">
                          <a:solidFill>
                            <a:schemeClr val="bg1"/>
                          </a:solidFill>
                          <a:latin typeface="UD デジタル 教科書体 NK-R" panose="02020400000000000000" pitchFamily="18" charset="-128"/>
                          <a:ea typeface="UD デジタル 教科書体 NK-R" panose="02020400000000000000" pitchFamily="18" charset="-128"/>
                        </a:rPr>
                        <a:t> or 2</a:t>
                      </a:r>
                      <a:r>
                        <a:rPr kumimoji="1" lang="ja-JP" altLang="en-US" sz="1200" dirty="0">
                          <a:solidFill>
                            <a:schemeClr val="bg1"/>
                          </a:solidFill>
                          <a:latin typeface="UD デジタル 教科書体 NK-R" panose="02020400000000000000" pitchFamily="18" charset="-128"/>
                          <a:ea typeface="UD デジタル 教科書体 NK-R" panose="02020400000000000000" pitchFamily="18" charset="-128"/>
                        </a:rPr>
                        <a:t>ソケット</a:t>
                      </a:r>
                      <a:endParaRPr kumimoji="1" lang="en-US" altLang="ja-JP" sz="1200" dirty="0">
                        <a:solidFill>
                          <a:schemeClr val="bg1"/>
                        </a:solidFill>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kumimoji="1" lang="ja-JP" altLang="en-US" sz="1200" dirty="0">
                          <a:solidFill>
                            <a:schemeClr val="bg1"/>
                          </a:solidFill>
                          <a:latin typeface="UD デジタル 教科書体 NK-R" panose="02020400000000000000" pitchFamily="18" charset="-128"/>
                          <a:ea typeface="UD デジタル 教科書体 NK-R" panose="02020400000000000000" pitchFamily="18" charset="-128"/>
                        </a:rPr>
                        <a:t>２ソケット</a:t>
                      </a:r>
                      <a:endParaRPr kumimoji="1" lang="en-US" altLang="ja-JP" sz="1200" dirty="0">
                        <a:solidFill>
                          <a:schemeClr val="bg1"/>
                        </a:solidFill>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2512777655"/>
                  </a:ext>
                </a:extLst>
              </a:tr>
              <a:tr h="775757">
                <a:tc vMerge="1">
                  <a:txBody>
                    <a:bodyPr/>
                    <a:lstStyle/>
                    <a:p>
                      <a:endParaRPr kumimoji="1" lang="ja-JP" altLang="en-US" dirty="0">
                        <a:solidFill>
                          <a:schemeClr val="bg1"/>
                        </a:solidFill>
                        <a:latin typeface="UD デジタル 教科書体 NK-R" panose="02020400000000000000" pitchFamily="18" charset="-128"/>
                        <a:ea typeface="UD デジタル 教科書体 NK-R" panose="02020400000000000000" pitchFamily="18"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kumimoji="1" lang="ja-JP" altLang="en-US" sz="1200" dirty="0">
                          <a:solidFill>
                            <a:schemeClr val="bg1"/>
                          </a:solidFill>
                          <a:latin typeface="UD デジタル 教科書体 NK-R" panose="02020400000000000000" pitchFamily="18" charset="-128"/>
                          <a:ea typeface="UD デジタル 教科書体 NK-R" panose="02020400000000000000" pitchFamily="18" charset="-128"/>
                        </a:rPr>
                        <a:t>ディスク</a:t>
                      </a:r>
                      <a:br>
                        <a:rPr kumimoji="1" lang="en-US" altLang="ja-JP" sz="1200" dirty="0">
                          <a:solidFill>
                            <a:schemeClr val="bg1"/>
                          </a:solidFill>
                          <a:latin typeface="UD デジタル 教科書体 NK-R" panose="02020400000000000000" pitchFamily="18" charset="-128"/>
                          <a:ea typeface="UD デジタル 教科書体 NK-R" panose="02020400000000000000" pitchFamily="18" charset="-128"/>
                        </a:rPr>
                      </a:br>
                      <a:r>
                        <a:rPr kumimoji="1" lang="ja-JP" altLang="en-US" sz="1200" dirty="0">
                          <a:solidFill>
                            <a:schemeClr val="bg1"/>
                          </a:solidFill>
                          <a:latin typeface="UD デジタル 教科書体 NK-R" panose="02020400000000000000" pitchFamily="18" charset="-128"/>
                          <a:ea typeface="UD デジタル 教科書体 NK-R" panose="02020400000000000000" pitchFamily="18" charset="-128"/>
                        </a:rPr>
                        <a:t>構成</a:t>
                      </a:r>
                      <a:endParaRPr kumimoji="1" lang="en-US" altLang="ja-JP" sz="1200" dirty="0">
                        <a:solidFill>
                          <a:schemeClr val="bg1"/>
                        </a:solidFill>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kumimoji="1" lang="en-US" altLang="ja-JP" sz="1200" dirty="0">
                          <a:solidFill>
                            <a:schemeClr val="bg1"/>
                          </a:solidFill>
                          <a:latin typeface="UD デジタル 教科書体 NK-R" panose="02020400000000000000" pitchFamily="18" charset="-128"/>
                          <a:ea typeface="UD デジタル 教科書体 NK-R" panose="02020400000000000000" pitchFamily="18" charset="-128"/>
                        </a:rPr>
                        <a:t>Hybrid</a:t>
                      </a:r>
                      <a:r>
                        <a:rPr kumimoji="1" lang="ja-JP" altLang="en-US" sz="1200" dirty="0">
                          <a:solidFill>
                            <a:schemeClr val="bg1"/>
                          </a:solidFill>
                          <a:latin typeface="UD デジタル 教科書体 NK-R" panose="02020400000000000000" pitchFamily="18" charset="-128"/>
                          <a:ea typeface="UD デジタル 教科書体 NK-R" panose="02020400000000000000" pitchFamily="18" charset="-128"/>
                        </a:rPr>
                        <a:t>　</a:t>
                      </a:r>
                      <a:r>
                        <a:rPr kumimoji="1" lang="en-US" altLang="ja-JP" sz="1200" dirty="0">
                          <a:solidFill>
                            <a:schemeClr val="bg1"/>
                          </a:solidFill>
                          <a:latin typeface="UD デジタル 教科書体 NK-R" panose="02020400000000000000" pitchFamily="18" charset="-128"/>
                          <a:ea typeface="UD デジタル 教科書体 NK-R" panose="02020400000000000000" pitchFamily="18" charset="-128"/>
                        </a:rPr>
                        <a:t>or ALL Flash</a:t>
                      </a:r>
                      <a:br>
                        <a:rPr kumimoji="1" lang="en-US" altLang="ja-JP" sz="1200" dirty="0">
                          <a:solidFill>
                            <a:schemeClr val="bg1"/>
                          </a:solidFill>
                          <a:latin typeface="UD デジタル 教科書体 NK-R" panose="02020400000000000000" pitchFamily="18" charset="-128"/>
                          <a:ea typeface="UD デジタル 教科書体 NK-R" panose="02020400000000000000" pitchFamily="18" charset="-128"/>
                        </a:rPr>
                      </a:br>
                      <a:r>
                        <a:rPr kumimoji="1" lang="en-US" altLang="ja-JP" sz="1200" dirty="0">
                          <a:solidFill>
                            <a:schemeClr val="bg1"/>
                          </a:solidFill>
                          <a:latin typeface="UD デジタル 教科書体 NK-R" panose="02020400000000000000" pitchFamily="18" charset="-128"/>
                          <a:ea typeface="UD デジタル 教科書体 NK-R" panose="02020400000000000000" pitchFamily="18" charset="-128"/>
                        </a:rPr>
                        <a:t>(SSD/HDD)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kumimoji="1" lang="en-US" altLang="ja-JP" sz="1200" dirty="0">
                          <a:solidFill>
                            <a:schemeClr val="bg1"/>
                          </a:solidFill>
                          <a:latin typeface="UD デジタル 教科書体 NK-R" panose="02020400000000000000" pitchFamily="18" charset="-128"/>
                          <a:ea typeface="UD デジタル 教科書体 NK-R" panose="02020400000000000000" pitchFamily="18" charset="-128"/>
                        </a:rPr>
                        <a:t>ALL Flash</a:t>
                      </a:r>
                      <a:br>
                        <a:rPr kumimoji="1" lang="en-US" altLang="ja-JP" sz="1200" dirty="0">
                          <a:solidFill>
                            <a:schemeClr val="bg1"/>
                          </a:solidFill>
                          <a:latin typeface="UD デジタル 教科書体 NK-R" panose="02020400000000000000" pitchFamily="18" charset="-128"/>
                          <a:ea typeface="UD デジタル 教科書体 NK-R" panose="02020400000000000000" pitchFamily="18" charset="-128"/>
                        </a:rPr>
                      </a:br>
                      <a:r>
                        <a:rPr kumimoji="1" lang="en-US" altLang="ja-JP" sz="1200" dirty="0">
                          <a:solidFill>
                            <a:schemeClr val="bg1"/>
                          </a:solidFill>
                          <a:latin typeface="UD デジタル 教科書体 NK-R" panose="02020400000000000000" pitchFamily="18" charset="-128"/>
                          <a:ea typeface="UD デジタル 教科書体 NK-R" panose="02020400000000000000" pitchFamily="18" charset="-128"/>
                        </a:rPr>
                        <a:t>(SSD/NVMe)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kumimoji="1" lang="en-US" altLang="ja-JP" sz="1200" dirty="0">
                          <a:solidFill>
                            <a:schemeClr val="bg1"/>
                          </a:solidFill>
                          <a:latin typeface="UD デジタル 教科書体 NK-R" panose="02020400000000000000" pitchFamily="18" charset="-128"/>
                          <a:ea typeface="UD デジタル 教科書体 NK-R" panose="02020400000000000000" pitchFamily="18" charset="-128"/>
                        </a:rPr>
                        <a:t>Hybrid</a:t>
                      </a:r>
                      <a:br>
                        <a:rPr kumimoji="1" lang="en-US" altLang="ja-JP" sz="1200" dirty="0">
                          <a:solidFill>
                            <a:schemeClr val="bg1"/>
                          </a:solidFill>
                          <a:latin typeface="UD デジタル 教科書体 NK-R" panose="02020400000000000000" pitchFamily="18" charset="-128"/>
                          <a:ea typeface="UD デジタル 教科書体 NK-R" panose="02020400000000000000" pitchFamily="18" charset="-128"/>
                        </a:rPr>
                      </a:br>
                      <a:r>
                        <a:rPr kumimoji="1" lang="en-US" altLang="ja-JP" sz="1200" dirty="0">
                          <a:solidFill>
                            <a:schemeClr val="bg1"/>
                          </a:solidFill>
                          <a:latin typeface="UD デジタル 教科書体 NK-R" panose="02020400000000000000" pitchFamily="18" charset="-128"/>
                          <a:ea typeface="UD デジタル 教科書体 NK-R" panose="02020400000000000000" pitchFamily="18" charset="-128"/>
                        </a:rPr>
                        <a:t>(SSD/HDD)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kumimoji="1" lang="en-US" altLang="ja-JP" sz="1200" dirty="0">
                          <a:solidFill>
                            <a:schemeClr val="bg1"/>
                          </a:solidFill>
                          <a:latin typeface="UD デジタル 教科書体 NK-R" panose="02020400000000000000" pitchFamily="18" charset="-128"/>
                          <a:ea typeface="UD デジタル 教科書体 NK-R" panose="02020400000000000000" pitchFamily="18" charset="-128"/>
                        </a:rPr>
                        <a:t>ALL Flash</a:t>
                      </a:r>
                      <a:br>
                        <a:rPr kumimoji="1" lang="en-US" altLang="ja-JP" sz="1200" dirty="0">
                          <a:solidFill>
                            <a:schemeClr val="bg1"/>
                          </a:solidFill>
                          <a:latin typeface="UD デジタル 教科書体 NK-R" panose="02020400000000000000" pitchFamily="18" charset="-128"/>
                          <a:ea typeface="UD デジタル 教科書体 NK-R" panose="02020400000000000000" pitchFamily="18" charset="-128"/>
                        </a:rPr>
                      </a:br>
                      <a:r>
                        <a:rPr kumimoji="1" lang="ja-JP" altLang="en-US" sz="1200" dirty="0">
                          <a:solidFill>
                            <a:schemeClr val="bg1"/>
                          </a:solidFill>
                          <a:latin typeface="UD デジタル 教科書体 NK-R" panose="02020400000000000000" pitchFamily="18" charset="-128"/>
                          <a:ea typeface="UD デジタル 教科書体 NK-R" panose="02020400000000000000" pitchFamily="18" charset="-128"/>
                        </a:rPr>
                        <a:t>（</a:t>
                      </a:r>
                      <a:r>
                        <a:rPr kumimoji="1" lang="en-US" altLang="ja-JP" sz="1200" dirty="0">
                          <a:solidFill>
                            <a:schemeClr val="bg1"/>
                          </a:solidFill>
                          <a:latin typeface="UD デジタル 教科書体 NK-R" panose="02020400000000000000" pitchFamily="18" charset="-128"/>
                          <a:ea typeface="UD デジタル 教科書体 NK-R" panose="02020400000000000000" pitchFamily="18" charset="-128"/>
                        </a:rPr>
                        <a:t>SSD/NVMe)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2738764533"/>
                  </a:ext>
                </a:extLst>
              </a:tr>
              <a:tr h="775757">
                <a:tc vMerge="1">
                  <a:txBody>
                    <a:bodyPr/>
                    <a:lstStyle/>
                    <a:p>
                      <a:endParaRPr kumimoji="1" lang="ja-JP" altLang="en-US" dirty="0">
                        <a:solidFill>
                          <a:schemeClr val="bg1"/>
                        </a:solidFill>
                        <a:latin typeface="UD デジタル 教科書体 NK-R" panose="02020400000000000000" pitchFamily="18" charset="-128"/>
                        <a:ea typeface="UD デジタル 教科書体 NK-R" panose="02020400000000000000" pitchFamily="18"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kumimoji="1" lang="en-US" altLang="ja-JP" sz="1200" dirty="0">
                        <a:solidFill>
                          <a:schemeClr val="bg1"/>
                        </a:solidFill>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kumimoji="1" lang="en-US" altLang="ja-JP" sz="1200" dirty="0">
                          <a:solidFill>
                            <a:schemeClr val="bg1"/>
                          </a:solidFill>
                          <a:latin typeface="UD デジタル 教科書体 NK-R" panose="02020400000000000000" pitchFamily="18" charset="-128"/>
                          <a:ea typeface="UD デジタル 教科書体 NK-R" panose="02020400000000000000" pitchFamily="18" charset="-128"/>
                        </a:rPr>
                        <a:t>Front </a:t>
                      </a:r>
                      <a:r>
                        <a:rPr kumimoji="1" lang="ja-JP" altLang="en-US" sz="1200" dirty="0">
                          <a:solidFill>
                            <a:schemeClr val="bg1"/>
                          </a:solidFill>
                          <a:latin typeface="UD デジタル 教科書体 NK-R" panose="02020400000000000000" pitchFamily="18" charset="-128"/>
                          <a:ea typeface="UD デジタル 教科書体 NK-R" panose="02020400000000000000" pitchFamily="18" charset="-128"/>
                        </a:rPr>
                        <a:t>４</a:t>
                      </a:r>
                      <a:endParaRPr kumimoji="1" lang="en-US" altLang="ja-JP" sz="1200" dirty="0">
                        <a:solidFill>
                          <a:schemeClr val="bg1"/>
                        </a:solidFill>
                        <a:latin typeface="UD デジタル 教科書体 NK-R" panose="02020400000000000000" pitchFamily="18" charset="-128"/>
                        <a:ea typeface="UD デジタル 教科書体 NK-R" panose="02020400000000000000" pitchFamily="18" charset="-128"/>
                      </a:endParaRPr>
                    </a:p>
                    <a:p>
                      <a:pPr algn="ctr"/>
                      <a:r>
                        <a:rPr kumimoji="1" lang="en-US" altLang="ja-JP" sz="1200" dirty="0">
                          <a:solidFill>
                            <a:schemeClr val="bg1"/>
                          </a:solidFill>
                          <a:latin typeface="UD デジタル 教科書体 NK-R" panose="02020400000000000000" pitchFamily="18" charset="-128"/>
                          <a:ea typeface="UD デジタル 教科書体 NK-R" panose="02020400000000000000" pitchFamily="18" charset="-128"/>
                        </a:rPr>
                        <a:t>Front 4 + Rear 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kumimoji="1" lang="en-US" altLang="ja-JP" sz="1200" dirty="0">
                          <a:solidFill>
                            <a:schemeClr val="bg1"/>
                          </a:solidFill>
                          <a:latin typeface="UD デジタル 教科書体 NK-R" panose="02020400000000000000" pitchFamily="18" charset="-128"/>
                          <a:ea typeface="UD デジタル 教科書体 NK-R" panose="02020400000000000000" pitchFamily="18" charset="-128"/>
                        </a:rPr>
                        <a:t>Front 10</a:t>
                      </a:r>
                      <a:br>
                        <a:rPr kumimoji="1" lang="en-US" altLang="ja-JP" sz="1200" dirty="0">
                          <a:solidFill>
                            <a:schemeClr val="bg1"/>
                          </a:solidFill>
                          <a:latin typeface="UD デジタル 教科書体 NK-R" panose="02020400000000000000" pitchFamily="18" charset="-128"/>
                          <a:ea typeface="UD デジタル 教科書体 NK-R" panose="02020400000000000000" pitchFamily="18" charset="-128"/>
                        </a:rPr>
                      </a:br>
                      <a:r>
                        <a:rPr kumimoji="1" lang="en-US" altLang="ja-JP" sz="1200" dirty="0">
                          <a:solidFill>
                            <a:schemeClr val="bg1"/>
                          </a:solidFill>
                          <a:latin typeface="UD デジタル 教科書体 NK-R" panose="02020400000000000000" pitchFamily="18" charset="-128"/>
                          <a:ea typeface="UD デジタル 教科書体 NK-R" panose="02020400000000000000" pitchFamily="18" charset="-128"/>
                        </a:rPr>
                        <a:t>Front </a:t>
                      </a:r>
                      <a:r>
                        <a:rPr kumimoji="1" lang="ja-JP" altLang="en-US" sz="1200" dirty="0">
                          <a:solidFill>
                            <a:schemeClr val="bg1"/>
                          </a:solidFill>
                          <a:latin typeface="UD デジタル 教科書体 NK-R" panose="02020400000000000000" pitchFamily="18" charset="-128"/>
                          <a:ea typeface="UD デジタル 教科書体 NK-R" panose="02020400000000000000" pitchFamily="18" charset="-128"/>
                        </a:rPr>
                        <a:t>１０ ＋　</a:t>
                      </a:r>
                      <a:r>
                        <a:rPr kumimoji="1" lang="en-US" altLang="ja-JP" sz="1200" dirty="0">
                          <a:solidFill>
                            <a:schemeClr val="bg1"/>
                          </a:solidFill>
                          <a:latin typeface="UD デジタル 教科書体 NK-R" panose="02020400000000000000" pitchFamily="18" charset="-128"/>
                          <a:ea typeface="UD デジタル 教科書体 NK-R" panose="02020400000000000000" pitchFamily="18" charset="-128"/>
                        </a:rPr>
                        <a:t>Rear 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kumimoji="1" lang="en-US" altLang="ja-JP" sz="1200" dirty="0">
                          <a:solidFill>
                            <a:schemeClr val="bg1"/>
                          </a:solidFill>
                          <a:latin typeface="UD デジタル 教科書体 NK-R" panose="02020400000000000000" pitchFamily="18" charset="-128"/>
                          <a:ea typeface="UD デジタル 教科書体 NK-R" panose="02020400000000000000" pitchFamily="18" charset="-128"/>
                        </a:rPr>
                        <a:t>Front</a:t>
                      </a:r>
                      <a:r>
                        <a:rPr kumimoji="1" lang="ja-JP" altLang="en-US" sz="1200" dirty="0">
                          <a:solidFill>
                            <a:schemeClr val="bg1"/>
                          </a:solidFill>
                          <a:latin typeface="UD デジタル 教科書体 NK-R" panose="02020400000000000000" pitchFamily="18" charset="-128"/>
                          <a:ea typeface="UD デジタル 教科書体 NK-R" panose="02020400000000000000" pitchFamily="18" charset="-128"/>
                        </a:rPr>
                        <a:t>　</a:t>
                      </a:r>
                      <a:r>
                        <a:rPr kumimoji="1" lang="en-US" altLang="ja-JP" sz="1200" dirty="0">
                          <a:solidFill>
                            <a:schemeClr val="bg1"/>
                          </a:solidFill>
                          <a:latin typeface="UD デジタル 教科書体 NK-R" panose="02020400000000000000" pitchFamily="18" charset="-128"/>
                          <a:ea typeface="UD デジタル 教科書体 NK-R" panose="02020400000000000000" pitchFamily="18" charset="-128"/>
                        </a:rPr>
                        <a:t> 12</a:t>
                      </a:r>
                      <a:br>
                        <a:rPr kumimoji="1" lang="en-US" altLang="ja-JP" sz="1200" dirty="0">
                          <a:solidFill>
                            <a:schemeClr val="bg1"/>
                          </a:solidFill>
                          <a:latin typeface="UD デジタル 教科書体 NK-R" panose="02020400000000000000" pitchFamily="18" charset="-128"/>
                          <a:ea typeface="UD デジタル 教科書体 NK-R" panose="02020400000000000000" pitchFamily="18" charset="-128"/>
                        </a:rPr>
                      </a:br>
                      <a:r>
                        <a:rPr kumimoji="1" lang="en-US" altLang="ja-JP" sz="1200" dirty="0">
                          <a:solidFill>
                            <a:schemeClr val="bg1"/>
                          </a:solidFill>
                          <a:latin typeface="UD デジタル 教科書体 NK-R" panose="02020400000000000000" pitchFamily="18" charset="-128"/>
                          <a:ea typeface="UD デジタル 教科書体 NK-R" panose="02020400000000000000" pitchFamily="18" charset="-128"/>
                        </a:rPr>
                        <a:t>Front 12 +Rear 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kumimoji="1" lang="en-US" altLang="ja-JP" sz="1200" dirty="0">
                          <a:solidFill>
                            <a:schemeClr val="bg1"/>
                          </a:solidFill>
                          <a:latin typeface="UD デジタル 教科書体 NK-R" panose="02020400000000000000" pitchFamily="18" charset="-128"/>
                          <a:ea typeface="UD デジタル 教科書体 NK-R" panose="02020400000000000000" pitchFamily="18" charset="-128"/>
                        </a:rPr>
                        <a:t>Front 16</a:t>
                      </a:r>
                      <a:br>
                        <a:rPr kumimoji="1" lang="en-US" altLang="ja-JP" sz="1200" dirty="0">
                          <a:solidFill>
                            <a:schemeClr val="bg1"/>
                          </a:solidFill>
                          <a:latin typeface="UD デジタル 教科書体 NK-R" panose="02020400000000000000" pitchFamily="18" charset="-128"/>
                          <a:ea typeface="UD デジタル 教科書体 NK-R" panose="02020400000000000000" pitchFamily="18" charset="-128"/>
                        </a:rPr>
                      </a:br>
                      <a:r>
                        <a:rPr kumimoji="1" lang="en-US" altLang="ja-JP" sz="1200" dirty="0">
                          <a:solidFill>
                            <a:schemeClr val="bg1"/>
                          </a:solidFill>
                          <a:latin typeface="UD デジタル 教科書体 NK-R" panose="02020400000000000000" pitchFamily="18" charset="-128"/>
                          <a:ea typeface="UD デジタル 教科書体 NK-R" panose="02020400000000000000" pitchFamily="18" charset="-128"/>
                        </a:rPr>
                        <a:t>Front 16 + option 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997388475"/>
                  </a:ext>
                </a:extLst>
              </a:tr>
              <a:tr h="775757">
                <a:tc vMerge="1">
                  <a:txBody>
                    <a:bodyPr/>
                    <a:lstStyle/>
                    <a:p>
                      <a:endParaRPr kumimoji="1" lang="ja-JP" altLang="en-US" dirty="0">
                        <a:solidFill>
                          <a:schemeClr val="bg1"/>
                        </a:solidFill>
                        <a:latin typeface="UD デジタル 教科書体 NK-R" panose="02020400000000000000" pitchFamily="18" charset="-128"/>
                        <a:ea typeface="UD デジタル 教科書体 NK-R" panose="02020400000000000000" pitchFamily="18"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1" lang="en-US" altLang="ja-JP" sz="1200" dirty="0">
                          <a:solidFill>
                            <a:schemeClr val="bg1"/>
                          </a:solidFill>
                          <a:latin typeface="UD デジタル 教科書体 NK-R" panose="02020400000000000000" pitchFamily="18" charset="-128"/>
                          <a:ea typeface="UD デジタル 教科書体 NK-R" panose="02020400000000000000" pitchFamily="18" charset="-128"/>
                        </a:rPr>
                        <a:t>GPU</a:t>
                      </a:r>
                      <a:endParaRPr kumimoji="1" lang="ja-JP" altLang="en-US" sz="1200" dirty="0">
                        <a:solidFill>
                          <a:schemeClr val="bg1"/>
                        </a:solidFill>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1" lang="en-US" altLang="ja-JP" sz="1200" dirty="0">
                          <a:solidFill>
                            <a:schemeClr val="bg1"/>
                          </a:solidFill>
                          <a:latin typeface="UD デジタル 教科書体 NK-R" panose="02020400000000000000" pitchFamily="18" charset="-128"/>
                          <a:ea typeface="UD デジタル 教科書体 NK-R" panose="02020400000000000000" pitchFamily="18" charset="-128"/>
                        </a:rPr>
                        <a:t>Single-wide ×</a:t>
                      </a:r>
                      <a:r>
                        <a:rPr kumimoji="1" lang="ja-JP" altLang="en-US" sz="1200" dirty="0">
                          <a:solidFill>
                            <a:schemeClr val="bg1"/>
                          </a:solidFill>
                          <a:latin typeface="UD デジタル 教科書体 NK-R" panose="02020400000000000000" pitchFamily="18" charset="-128"/>
                          <a:ea typeface="UD デジタル 教科書体 NK-R" panose="02020400000000000000" pitchFamily="18" charset="-128"/>
                        </a:rPr>
                        <a:t>２</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1" lang="en-US" altLang="ja-JP" sz="1200" dirty="0">
                          <a:solidFill>
                            <a:schemeClr val="bg1"/>
                          </a:solidFill>
                          <a:latin typeface="UD デジタル 教科書体 NK-R" panose="02020400000000000000" pitchFamily="18" charset="-128"/>
                          <a:ea typeface="UD デジタル 教科書体 NK-R" panose="02020400000000000000" pitchFamily="18" charset="-128"/>
                        </a:rPr>
                        <a:t>Single-wide ×</a:t>
                      </a:r>
                      <a:r>
                        <a:rPr kumimoji="1" lang="ja-JP" altLang="en-US" sz="1200" dirty="0">
                          <a:solidFill>
                            <a:schemeClr val="bg1"/>
                          </a:solidFill>
                          <a:latin typeface="UD デジタル 教科書体 NK-R" panose="02020400000000000000" pitchFamily="18" charset="-128"/>
                          <a:ea typeface="UD デジタル 教科書体 NK-R" panose="02020400000000000000" pitchFamily="18" charset="-128"/>
                        </a:rPr>
                        <a:t>２</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kumimoji="1" lang="en-US" altLang="ja-JP" sz="1200" dirty="0">
                          <a:solidFill>
                            <a:schemeClr val="bg1"/>
                          </a:solidFill>
                          <a:latin typeface="UD デジタル 教科書体 NK-R" panose="02020400000000000000" pitchFamily="18" charset="-128"/>
                          <a:ea typeface="UD デジタル 教科書体 NK-R" panose="02020400000000000000" pitchFamily="18" charset="-128"/>
                        </a:rPr>
                        <a:t>Not Support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kumimoji="1" lang="en-US" altLang="ja-JP" sz="1200" dirty="0">
                          <a:solidFill>
                            <a:schemeClr val="bg1"/>
                          </a:solidFill>
                          <a:latin typeface="UD デジタル 教科書体 NK-R" panose="02020400000000000000" pitchFamily="18" charset="-128"/>
                          <a:ea typeface="UD デジタル 教科書体 NK-R" panose="02020400000000000000" pitchFamily="18" charset="-128"/>
                        </a:rPr>
                        <a:t>Double-wide×</a:t>
                      </a:r>
                      <a:r>
                        <a:rPr kumimoji="1" lang="ja-JP" altLang="en-US" sz="1200" dirty="0">
                          <a:solidFill>
                            <a:schemeClr val="bg1"/>
                          </a:solidFill>
                          <a:latin typeface="UD デジタル 教科書体 NK-R" panose="02020400000000000000" pitchFamily="18" charset="-128"/>
                          <a:ea typeface="UD デジタル 教科書体 NK-R" panose="02020400000000000000" pitchFamily="18" charset="-128"/>
                        </a:rPr>
                        <a:t>４</a:t>
                      </a:r>
                      <a:br>
                        <a:rPr kumimoji="1" lang="en-US" altLang="ja-JP" sz="1200" dirty="0">
                          <a:solidFill>
                            <a:schemeClr val="bg1"/>
                          </a:solidFill>
                          <a:latin typeface="UD デジタル 教科書体 NK-R" panose="02020400000000000000" pitchFamily="18" charset="-128"/>
                          <a:ea typeface="UD デジタル 教科書体 NK-R" panose="02020400000000000000" pitchFamily="18" charset="-128"/>
                        </a:rPr>
                      </a:br>
                      <a:r>
                        <a:rPr kumimoji="1" lang="en-US" altLang="ja-JP" sz="1200" dirty="0">
                          <a:solidFill>
                            <a:schemeClr val="bg1"/>
                          </a:solidFill>
                          <a:latin typeface="UD デジタル 教科書体 NK-R" panose="02020400000000000000" pitchFamily="18" charset="-128"/>
                          <a:ea typeface="UD デジタル 教科書体 NK-R" panose="02020400000000000000" pitchFamily="18" charset="-128"/>
                        </a:rPr>
                        <a:t>Single-wide×</a:t>
                      </a:r>
                      <a:r>
                        <a:rPr kumimoji="1" lang="ja-JP" altLang="en-US" sz="1200" dirty="0">
                          <a:solidFill>
                            <a:schemeClr val="bg1"/>
                          </a:solidFill>
                          <a:latin typeface="UD デジタル 教科書体 NK-R" panose="02020400000000000000" pitchFamily="18" charset="-128"/>
                          <a:ea typeface="UD デジタル 教科書体 NK-R" panose="02020400000000000000" pitchFamily="18" charset="-128"/>
                        </a:rPr>
                        <a:t>７</a:t>
                      </a:r>
                      <a:endParaRPr kumimoji="1" lang="en-US" altLang="ja-JP" sz="1200" dirty="0">
                        <a:solidFill>
                          <a:schemeClr val="bg1"/>
                        </a:solidFill>
                        <a:latin typeface="UD デジタル 教科書体 NK-R" panose="02020400000000000000" pitchFamily="18" charset="-128"/>
                        <a:ea typeface="UD デジタル 教科書体 NK-R" panose="02020400000000000000" pitchFamily="18"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661702114"/>
                  </a:ext>
                </a:extLst>
              </a:tr>
            </a:tbl>
          </a:graphicData>
        </a:graphic>
      </p:graphicFrame>
      <p:sp>
        <p:nvSpPr>
          <p:cNvPr id="7" name="テキスト ボックス 6">
            <a:extLst>
              <a:ext uri="{FF2B5EF4-FFF2-40B4-BE49-F238E27FC236}">
                <a16:creationId xmlns:a16="http://schemas.microsoft.com/office/drawing/2014/main" id="{C504CA72-E92D-CD03-DCDA-B837EB113200}"/>
              </a:ext>
            </a:extLst>
          </p:cNvPr>
          <p:cNvSpPr txBox="1"/>
          <p:nvPr/>
        </p:nvSpPr>
        <p:spPr>
          <a:xfrm>
            <a:off x="1079156" y="1061618"/>
            <a:ext cx="1639332" cy="430887"/>
          </a:xfrm>
          <a:prstGeom prst="rect">
            <a:avLst/>
          </a:prstGeom>
          <a:noFill/>
        </p:spPr>
        <p:txBody>
          <a:bodyPr wrap="square" rtlCol="0">
            <a:spAutoFit/>
          </a:bodyPr>
          <a:lstStyle/>
          <a:p>
            <a:pPr algn="l"/>
            <a:r>
              <a:rPr kumimoji="1" lang="ja-JP" altLang="en-US" sz="1100" dirty="0">
                <a:solidFill>
                  <a:srgbClr val="00B0F0"/>
                </a:solidFill>
                <a:latin typeface="UD デジタル 教科書体 NK-R" panose="02020400000000000000" pitchFamily="18" charset="-128"/>
                <a:ea typeface="UD デジタル 教科書体 NK-R" panose="02020400000000000000" pitchFamily="18" charset="-128"/>
                <a:cs typeface="Arial" pitchFamily="34" charset="0"/>
              </a:rPr>
              <a:t>アプライアンスモデル</a:t>
            </a:r>
            <a:endParaRPr kumimoji="1" lang="en-US" altLang="ja-JP" sz="1100" dirty="0">
              <a:solidFill>
                <a:srgbClr val="00B0F0"/>
              </a:solidFill>
              <a:latin typeface="UD デジタル 教科書体 NK-R" panose="02020400000000000000" pitchFamily="18" charset="-128"/>
              <a:ea typeface="UD デジタル 教科書体 NK-R" panose="02020400000000000000" pitchFamily="18" charset="-128"/>
              <a:cs typeface="Arial" pitchFamily="34" charset="0"/>
            </a:endParaRPr>
          </a:p>
          <a:p>
            <a:pPr algn="l"/>
            <a:r>
              <a:rPr kumimoji="1" lang="ja-JP" altLang="en-US" sz="1100" dirty="0">
                <a:solidFill>
                  <a:srgbClr val="00B050"/>
                </a:solidFill>
                <a:latin typeface="UD デジタル 教科書体 NK-R" panose="02020400000000000000" pitchFamily="18" charset="-128"/>
                <a:ea typeface="UD デジタル 教科書体 NK-R" panose="02020400000000000000" pitchFamily="18" charset="-128"/>
                <a:cs typeface="Arial" pitchFamily="34" charset="0"/>
              </a:rPr>
              <a:t>認定ノードモデル</a:t>
            </a:r>
          </a:p>
        </p:txBody>
      </p:sp>
      <p:sp>
        <p:nvSpPr>
          <p:cNvPr id="3" name="Slide Number Placeholder 5">
            <a:extLst>
              <a:ext uri="{FF2B5EF4-FFF2-40B4-BE49-F238E27FC236}">
                <a16:creationId xmlns:a16="http://schemas.microsoft.com/office/drawing/2014/main" id="{5094BCB3-75FD-22C1-5572-66E2EB8F4FC2}"/>
              </a:ext>
            </a:extLst>
          </p:cNvPr>
          <p:cNvSpPr txBox="1">
            <a:spLocks/>
          </p:cNvSpPr>
          <p:nvPr/>
        </p:nvSpPr>
        <p:spPr>
          <a:xfrm>
            <a:off x="11672569" y="6400800"/>
            <a:ext cx="439026" cy="155448"/>
          </a:xfrm>
          <a:prstGeom prst="rect">
            <a:avLst/>
          </a:prstGeom>
        </p:spPr>
        <p:txBody>
          <a:bodyPr vert="horz" lIns="0" tIns="0" rIns="0" bIns="0" rtlCol="0" anchor="ctr"/>
          <a:lstStyle>
            <a:defPPr>
              <a:defRPr lang="en-US"/>
            </a:defPPr>
            <a:lvl1pPr marL="0" algn="ctr" defTabSz="1218987" rtl="0" eaLnBrk="1" latinLnBrk="0" hangingPunct="1">
              <a:defRPr sz="1000" kern="1200">
                <a:solidFill>
                  <a:schemeClr val="bg1"/>
                </a:solidFill>
                <a:latin typeface="Arial" panose="020B0604020202020204" pitchFamily="34" charset="0"/>
                <a:ea typeface="+mn-ea"/>
                <a:cs typeface="Arial" panose="020B0604020202020204" pitchFamily="34" charset="0"/>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fld id="{6D22F896-40B5-4ADD-8801-0D06FADFA095}" type="slidenum">
              <a:rPr lang="en-US" smtClean="0"/>
              <a:pPr/>
              <a:t>27</a:t>
            </a:fld>
            <a:endParaRPr lang="en-US" dirty="0"/>
          </a:p>
        </p:txBody>
      </p:sp>
    </p:spTree>
    <p:extLst>
      <p:ext uri="{BB962C8B-B14F-4D97-AF65-F5344CB8AC3E}">
        <p14:creationId xmlns:p14="http://schemas.microsoft.com/office/powerpoint/2010/main" val="2057205443"/>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FBF867-A232-E502-F496-B8CB57B85B21}"/>
              </a:ext>
            </a:extLst>
          </p:cNvPr>
          <p:cNvSpPr>
            <a:spLocks noGrp="1"/>
          </p:cNvSpPr>
          <p:nvPr>
            <p:ph type="title"/>
          </p:nvPr>
        </p:nvSpPr>
        <p:spPr/>
        <p:txBody>
          <a:bodyPr/>
          <a:lstStyle/>
          <a:p>
            <a:r>
              <a:rPr kumimoji="1" lang="ja-JP" altLang="en-US" dirty="0">
                <a:latin typeface="UD デジタル 教科書体 NK-R" panose="02020400000000000000" pitchFamily="18" charset="-128"/>
                <a:ea typeface="UD デジタル 教科書体 NK-R" panose="02020400000000000000" pitchFamily="18" charset="-128"/>
              </a:rPr>
              <a:t>新モデルにて機能差は全て解消</a:t>
            </a:r>
          </a:p>
        </p:txBody>
      </p:sp>
      <p:sp>
        <p:nvSpPr>
          <p:cNvPr id="6" name="テキスト ボックス 5">
            <a:extLst>
              <a:ext uri="{FF2B5EF4-FFF2-40B4-BE49-F238E27FC236}">
                <a16:creationId xmlns:a16="http://schemas.microsoft.com/office/drawing/2014/main" id="{8B3EE5E5-8598-C020-E963-4BF7B1E023DF}"/>
              </a:ext>
            </a:extLst>
          </p:cNvPr>
          <p:cNvSpPr txBox="1"/>
          <p:nvPr/>
        </p:nvSpPr>
        <p:spPr>
          <a:xfrm>
            <a:off x="10155588" y="268150"/>
            <a:ext cx="1733397" cy="461665"/>
          </a:xfrm>
          <a:prstGeom prst="rect">
            <a:avLst/>
          </a:prstGeom>
          <a:noFill/>
        </p:spPr>
        <p:txBody>
          <a:bodyPr wrap="square" rtlCol="0">
            <a:spAutoFit/>
          </a:bodyPr>
          <a:lstStyle/>
          <a:p>
            <a:pPr marL="171450" indent="-171450" algn="l">
              <a:buFont typeface="Arial" panose="020B0604020202020204" pitchFamily="34" charset="0"/>
              <a:buChar char="•"/>
            </a:pPr>
            <a:r>
              <a:rPr kumimoji="1" lang="ja-JP" altLang="en-US" sz="1200" dirty="0">
                <a:solidFill>
                  <a:srgbClr val="00B0F0"/>
                </a:solidFill>
                <a:latin typeface="UD デジタル 教科書体 NK-R" panose="02020400000000000000" pitchFamily="18" charset="-128"/>
                <a:ea typeface="UD デジタル 教科書体 NK-R" panose="02020400000000000000" pitchFamily="18" charset="-128"/>
                <a:cs typeface="Arial" pitchFamily="34" charset="0"/>
              </a:rPr>
              <a:t>アプライアンスモデル</a:t>
            </a:r>
            <a:endParaRPr kumimoji="1" lang="en-US" altLang="ja-JP" sz="1200" dirty="0">
              <a:solidFill>
                <a:srgbClr val="00B0F0"/>
              </a:solidFill>
              <a:latin typeface="UD デジタル 教科書体 NK-R" panose="02020400000000000000" pitchFamily="18" charset="-128"/>
              <a:ea typeface="UD デジタル 教科書体 NK-R" panose="02020400000000000000" pitchFamily="18" charset="-128"/>
              <a:cs typeface="Arial" pitchFamily="34" charset="0"/>
            </a:endParaRPr>
          </a:p>
          <a:p>
            <a:pPr marL="171450" indent="-171450" algn="l">
              <a:buFont typeface="Arial" panose="020B0604020202020204" pitchFamily="34" charset="0"/>
              <a:buChar char="•"/>
            </a:pPr>
            <a:r>
              <a:rPr kumimoji="1" lang="ja-JP" altLang="en-US" sz="1200" dirty="0">
                <a:solidFill>
                  <a:srgbClr val="00B050"/>
                </a:solidFill>
                <a:latin typeface="UD デジタル 教科書体 NK-R" panose="02020400000000000000" pitchFamily="18" charset="-128"/>
                <a:ea typeface="UD デジタル 教科書体 NK-R" panose="02020400000000000000" pitchFamily="18" charset="-128"/>
                <a:cs typeface="Arial" pitchFamily="34" charset="0"/>
              </a:rPr>
              <a:t>認定ノードモデル</a:t>
            </a:r>
          </a:p>
        </p:txBody>
      </p:sp>
      <p:sp>
        <p:nvSpPr>
          <p:cNvPr id="8" name="テキスト ボックス 7">
            <a:extLst>
              <a:ext uri="{FF2B5EF4-FFF2-40B4-BE49-F238E27FC236}">
                <a16:creationId xmlns:a16="http://schemas.microsoft.com/office/drawing/2014/main" id="{7F33F885-6AEC-5FD5-BFE0-6AE5186C63AD}"/>
              </a:ext>
            </a:extLst>
          </p:cNvPr>
          <p:cNvSpPr txBox="1"/>
          <p:nvPr/>
        </p:nvSpPr>
        <p:spPr>
          <a:xfrm>
            <a:off x="644820" y="772405"/>
            <a:ext cx="11083522" cy="1200329"/>
          </a:xfrm>
          <a:prstGeom prst="rect">
            <a:avLst/>
          </a:prstGeom>
          <a:noFill/>
        </p:spPr>
        <p:txBody>
          <a:bodyPr wrap="square" rtlCol="0">
            <a:spAutoFit/>
          </a:bodyPr>
          <a:lstStyle/>
          <a:p>
            <a:pPr algn="l"/>
            <a:r>
              <a:rPr kumimoji="1" lang="ja-JP" altLang="en-US" sz="18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新モデルのポイント</a:t>
            </a:r>
            <a:endParaRPr kumimoji="1" lang="en-US" altLang="ja-JP" sz="18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endParaRPr>
          </a:p>
          <a:p>
            <a:pPr algn="l"/>
            <a:r>
              <a:rPr kumimoji="1" lang="ja-JP" altLang="en-US" sz="1800" dirty="0">
                <a:solidFill>
                  <a:srgbClr val="FFFF00"/>
                </a:solidFill>
                <a:latin typeface="UD デジタル 教科書体 NK-R" panose="02020400000000000000" pitchFamily="18" charset="-128"/>
                <a:ea typeface="UD デジタル 教科書体 NK-R" panose="02020400000000000000" pitchFamily="18" charset="-128"/>
                <a:cs typeface="Arial" pitchFamily="34" charset="0"/>
              </a:rPr>
              <a:t>③新モデルからライセンス体系が変更　→　新ライセンスに全モデル変更となります</a:t>
            </a:r>
            <a:endParaRPr kumimoji="1" lang="en-US" altLang="ja-JP" sz="1800" dirty="0">
              <a:solidFill>
                <a:srgbClr val="FFFF00"/>
              </a:solidFill>
              <a:latin typeface="UD デジタル 教科書体 NK-R" panose="02020400000000000000" pitchFamily="18" charset="-128"/>
              <a:ea typeface="UD デジタル 教科書体 NK-R" panose="02020400000000000000" pitchFamily="18" charset="-128"/>
              <a:cs typeface="Arial" pitchFamily="34" charset="0"/>
            </a:endParaRPr>
          </a:p>
          <a:p>
            <a:pPr algn="l"/>
            <a:r>
              <a:rPr kumimoji="1" lang="ja-JP" altLang="en-US" sz="1800" dirty="0">
                <a:solidFill>
                  <a:srgbClr val="FFFF00"/>
                </a:solidFill>
                <a:latin typeface="UD デジタル 教科書体 NK-R" panose="02020400000000000000" pitchFamily="18" charset="-128"/>
                <a:ea typeface="UD デジタル 教科書体 NK-R" panose="02020400000000000000" pitchFamily="18" charset="-128"/>
                <a:cs typeface="Arial" pitchFamily="34" charset="0"/>
              </a:rPr>
              <a:t>④</a:t>
            </a:r>
            <a:r>
              <a:rPr kumimoji="1" lang="ja-JP" altLang="en-US" sz="1800" dirty="0">
                <a:solidFill>
                  <a:srgbClr val="00B0F0"/>
                </a:solidFill>
                <a:latin typeface="UD デジタル 教科書体 NK-R" panose="02020400000000000000" pitchFamily="18" charset="-128"/>
                <a:ea typeface="UD デジタル 教科書体 NK-R" panose="02020400000000000000" pitchFamily="18" charset="-128"/>
                <a:cs typeface="Arial" pitchFamily="34" charset="0"/>
              </a:rPr>
              <a:t>アプライアンスはワンストップサポート </a:t>
            </a:r>
            <a:r>
              <a:rPr kumimoji="1" lang="en-US" altLang="ja-JP" sz="1800" dirty="0">
                <a:solidFill>
                  <a:srgbClr val="FFFF00"/>
                </a:solidFill>
                <a:latin typeface="UD デジタル 教科書体 NK-R" panose="02020400000000000000" pitchFamily="18" charset="-128"/>
                <a:ea typeface="UD デジタル 教科書体 NK-R" panose="02020400000000000000" pitchFamily="18" charset="-128"/>
                <a:cs typeface="Arial" pitchFamily="34" charset="0"/>
              </a:rPr>
              <a:t>/  </a:t>
            </a:r>
            <a:r>
              <a:rPr kumimoji="1" lang="ja-JP" altLang="en-US" sz="1800" dirty="0">
                <a:solidFill>
                  <a:srgbClr val="00B050"/>
                </a:solidFill>
                <a:latin typeface="UD デジタル 教科書体 NK-R" panose="02020400000000000000" pitchFamily="18" charset="-128"/>
                <a:ea typeface="UD デジタル 教科書体 NK-R" panose="02020400000000000000" pitchFamily="18" charset="-128"/>
                <a:cs typeface="Arial" pitchFamily="34" charset="0"/>
              </a:rPr>
              <a:t>認定ノードの</a:t>
            </a:r>
            <a:r>
              <a:rPr kumimoji="1" lang="en-US" altLang="ja-JP" sz="1800" dirty="0">
                <a:solidFill>
                  <a:srgbClr val="00B050"/>
                </a:solidFill>
                <a:latin typeface="UD デジタル 教科書体 NK-R" panose="02020400000000000000" pitchFamily="18" charset="-128"/>
                <a:ea typeface="UD デジタル 教科書体 NK-R" panose="02020400000000000000" pitchFamily="18" charset="-128"/>
                <a:cs typeface="Arial" pitchFamily="34" charset="0"/>
              </a:rPr>
              <a:t>HW</a:t>
            </a:r>
            <a:r>
              <a:rPr kumimoji="1" lang="ja-JP" altLang="en-US" sz="1800" dirty="0">
                <a:solidFill>
                  <a:srgbClr val="00B050"/>
                </a:solidFill>
                <a:latin typeface="UD デジタル 教科書体 NK-R" panose="02020400000000000000" pitchFamily="18" charset="-128"/>
                <a:ea typeface="UD デジタル 教科書体 NK-R" panose="02020400000000000000" pitchFamily="18" charset="-128"/>
                <a:cs typeface="Arial" pitchFamily="34" charset="0"/>
              </a:rPr>
              <a:t>保守は購入時に影響なく</a:t>
            </a:r>
            <a:r>
              <a:rPr kumimoji="1" lang="en-US" altLang="ja-JP" sz="1800" dirty="0">
                <a:solidFill>
                  <a:srgbClr val="00B050"/>
                </a:solidFill>
                <a:latin typeface="UD デジタル 教科書体 NK-R" panose="02020400000000000000" pitchFamily="18" charset="-128"/>
                <a:ea typeface="UD デジタル 教科書体 NK-R" panose="02020400000000000000" pitchFamily="18" charset="-128"/>
                <a:cs typeface="Arial" pitchFamily="34" charset="0"/>
              </a:rPr>
              <a:t>7</a:t>
            </a:r>
            <a:r>
              <a:rPr kumimoji="1" lang="ja-JP" altLang="en-US" sz="1800" dirty="0">
                <a:solidFill>
                  <a:srgbClr val="00B050"/>
                </a:solidFill>
                <a:latin typeface="UD デジタル 教科書体 NK-R" panose="02020400000000000000" pitchFamily="18" charset="-128"/>
                <a:ea typeface="UD デジタル 教科書体 NK-R" panose="02020400000000000000" pitchFamily="18" charset="-128"/>
                <a:cs typeface="Arial" pitchFamily="34" charset="0"/>
              </a:rPr>
              <a:t>年の提供が可能</a:t>
            </a:r>
            <a:br>
              <a:rPr kumimoji="1" lang="en-US" altLang="ja-JP" sz="1800" dirty="0">
                <a:solidFill>
                  <a:srgbClr val="00B050"/>
                </a:solidFill>
                <a:latin typeface="UD デジタル 教科書体 NK-R" panose="02020400000000000000" pitchFamily="18" charset="-128"/>
                <a:ea typeface="UD デジタル 教科書体 NK-R" panose="02020400000000000000" pitchFamily="18" charset="-128"/>
                <a:cs typeface="Arial" pitchFamily="34" charset="0"/>
              </a:rPr>
            </a:br>
            <a:r>
              <a:rPr kumimoji="1" lang="ja-JP" altLang="en-US" sz="1800" dirty="0">
                <a:solidFill>
                  <a:srgbClr val="00B050"/>
                </a:solidFill>
                <a:latin typeface="UD デジタル 教科書体 NK-R" panose="02020400000000000000" pitchFamily="18" charset="-128"/>
                <a:ea typeface="UD デジタル 教科書体 NK-R" panose="02020400000000000000" pitchFamily="18" charset="-128"/>
                <a:cs typeface="Arial" pitchFamily="34" charset="0"/>
              </a:rPr>
              <a:t>　　　　　　　　　　　　　　　　　　　　　　　　　　　　　　　　　　　　</a:t>
            </a:r>
            <a:r>
              <a:rPr kumimoji="1" lang="en-US" altLang="ja-JP" sz="1800" dirty="0">
                <a:solidFill>
                  <a:srgbClr val="00B050"/>
                </a:solidFill>
                <a:latin typeface="UD デジタル 教科書体 NK-R" panose="02020400000000000000" pitchFamily="18" charset="-128"/>
                <a:ea typeface="UD デジタル 教科書体 NK-R" panose="02020400000000000000" pitchFamily="18" charset="-128"/>
                <a:cs typeface="Arial" pitchFamily="34" charset="0"/>
              </a:rPr>
              <a:t>(</a:t>
            </a:r>
            <a:r>
              <a:rPr kumimoji="1" lang="ja-JP" altLang="en-US" sz="1800" dirty="0">
                <a:solidFill>
                  <a:srgbClr val="00B050"/>
                </a:solidFill>
                <a:latin typeface="UD デジタル 教科書体 NK-R" panose="02020400000000000000" pitchFamily="18" charset="-128"/>
                <a:ea typeface="UD デジタル 教科書体 NK-R" panose="02020400000000000000" pitchFamily="18" charset="-128"/>
                <a:cs typeface="Arial" pitchFamily="34" charset="0"/>
              </a:rPr>
              <a:t>ライセンスも販売可能</a:t>
            </a:r>
            <a:r>
              <a:rPr kumimoji="1" lang="en-US" altLang="ja-JP" sz="1800" dirty="0">
                <a:solidFill>
                  <a:srgbClr val="00B050"/>
                </a:solidFill>
                <a:latin typeface="UD デジタル 教科書体 NK-R" panose="02020400000000000000" pitchFamily="18" charset="-128"/>
                <a:ea typeface="UD デジタル 教科書体 NK-R" panose="02020400000000000000" pitchFamily="18" charset="-128"/>
                <a:cs typeface="Arial" pitchFamily="34" charset="0"/>
              </a:rPr>
              <a:t>)</a:t>
            </a:r>
          </a:p>
        </p:txBody>
      </p:sp>
      <p:pic>
        <p:nvPicPr>
          <p:cNvPr id="7" name="図 6" descr="テーブル&#10;&#10;自動的に生成された説明">
            <a:extLst>
              <a:ext uri="{FF2B5EF4-FFF2-40B4-BE49-F238E27FC236}">
                <a16:creationId xmlns:a16="http://schemas.microsoft.com/office/drawing/2014/main" id="{016571E6-4F4E-1EF0-8AF2-981F8376697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487816" y="4336466"/>
            <a:ext cx="2803699" cy="1577922"/>
          </a:xfrm>
          <a:prstGeom prst="rect">
            <a:avLst/>
          </a:prstGeom>
        </p:spPr>
      </p:pic>
      <p:pic>
        <p:nvPicPr>
          <p:cNvPr id="10" name="図 9" descr="テーブル&#10;&#10;自動的に生成された説明">
            <a:extLst>
              <a:ext uri="{FF2B5EF4-FFF2-40B4-BE49-F238E27FC236}">
                <a16:creationId xmlns:a16="http://schemas.microsoft.com/office/drawing/2014/main" id="{6CC1D9F2-42AD-F747-2451-4E4B44602A6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359445" y="4333623"/>
            <a:ext cx="2803699" cy="1577922"/>
          </a:xfrm>
          <a:prstGeom prst="rect">
            <a:avLst/>
          </a:prstGeom>
        </p:spPr>
      </p:pic>
      <p:sp>
        <p:nvSpPr>
          <p:cNvPr id="12" name="テキスト ボックス 11">
            <a:extLst>
              <a:ext uri="{FF2B5EF4-FFF2-40B4-BE49-F238E27FC236}">
                <a16:creationId xmlns:a16="http://schemas.microsoft.com/office/drawing/2014/main" id="{089AF915-1392-8045-BB8F-0DF72DA9F958}"/>
              </a:ext>
            </a:extLst>
          </p:cNvPr>
          <p:cNvSpPr txBox="1"/>
          <p:nvPr/>
        </p:nvSpPr>
        <p:spPr>
          <a:xfrm>
            <a:off x="2606846" y="5366753"/>
            <a:ext cx="2565641" cy="369332"/>
          </a:xfrm>
          <a:prstGeom prst="rect">
            <a:avLst/>
          </a:prstGeom>
          <a:noFill/>
        </p:spPr>
        <p:txBody>
          <a:bodyPr wrap="square" rtlCol="0">
            <a:spAutoFit/>
          </a:bodyPr>
          <a:lstStyle/>
          <a:p>
            <a:pPr algn="ctr"/>
            <a:r>
              <a:rPr kumimoji="1" lang="ja-JP" altLang="en-US" sz="1800" dirty="0">
                <a:solidFill>
                  <a:srgbClr val="00B0F0"/>
                </a:solidFill>
                <a:latin typeface="UD デジタル 教科書体 NK-R" panose="02020400000000000000" pitchFamily="18" charset="-128"/>
                <a:ea typeface="UD デジタル 教科書体 NK-R" panose="02020400000000000000" pitchFamily="18" charset="-128"/>
                <a:cs typeface="Arial" pitchFamily="34" charset="0"/>
              </a:rPr>
              <a:t>新アプライアンス</a:t>
            </a:r>
            <a:endParaRPr kumimoji="1" lang="ja-JP" altLang="en-US" sz="1800" dirty="0">
              <a:solidFill>
                <a:srgbClr val="92D050"/>
              </a:solidFill>
              <a:latin typeface="UD デジタル 教科書体 NK-R" panose="02020400000000000000" pitchFamily="18" charset="-128"/>
              <a:ea typeface="UD デジタル 教科書体 NK-R" panose="02020400000000000000" pitchFamily="18" charset="-128"/>
              <a:cs typeface="Arial" pitchFamily="34" charset="0"/>
            </a:endParaRPr>
          </a:p>
        </p:txBody>
      </p:sp>
      <p:sp>
        <p:nvSpPr>
          <p:cNvPr id="14" name="テキスト ボックス 13">
            <a:extLst>
              <a:ext uri="{FF2B5EF4-FFF2-40B4-BE49-F238E27FC236}">
                <a16:creationId xmlns:a16="http://schemas.microsoft.com/office/drawing/2014/main" id="{961D6E74-7975-27BE-3E68-367D7F5A07D4}"/>
              </a:ext>
            </a:extLst>
          </p:cNvPr>
          <p:cNvSpPr txBox="1"/>
          <p:nvPr/>
        </p:nvSpPr>
        <p:spPr>
          <a:xfrm>
            <a:off x="8452056" y="5366753"/>
            <a:ext cx="2565641" cy="369332"/>
          </a:xfrm>
          <a:prstGeom prst="rect">
            <a:avLst/>
          </a:prstGeom>
          <a:noFill/>
        </p:spPr>
        <p:txBody>
          <a:bodyPr wrap="square" rtlCol="0">
            <a:spAutoFit/>
          </a:bodyPr>
          <a:lstStyle/>
          <a:p>
            <a:pPr algn="ctr"/>
            <a:r>
              <a:rPr kumimoji="1" lang="ja-JP" altLang="en-US" sz="1800" dirty="0">
                <a:solidFill>
                  <a:srgbClr val="92D050"/>
                </a:solidFill>
                <a:latin typeface="UD デジタル 教科書体 NK-R" panose="02020400000000000000" pitchFamily="18" charset="-128"/>
                <a:ea typeface="UD デジタル 教科書体 NK-R" panose="02020400000000000000" pitchFamily="18" charset="-128"/>
                <a:cs typeface="Arial" pitchFamily="34" charset="0"/>
              </a:rPr>
              <a:t>新認定ノード</a:t>
            </a:r>
          </a:p>
        </p:txBody>
      </p:sp>
      <p:sp>
        <p:nvSpPr>
          <p:cNvPr id="16" name="正方形/長方形 15">
            <a:extLst>
              <a:ext uri="{FF2B5EF4-FFF2-40B4-BE49-F238E27FC236}">
                <a16:creationId xmlns:a16="http://schemas.microsoft.com/office/drawing/2014/main" id="{457B463E-3AC3-5D71-8287-767E9BAA9F6E}"/>
              </a:ext>
            </a:extLst>
          </p:cNvPr>
          <p:cNvSpPr/>
          <p:nvPr/>
        </p:nvSpPr>
        <p:spPr>
          <a:xfrm>
            <a:off x="1675899" y="4289910"/>
            <a:ext cx="4427536" cy="444015"/>
          </a:xfrm>
          <a:prstGeom prst="rect">
            <a:avLst/>
          </a:prstGeom>
          <a:solidFill>
            <a:srgbClr val="F26A5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ja-JP" altLang="en-US" sz="1600" dirty="0">
                <a:solidFill>
                  <a:prstClr val="white"/>
                </a:solidFill>
                <a:latin typeface="UD デジタル 教科書体 NK-R" panose="02020400000000000000" pitchFamily="18" charset="-128"/>
                <a:ea typeface="UD デジタル 教科書体 NK-R" panose="02020400000000000000" pitchFamily="18" charset="-128"/>
              </a:rPr>
              <a:t>ハードウェア</a:t>
            </a:r>
            <a:br>
              <a:rPr kumimoji="1" lang="en-US" altLang="ja-JP" sz="1600" dirty="0">
                <a:solidFill>
                  <a:prstClr val="white"/>
                </a:solidFill>
                <a:latin typeface="UD デジタル 教科書体 NK-R" panose="02020400000000000000" pitchFamily="18" charset="-128"/>
                <a:ea typeface="UD デジタル 教科書体 NK-R" panose="02020400000000000000" pitchFamily="18" charset="-128"/>
              </a:rPr>
            </a:br>
            <a:r>
              <a:rPr kumimoji="1" lang="en-US" altLang="ja-JP" sz="1100" dirty="0">
                <a:solidFill>
                  <a:prstClr val="white"/>
                </a:solidFill>
                <a:latin typeface="UD デジタル 教科書体 NK-R" panose="02020400000000000000" pitchFamily="18" charset="-128"/>
                <a:ea typeface="UD デジタル 教科書体 NK-R" panose="02020400000000000000" pitchFamily="18" charset="-128"/>
              </a:rPr>
              <a:t>ThinkSystem </a:t>
            </a:r>
            <a:r>
              <a:rPr kumimoji="1" lang="ja-JP" altLang="en-US" sz="1100" dirty="0">
                <a:solidFill>
                  <a:prstClr val="white"/>
                </a:solidFill>
                <a:latin typeface="UD デジタル 教科書体 NK-R" panose="02020400000000000000" pitchFamily="18" charset="-128"/>
                <a:ea typeface="UD デジタル 教科書体 NK-R" panose="02020400000000000000" pitchFamily="18" charset="-128"/>
              </a:rPr>
              <a:t>ベース</a:t>
            </a:r>
            <a:endParaRPr kumimoji="1" lang="ja-JP" altLang="en-US" sz="1600" dirty="0">
              <a:solidFill>
                <a:prstClr val="white"/>
              </a:solidFill>
              <a:latin typeface="UD デジタル 教科書体 NK-R" panose="02020400000000000000" pitchFamily="18" charset="-128"/>
              <a:ea typeface="UD デジタル 教科書体 NK-R" panose="02020400000000000000" pitchFamily="18" charset="-128"/>
            </a:endParaRPr>
          </a:p>
        </p:txBody>
      </p:sp>
      <p:sp>
        <p:nvSpPr>
          <p:cNvPr id="20" name="正方形/長方形 19">
            <a:extLst>
              <a:ext uri="{FF2B5EF4-FFF2-40B4-BE49-F238E27FC236}">
                <a16:creationId xmlns:a16="http://schemas.microsoft.com/office/drawing/2014/main" id="{E2A7327B-9BE4-B084-C0BA-299D63A2FB25}"/>
              </a:ext>
            </a:extLst>
          </p:cNvPr>
          <p:cNvSpPr/>
          <p:nvPr/>
        </p:nvSpPr>
        <p:spPr>
          <a:xfrm>
            <a:off x="1675899" y="3784501"/>
            <a:ext cx="4427536" cy="444015"/>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ja-JP" altLang="en-US" sz="1600" dirty="0">
                <a:solidFill>
                  <a:prstClr val="white"/>
                </a:solidFill>
                <a:latin typeface="UD デジタル 教科書体 NK-R" panose="02020400000000000000" pitchFamily="18" charset="-128"/>
                <a:ea typeface="UD デジタル 教科書体 NK-R" panose="02020400000000000000" pitchFamily="18" charset="-128"/>
              </a:rPr>
              <a:t>ハイパーバイザ</a:t>
            </a:r>
          </a:p>
        </p:txBody>
      </p:sp>
      <p:sp>
        <p:nvSpPr>
          <p:cNvPr id="24" name="正方形/長方形 23">
            <a:extLst>
              <a:ext uri="{FF2B5EF4-FFF2-40B4-BE49-F238E27FC236}">
                <a16:creationId xmlns:a16="http://schemas.microsoft.com/office/drawing/2014/main" id="{7DAB5721-77F3-4C81-96EC-97E74A371AFE}"/>
              </a:ext>
            </a:extLst>
          </p:cNvPr>
          <p:cNvSpPr/>
          <p:nvPr/>
        </p:nvSpPr>
        <p:spPr>
          <a:xfrm>
            <a:off x="1675899" y="3284140"/>
            <a:ext cx="4427536" cy="44401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en-US" altLang="ja-JP" sz="1600" dirty="0">
                <a:solidFill>
                  <a:prstClr val="white"/>
                </a:solidFill>
                <a:latin typeface="UD デジタル 教科書体 NK-R" panose="02020400000000000000" pitchFamily="18" charset="-128"/>
                <a:ea typeface="UD デジタル 教科書体 NK-R" panose="02020400000000000000" pitchFamily="18" charset="-128"/>
              </a:rPr>
              <a:t>Nutanix</a:t>
            </a:r>
            <a:r>
              <a:rPr kumimoji="1" lang="ja-JP" altLang="en-US" sz="1600" dirty="0">
                <a:solidFill>
                  <a:prstClr val="white"/>
                </a:solidFill>
                <a:latin typeface="UD デジタル 教科書体 NK-R" panose="02020400000000000000" pitchFamily="18" charset="-128"/>
                <a:ea typeface="UD デジタル 教科書体 NK-R" panose="02020400000000000000" pitchFamily="18" charset="-128"/>
              </a:rPr>
              <a:t>ベース機能</a:t>
            </a:r>
          </a:p>
        </p:txBody>
      </p:sp>
      <p:sp>
        <p:nvSpPr>
          <p:cNvPr id="28" name="正方形/長方形 27">
            <a:extLst>
              <a:ext uri="{FF2B5EF4-FFF2-40B4-BE49-F238E27FC236}">
                <a16:creationId xmlns:a16="http://schemas.microsoft.com/office/drawing/2014/main" id="{57FE7BFE-4CBD-C61E-6191-8B3A332CC177}"/>
              </a:ext>
            </a:extLst>
          </p:cNvPr>
          <p:cNvSpPr/>
          <p:nvPr/>
        </p:nvSpPr>
        <p:spPr>
          <a:xfrm>
            <a:off x="1675899" y="1948523"/>
            <a:ext cx="4427536" cy="1267026"/>
          </a:xfrm>
          <a:prstGeom prst="rect">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ja-JP" altLang="en-US" sz="1600" dirty="0">
                <a:solidFill>
                  <a:prstClr val="white"/>
                </a:solidFill>
                <a:latin typeface="UD デジタル 教科書体 NK-R" panose="02020400000000000000" pitchFamily="18" charset="-128"/>
                <a:ea typeface="UD デジタル 教科書体 NK-R" panose="02020400000000000000" pitchFamily="18" charset="-128"/>
              </a:rPr>
              <a:t>追加・拡張機能</a:t>
            </a:r>
            <a:endParaRPr kumimoji="1" lang="en-US" altLang="ja-JP" sz="1600" dirty="0">
              <a:solidFill>
                <a:prstClr val="white"/>
              </a:solidFill>
              <a:latin typeface="UD デジタル 教科書体 NK-R" panose="02020400000000000000" pitchFamily="18" charset="-128"/>
              <a:ea typeface="UD デジタル 教科書体 NK-R" panose="02020400000000000000" pitchFamily="18" charset="-128"/>
            </a:endParaRPr>
          </a:p>
          <a:p>
            <a:pPr algn="ctr"/>
            <a:r>
              <a:rPr kumimoji="1" lang="ja-JP" altLang="en-US" sz="1100" dirty="0">
                <a:solidFill>
                  <a:prstClr val="white"/>
                </a:solidFill>
                <a:latin typeface="UD デジタル 教科書体 NK-R" panose="02020400000000000000" pitchFamily="18" charset="-128"/>
                <a:ea typeface="UD デジタル 教科書体 NK-R" panose="02020400000000000000" pitchFamily="18" charset="-128"/>
              </a:rPr>
              <a:t>全ての</a:t>
            </a:r>
            <a:r>
              <a:rPr kumimoji="1" lang="en-US" altLang="ja-JP" sz="1100" dirty="0">
                <a:solidFill>
                  <a:prstClr val="white"/>
                </a:solidFill>
                <a:latin typeface="UD デジタル 教科書体 NK-R" panose="02020400000000000000" pitchFamily="18" charset="-128"/>
                <a:ea typeface="UD デジタル 教科書体 NK-R" panose="02020400000000000000" pitchFamily="18" charset="-128"/>
              </a:rPr>
              <a:t>Nutanix</a:t>
            </a:r>
            <a:r>
              <a:rPr kumimoji="1" lang="ja-JP" altLang="en-US" sz="1100" dirty="0">
                <a:solidFill>
                  <a:prstClr val="white"/>
                </a:solidFill>
                <a:latin typeface="UD デジタル 教科書体 NK-R" panose="02020400000000000000" pitchFamily="18" charset="-128"/>
                <a:ea typeface="UD デジタル 教科書体 NK-R" panose="02020400000000000000" pitchFamily="18" charset="-128"/>
              </a:rPr>
              <a:t>機能が利用可能</a:t>
            </a:r>
            <a:endParaRPr kumimoji="1" lang="en-US" altLang="ja-JP" sz="1100" dirty="0">
              <a:solidFill>
                <a:prstClr val="white"/>
              </a:solidFill>
              <a:latin typeface="UD デジタル 教科書体 NK-R" panose="02020400000000000000" pitchFamily="18" charset="-128"/>
              <a:ea typeface="UD デジタル 教科書体 NK-R" panose="02020400000000000000" pitchFamily="18" charset="-128"/>
            </a:endParaRPr>
          </a:p>
          <a:p>
            <a:pPr algn="ctr"/>
            <a:endParaRPr kumimoji="1" lang="en-US" altLang="ja-JP" sz="1100" dirty="0">
              <a:solidFill>
                <a:prstClr val="white"/>
              </a:solidFill>
              <a:latin typeface="UD デジタル 教科書体 NK-R" panose="02020400000000000000" pitchFamily="18" charset="-128"/>
              <a:ea typeface="UD デジタル 教科書体 NK-R" panose="02020400000000000000" pitchFamily="18" charset="-128"/>
            </a:endParaRPr>
          </a:p>
          <a:p>
            <a:pPr algn="ctr"/>
            <a:r>
              <a:rPr kumimoji="1" lang="ja-JP" altLang="en-US" sz="1600" dirty="0">
                <a:solidFill>
                  <a:prstClr val="white"/>
                </a:solidFill>
                <a:latin typeface="UD デジタル 教科書体 NK-R" panose="02020400000000000000" pitchFamily="18" charset="-128"/>
                <a:ea typeface="UD デジタル 教科書体 NK-R" panose="02020400000000000000" pitchFamily="18" charset="-128"/>
              </a:rPr>
              <a:t>専用ライセンス</a:t>
            </a:r>
          </a:p>
          <a:p>
            <a:pPr algn="ctr"/>
            <a:r>
              <a:rPr kumimoji="1" lang="en-US" altLang="ja-JP" sz="1100" dirty="0">
                <a:solidFill>
                  <a:prstClr val="white"/>
                </a:solidFill>
                <a:latin typeface="UD デジタル 教科書体 NK-R" panose="02020400000000000000" pitchFamily="18" charset="-128"/>
                <a:ea typeface="UD デジタル 教科書体 NK-R" panose="02020400000000000000" pitchFamily="18" charset="-128"/>
              </a:rPr>
              <a:t>VDI</a:t>
            </a:r>
            <a:r>
              <a:rPr kumimoji="1" lang="ja-JP" altLang="en-US" sz="1100" dirty="0">
                <a:solidFill>
                  <a:prstClr val="white"/>
                </a:solidFill>
                <a:latin typeface="UD デジタル 教科書体 NK-R" panose="02020400000000000000" pitchFamily="18" charset="-128"/>
                <a:ea typeface="UD デジタル 教科書体 NK-R" panose="02020400000000000000" pitchFamily="18" charset="-128"/>
              </a:rPr>
              <a:t>ユーザライセンス</a:t>
            </a:r>
            <a:r>
              <a:rPr kumimoji="1" lang="en-US" altLang="ja-JP" sz="1100" dirty="0">
                <a:solidFill>
                  <a:prstClr val="white"/>
                </a:solidFill>
                <a:latin typeface="UD デジタル 教科書体 NK-R" panose="02020400000000000000" pitchFamily="18" charset="-128"/>
                <a:ea typeface="UD デジタル 教科書体 NK-R" panose="02020400000000000000" pitchFamily="18" charset="-128"/>
              </a:rPr>
              <a:t> </a:t>
            </a:r>
            <a:r>
              <a:rPr kumimoji="1" lang="ja-JP" altLang="en-US" sz="1100" dirty="0">
                <a:solidFill>
                  <a:prstClr val="white"/>
                </a:solidFill>
                <a:latin typeface="UD デジタル 教科書体 NK-R" panose="02020400000000000000" pitchFamily="18" charset="-128"/>
                <a:ea typeface="UD デジタル 教科書体 NK-R" panose="02020400000000000000" pitchFamily="18" charset="-128"/>
              </a:rPr>
              <a:t>等</a:t>
            </a:r>
            <a:endParaRPr kumimoji="1" lang="en-US" altLang="ja-JP" sz="1100" dirty="0">
              <a:solidFill>
                <a:prstClr val="white"/>
              </a:solidFill>
              <a:latin typeface="UD デジタル 教科書体 NK-R" panose="02020400000000000000" pitchFamily="18" charset="-128"/>
              <a:ea typeface="UD デジタル 教科書体 NK-R" panose="02020400000000000000" pitchFamily="18" charset="-128"/>
            </a:endParaRPr>
          </a:p>
        </p:txBody>
      </p:sp>
      <p:sp>
        <p:nvSpPr>
          <p:cNvPr id="3" name="四角形: 角を丸くする 2">
            <a:extLst>
              <a:ext uri="{FF2B5EF4-FFF2-40B4-BE49-F238E27FC236}">
                <a16:creationId xmlns:a16="http://schemas.microsoft.com/office/drawing/2014/main" id="{644CD9B1-5287-4086-04E4-AF864AABCFDA}"/>
              </a:ext>
            </a:extLst>
          </p:cNvPr>
          <p:cNvSpPr/>
          <p:nvPr/>
        </p:nvSpPr>
        <p:spPr>
          <a:xfrm>
            <a:off x="814214" y="1942898"/>
            <a:ext cx="5940374" cy="4254851"/>
          </a:xfrm>
          <a:prstGeom prst="roundRect">
            <a:avLst/>
          </a:prstGeom>
          <a:noFill/>
          <a:ln w="38100">
            <a:solidFill>
              <a:schemeClr val="accent6">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kumimoji="1" lang="ja-JP" altLang="en-US" sz="1600" dirty="0" err="1">
              <a:solidFill>
                <a:prstClr val="white"/>
              </a:solidFill>
              <a:latin typeface="UD デジタル 教科書体 NK-R" panose="02020400000000000000" pitchFamily="18" charset="-128"/>
              <a:ea typeface="UD デジタル 教科書体 NK-R" panose="02020400000000000000" pitchFamily="18" charset="-128"/>
            </a:endParaRPr>
          </a:p>
        </p:txBody>
      </p:sp>
      <p:sp>
        <p:nvSpPr>
          <p:cNvPr id="29" name="テキスト ボックス 28">
            <a:extLst>
              <a:ext uri="{FF2B5EF4-FFF2-40B4-BE49-F238E27FC236}">
                <a16:creationId xmlns:a16="http://schemas.microsoft.com/office/drawing/2014/main" id="{CC036511-63B9-B805-7A16-BB5CE0B2C592}"/>
              </a:ext>
            </a:extLst>
          </p:cNvPr>
          <p:cNvSpPr txBox="1"/>
          <p:nvPr/>
        </p:nvSpPr>
        <p:spPr>
          <a:xfrm>
            <a:off x="1188037" y="5698944"/>
            <a:ext cx="5192727" cy="261610"/>
          </a:xfrm>
          <a:prstGeom prst="rect">
            <a:avLst/>
          </a:prstGeom>
          <a:solidFill>
            <a:schemeClr val="tx1"/>
          </a:solidFill>
        </p:spPr>
        <p:txBody>
          <a:bodyPr wrap="square" rtlCol="0">
            <a:spAutoFit/>
          </a:bodyPr>
          <a:lstStyle/>
          <a:p>
            <a:pPr algn="l"/>
            <a:r>
              <a:rPr kumimoji="1" lang="ja-JP" altLang="en-US" sz="11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アプライアンスモデルはレノボ（２０１６年～）と</a:t>
            </a:r>
            <a:r>
              <a:rPr kumimoji="1" lang="en-US" altLang="ja-JP" sz="11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Cisco</a:t>
            </a:r>
            <a:r>
              <a:rPr kumimoji="1" lang="ja-JP" altLang="en-US" sz="11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様（</a:t>
            </a:r>
            <a:r>
              <a:rPr kumimoji="1" lang="en-US" altLang="ja-JP" sz="11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2023</a:t>
            </a:r>
            <a:r>
              <a:rPr kumimoji="1" lang="ja-JP" altLang="en-US" sz="11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年～）だけが提供</a:t>
            </a:r>
            <a:endParaRPr kumimoji="1" lang="en-US" altLang="ja-JP" sz="11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endParaRPr>
          </a:p>
        </p:txBody>
      </p:sp>
      <p:sp>
        <p:nvSpPr>
          <p:cNvPr id="32" name="正方形/長方形 31">
            <a:extLst>
              <a:ext uri="{FF2B5EF4-FFF2-40B4-BE49-F238E27FC236}">
                <a16:creationId xmlns:a16="http://schemas.microsoft.com/office/drawing/2014/main" id="{66619788-333B-5B0B-1279-93AD13CB3E5E}"/>
              </a:ext>
            </a:extLst>
          </p:cNvPr>
          <p:cNvSpPr/>
          <p:nvPr/>
        </p:nvSpPr>
        <p:spPr>
          <a:xfrm>
            <a:off x="7412942" y="4305498"/>
            <a:ext cx="4427536" cy="444015"/>
          </a:xfrm>
          <a:prstGeom prst="rect">
            <a:avLst/>
          </a:prstGeom>
          <a:solidFill>
            <a:srgbClr val="F26A5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ja-JP" altLang="en-US" sz="1600" dirty="0">
                <a:solidFill>
                  <a:prstClr val="white"/>
                </a:solidFill>
                <a:latin typeface="UD デジタル 教科書体 NK-R" panose="02020400000000000000" pitchFamily="18" charset="-128"/>
                <a:ea typeface="UD デジタル 教科書体 NK-R" panose="02020400000000000000" pitchFamily="18" charset="-128"/>
              </a:rPr>
              <a:t>ハードウェア</a:t>
            </a:r>
            <a:br>
              <a:rPr kumimoji="1" lang="en-US" altLang="ja-JP" sz="1600" dirty="0">
                <a:solidFill>
                  <a:prstClr val="white"/>
                </a:solidFill>
                <a:latin typeface="UD デジタル 教科書体 NK-R" panose="02020400000000000000" pitchFamily="18" charset="-128"/>
                <a:ea typeface="UD デジタル 教科書体 NK-R" panose="02020400000000000000" pitchFamily="18" charset="-128"/>
              </a:rPr>
            </a:br>
            <a:r>
              <a:rPr kumimoji="1" lang="en-US" altLang="ja-JP" sz="1100" dirty="0">
                <a:solidFill>
                  <a:prstClr val="white"/>
                </a:solidFill>
                <a:latin typeface="UD デジタル 教科書体 NK-R" panose="02020400000000000000" pitchFamily="18" charset="-128"/>
                <a:ea typeface="UD デジタル 教科書体 NK-R" panose="02020400000000000000" pitchFamily="18" charset="-128"/>
              </a:rPr>
              <a:t>ThinkSystem </a:t>
            </a:r>
            <a:r>
              <a:rPr kumimoji="1" lang="ja-JP" altLang="en-US" sz="1100" dirty="0">
                <a:solidFill>
                  <a:prstClr val="white"/>
                </a:solidFill>
                <a:latin typeface="UD デジタル 教科書体 NK-R" panose="02020400000000000000" pitchFamily="18" charset="-128"/>
                <a:ea typeface="UD デジタル 教科書体 NK-R" panose="02020400000000000000" pitchFamily="18" charset="-128"/>
              </a:rPr>
              <a:t>ベース</a:t>
            </a:r>
            <a:endParaRPr kumimoji="1" lang="ja-JP" altLang="en-US" sz="1600" dirty="0">
              <a:solidFill>
                <a:prstClr val="white"/>
              </a:solidFill>
              <a:latin typeface="UD デジタル 教科書体 NK-R" panose="02020400000000000000" pitchFamily="18" charset="-128"/>
              <a:ea typeface="UD デジタル 教科書体 NK-R" panose="02020400000000000000" pitchFamily="18" charset="-128"/>
            </a:endParaRPr>
          </a:p>
        </p:txBody>
      </p:sp>
      <p:sp>
        <p:nvSpPr>
          <p:cNvPr id="33" name="正方形/長方形 32">
            <a:extLst>
              <a:ext uri="{FF2B5EF4-FFF2-40B4-BE49-F238E27FC236}">
                <a16:creationId xmlns:a16="http://schemas.microsoft.com/office/drawing/2014/main" id="{38175805-F299-37B5-B30A-14B9B136A164}"/>
              </a:ext>
            </a:extLst>
          </p:cNvPr>
          <p:cNvSpPr/>
          <p:nvPr/>
        </p:nvSpPr>
        <p:spPr>
          <a:xfrm>
            <a:off x="7412942" y="3800089"/>
            <a:ext cx="4427536" cy="444015"/>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ja-JP" altLang="en-US" sz="1600" dirty="0">
                <a:solidFill>
                  <a:prstClr val="white"/>
                </a:solidFill>
                <a:latin typeface="UD デジタル 教科書体 NK-R" panose="02020400000000000000" pitchFamily="18" charset="-128"/>
                <a:ea typeface="UD デジタル 教科書体 NK-R" panose="02020400000000000000" pitchFamily="18" charset="-128"/>
              </a:rPr>
              <a:t>ハイパーバイザ</a:t>
            </a:r>
          </a:p>
        </p:txBody>
      </p:sp>
      <p:sp>
        <p:nvSpPr>
          <p:cNvPr id="34" name="正方形/長方形 33">
            <a:extLst>
              <a:ext uri="{FF2B5EF4-FFF2-40B4-BE49-F238E27FC236}">
                <a16:creationId xmlns:a16="http://schemas.microsoft.com/office/drawing/2014/main" id="{D7453C89-3BA2-AF0B-07CD-76686254423A}"/>
              </a:ext>
            </a:extLst>
          </p:cNvPr>
          <p:cNvSpPr/>
          <p:nvPr/>
        </p:nvSpPr>
        <p:spPr>
          <a:xfrm>
            <a:off x="7412942" y="3299728"/>
            <a:ext cx="4427536" cy="44401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en-US" altLang="ja-JP" sz="1600" dirty="0">
                <a:solidFill>
                  <a:prstClr val="white"/>
                </a:solidFill>
                <a:latin typeface="UD デジタル 教科書体 NK-R" panose="02020400000000000000" pitchFamily="18" charset="-128"/>
                <a:ea typeface="UD デジタル 教科書体 NK-R" panose="02020400000000000000" pitchFamily="18" charset="-128"/>
              </a:rPr>
              <a:t>Nutanix</a:t>
            </a:r>
            <a:r>
              <a:rPr kumimoji="1" lang="ja-JP" altLang="en-US" sz="1600" dirty="0">
                <a:solidFill>
                  <a:prstClr val="white"/>
                </a:solidFill>
                <a:latin typeface="UD デジタル 教科書体 NK-R" panose="02020400000000000000" pitchFamily="18" charset="-128"/>
                <a:ea typeface="UD デジタル 教科書体 NK-R" panose="02020400000000000000" pitchFamily="18" charset="-128"/>
              </a:rPr>
              <a:t>ベース機能</a:t>
            </a:r>
          </a:p>
        </p:txBody>
      </p:sp>
      <p:sp>
        <p:nvSpPr>
          <p:cNvPr id="35" name="正方形/長方形 34">
            <a:extLst>
              <a:ext uri="{FF2B5EF4-FFF2-40B4-BE49-F238E27FC236}">
                <a16:creationId xmlns:a16="http://schemas.microsoft.com/office/drawing/2014/main" id="{E2B9E69B-22CB-42E3-4C1E-1B4A7BEA9E10}"/>
              </a:ext>
            </a:extLst>
          </p:cNvPr>
          <p:cNvSpPr/>
          <p:nvPr/>
        </p:nvSpPr>
        <p:spPr>
          <a:xfrm>
            <a:off x="7412942" y="1964111"/>
            <a:ext cx="4427536" cy="1267026"/>
          </a:xfrm>
          <a:prstGeom prst="rect">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ja-JP" altLang="en-US" sz="1600" dirty="0">
                <a:solidFill>
                  <a:prstClr val="white"/>
                </a:solidFill>
                <a:latin typeface="UD デジタル 教科書体 NK-R" panose="02020400000000000000" pitchFamily="18" charset="-128"/>
                <a:ea typeface="UD デジタル 教科書体 NK-R" panose="02020400000000000000" pitchFamily="18" charset="-128"/>
              </a:rPr>
              <a:t>追加・拡張機能</a:t>
            </a:r>
            <a:endParaRPr kumimoji="1" lang="en-US" altLang="ja-JP" sz="1600" dirty="0">
              <a:solidFill>
                <a:prstClr val="white"/>
              </a:solidFill>
              <a:latin typeface="UD デジタル 教科書体 NK-R" panose="02020400000000000000" pitchFamily="18" charset="-128"/>
              <a:ea typeface="UD デジタル 教科書体 NK-R" panose="02020400000000000000" pitchFamily="18" charset="-128"/>
            </a:endParaRPr>
          </a:p>
          <a:p>
            <a:pPr algn="ctr"/>
            <a:r>
              <a:rPr kumimoji="1" lang="ja-JP" altLang="en-US" sz="1100" dirty="0">
                <a:solidFill>
                  <a:prstClr val="white"/>
                </a:solidFill>
                <a:latin typeface="UD デジタル 教科書体 NK-R" panose="02020400000000000000" pitchFamily="18" charset="-128"/>
                <a:ea typeface="UD デジタル 教科書体 NK-R" panose="02020400000000000000" pitchFamily="18" charset="-128"/>
              </a:rPr>
              <a:t>全ての</a:t>
            </a:r>
            <a:r>
              <a:rPr kumimoji="1" lang="en-US" altLang="ja-JP" sz="1100" dirty="0">
                <a:solidFill>
                  <a:prstClr val="white"/>
                </a:solidFill>
                <a:latin typeface="UD デジタル 教科書体 NK-R" panose="02020400000000000000" pitchFamily="18" charset="-128"/>
                <a:ea typeface="UD デジタル 教科書体 NK-R" panose="02020400000000000000" pitchFamily="18" charset="-128"/>
              </a:rPr>
              <a:t>Nutanix</a:t>
            </a:r>
            <a:r>
              <a:rPr kumimoji="1" lang="ja-JP" altLang="en-US" sz="1100" dirty="0">
                <a:solidFill>
                  <a:prstClr val="white"/>
                </a:solidFill>
                <a:latin typeface="UD デジタル 教科書体 NK-R" panose="02020400000000000000" pitchFamily="18" charset="-128"/>
                <a:ea typeface="UD デジタル 教科書体 NK-R" panose="02020400000000000000" pitchFamily="18" charset="-128"/>
              </a:rPr>
              <a:t>機能が利用可能</a:t>
            </a:r>
            <a:endParaRPr kumimoji="1" lang="en-US" altLang="ja-JP" sz="1100" dirty="0">
              <a:solidFill>
                <a:prstClr val="white"/>
              </a:solidFill>
              <a:latin typeface="UD デジタル 教科書体 NK-R" panose="02020400000000000000" pitchFamily="18" charset="-128"/>
              <a:ea typeface="UD デジタル 教科書体 NK-R" panose="02020400000000000000" pitchFamily="18" charset="-128"/>
            </a:endParaRPr>
          </a:p>
          <a:p>
            <a:pPr algn="ctr"/>
            <a:endParaRPr kumimoji="1" lang="en-US" altLang="ja-JP" sz="1100" dirty="0">
              <a:solidFill>
                <a:prstClr val="white"/>
              </a:solidFill>
              <a:latin typeface="UD デジタル 教科書体 NK-R" panose="02020400000000000000" pitchFamily="18" charset="-128"/>
              <a:ea typeface="UD デジタル 教科書体 NK-R" panose="02020400000000000000" pitchFamily="18" charset="-128"/>
            </a:endParaRPr>
          </a:p>
          <a:p>
            <a:pPr algn="ctr"/>
            <a:r>
              <a:rPr kumimoji="1" lang="ja-JP" altLang="en-US" sz="1600" dirty="0">
                <a:solidFill>
                  <a:prstClr val="white"/>
                </a:solidFill>
                <a:latin typeface="UD デジタル 教科書体 NK-R" panose="02020400000000000000" pitchFamily="18" charset="-128"/>
                <a:ea typeface="UD デジタル 教科書体 NK-R" panose="02020400000000000000" pitchFamily="18" charset="-128"/>
              </a:rPr>
              <a:t>専用ライセンス</a:t>
            </a:r>
          </a:p>
          <a:p>
            <a:pPr algn="ctr"/>
            <a:r>
              <a:rPr kumimoji="1" lang="en-US" altLang="ja-JP" sz="1100" dirty="0">
                <a:solidFill>
                  <a:prstClr val="white"/>
                </a:solidFill>
                <a:latin typeface="UD デジタル 教科書体 NK-R" panose="02020400000000000000" pitchFamily="18" charset="-128"/>
                <a:ea typeface="UD デジタル 教科書体 NK-R" panose="02020400000000000000" pitchFamily="18" charset="-128"/>
              </a:rPr>
              <a:t>VDI</a:t>
            </a:r>
            <a:r>
              <a:rPr kumimoji="1" lang="ja-JP" altLang="en-US" sz="1100" dirty="0">
                <a:solidFill>
                  <a:prstClr val="white"/>
                </a:solidFill>
                <a:latin typeface="UD デジタル 教科書体 NK-R" panose="02020400000000000000" pitchFamily="18" charset="-128"/>
                <a:ea typeface="UD デジタル 教科書体 NK-R" panose="02020400000000000000" pitchFamily="18" charset="-128"/>
              </a:rPr>
              <a:t>ユーザライセンス</a:t>
            </a:r>
            <a:r>
              <a:rPr kumimoji="1" lang="en-US" altLang="ja-JP" sz="1100" dirty="0">
                <a:solidFill>
                  <a:prstClr val="white"/>
                </a:solidFill>
                <a:latin typeface="UD デジタル 教科書体 NK-R" panose="02020400000000000000" pitchFamily="18" charset="-128"/>
                <a:ea typeface="UD デジタル 教科書体 NK-R" panose="02020400000000000000" pitchFamily="18" charset="-128"/>
              </a:rPr>
              <a:t> </a:t>
            </a:r>
            <a:r>
              <a:rPr kumimoji="1" lang="ja-JP" altLang="en-US" sz="1100" dirty="0">
                <a:solidFill>
                  <a:prstClr val="white"/>
                </a:solidFill>
                <a:latin typeface="UD デジタル 教科書体 NK-R" panose="02020400000000000000" pitchFamily="18" charset="-128"/>
                <a:ea typeface="UD デジタル 教科書体 NK-R" panose="02020400000000000000" pitchFamily="18" charset="-128"/>
              </a:rPr>
              <a:t>等</a:t>
            </a:r>
            <a:endParaRPr kumimoji="1" lang="en-US" altLang="ja-JP" sz="1100" dirty="0">
              <a:solidFill>
                <a:prstClr val="white"/>
              </a:solidFill>
              <a:latin typeface="UD デジタル 教科書体 NK-R" panose="02020400000000000000" pitchFamily="18" charset="-128"/>
              <a:ea typeface="UD デジタル 教科書体 NK-R" panose="02020400000000000000" pitchFamily="18" charset="-128"/>
            </a:endParaRPr>
          </a:p>
        </p:txBody>
      </p:sp>
      <p:sp>
        <p:nvSpPr>
          <p:cNvPr id="15" name="Slide Number Placeholder 5">
            <a:extLst>
              <a:ext uri="{FF2B5EF4-FFF2-40B4-BE49-F238E27FC236}">
                <a16:creationId xmlns:a16="http://schemas.microsoft.com/office/drawing/2014/main" id="{60FE3769-7685-4E95-E27A-C54DE5DF5621}"/>
              </a:ext>
            </a:extLst>
          </p:cNvPr>
          <p:cNvSpPr>
            <a:spLocks noGrp="1"/>
          </p:cNvSpPr>
          <p:nvPr>
            <p:ph type="sldNum" sz="quarter" idx="4"/>
          </p:nvPr>
        </p:nvSpPr>
        <p:spPr>
          <a:xfrm>
            <a:off x="11672569" y="6400800"/>
            <a:ext cx="439026" cy="155448"/>
          </a:xfrm>
          <a:prstGeom prst="rect">
            <a:avLst/>
          </a:prstGeom>
        </p:spPr>
        <p:txBody>
          <a:bodyPr vert="horz" lIns="0" tIns="0" rIns="0" bIns="0" rtlCol="0" anchor="ctr"/>
          <a:lstStyle>
            <a:lvl1pPr algn="ctr">
              <a:defRPr sz="1000">
                <a:solidFill>
                  <a:schemeClr val="bg1"/>
                </a:solidFill>
                <a:latin typeface="Arial" panose="020B0604020202020204" pitchFamily="34" charset="0"/>
                <a:cs typeface="Arial" panose="020B0604020202020204" pitchFamily="34" charset="0"/>
              </a:defRPr>
            </a:lvl1pPr>
          </a:lstStyle>
          <a:p>
            <a:fld id="{6D22F896-40B5-4ADD-8801-0D06FADFA095}" type="slidenum">
              <a:rPr lang="en-US" smtClean="0"/>
              <a:pPr/>
              <a:t>28</a:t>
            </a:fld>
            <a:endParaRPr lang="en-US" dirty="0"/>
          </a:p>
        </p:txBody>
      </p:sp>
    </p:spTree>
    <p:extLst>
      <p:ext uri="{BB962C8B-B14F-4D97-AF65-F5344CB8AC3E}">
        <p14:creationId xmlns:p14="http://schemas.microsoft.com/office/powerpoint/2010/main" val="185388647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31919CC1-031C-48E9-B3D3-A74EA5440BE5}"/>
              </a:ext>
            </a:extLst>
          </p:cNvPr>
          <p:cNvSpPr>
            <a:spLocks noGrp="1"/>
          </p:cNvSpPr>
          <p:nvPr>
            <p:ph type="title"/>
          </p:nvPr>
        </p:nvSpPr>
        <p:spPr/>
        <p:txBody>
          <a:bodyPr/>
          <a:lstStyle/>
          <a:p>
            <a:r>
              <a:rPr lang="en-US" altLang="ja-JP" b="0" dirty="0">
                <a:solidFill>
                  <a:srgbClr val="00B0F0"/>
                </a:solidFill>
                <a:latin typeface="UD デジタル 教科書体 NK-R" panose="02020400000000000000" pitchFamily="18" charset="-128"/>
                <a:ea typeface="UD デジタル 教科書体 NK-R" panose="02020400000000000000" pitchFamily="18" charset="-128"/>
              </a:rPr>
              <a:t>ThinkAgile HX</a:t>
            </a:r>
            <a:r>
              <a:rPr lang="ja-JP" altLang="en-US" b="0" dirty="0">
                <a:solidFill>
                  <a:srgbClr val="00B0F0"/>
                </a:solidFill>
                <a:latin typeface="UD デジタル 教科書体 NK-R" panose="02020400000000000000" pitchFamily="18" charset="-128"/>
                <a:ea typeface="UD デジタル 教科書体 NK-R" panose="02020400000000000000" pitchFamily="18" charset="-128"/>
              </a:rPr>
              <a:t> アプライアンスモデル</a:t>
            </a:r>
            <a:r>
              <a:rPr lang="ja-JP" altLang="en-US" b="0" dirty="0">
                <a:latin typeface="UD デジタル 教科書体 NK-R" panose="02020400000000000000" pitchFamily="18" charset="-128"/>
                <a:ea typeface="UD デジタル 教科書体 NK-R" panose="02020400000000000000" pitchFamily="18" charset="-128"/>
              </a:rPr>
              <a:t>のサポートフロー図</a:t>
            </a:r>
          </a:p>
        </p:txBody>
      </p:sp>
      <p:sp>
        <p:nvSpPr>
          <p:cNvPr id="2" name="正方形/長方形 1">
            <a:extLst>
              <a:ext uri="{FF2B5EF4-FFF2-40B4-BE49-F238E27FC236}">
                <a16:creationId xmlns:a16="http://schemas.microsoft.com/office/drawing/2014/main" id="{88E72A2A-C772-4733-93CC-EEF48FE8B2AD}"/>
              </a:ext>
            </a:extLst>
          </p:cNvPr>
          <p:cNvSpPr/>
          <p:nvPr/>
        </p:nvSpPr>
        <p:spPr>
          <a:xfrm>
            <a:off x="820748" y="1506854"/>
            <a:ext cx="1336526" cy="914400"/>
          </a:xfrm>
          <a:prstGeom prst="rect">
            <a:avLst/>
          </a:prstGeom>
          <a:solidFill>
            <a:schemeClr val="accent4">
              <a:lumMod val="20000"/>
              <a:lumOff val="80000"/>
            </a:schemeClr>
          </a:solidFill>
          <a:ln>
            <a:solidFill>
              <a:srgbClr val="DDB8C6"/>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14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sym typeface="Arial"/>
              </a:rPr>
              <a:t>障害発生</a:t>
            </a:r>
            <a:br>
              <a:rPr kumimoji="1" lang="en-US" altLang="ja-JP" sz="14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sym typeface="Arial"/>
              </a:rPr>
            </a:br>
            <a:r>
              <a:rPr kumimoji="1" lang="ja-JP" altLang="en-US" sz="14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sym typeface="Arial"/>
              </a:rPr>
              <a:t>または</a:t>
            </a:r>
            <a:br>
              <a:rPr kumimoji="1" lang="en-US" altLang="ja-JP" sz="14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sym typeface="Arial"/>
              </a:rPr>
            </a:br>
            <a:r>
              <a:rPr kumimoji="1" lang="ja-JP" altLang="en-US" sz="14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sym typeface="Arial"/>
              </a:rPr>
              <a:t>問い合わせ</a:t>
            </a:r>
          </a:p>
        </p:txBody>
      </p:sp>
      <p:sp>
        <p:nvSpPr>
          <p:cNvPr id="12" name="正方形/長方形 11">
            <a:extLst>
              <a:ext uri="{FF2B5EF4-FFF2-40B4-BE49-F238E27FC236}">
                <a16:creationId xmlns:a16="http://schemas.microsoft.com/office/drawing/2014/main" id="{83727BE0-6C42-4922-85F0-9619E4B4C459}"/>
              </a:ext>
            </a:extLst>
          </p:cNvPr>
          <p:cNvSpPr/>
          <p:nvPr/>
        </p:nvSpPr>
        <p:spPr>
          <a:xfrm>
            <a:off x="820748" y="1171852"/>
            <a:ext cx="1336526" cy="248575"/>
          </a:xfrm>
          <a:prstGeom prst="rect">
            <a:avLst/>
          </a:prstGeom>
          <a:solidFill>
            <a:schemeClr val="accent4">
              <a:lumMod val="75000"/>
            </a:schemeClr>
          </a:solidFill>
          <a:ln>
            <a:solidFill>
              <a:srgbClr val="DDB8C6"/>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1400" b="0" i="0" u="none" strike="noStrike" kern="0" cap="none" spc="0" normalizeH="0" baseline="0" noProof="0" dirty="0">
                <a:ln>
                  <a:noFill/>
                </a:ln>
                <a:solidFill>
                  <a:srgbClr val="FFFFFF"/>
                </a:solidFill>
                <a:effectLst/>
                <a:uLnTx/>
                <a:uFillTx/>
                <a:latin typeface="UD デジタル 教科書体 NK-R" panose="02020400000000000000" pitchFamily="18" charset="-128"/>
                <a:ea typeface="UD デジタル 教科書体 NK-R" panose="02020400000000000000" pitchFamily="18" charset="-128"/>
                <a:sym typeface="Arial"/>
              </a:rPr>
              <a:t>お客様</a:t>
            </a:r>
          </a:p>
        </p:txBody>
      </p:sp>
      <p:sp>
        <p:nvSpPr>
          <p:cNvPr id="16" name="正方形/長方形 15">
            <a:extLst>
              <a:ext uri="{FF2B5EF4-FFF2-40B4-BE49-F238E27FC236}">
                <a16:creationId xmlns:a16="http://schemas.microsoft.com/office/drawing/2014/main" id="{816C7338-4367-48C2-A64E-50496FF8E503}"/>
              </a:ext>
            </a:extLst>
          </p:cNvPr>
          <p:cNvSpPr/>
          <p:nvPr/>
        </p:nvSpPr>
        <p:spPr>
          <a:xfrm>
            <a:off x="2588884" y="1506854"/>
            <a:ext cx="1336526" cy="914400"/>
          </a:xfrm>
          <a:prstGeom prst="rect">
            <a:avLst/>
          </a:prstGeom>
          <a:solidFill>
            <a:schemeClr val="accent4">
              <a:lumMod val="20000"/>
              <a:lumOff val="80000"/>
            </a:schemeClr>
          </a:solidFill>
          <a:ln>
            <a:solidFill>
              <a:srgbClr val="DDB8C6"/>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sz="14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sym typeface="Arial"/>
              </a:rPr>
              <a:t>HW</a:t>
            </a:r>
            <a:r>
              <a:rPr kumimoji="1" lang="ja-JP" altLang="en-US" sz="14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sym typeface="Arial"/>
              </a:rPr>
              <a:t>に関する</a:t>
            </a:r>
            <a:br>
              <a:rPr kumimoji="1" lang="en-US" altLang="ja-JP" sz="14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sym typeface="Arial"/>
              </a:rPr>
            </a:br>
            <a:r>
              <a:rPr kumimoji="1" lang="ja-JP" altLang="en-US" sz="14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sym typeface="Arial"/>
              </a:rPr>
              <a:t>内容</a:t>
            </a:r>
          </a:p>
        </p:txBody>
      </p:sp>
      <p:sp>
        <p:nvSpPr>
          <p:cNvPr id="17" name="正方形/長方形 16">
            <a:extLst>
              <a:ext uri="{FF2B5EF4-FFF2-40B4-BE49-F238E27FC236}">
                <a16:creationId xmlns:a16="http://schemas.microsoft.com/office/drawing/2014/main" id="{D05B4EE4-AAEA-4155-9BAF-2126B7FB2B91}"/>
              </a:ext>
            </a:extLst>
          </p:cNvPr>
          <p:cNvSpPr/>
          <p:nvPr/>
        </p:nvSpPr>
        <p:spPr>
          <a:xfrm>
            <a:off x="2588884" y="1171852"/>
            <a:ext cx="1336526" cy="248575"/>
          </a:xfrm>
          <a:prstGeom prst="rect">
            <a:avLst/>
          </a:prstGeom>
          <a:solidFill>
            <a:schemeClr val="accent4">
              <a:lumMod val="75000"/>
            </a:schemeClr>
          </a:solidFill>
          <a:ln>
            <a:solidFill>
              <a:srgbClr val="DDB8C6"/>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1400" b="0" i="0" u="none" strike="noStrike" kern="0" cap="none" spc="0" normalizeH="0" baseline="0" noProof="0" dirty="0">
                <a:ln>
                  <a:noFill/>
                </a:ln>
                <a:solidFill>
                  <a:srgbClr val="FFFFFF"/>
                </a:solidFill>
                <a:effectLst/>
                <a:uLnTx/>
                <a:uFillTx/>
                <a:latin typeface="UD デジタル 教科書体 NK-R" panose="02020400000000000000" pitchFamily="18" charset="-128"/>
                <a:ea typeface="UD デジタル 教科書体 NK-R" panose="02020400000000000000" pitchFamily="18" charset="-128"/>
                <a:sym typeface="Arial"/>
              </a:rPr>
              <a:t>お客様</a:t>
            </a:r>
          </a:p>
        </p:txBody>
      </p:sp>
      <p:sp>
        <p:nvSpPr>
          <p:cNvPr id="18" name="正方形/長方形 17">
            <a:extLst>
              <a:ext uri="{FF2B5EF4-FFF2-40B4-BE49-F238E27FC236}">
                <a16:creationId xmlns:a16="http://schemas.microsoft.com/office/drawing/2014/main" id="{E633FBD2-67BD-4DD4-AF22-C68DAB90C047}"/>
              </a:ext>
            </a:extLst>
          </p:cNvPr>
          <p:cNvSpPr/>
          <p:nvPr/>
        </p:nvSpPr>
        <p:spPr>
          <a:xfrm>
            <a:off x="4357020" y="1506854"/>
            <a:ext cx="1336526" cy="914400"/>
          </a:xfrm>
          <a:prstGeom prst="rect">
            <a:avLst/>
          </a:prstGeom>
          <a:solidFill>
            <a:schemeClr val="accent6">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sz="14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sym typeface="Arial"/>
              </a:rPr>
              <a:t>Lenovo</a:t>
            </a:r>
            <a:br>
              <a:rPr kumimoji="1" lang="en-US" altLang="ja-JP" sz="14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sym typeface="Arial"/>
              </a:rPr>
            </a:br>
            <a:r>
              <a:rPr kumimoji="1" lang="ja-JP" altLang="en-US" sz="14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sym typeface="Arial"/>
              </a:rPr>
              <a:t>プレミアサポート</a:t>
            </a:r>
            <a:br>
              <a:rPr kumimoji="1" lang="en-US" altLang="ja-JP" sz="14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sym typeface="Arial"/>
              </a:rPr>
            </a:br>
            <a:r>
              <a:rPr kumimoji="1" lang="ja-JP" altLang="en-US" sz="14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sym typeface="Arial"/>
              </a:rPr>
              <a:t>窓口へご連絡</a:t>
            </a:r>
            <a:br>
              <a:rPr kumimoji="1" lang="en-US" altLang="ja-JP" sz="14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sym typeface="Arial"/>
              </a:rPr>
            </a:br>
            <a:r>
              <a:rPr kumimoji="1" lang="en-US" altLang="ja-JP" sz="11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sym typeface="Arial"/>
              </a:rPr>
              <a:t>(</a:t>
            </a:r>
            <a:r>
              <a:rPr kumimoji="1" lang="ja-JP" altLang="en-US" sz="11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sym typeface="Arial"/>
              </a:rPr>
              <a:t>インシデント発行</a:t>
            </a:r>
            <a:r>
              <a:rPr kumimoji="1" lang="en-US" altLang="ja-JP" sz="11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sym typeface="Arial"/>
              </a:rPr>
              <a:t>)</a:t>
            </a:r>
            <a:endParaRPr kumimoji="1" lang="ja-JP" altLang="en-US" sz="11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sym typeface="Arial"/>
            </a:endParaRPr>
          </a:p>
        </p:txBody>
      </p:sp>
      <p:sp>
        <p:nvSpPr>
          <p:cNvPr id="19" name="正方形/長方形 18">
            <a:extLst>
              <a:ext uri="{FF2B5EF4-FFF2-40B4-BE49-F238E27FC236}">
                <a16:creationId xmlns:a16="http://schemas.microsoft.com/office/drawing/2014/main" id="{E8389546-FEC2-4ABD-8480-50FF5B795C99}"/>
              </a:ext>
            </a:extLst>
          </p:cNvPr>
          <p:cNvSpPr/>
          <p:nvPr/>
        </p:nvSpPr>
        <p:spPr>
          <a:xfrm>
            <a:off x="4357020" y="1171852"/>
            <a:ext cx="1336526" cy="248575"/>
          </a:xfrm>
          <a:prstGeom prst="rect">
            <a:avLst/>
          </a:prstGeom>
          <a:solidFill>
            <a:schemeClr val="accent6">
              <a:lumMod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sz="1400" b="0" i="0" u="none" strike="noStrike" kern="0" cap="none" spc="0" normalizeH="0" baseline="0" noProof="0" dirty="0">
                <a:ln>
                  <a:noFill/>
                </a:ln>
                <a:solidFill>
                  <a:srgbClr val="FFFFFF"/>
                </a:solidFill>
                <a:effectLst/>
                <a:uLnTx/>
                <a:uFillTx/>
                <a:latin typeface="UD デジタル 教科書体 NK-R" panose="02020400000000000000" pitchFamily="18" charset="-128"/>
                <a:ea typeface="UD デジタル 教科書体 NK-R" panose="02020400000000000000" pitchFamily="18" charset="-128"/>
                <a:sym typeface="Arial"/>
              </a:rPr>
              <a:t>Lenovo</a:t>
            </a:r>
            <a:endParaRPr kumimoji="1" lang="ja-JP" altLang="en-US" sz="1400" b="0" i="0" u="none" strike="noStrike" kern="0" cap="none" spc="0" normalizeH="0" baseline="0" noProof="0" dirty="0">
              <a:ln>
                <a:noFill/>
              </a:ln>
              <a:solidFill>
                <a:srgbClr val="FFFFFF"/>
              </a:solidFill>
              <a:effectLst/>
              <a:uLnTx/>
              <a:uFillTx/>
              <a:latin typeface="UD デジタル 教科書体 NK-R" panose="02020400000000000000" pitchFamily="18" charset="-128"/>
              <a:ea typeface="UD デジタル 教科書体 NK-R" panose="02020400000000000000" pitchFamily="18" charset="-128"/>
              <a:sym typeface="Arial"/>
            </a:endParaRPr>
          </a:p>
        </p:txBody>
      </p:sp>
      <p:cxnSp>
        <p:nvCxnSpPr>
          <p:cNvPr id="7" name="直線矢印コネクタ 6">
            <a:extLst>
              <a:ext uri="{FF2B5EF4-FFF2-40B4-BE49-F238E27FC236}">
                <a16:creationId xmlns:a16="http://schemas.microsoft.com/office/drawing/2014/main" id="{A65CBD9D-4814-4A1D-AF06-68D926044A17}"/>
              </a:ext>
            </a:extLst>
          </p:cNvPr>
          <p:cNvCxnSpPr>
            <a:stCxn id="2" idx="3"/>
            <a:endCxn id="16" idx="1"/>
          </p:cNvCxnSpPr>
          <p:nvPr/>
        </p:nvCxnSpPr>
        <p:spPr>
          <a:xfrm>
            <a:off x="2157274" y="1964054"/>
            <a:ext cx="431610" cy="0"/>
          </a:xfrm>
          <a:prstGeom prst="straightConnector1">
            <a:avLst/>
          </a:prstGeom>
          <a:ln w="38100">
            <a:solidFill>
              <a:srgbClr val="DDB8C6"/>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12F9650A-EA23-492A-8C8E-A5A23E36310C}"/>
              </a:ext>
            </a:extLst>
          </p:cNvPr>
          <p:cNvCxnSpPr>
            <a:cxnSpLocks/>
            <a:stCxn id="16" idx="3"/>
            <a:endCxn id="18" idx="1"/>
          </p:cNvCxnSpPr>
          <p:nvPr/>
        </p:nvCxnSpPr>
        <p:spPr>
          <a:xfrm>
            <a:off x="3925410" y="1964054"/>
            <a:ext cx="431610"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2" name="正方形/長方形 21">
            <a:extLst>
              <a:ext uri="{FF2B5EF4-FFF2-40B4-BE49-F238E27FC236}">
                <a16:creationId xmlns:a16="http://schemas.microsoft.com/office/drawing/2014/main" id="{3AE6E5F8-D382-4212-8713-7E70E36A654B}"/>
              </a:ext>
            </a:extLst>
          </p:cNvPr>
          <p:cNvSpPr/>
          <p:nvPr/>
        </p:nvSpPr>
        <p:spPr>
          <a:xfrm>
            <a:off x="2588884" y="3089168"/>
            <a:ext cx="1336526" cy="914400"/>
          </a:xfrm>
          <a:prstGeom prst="rect">
            <a:avLst/>
          </a:prstGeom>
          <a:solidFill>
            <a:schemeClr val="accent4">
              <a:lumMod val="20000"/>
              <a:lumOff val="80000"/>
            </a:schemeClr>
          </a:solidFill>
          <a:ln>
            <a:solidFill>
              <a:srgbClr val="DDB8C6"/>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sz="14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sym typeface="Arial"/>
              </a:rPr>
              <a:t>HW/SW</a:t>
            </a:r>
            <a:r>
              <a:rPr kumimoji="1" lang="ja-JP" altLang="en-US" sz="14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sym typeface="Arial"/>
              </a:rPr>
              <a:t>の切り分けの判断が</a:t>
            </a:r>
            <a:br>
              <a:rPr kumimoji="1" lang="en-US" altLang="ja-JP" sz="14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sym typeface="Arial"/>
              </a:rPr>
            </a:br>
            <a:r>
              <a:rPr kumimoji="1" lang="ja-JP" altLang="en-US" sz="14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sym typeface="Arial"/>
              </a:rPr>
              <a:t>できない</a:t>
            </a:r>
          </a:p>
        </p:txBody>
      </p:sp>
      <p:sp>
        <p:nvSpPr>
          <p:cNvPr id="23" name="正方形/長方形 22">
            <a:extLst>
              <a:ext uri="{FF2B5EF4-FFF2-40B4-BE49-F238E27FC236}">
                <a16:creationId xmlns:a16="http://schemas.microsoft.com/office/drawing/2014/main" id="{DCFEF4FB-B931-425C-B1FE-585EB3731333}"/>
              </a:ext>
            </a:extLst>
          </p:cNvPr>
          <p:cNvSpPr/>
          <p:nvPr/>
        </p:nvSpPr>
        <p:spPr>
          <a:xfrm>
            <a:off x="2588884" y="2754166"/>
            <a:ext cx="1336526" cy="248575"/>
          </a:xfrm>
          <a:prstGeom prst="rect">
            <a:avLst/>
          </a:prstGeom>
          <a:solidFill>
            <a:schemeClr val="accent4">
              <a:lumMod val="75000"/>
            </a:schemeClr>
          </a:solidFill>
          <a:ln>
            <a:solidFill>
              <a:srgbClr val="DDB8C6"/>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1400" b="0" i="0" u="none" strike="noStrike" kern="0" cap="none" spc="0" normalizeH="0" baseline="0" noProof="0" dirty="0">
                <a:ln>
                  <a:noFill/>
                </a:ln>
                <a:solidFill>
                  <a:srgbClr val="FFFFFF"/>
                </a:solidFill>
                <a:effectLst/>
                <a:uLnTx/>
                <a:uFillTx/>
                <a:latin typeface="UD デジタル 教科書体 NK-R" panose="02020400000000000000" pitchFamily="18" charset="-128"/>
                <a:ea typeface="UD デジタル 教科書体 NK-R" panose="02020400000000000000" pitchFamily="18" charset="-128"/>
                <a:sym typeface="Arial"/>
              </a:rPr>
              <a:t>お客様</a:t>
            </a:r>
          </a:p>
        </p:txBody>
      </p:sp>
      <p:sp>
        <p:nvSpPr>
          <p:cNvPr id="24" name="正方形/長方形 23">
            <a:extLst>
              <a:ext uri="{FF2B5EF4-FFF2-40B4-BE49-F238E27FC236}">
                <a16:creationId xmlns:a16="http://schemas.microsoft.com/office/drawing/2014/main" id="{0AFB04AE-A258-4C84-AFE3-5228E030FB04}"/>
              </a:ext>
            </a:extLst>
          </p:cNvPr>
          <p:cNvSpPr/>
          <p:nvPr/>
        </p:nvSpPr>
        <p:spPr>
          <a:xfrm>
            <a:off x="2599242" y="4771749"/>
            <a:ext cx="1336526" cy="914400"/>
          </a:xfrm>
          <a:prstGeom prst="rect">
            <a:avLst/>
          </a:prstGeom>
          <a:solidFill>
            <a:schemeClr val="accent4">
              <a:lumMod val="20000"/>
              <a:lumOff val="80000"/>
            </a:schemeClr>
          </a:solidFill>
          <a:ln>
            <a:solidFill>
              <a:srgbClr val="DDB8C6"/>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sz="14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sym typeface="Arial"/>
              </a:rPr>
              <a:t>NUTANIX</a:t>
            </a:r>
            <a:br>
              <a:rPr kumimoji="1" lang="en-US" altLang="ja-JP" sz="14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sym typeface="Arial"/>
              </a:rPr>
            </a:br>
            <a:r>
              <a:rPr kumimoji="1" lang="ja-JP" altLang="en-US" sz="14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sym typeface="Arial"/>
              </a:rPr>
              <a:t>ソフトウェアに</a:t>
            </a:r>
            <a:br>
              <a:rPr kumimoji="1" lang="en-US" altLang="ja-JP" sz="14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sym typeface="Arial"/>
              </a:rPr>
            </a:br>
            <a:r>
              <a:rPr kumimoji="1" lang="ja-JP" altLang="en-US" sz="14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sym typeface="Arial"/>
              </a:rPr>
              <a:t>関する内容</a:t>
            </a:r>
          </a:p>
        </p:txBody>
      </p:sp>
      <p:sp>
        <p:nvSpPr>
          <p:cNvPr id="25" name="正方形/長方形 24">
            <a:extLst>
              <a:ext uri="{FF2B5EF4-FFF2-40B4-BE49-F238E27FC236}">
                <a16:creationId xmlns:a16="http://schemas.microsoft.com/office/drawing/2014/main" id="{D00F9703-1BA6-4833-AAA1-CB0D4B3C7848}"/>
              </a:ext>
            </a:extLst>
          </p:cNvPr>
          <p:cNvSpPr/>
          <p:nvPr/>
        </p:nvSpPr>
        <p:spPr>
          <a:xfrm>
            <a:off x="2599242" y="4436747"/>
            <a:ext cx="1336526" cy="248575"/>
          </a:xfrm>
          <a:prstGeom prst="rect">
            <a:avLst/>
          </a:prstGeom>
          <a:solidFill>
            <a:schemeClr val="accent4">
              <a:lumMod val="75000"/>
            </a:schemeClr>
          </a:solidFill>
          <a:ln>
            <a:solidFill>
              <a:srgbClr val="DDB8C6"/>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1400" b="0" i="0" u="none" strike="noStrike" kern="0" cap="none" spc="0" normalizeH="0" baseline="0" noProof="0" dirty="0">
                <a:ln>
                  <a:noFill/>
                </a:ln>
                <a:solidFill>
                  <a:srgbClr val="FFFFFF"/>
                </a:solidFill>
                <a:effectLst/>
                <a:uLnTx/>
                <a:uFillTx/>
                <a:latin typeface="UD デジタル 教科書体 NK-R" panose="02020400000000000000" pitchFamily="18" charset="-128"/>
                <a:ea typeface="UD デジタル 教科書体 NK-R" panose="02020400000000000000" pitchFamily="18" charset="-128"/>
                <a:sym typeface="Arial"/>
              </a:rPr>
              <a:t>お客様</a:t>
            </a:r>
          </a:p>
        </p:txBody>
      </p:sp>
      <p:cxnSp>
        <p:nvCxnSpPr>
          <p:cNvPr id="27" name="コネクタ: カギ線 26">
            <a:extLst>
              <a:ext uri="{FF2B5EF4-FFF2-40B4-BE49-F238E27FC236}">
                <a16:creationId xmlns:a16="http://schemas.microsoft.com/office/drawing/2014/main" id="{878035D0-5B19-40E5-A412-F5A21587A392}"/>
              </a:ext>
            </a:extLst>
          </p:cNvPr>
          <p:cNvCxnSpPr>
            <a:cxnSpLocks/>
            <a:stCxn id="2" idx="3"/>
            <a:endCxn id="22" idx="1"/>
          </p:cNvCxnSpPr>
          <p:nvPr/>
        </p:nvCxnSpPr>
        <p:spPr>
          <a:xfrm>
            <a:off x="2157274" y="1964054"/>
            <a:ext cx="431610" cy="1582314"/>
          </a:xfrm>
          <a:prstGeom prst="bentConnector3">
            <a:avLst/>
          </a:prstGeom>
          <a:ln w="38100">
            <a:solidFill>
              <a:srgbClr val="DDB8C6"/>
            </a:solidFill>
            <a:tailEnd type="triangle"/>
          </a:ln>
        </p:spPr>
        <p:style>
          <a:lnRef idx="1">
            <a:schemeClr val="accent1"/>
          </a:lnRef>
          <a:fillRef idx="0">
            <a:schemeClr val="accent1"/>
          </a:fillRef>
          <a:effectRef idx="0">
            <a:schemeClr val="accent1"/>
          </a:effectRef>
          <a:fontRef idx="minor">
            <a:schemeClr val="tx1"/>
          </a:fontRef>
        </p:style>
      </p:cxnSp>
      <p:cxnSp>
        <p:nvCxnSpPr>
          <p:cNvPr id="29" name="コネクタ: カギ線 28">
            <a:extLst>
              <a:ext uri="{FF2B5EF4-FFF2-40B4-BE49-F238E27FC236}">
                <a16:creationId xmlns:a16="http://schemas.microsoft.com/office/drawing/2014/main" id="{93AF7930-9985-4476-855C-60EFB851D15A}"/>
              </a:ext>
            </a:extLst>
          </p:cNvPr>
          <p:cNvCxnSpPr>
            <a:cxnSpLocks/>
          </p:cNvCxnSpPr>
          <p:nvPr/>
        </p:nvCxnSpPr>
        <p:spPr>
          <a:xfrm>
            <a:off x="2157274" y="1964053"/>
            <a:ext cx="441968" cy="3264895"/>
          </a:xfrm>
          <a:prstGeom prst="bentConnector3">
            <a:avLst>
              <a:gd name="adj1" fmla="val 49076"/>
            </a:avLst>
          </a:prstGeom>
          <a:ln w="38100">
            <a:solidFill>
              <a:srgbClr val="DDB8C6"/>
            </a:solidFill>
            <a:tailEnd type="triangle"/>
          </a:ln>
        </p:spPr>
        <p:style>
          <a:lnRef idx="1">
            <a:schemeClr val="accent1"/>
          </a:lnRef>
          <a:fillRef idx="0">
            <a:schemeClr val="accent1"/>
          </a:fillRef>
          <a:effectRef idx="0">
            <a:schemeClr val="accent1"/>
          </a:effectRef>
          <a:fontRef idx="minor">
            <a:schemeClr val="tx1"/>
          </a:fontRef>
        </p:style>
      </p:cxnSp>
      <p:cxnSp>
        <p:nvCxnSpPr>
          <p:cNvPr id="32" name="コネクタ: カギ線 31">
            <a:extLst>
              <a:ext uri="{FF2B5EF4-FFF2-40B4-BE49-F238E27FC236}">
                <a16:creationId xmlns:a16="http://schemas.microsoft.com/office/drawing/2014/main" id="{6692089D-3562-4C57-8A05-F2CA8C235372}"/>
              </a:ext>
            </a:extLst>
          </p:cNvPr>
          <p:cNvCxnSpPr>
            <a:cxnSpLocks/>
            <a:stCxn id="22" idx="3"/>
            <a:endCxn id="18" idx="1"/>
          </p:cNvCxnSpPr>
          <p:nvPr/>
        </p:nvCxnSpPr>
        <p:spPr>
          <a:xfrm flipV="1">
            <a:off x="3925410" y="1964054"/>
            <a:ext cx="431610" cy="1582314"/>
          </a:xfrm>
          <a:prstGeom prst="bentConnector3">
            <a:avLst>
              <a:gd name="adj1" fmla="val 50000"/>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コネクタ: カギ線 34">
            <a:extLst>
              <a:ext uri="{FF2B5EF4-FFF2-40B4-BE49-F238E27FC236}">
                <a16:creationId xmlns:a16="http://schemas.microsoft.com/office/drawing/2014/main" id="{7B818B65-1B47-4614-B6D4-B3251BA09475}"/>
              </a:ext>
            </a:extLst>
          </p:cNvPr>
          <p:cNvCxnSpPr>
            <a:cxnSpLocks/>
            <a:stCxn id="24" idx="3"/>
            <a:endCxn id="18" idx="1"/>
          </p:cNvCxnSpPr>
          <p:nvPr/>
        </p:nvCxnSpPr>
        <p:spPr>
          <a:xfrm flipV="1">
            <a:off x="3935768" y="1964054"/>
            <a:ext cx="421252" cy="3264895"/>
          </a:xfrm>
          <a:prstGeom prst="bentConnector3">
            <a:avLst>
              <a:gd name="adj1" fmla="val 50000"/>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8" name="正方形/長方形 37">
            <a:extLst>
              <a:ext uri="{FF2B5EF4-FFF2-40B4-BE49-F238E27FC236}">
                <a16:creationId xmlns:a16="http://schemas.microsoft.com/office/drawing/2014/main" id="{28B19170-9665-43B6-B1BD-045442961E83}"/>
              </a:ext>
            </a:extLst>
          </p:cNvPr>
          <p:cNvSpPr/>
          <p:nvPr/>
        </p:nvSpPr>
        <p:spPr>
          <a:xfrm>
            <a:off x="6125156" y="1506854"/>
            <a:ext cx="1336526" cy="914400"/>
          </a:xfrm>
          <a:prstGeom prst="rect">
            <a:avLst/>
          </a:prstGeom>
          <a:solidFill>
            <a:schemeClr val="accent6">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sz="14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sym typeface="Arial"/>
              </a:rPr>
              <a:t>Lenovo</a:t>
            </a:r>
            <a:r>
              <a:rPr kumimoji="1" lang="ja-JP" altLang="en-US" sz="14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sym typeface="Arial"/>
              </a:rPr>
              <a:t>と</a:t>
            </a:r>
            <a:r>
              <a:rPr kumimoji="1" lang="en-US" altLang="ja-JP" sz="14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sym typeface="Arial"/>
              </a:rPr>
              <a:t>Nutanix</a:t>
            </a:r>
            <a:br>
              <a:rPr kumimoji="1" lang="en-US" altLang="ja-JP" sz="14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sym typeface="Arial"/>
              </a:rPr>
            </a:br>
            <a:r>
              <a:rPr kumimoji="1" lang="ja-JP" altLang="en-US" sz="14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sym typeface="Arial"/>
              </a:rPr>
              <a:t>サポート部門が</a:t>
            </a:r>
            <a:br>
              <a:rPr kumimoji="1" lang="en-US" altLang="ja-JP" sz="14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sym typeface="Arial"/>
              </a:rPr>
            </a:br>
            <a:r>
              <a:rPr kumimoji="1" lang="ja-JP" altLang="en-US" sz="14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sym typeface="Arial"/>
              </a:rPr>
              <a:t>対応</a:t>
            </a:r>
          </a:p>
        </p:txBody>
      </p:sp>
      <p:sp>
        <p:nvSpPr>
          <p:cNvPr id="39" name="正方形/長方形 38">
            <a:extLst>
              <a:ext uri="{FF2B5EF4-FFF2-40B4-BE49-F238E27FC236}">
                <a16:creationId xmlns:a16="http://schemas.microsoft.com/office/drawing/2014/main" id="{B00FC9F6-A079-4F21-B831-3EE5EDCC5832}"/>
              </a:ext>
            </a:extLst>
          </p:cNvPr>
          <p:cNvSpPr/>
          <p:nvPr/>
        </p:nvSpPr>
        <p:spPr>
          <a:xfrm>
            <a:off x="6125156" y="1171852"/>
            <a:ext cx="1336526" cy="248575"/>
          </a:xfrm>
          <a:prstGeom prst="rect">
            <a:avLst/>
          </a:prstGeom>
          <a:solidFill>
            <a:schemeClr val="accent6">
              <a:lumMod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sz="1400" b="0" i="0" u="none" strike="noStrike" kern="0" cap="none" spc="0" normalizeH="0" baseline="0" noProof="0" dirty="0">
                <a:ln>
                  <a:noFill/>
                </a:ln>
                <a:solidFill>
                  <a:srgbClr val="FFFFFF"/>
                </a:solidFill>
                <a:effectLst/>
                <a:uLnTx/>
                <a:uFillTx/>
                <a:latin typeface="UD デジタル 教科書体 NK-R" panose="02020400000000000000" pitchFamily="18" charset="-128"/>
                <a:ea typeface="UD デジタル 教科書体 NK-R" panose="02020400000000000000" pitchFamily="18" charset="-128"/>
                <a:sym typeface="Arial"/>
              </a:rPr>
              <a:t>Lenovo</a:t>
            </a:r>
            <a:r>
              <a:rPr kumimoji="1" lang="en-US" altLang="ja-JP" sz="1000" b="0" i="0" u="none" strike="noStrike" kern="0" cap="none" spc="0" normalizeH="0" baseline="0" noProof="0" dirty="0">
                <a:ln>
                  <a:noFill/>
                </a:ln>
                <a:solidFill>
                  <a:srgbClr val="FFFF00"/>
                </a:solidFill>
                <a:effectLst/>
                <a:uLnTx/>
                <a:uFillTx/>
                <a:latin typeface="UD デジタル 教科書体 NK-R" panose="02020400000000000000" pitchFamily="18" charset="-128"/>
                <a:ea typeface="UD デジタル 教科書体 NK-R" panose="02020400000000000000" pitchFamily="18" charset="-128"/>
                <a:sym typeface="Arial"/>
              </a:rPr>
              <a:t>+Nutanix</a:t>
            </a:r>
            <a:endParaRPr kumimoji="1" lang="ja-JP" altLang="en-US" sz="1400" b="0" i="0" u="none" strike="noStrike" kern="0" cap="none" spc="0" normalizeH="0" baseline="0" noProof="0" dirty="0">
              <a:ln>
                <a:noFill/>
              </a:ln>
              <a:solidFill>
                <a:srgbClr val="FFFF00"/>
              </a:solidFill>
              <a:effectLst/>
              <a:uLnTx/>
              <a:uFillTx/>
              <a:latin typeface="UD デジタル 教科書体 NK-R" panose="02020400000000000000" pitchFamily="18" charset="-128"/>
              <a:ea typeface="UD デジタル 教科書体 NK-R" panose="02020400000000000000" pitchFamily="18" charset="-128"/>
              <a:sym typeface="Arial"/>
            </a:endParaRPr>
          </a:p>
        </p:txBody>
      </p:sp>
      <p:sp>
        <p:nvSpPr>
          <p:cNvPr id="42" name="正方形/長方形 41">
            <a:extLst>
              <a:ext uri="{FF2B5EF4-FFF2-40B4-BE49-F238E27FC236}">
                <a16:creationId xmlns:a16="http://schemas.microsoft.com/office/drawing/2014/main" id="{CC6F270A-1363-436C-AD3A-57DEF5CA21B3}"/>
              </a:ext>
            </a:extLst>
          </p:cNvPr>
          <p:cNvSpPr/>
          <p:nvPr/>
        </p:nvSpPr>
        <p:spPr>
          <a:xfrm>
            <a:off x="9661428" y="1497256"/>
            <a:ext cx="1336526" cy="914400"/>
          </a:xfrm>
          <a:prstGeom prst="rect">
            <a:avLst/>
          </a:prstGeom>
          <a:solidFill>
            <a:schemeClr val="accent6">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14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sym typeface="Arial"/>
              </a:rPr>
              <a:t>インシデント</a:t>
            </a:r>
            <a:br>
              <a:rPr kumimoji="1" lang="en-US" altLang="ja-JP" sz="14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sym typeface="Arial"/>
              </a:rPr>
            </a:br>
            <a:r>
              <a:rPr kumimoji="1" lang="ja-JP" altLang="en-US" sz="14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sym typeface="Arial"/>
              </a:rPr>
              <a:t>クローズ</a:t>
            </a:r>
          </a:p>
        </p:txBody>
      </p:sp>
      <p:sp>
        <p:nvSpPr>
          <p:cNvPr id="43" name="正方形/長方形 42">
            <a:extLst>
              <a:ext uri="{FF2B5EF4-FFF2-40B4-BE49-F238E27FC236}">
                <a16:creationId xmlns:a16="http://schemas.microsoft.com/office/drawing/2014/main" id="{0580DDAB-BC49-4292-B877-0D992F81E6AD}"/>
              </a:ext>
            </a:extLst>
          </p:cNvPr>
          <p:cNvSpPr/>
          <p:nvPr/>
        </p:nvSpPr>
        <p:spPr>
          <a:xfrm>
            <a:off x="9661428" y="1162254"/>
            <a:ext cx="1336526" cy="248575"/>
          </a:xfrm>
          <a:prstGeom prst="rect">
            <a:avLst/>
          </a:prstGeom>
          <a:solidFill>
            <a:schemeClr val="accent6">
              <a:lumMod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sz="1400" b="0" i="0" u="none" strike="noStrike" kern="0" cap="none" spc="0" normalizeH="0" baseline="0" noProof="0" dirty="0">
                <a:ln>
                  <a:noFill/>
                </a:ln>
                <a:solidFill>
                  <a:srgbClr val="FFFFFF"/>
                </a:solidFill>
                <a:effectLst/>
                <a:uLnTx/>
                <a:uFillTx/>
                <a:latin typeface="UD デジタル 教科書体 NK-R" panose="02020400000000000000" pitchFamily="18" charset="-128"/>
                <a:ea typeface="UD デジタル 教科書体 NK-R" panose="02020400000000000000" pitchFamily="18" charset="-128"/>
                <a:sym typeface="Arial"/>
              </a:rPr>
              <a:t>Lenovo</a:t>
            </a:r>
            <a:r>
              <a:rPr kumimoji="1" lang="en-US" altLang="ja-JP" sz="1000" b="0" i="0" u="none" strike="noStrike" kern="0" cap="none" spc="0" normalizeH="0" baseline="0" noProof="0" dirty="0">
                <a:ln>
                  <a:noFill/>
                </a:ln>
                <a:solidFill>
                  <a:srgbClr val="FFFF00"/>
                </a:solidFill>
                <a:effectLst/>
                <a:uLnTx/>
                <a:uFillTx/>
                <a:latin typeface="UD デジタル 教科書体 NK-R" panose="02020400000000000000" pitchFamily="18" charset="-128"/>
                <a:ea typeface="UD デジタル 教科書体 NK-R" panose="02020400000000000000" pitchFamily="18" charset="-128"/>
                <a:sym typeface="Arial"/>
              </a:rPr>
              <a:t>+Nutanix</a:t>
            </a:r>
            <a:endParaRPr kumimoji="1" lang="ja-JP" altLang="en-US" sz="1400" b="0" i="0" u="none" strike="noStrike" kern="0" cap="none" spc="0" normalizeH="0" baseline="0" noProof="0" dirty="0">
              <a:ln>
                <a:noFill/>
              </a:ln>
              <a:solidFill>
                <a:srgbClr val="FFFF00"/>
              </a:solidFill>
              <a:effectLst/>
              <a:uLnTx/>
              <a:uFillTx/>
              <a:latin typeface="UD デジタル 教科書体 NK-R" panose="02020400000000000000" pitchFamily="18" charset="-128"/>
              <a:ea typeface="UD デジタル 教科書体 NK-R" panose="02020400000000000000" pitchFamily="18" charset="-128"/>
              <a:sym typeface="Arial"/>
            </a:endParaRPr>
          </a:p>
        </p:txBody>
      </p:sp>
      <p:cxnSp>
        <p:nvCxnSpPr>
          <p:cNvPr id="45" name="直線矢印コネクタ 44">
            <a:extLst>
              <a:ext uri="{FF2B5EF4-FFF2-40B4-BE49-F238E27FC236}">
                <a16:creationId xmlns:a16="http://schemas.microsoft.com/office/drawing/2014/main" id="{5CD2A50E-A177-4CA9-BCDF-C7C77A2B0FB3}"/>
              </a:ext>
            </a:extLst>
          </p:cNvPr>
          <p:cNvCxnSpPr>
            <a:cxnSpLocks/>
            <a:stCxn id="18" idx="3"/>
            <a:endCxn id="38" idx="1"/>
          </p:cNvCxnSpPr>
          <p:nvPr/>
        </p:nvCxnSpPr>
        <p:spPr>
          <a:xfrm>
            <a:off x="5693546" y="1964054"/>
            <a:ext cx="431610"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線矢印コネクタ 47">
            <a:extLst>
              <a:ext uri="{FF2B5EF4-FFF2-40B4-BE49-F238E27FC236}">
                <a16:creationId xmlns:a16="http://schemas.microsoft.com/office/drawing/2014/main" id="{9BAC238E-37D6-4921-A06F-23AA30B8B079}"/>
              </a:ext>
            </a:extLst>
          </p:cNvPr>
          <p:cNvCxnSpPr>
            <a:cxnSpLocks/>
            <a:stCxn id="38" idx="3"/>
            <a:endCxn id="42" idx="1"/>
          </p:cNvCxnSpPr>
          <p:nvPr/>
        </p:nvCxnSpPr>
        <p:spPr>
          <a:xfrm flipV="1">
            <a:off x="7461682" y="1954456"/>
            <a:ext cx="2199746" cy="9598"/>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4" name="右中かっこ 3">
            <a:extLst>
              <a:ext uri="{FF2B5EF4-FFF2-40B4-BE49-F238E27FC236}">
                <a16:creationId xmlns:a16="http://schemas.microsoft.com/office/drawing/2014/main" id="{E76218C4-FB90-5C4B-7A74-CF77359E94C5}"/>
              </a:ext>
            </a:extLst>
          </p:cNvPr>
          <p:cNvSpPr/>
          <p:nvPr/>
        </p:nvSpPr>
        <p:spPr>
          <a:xfrm rot="5400000">
            <a:off x="7375466" y="-418741"/>
            <a:ext cx="468058" cy="6484236"/>
          </a:xfrm>
          <a:prstGeom prst="rightBrace">
            <a:avLst/>
          </a:prstGeom>
          <a:ln w="12700">
            <a:solidFill>
              <a:schemeClr val="bg1"/>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UD デジタル 教科書体 NK-R" panose="02020400000000000000" pitchFamily="18" charset="-128"/>
              <a:ea typeface="UD デジタル 教科書体 NK-R" panose="02020400000000000000" pitchFamily="18" charset="-128"/>
            </a:endParaRPr>
          </a:p>
        </p:txBody>
      </p:sp>
      <p:sp>
        <p:nvSpPr>
          <p:cNvPr id="5" name="テキスト ボックス 4">
            <a:extLst>
              <a:ext uri="{FF2B5EF4-FFF2-40B4-BE49-F238E27FC236}">
                <a16:creationId xmlns:a16="http://schemas.microsoft.com/office/drawing/2014/main" id="{7A2E641B-9E98-7820-0524-23B8F6FFC0E3}"/>
              </a:ext>
            </a:extLst>
          </p:cNvPr>
          <p:cNvSpPr txBox="1"/>
          <p:nvPr/>
        </p:nvSpPr>
        <p:spPr>
          <a:xfrm>
            <a:off x="5144877" y="3002741"/>
            <a:ext cx="5166911" cy="1754326"/>
          </a:xfrm>
          <a:prstGeom prst="rect">
            <a:avLst/>
          </a:prstGeom>
          <a:noFill/>
        </p:spPr>
        <p:txBody>
          <a:bodyPr wrap="square" rtlCol="0">
            <a:spAutoFit/>
          </a:bodyPr>
          <a:lstStyle/>
          <a:p>
            <a:pPr algn="l"/>
            <a:r>
              <a:rPr kumimoji="1" lang="ja-JP" altLang="en-US" sz="18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初動から</a:t>
            </a:r>
            <a:r>
              <a:rPr kumimoji="1" lang="en-US" altLang="ja-JP" sz="18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Lenovo</a:t>
            </a:r>
            <a:r>
              <a:rPr kumimoji="1" lang="ja-JP" altLang="en-US" sz="18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と</a:t>
            </a:r>
            <a:r>
              <a:rPr kumimoji="1" lang="en-US" altLang="ja-JP" sz="18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Nutanix</a:t>
            </a:r>
            <a:r>
              <a:rPr kumimoji="1" lang="ja-JP" altLang="en-US" sz="18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サポートチームが対応し、問題の解決まで行います。</a:t>
            </a:r>
            <a:endParaRPr kumimoji="1" lang="en-US" altLang="ja-JP" sz="18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endParaRPr>
          </a:p>
          <a:p>
            <a:pPr algn="l"/>
            <a:endParaRPr kumimoji="1" lang="en-US" altLang="ja-JP" sz="18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endParaRPr>
          </a:p>
          <a:p>
            <a:pPr algn="l"/>
            <a:r>
              <a:rPr kumimoji="1" lang="en-US" altLang="ja-JP" sz="18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24</a:t>
            </a:r>
            <a:r>
              <a:rPr kumimoji="1" lang="ja-JP" altLang="en-US" sz="18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時間</a:t>
            </a:r>
            <a:r>
              <a:rPr kumimoji="1" lang="en-US" altLang="ja-JP" sz="18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×365</a:t>
            </a:r>
            <a:r>
              <a:rPr kumimoji="1" lang="ja-JP" altLang="en-US" sz="18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日　日本語のサポートを提供</a:t>
            </a:r>
            <a:endParaRPr kumimoji="1" lang="en-US" altLang="ja-JP" sz="18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endParaRPr>
          </a:p>
          <a:p>
            <a:pPr algn="l"/>
            <a:r>
              <a:rPr kumimoji="1" lang="en-US" altLang="ja-JP" sz="18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(Nutanix</a:t>
            </a:r>
            <a:r>
              <a:rPr kumimoji="1" lang="ja-JP" altLang="en-US" sz="18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のエンジニアが英語を話すケースでも</a:t>
            </a:r>
            <a:r>
              <a:rPr kumimoji="1" lang="en-US" altLang="ja-JP" sz="18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Lenovo</a:t>
            </a:r>
            <a:r>
              <a:rPr kumimoji="1" lang="ja-JP" altLang="en-US" sz="18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が日本語で仲介支援を実施します）</a:t>
            </a:r>
            <a:endParaRPr kumimoji="1" lang="en-US" altLang="ja-JP" sz="18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endParaRPr>
          </a:p>
        </p:txBody>
      </p:sp>
      <p:sp>
        <p:nvSpPr>
          <p:cNvPr id="10" name="Slide Number Placeholder 5">
            <a:extLst>
              <a:ext uri="{FF2B5EF4-FFF2-40B4-BE49-F238E27FC236}">
                <a16:creationId xmlns:a16="http://schemas.microsoft.com/office/drawing/2014/main" id="{2B2909F0-DFE8-7E43-FDA8-AE96296B251B}"/>
              </a:ext>
            </a:extLst>
          </p:cNvPr>
          <p:cNvSpPr>
            <a:spLocks noGrp="1"/>
          </p:cNvSpPr>
          <p:nvPr>
            <p:ph type="sldNum" sz="quarter" idx="4"/>
          </p:nvPr>
        </p:nvSpPr>
        <p:spPr>
          <a:xfrm>
            <a:off x="11672569" y="6400800"/>
            <a:ext cx="439026" cy="155448"/>
          </a:xfrm>
          <a:prstGeom prst="rect">
            <a:avLst/>
          </a:prstGeom>
        </p:spPr>
        <p:txBody>
          <a:bodyPr vert="horz" lIns="0" tIns="0" rIns="0" bIns="0" rtlCol="0" anchor="ctr"/>
          <a:lstStyle>
            <a:lvl1pPr algn="ctr">
              <a:defRPr sz="1000">
                <a:solidFill>
                  <a:schemeClr val="bg1"/>
                </a:solidFill>
                <a:latin typeface="Arial" panose="020B0604020202020204" pitchFamily="34" charset="0"/>
                <a:cs typeface="Arial" panose="020B0604020202020204" pitchFamily="34" charset="0"/>
              </a:defRPr>
            </a:lvl1pPr>
          </a:lstStyle>
          <a:p>
            <a:fld id="{6D22F896-40B5-4ADD-8801-0D06FADFA095}" type="slidenum">
              <a:rPr lang="en-US" smtClean="0"/>
              <a:pPr/>
              <a:t>29</a:t>
            </a:fld>
            <a:endParaRPr lang="en-US" dirty="0"/>
          </a:p>
        </p:txBody>
      </p:sp>
    </p:spTree>
    <p:extLst>
      <p:ext uri="{BB962C8B-B14F-4D97-AF65-F5344CB8AC3E}">
        <p14:creationId xmlns:p14="http://schemas.microsoft.com/office/powerpoint/2010/main" val="39146267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5">
            <a:extLst>
              <a:ext uri="{FF2B5EF4-FFF2-40B4-BE49-F238E27FC236}">
                <a16:creationId xmlns:a16="http://schemas.microsoft.com/office/drawing/2014/main" id="{E33DD86C-01DB-3E30-596B-24AF09CDA8E0}"/>
              </a:ext>
            </a:extLst>
          </p:cNvPr>
          <p:cNvSpPr>
            <a:spLocks noGrp="1"/>
          </p:cNvSpPr>
          <p:nvPr>
            <p:ph type="title"/>
          </p:nvPr>
        </p:nvSpPr>
        <p:spPr>
          <a:xfrm>
            <a:off x="760412" y="442528"/>
            <a:ext cx="10671049" cy="418576"/>
          </a:xfrm>
        </p:spPr>
        <p:txBody>
          <a:bodyPr/>
          <a:lstStyle/>
          <a:p>
            <a:r>
              <a:rPr lang="ja-JP" altLang="en-US" dirty="0">
                <a:latin typeface="UD デジタル 教科書体 NK-R" panose="02020400000000000000" pitchFamily="18" charset="-128"/>
                <a:ea typeface="UD デジタル 教科書体 NK-R" panose="02020400000000000000" pitchFamily="18" charset="-128"/>
              </a:rPr>
              <a:t>確実に存在するオンプレミス回帰の流れ</a:t>
            </a:r>
          </a:p>
        </p:txBody>
      </p:sp>
      <p:sp>
        <p:nvSpPr>
          <p:cNvPr id="6" name="コンテンツ プレースホルダー 6">
            <a:extLst>
              <a:ext uri="{FF2B5EF4-FFF2-40B4-BE49-F238E27FC236}">
                <a16:creationId xmlns:a16="http://schemas.microsoft.com/office/drawing/2014/main" id="{D26C303A-26AD-3DF6-F159-349726406E93}"/>
              </a:ext>
            </a:extLst>
          </p:cNvPr>
          <p:cNvSpPr>
            <a:spLocks noGrp="1"/>
          </p:cNvSpPr>
          <p:nvPr>
            <p:ph sz="half" idx="1"/>
          </p:nvPr>
        </p:nvSpPr>
        <p:spPr>
          <a:xfrm>
            <a:off x="760413" y="1308880"/>
            <a:ext cx="10667999" cy="4787120"/>
          </a:xfrm>
        </p:spPr>
        <p:txBody>
          <a:bodyPr/>
          <a:lstStyle/>
          <a:p>
            <a:r>
              <a:rPr lang="ja-JP" altLang="en-US" dirty="0">
                <a:latin typeface="UD デジタル 教科書体 NK-R" panose="02020400000000000000" pitchFamily="18" charset="-128"/>
                <a:ea typeface="UD デジタル 教科書体 NK-R" panose="02020400000000000000" pitchFamily="18" charset="-128"/>
              </a:rPr>
              <a:t>事実：ネットで探せば大量に「オンプレミス回帰」の記事が見つかる</a:t>
            </a:r>
          </a:p>
        </p:txBody>
      </p:sp>
      <p:pic>
        <p:nvPicPr>
          <p:cNvPr id="8" name="図 7">
            <a:extLst>
              <a:ext uri="{FF2B5EF4-FFF2-40B4-BE49-F238E27FC236}">
                <a16:creationId xmlns:a16="http://schemas.microsoft.com/office/drawing/2014/main" id="{0D72A939-2009-5402-F9C3-457EB84C5026}"/>
              </a:ext>
            </a:extLst>
          </p:cNvPr>
          <p:cNvPicPr>
            <a:picLocks noChangeAspect="1"/>
          </p:cNvPicPr>
          <p:nvPr/>
        </p:nvPicPr>
        <p:blipFill>
          <a:blip r:embed="rId3"/>
          <a:stretch>
            <a:fillRect/>
          </a:stretch>
        </p:blipFill>
        <p:spPr>
          <a:xfrm>
            <a:off x="3936590" y="1941029"/>
            <a:ext cx="3856765" cy="1938640"/>
          </a:xfrm>
          <a:prstGeom prst="rect">
            <a:avLst/>
          </a:prstGeom>
          <a:ln w="88900" cap="sq" cmpd="thickThin">
            <a:solidFill>
              <a:srgbClr val="000000"/>
            </a:solidFill>
            <a:prstDash val="solid"/>
            <a:miter lim="800000"/>
          </a:ln>
          <a:effectLst>
            <a:innerShdw blurRad="76200">
              <a:srgbClr val="000000"/>
            </a:innerShdw>
          </a:effectLst>
        </p:spPr>
      </p:pic>
      <p:pic>
        <p:nvPicPr>
          <p:cNvPr id="9" name="図 8">
            <a:extLst>
              <a:ext uri="{FF2B5EF4-FFF2-40B4-BE49-F238E27FC236}">
                <a16:creationId xmlns:a16="http://schemas.microsoft.com/office/drawing/2014/main" id="{E9F36D06-0828-D567-022C-0F5BE5BFB8C3}"/>
              </a:ext>
            </a:extLst>
          </p:cNvPr>
          <p:cNvPicPr>
            <a:picLocks noChangeAspect="1"/>
          </p:cNvPicPr>
          <p:nvPr/>
        </p:nvPicPr>
        <p:blipFill>
          <a:blip r:embed="rId4"/>
          <a:stretch>
            <a:fillRect/>
          </a:stretch>
        </p:blipFill>
        <p:spPr>
          <a:xfrm>
            <a:off x="237173" y="1974060"/>
            <a:ext cx="3503588" cy="2023410"/>
          </a:xfrm>
          <a:prstGeom prst="rect">
            <a:avLst/>
          </a:prstGeom>
          <a:ln w="88900" cap="sq" cmpd="thickThin">
            <a:solidFill>
              <a:srgbClr val="000000"/>
            </a:solidFill>
            <a:prstDash val="solid"/>
            <a:miter lim="800000"/>
          </a:ln>
          <a:effectLst>
            <a:innerShdw blurRad="76200">
              <a:srgbClr val="000000"/>
            </a:innerShdw>
          </a:effectLst>
        </p:spPr>
      </p:pic>
      <p:pic>
        <p:nvPicPr>
          <p:cNvPr id="10" name="図 9">
            <a:extLst>
              <a:ext uri="{FF2B5EF4-FFF2-40B4-BE49-F238E27FC236}">
                <a16:creationId xmlns:a16="http://schemas.microsoft.com/office/drawing/2014/main" id="{D5F9898C-4F36-E149-37C5-584054B5C5E5}"/>
              </a:ext>
            </a:extLst>
          </p:cNvPr>
          <p:cNvPicPr>
            <a:picLocks noChangeAspect="1"/>
          </p:cNvPicPr>
          <p:nvPr/>
        </p:nvPicPr>
        <p:blipFill>
          <a:blip r:embed="rId5"/>
          <a:stretch>
            <a:fillRect/>
          </a:stretch>
        </p:blipFill>
        <p:spPr>
          <a:xfrm>
            <a:off x="7989184" y="1958972"/>
            <a:ext cx="3793953" cy="1767840"/>
          </a:xfrm>
          <a:prstGeom prst="rect">
            <a:avLst/>
          </a:prstGeom>
          <a:ln w="88900" cap="sq" cmpd="thickThin">
            <a:solidFill>
              <a:srgbClr val="000000"/>
            </a:solidFill>
            <a:prstDash val="solid"/>
            <a:miter lim="800000"/>
          </a:ln>
          <a:effectLst>
            <a:innerShdw blurRad="76200">
              <a:srgbClr val="000000"/>
            </a:innerShdw>
          </a:effectLst>
        </p:spPr>
      </p:pic>
      <p:sp>
        <p:nvSpPr>
          <p:cNvPr id="11" name="テキスト ボックス 10">
            <a:extLst>
              <a:ext uri="{FF2B5EF4-FFF2-40B4-BE49-F238E27FC236}">
                <a16:creationId xmlns:a16="http://schemas.microsoft.com/office/drawing/2014/main" id="{6CC868CE-B7FE-0931-AC7F-AD51C7854761}"/>
              </a:ext>
            </a:extLst>
          </p:cNvPr>
          <p:cNvSpPr txBox="1"/>
          <p:nvPr/>
        </p:nvSpPr>
        <p:spPr>
          <a:xfrm>
            <a:off x="3936590" y="1664030"/>
            <a:ext cx="1598023" cy="276999"/>
          </a:xfrm>
          <a:prstGeom prst="rect">
            <a:avLst/>
          </a:prstGeom>
          <a:noFill/>
        </p:spPr>
        <p:txBody>
          <a:bodyPr wrap="square" rtlCol="0">
            <a:spAutoFit/>
          </a:bodyPr>
          <a:lstStyle/>
          <a:p>
            <a:pPr algn="l"/>
            <a:r>
              <a:rPr kumimoji="1" lang="en-US" altLang="ja-JP" sz="12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2021</a:t>
            </a:r>
            <a:r>
              <a:rPr kumimoji="1" lang="ja-JP" altLang="en-US" sz="12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年</a:t>
            </a:r>
            <a:r>
              <a:rPr kumimoji="1" lang="en-US" altLang="ja-JP" sz="12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10</a:t>
            </a:r>
            <a:r>
              <a:rPr kumimoji="1" lang="ja-JP" altLang="en-US" sz="12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月</a:t>
            </a:r>
          </a:p>
        </p:txBody>
      </p:sp>
      <p:sp>
        <p:nvSpPr>
          <p:cNvPr id="12" name="テキスト ボックス 11">
            <a:extLst>
              <a:ext uri="{FF2B5EF4-FFF2-40B4-BE49-F238E27FC236}">
                <a16:creationId xmlns:a16="http://schemas.microsoft.com/office/drawing/2014/main" id="{9A539C32-A552-C763-F9BC-DACCF702F0A2}"/>
              </a:ext>
            </a:extLst>
          </p:cNvPr>
          <p:cNvSpPr txBox="1"/>
          <p:nvPr/>
        </p:nvSpPr>
        <p:spPr>
          <a:xfrm>
            <a:off x="301533" y="1696223"/>
            <a:ext cx="1598023" cy="276999"/>
          </a:xfrm>
          <a:prstGeom prst="rect">
            <a:avLst/>
          </a:prstGeom>
          <a:noFill/>
        </p:spPr>
        <p:txBody>
          <a:bodyPr wrap="square" rtlCol="0">
            <a:spAutoFit/>
          </a:bodyPr>
          <a:lstStyle/>
          <a:p>
            <a:pPr algn="l"/>
            <a:r>
              <a:rPr kumimoji="1" lang="en-US" altLang="ja-JP" sz="12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2020</a:t>
            </a:r>
            <a:r>
              <a:rPr kumimoji="1" lang="ja-JP" altLang="en-US" sz="12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年</a:t>
            </a:r>
            <a:r>
              <a:rPr kumimoji="1" lang="en-US" altLang="ja-JP" sz="12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5</a:t>
            </a:r>
            <a:r>
              <a:rPr kumimoji="1" lang="ja-JP" altLang="en-US" sz="12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月</a:t>
            </a:r>
          </a:p>
        </p:txBody>
      </p:sp>
      <p:sp>
        <p:nvSpPr>
          <p:cNvPr id="13" name="テキスト ボックス 12">
            <a:extLst>
              <a:ext uri="{FF2B5EF4-FFF2-40B4-BE49-F238E27FC236}">
                <a16:creationId xmlns:a16="http://schemas.microsoft.com/office/drawing/2014/main" id="{E1471C18-6B47-46D5-A10E-16C54812DB92}"/>
              </a:ext>
            </a:extLst>
          </p:cNvPr>
          <p:cNvSpPr txBox="1"/>
          <p:nvPr/>
        </p:nvSpPr>
        <p:spPr>
          <a:xfrm>
            <a:off x="7989184" y="1653696"/>
            <a:ext cx="1598023" cy="276999"/>
          </a:xfrm>
          <a:prstGeom prst="rect">
            <a:avLst/>
          </a:prstGeom>
          <a:noFill/>
        </p:spPr>
        <p:txBody>
          <a:bodyPr wrap="square" rtlCol="0">
            <a:spAutoFit/>
          </a:bodyPr>
          <a:lstStyle/>
          <a:p>
            <a:pPr algn="l"/>
            <a:r>
              <a:rPr kumimoji="1" lang="en-US" altLang="ja-JP" sz="12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2022</a:t>
            </a:r>
            <a:r>
              <a:rPr kumimoji="1" lang="ja-JP" altLang="en-US" sz="12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年</a:t>
            </a:r>
            <a:r>
              <a:rPr kumimoji="1" lang="en-US" altLang="ja-JP" sz="12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10</a:t>
            </a:r>
            <a:r>
              <a:rPr kumimoji="1" lang="ja-JP" altLang="en-US" sz="12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月</a:t>
            </a:r>
          </a:p>
        </p:txBody>
      </p:sp>
      <p:pic>
        <p:nvPicPr>
          <p:cNvPr id="15" name="図 14">
            <a:extLst>
              <a:ext uri="{FF2B5EF4-FFF2-40B4-BE49-F238E27FC236}">
                <a16:creationId xmlns:a16="http://schemas.microsoft.com/office/drawing/2014/main" id="{E92C7113-F0CB-9693-EBB4-5875989B4FDA}"/>
              </a:ext>
            </a:extLst>
          </p:cNvPr>
          <p:cNvPicPr>
            <a:picLocks noChangeAspect="1"/>
          </p:cNvPicPr>
          <p:nvPr/>
        </p:nvPicPr>
        <p:blipFill>
          <a:blip r:embed="rId6"/>
          <a:stretch>
            <a:fillRect/>
          </a:stretch>
        </p:blipFill>
        <p:spPr>
          <a:xfrm>
            <a:off x="436688" y="4444097"/>
            <a:ext cx="3632381" cy="1701413"/>
          </a:xfrm>
          <a:prstGeom prst="rect">
            <a:avLst/>
          </a:prstGeom>
          <a:ln w="88900" cap="sq" cmpd="thickThin">
            <a:solidFill>
              <a:srgbClr val="000000"/>
            </a:solidFill>
            <a:prstDash val="solid"/>
            <a:miter lim="800000"/>
          </a:ln>
          <a:effectLst>
            <a:innerShdw blurRad="76200">
              <a:srgbClr val="000000"/>
            </a:innerShdw>
          </a:effectLst>
        </p:spPr>
      </p:pic>
      <p:sp>
        <p:nvSpPr>
          <p:cNvPr id="16" name="テキスト ボックス 15">
            <a:extLst>
              <a:ext uri="{FF2B5EF4-FFF2-40B4-BE49-F238E27FC236}">
                <a16:creationId xmlns:a16="http://schemas.microsoft.com/office/drawing/2014/main" id="{82391C75-E145-0FB0-3CD4-C485D4522036}"/>
              </a:ext>
            </a:extLst>
          </p:cNvPr>
          <p:cNvSpPr txBox="1"/>
          <p:nvPr/>
        </p:nvSpPr>
        <p:spPr>
          <a:xfrm>
            <a:off x="342062" y="4167098"/>
            <a:ext cx="1598023" cy="276999"/>
          </a:xfrm>
          <a:prstGeom prst="rect">
            <a:avLst/>
          </a:prstGeom>
          <a:noFill/>
        </p:spPr>
        <p:txBody>
          <a:bodyPr wrap="square" rtlCol="0">
            <a:spAutoFit/>
          </a:bodyPr>
          <a:lstStyle/>
          <a:p>
            <a:pPr algn="l"/>
            <a:r>
              <a:rPr kumimoji="1" lang="en-US" altLang="ja-JP" sz="12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2022</a:t>
            </a:r>
            <a:r>
              <a:rPr kumimoji="1" lang="ja-JP" altLang="en-US" sz="12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年</a:t>
            </a:r>
            <a:r>
              <a:rPr kumimoji="1" lang="en-US" altLang="ja-JP" sz="12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12</a:t>
            </a:r>
            <a:r>
              <a:rPr kumimoji="1" lang="ja-JP" altLang="en-US" sz="12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月</a:t>
            </a:r>
          </a:p>
        </p:txBody>
      </p:sp>
      <p:sp>
        <p:nvSpPr>
          <p:cNvPr id="18" name="テキスト ボックス 17">
            <a:extLst>
              <a:ext uri="{FF2B5EF4-FFF2-40B4-BE49-F238E27FC236}">
                <a16:creationId xmlns:a16="http://schemas.microsoft.com/office/drawing/2014/main" id="{C7D6E518-3297-BE86-F12A-20E7F5AC024C}"/>
              </a:ext>
            </a:extLst>
          </p:cNvPr>
          <p:cNvSpPr txBox="1"/>
          <p:nvPr/>
        </p:nvSpPr>
        <p:spPr>
          <a:xfrm>
            <a:off x="7989183" y="3891686"/>
            <a:ext cx="1598023" cy="276999"/>
          </a:xfrm>
          <a:prstGeom prst="rect">
            <a:avLst/>
          </a:prstGeom>
          <a:noFill/>
        </p:spPr>
        <p:txBody>
          <a:bodyPr wrap="square" rtlCol="0">
            <a:spAutoFit/>
          </a:bodyPr>
          <a:lstStyle/>
          <a:p>
            <a:pPr algn="l"/>
            <a:r>
              <a:rPr kumimoji="1" lang="en-US" altLang="ja-JP" sz="12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2023</a:t>
            </a:r>
            <a:r>
              <a:rPr kumimoji="1" lang="ja-JP" altLang="en-US" sz="12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年１</a:t>
            </a:r>
            <a:r>
              <a:rPr kumimoji="1" lang="en-US" altLang="ja-JP" sz="12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1</a:t>
            </a:r>
            <a:r>
              <a:rPr kumimoji="1" lang="ja-JP" altLang="en-US" sz="12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月</a:t>
            </a:r>
          </a:p>
        </p:txBody>
      </p:sp>
      <p:sp>
        <p:nvSpPr>
          <p:cNvPr id="2" name="テキスト ボックス 1">
            <a:extLst>
              <a:ext uri="{FF2B5EF4-FFF2-40B4-BE49-F238E27FC236}">
                <a16:creationId xmlns:a16="http://schemas.microsoft.com/office/drawing/2014/main" id="{8214540E-08D4-ED83-F57E-3A626E6BB3EE}"/>
              </a:ext>
            </a:extLst>
          </p:cNvPr>
          <p:cNvSpPr txBox="1"/>
          <p:nvPr/>
        </p:nvSpPr>
        <p:spPr>
          <a:xfrm>
            <a:off x="3977119" y="3822046"/>
            <a:ext cx="1598023" cy="276999"/>
          </a:xfrm>
          <a:prstGeom prst="rect">
            <a:avLst/>
          </a:prstGeom>
          <a:noFill/>
        </p:spPr>
        <p:txBody>
          <a:bodyPr wrap="square" rtlCol="0">
            <a:spAutoFit/>
          </a:bodyPr>
          <a:lstStyle/>
          <a:p>
            <a:pPr algn="l"/>
            <a:r>
              <a:rPr kumimoji="1" lang="en-US" altLang="ja-JP" sz="12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2023</a:t>
            </a:r>
            <a:r>
              <a:rPr kumimoji="1" lang="ja-JP" altLang="en-US" sz="12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年１０月</a:t>
            </a:r>
          </a:p>
        </p:txBody>
      </p:sp>
      <p:pic>
        <p:nvPicPr>
          <p:cNvPr id="14" name="図 13">
            <a:extLst>
              <a:ext uri="{FF2B5EF4-FFF2-40B4-BE49-F238E27FC236}">
                <a16:creationId xmlns:a16="http://schemas.microsoft.com/office/drawing/2014/main" id="{CABA0278-5EB5-6FC4-A138-84D84D6BADA0}"/>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420305" y="4104447"/>
            <a:ext cx="3396026" cy="2041063"/>
          </a:xfrm>
          <a:prstGeom prst="rect">
            <a:avLst/>
          </a:prstGeom>
        </p:spPr>
      </p:pic>
      <p:pic>
        <p:nvPicPr>
          <p:cNvPr id="20" name="図 19">
            <a:extLst>
              <a:ext uri="{FF2B5EF4-FFF2-40B4-BE49-F238E27FC236}">
                <a16:creationId xmlns:a16="http://schemas.microsoft.com/office/drawing/2014/main" id="{59C03F64-F5B0-3E53-06BE-8F8E49CF1831}"/>
              </a:ext>
            </a:extLst>
          </p:cNvPr>
          <p:cNvPicPr>
            <a:picLocks noChangeAspect="1"/>
          </p:cNvPicPr>
          <p:nvPr/>
        </p:nvPicPr>
        <p:blipFill>
          <a:blip r:embed="rId8"/>
          <a:stretch>
            <a:fillRect/>
          </a:stretch>
        </p:blipFill>
        <p:spPr>
          <a:xfrm>
            <a:off x="8187176" y="4160743"/>
            <a:ext cx="3241236" cy="1995738"/>
          </a:xfrm>
          <a:prstGeom prst="rect">
            <a:avLst/>
          </a:prstGeom>
        </p:spPr>
      </p:pic>
      <p:sp>
        <p:nvSpPr>
          <p:cNvPr id="17" name="Slide Number Placeholder 5">
            <a:extLst>
              <a:ext uri="{FF2B5EF4-FFF2-40B4-BE49-F238E27FC236}">
                <a16:creationId xmlns:a16="http://schemas.microsoft.com/office/drawing/2014/main" id="{39842029-5650-3ED4-E9C9-944F0ED90390}"/>
              </a:ext>
            </a:extLst>
          </p:cNvPr>
          <p:cNvSpPr>
            <a:spLocks noGrp="1"/>
          </p:cNvSpPr>
          <p:nvPr>
            <p:ph type="sldNum" sz="quarter" idx="4"/>
          </p:nvPr>
        </p:nvSpPr>
        <p:spPr>
          <a:xfrm>
            <a:off x="11672569" y="6400800"/>
            <a:ext cx="439026" cy="155448"/>
          </a:xfrm>
          <a:prstGeom prst="rect">
            <a:avLst/>
          </a:prstGeom>
        </p:spPr>
        <p:txBody>
          <a:bodyPr vert="horz" lIns="0" tIns="0" rIns="0" bIns="0" rtlCol="0" anchor="ctr"/>
          <a:lstStyle>
            <a:lvl1pPr algn="ctr">
              <a:defRPr sz="1000">
                <a:solidFill>
                  <a:schemeClr val="bg1"/>
                </a:solidFill>
                <a:latin typeface="Arial" panose="020B0604020202020204" pitchFamily="34" charset="0"/>
                <a:cs typeface="Arial" panose="020B0604020202020204" pitchFamily="34" charset="0"/>
              </a:defRPr>
            </a:lvl1pPr>
          </a:lstStyle>
          <a:p>
            <a:fld id="{6D22F896-40B5-4ADD-8801-0D06FADFA095}" type="slidenum">
              <a:rPr lang="en-US" smtClean="0"/>
              <a:pPr/>
              <a:t>3</a:t>
            </a:fld>
            <a:endParaRPr lang="en-US" dirty="0"/>
          </a:p>
        </p:txBody>
      </p:sp>
    </p:spTree>
    <p:extLst>
      <p:ext uri="{BB962C8B-B14F-4D97-AF65-F5344CB8AC3E}">
        <p14:creationId xmlns:p14="http://schemas.microsoft.com/office/powerpoint/2010/main" val="1476543725"/>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31919CC1-031C-48E9-B3D3-A74EA5440BE5}"/>
              </a:ext>
            </a:extLst>
          </p:cNvPr>
          <p:cNvSpPr>
            <a:spLocks noGrp="1"/>
          </p:cNvSpPr>
          <p:nvPr>
            <p:ph type="title"/>
          </p:nvPr>
        </p:nvSpPr>
        <p:spPr/>
        <p:txBody>
          <a:bodyPr/>
          <a:lstStyle/>
          <a:p>
            <a:r>
              <a:rPr lang="en-US" altLang="ja-JP" b="0" dirty="0">
                <a:solidFill>
                  <a:srgbClr val="00B050"/>
                </a:solidFill>
                <a:latin typeface="UD デジタル 教科書体 NK-R" panose="02020400000000000000" pitchFamily="18" charset="-128"/>
                <a:ea typeface="UD デジタル 教科書体 NK-R" panose="02020400000000000000" pitchFamily="18" charset="-128"/>
              </a:rPr>
              <a:t>ThinkAgile HX</a:t>
            </a:r>
            <a:r>
              <a:rPr lang="ja-JP" altLang="en-US" b="0" dirty="0">
                <a:solidFill>
                  <a:srgbClr val="00B050"/>
                </a:solidFill>
                <a:latin typeface="UD デジタル 教科書体 NK-R" panose="02020400000000000000" pitchFamily="18" charset="-128"/>
                <a:ea typeface="UD デジタル 教科書体 NK-R" panose="02020400000000000000" pitchFamily="18" charset="-128"/>
              </a:rPr>
              <a:t> 認定ノードモデル</a:t>
            </a:r>
            <a:r>
              <a:rPr lang="ja-JP" altLang="en-US" b="0" dirty="0">
                <a:latin typeface="UD デジタル 教科書体 NK-R" panose="02020400000000000000" pitchFamily="18" charset="-128"/>
                <a:ea typeface="UD デジタル 教科書体 NK-R" panose="02020400000000000000" pitchFamily="18" charset="-128"/>
              </a:rPr>
              <a:t>のサポートフロー図</a:t>
            </a:r>
          </a:p>
        </p:txBody>
      </p:sp>
      <p:sp>
        <p:nvSpPr>
          <p:cNvPr id="2" name="正方形/長方形 1">
            <a:extLst>
              <a:ext uri="{FF2B5EF4-FFF2-40B4-BE49-F238E27FC236}">
                <a16:creationId xmlns:a16="http://schemas.microsoft.com/office/drawing/2014/main" id="{88E72A2A-C772-4733-93CC-EEF48FE8B2AD}"/>
              </a:ext>
            </a:extLst>
          </p:cNvPr>
          <p:cNvSpPr/>
          <p:nvPr/>
        </p:nvSpPr>
        <p:spPr>
          <a:xfrm>
            <a:off x="820748" y="1506854"/>
            <a:ext cx="1336526" cy="914400"/>
          </a:xfrm>
          <a:prstGeom prst="rect">
            <a:avLst/>
          </a:prstGeom>
          <a:solidFill>
            <a:schemeClr val="accent4">
              <a:lumMod val="20000"/>
              <a:lumOff val="80000"/>
            </a:schemeClr>
          </a:solidFill>
          <a:ln>
            <a:solidFill>
              <a:srgbClr val="DDB8C6"/>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14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sym typeface="Arial"/>
              </a:rPr>
              <a:t>障害発生</a:t>
            </a:r>
            <a:br>
              <a:rPr kumimoji="1" lang="en-US" altLang="ja-JP" sz="14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sym typeface="Arial"/>
              </a:rPr>
            </a:br>
            <a:r>
              <a:rPr kumimoji="1" lang="ja-JP" altLang="en-US" sz="14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sym typeface="Arial"/>
              </a:rPr>
              <a:t>または</a:t>
            </a:r>
            <a:br>
              <a:rPr kumimoji="1" lang="en-US" altLang="ja-JP" sz="14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sym typeface="Arial"/>
              </a:rPr>
            </a:br>
            <a:r>
              <a:rPr kumimoji="1" lang="ja-JP" altLang="en-US" sz="14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sym typeface="Arial"/>
              </a:rPr>
              <a:t>問い合わせ</a:t>
            </a:r>
          </a:p>
        </p:txBody>
      </p:sp>
      <p:sp>
        <p:nvSpPr>
          <p:cNvPr id="12" name="正方形/長方形 11">
            <a:extLst>
              <a:ext uri="{FF2B5EF4-FFF2-40B4-BE49-F238E27FC236}">
                <a16:creationId xmlns:a16="http://schemas.microsoft.com/office/drawing/2014/main" id="{83727BE0-6C42-4922-85F0-9619E4B4C459}"/>
              </a:ext>
            </a:extLst>
          </p:cNvPr>
          <p:cNvSpPr/>
          <p:nvPr/>
        </p:nvSpPr>
        <p:spPr>
          <a:xfrm>
            <a:off x="820748" y="1171852"/>
            <a:ext cx="1336526" cy="248575"/>
          </a:xfrm>
          <a:prstGeom prst="rect">
            <a:avLst/>
          </a:prstGeom>
          <a:solidFill>
            <a:schemeClr val="accent4"/>
          </a:solidFill>
          <a:ln>
            <a:solidFill>
              <a:srgbClr val="DDB8C6"/>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1400" b="0" i="0" u="none" strike="noStrike" kern="0" cap="none" spc="0" normalizeH="0" baseline="0" noProof="0" dirty="0">
                <a:ln>
                  <a:noFill/>
                </a:ln>
                <a:solidFill>
                  <a:srgbClr val="FFFFFF"/>
                </a:solidFill>
                <a:effectLst/>
                <a:uLnTx/>
                <a:uFillTx/>
                <a:latin typeface="UD デジタル 教科書体 NK-R" panose="02020400000000000000" pitchFamily="18" charset="-128"/>
                <a:ea typeface="UD デジタル 教科書体 NK-R" panose="02020400000000000000" pitchFamily="18" charset="-128"/>
                <a:sym typeface="Arial"/>
              </a:rPr>
              <a:t>お客様</a:t>
            </a:r>
          </a:p>
        </p:txBody>
      </p:sp>
      <p:sp>
        <p:nvSpPr>
          <p:cNvPr id="17" name="正方形/長方形 16">
            <a:extLst>
              <a:ext uri="{FF2B5EF4-FFF2-40B4-BE49-F238E27FC236}">
                <a16:creationId xmlns:a16="http://schemas.microsoft.com/office/drawing/2014/main" id="{D05B4EE4-AAEA-4155-9BAF-2126B7FB2B91}"/>
              </a:ext>
            </a:extLst>
          </p:cNvPr>
          <p:cNvSpPr/>
          <p:nvPr/>
        </p:nvSpPr>
        <p:spPr>
          <a:xfrm>
            <a:off x="2588884" y="1171852"/>
            <a:ext cx="1336526" cy="248575"/>
          </a:xfrm>
          <a:prstGeom prst="rect">
            <a:avLst/>
          </a:prstGeom>
          <a:solidFill>
            <a:schemeClr val="accent4"/>
          </a:solidFill>
          <a:ln>
            <a:solidFill>
              <a:srgbClr val="DDB8C6"/>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1400" b="0" i="0" u="none" strike="noStrike" kern="0" cap="none" spc="0" normalizeH="0" baseline="0" noProof="0" dirty="0">
                <a:ln>
                  <a:noFill/>
                </a:ln>
                <a:solidFill>
                  <a:srgbClr val="FFFFFF"/>
                </a:solidFill>
                <a:effectLst/>
                <a:uLnTx/>
                <a:uFillTx/>
                <a:latin typeface="UD デジタル 教科書体 NK-R" panose="02020400000000000000" pitchFamily="18" charset="-128"/>
                <a:ea typeface="UD デジタル 教科書体 NK-R" panose="02020400000000000000" pitchFamily="18" charset="-128"/>
                <a:sym typeface="Arial"/>
              </a:rPr>
              <a:t>お客様</a:t>
            </a:r>
          </a:p>
        </p:txBody>
      </p:sp>
      <p:sp>
        <p:nvSpPr>
          <p:cNvPr id="18" name="正方形/長方形 17">
            <a:extLst>
              <a:ext uri="{FF2B5EF4-FFF2-40B4-BE49-F238E27FC236}">
                <a16:creationId xmlns:a16="http://schemas.microsoft.com/office/drawing/2014/main" id="{E633FBD2-67BD-4DD4-AF22-C68DAB90C047}"/>
              </a:ext>
            </a:extLst>
          </p:cNvPr>
          <p:cNvSpPr/>
          <p:nvPr/>
        </p:nvSpPr>
        <p:spPr>
          <a:xfrm>
            <a:off x="4357020" y="1506854"/>
            <a:ext cx="1336526" cy="914400"/>
          </a:xfrm>
          <a:prstGeom prst="rect">
            <a:avLst/>
          </a:prstGeom>
          <a:solidFill>
            <a:schemeClr val="accent6">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sz="14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sym typeface="Arial"/>
              </a:rPr>
              <a:t>Lenovo</a:t>
            </a:r>
            <a:br>
              <a:rPr kumimoji="1" lang="en-US" altLang="ja-JP" sz="14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sym typeface="Arial"/>
              </a:rPr>
            </a:br>
            <a:r>
              <a:rPr kumimoji="1" lang="ja-JP" altLang="en-US" sz="14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sym typeface="Arial"/>
              </a:rPr>
              <a:t>プレミアサポート</a:t>
            </a:r>
            <a:br>
              <a:rPr kumimoji="1" lang="en-US" altLang="ja-JP" sz="14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sym typeface="Arial"/>
              </a:rPr>
            </a:br>
            <a:r>
              <a:rPr kumimoji="1" lang="ja-JP" altLang="en-US" sz="14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sym typeface="Arial"/>
              </a:rPr>
              <a:t>窓口へ連絡</a:t>
            </a:r>
            <a:br>
              <a:rPr kumimoji="1" lang="en-US" altLang="ja-JP" sz="14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sym typeface="Arial"/>
              </a:rPr>
            </a:br>
            <a:r>
              <a:rPr kumimoji="1" lang="en-US" altLang="ja-JP" sz="11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sym typeface="Arial"/>
              </a:rPr>
              <a:t>(</a:t>
            </a:r>
            <a:r>
              <a:rPr kumimoji="1" lang="ja-JP" altLang="en-US" sz="11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sym typeface="Arial"/>
              </a:rPr>
              <a:t>インシデント発行</a:t>
            </a:r>
            <a:r>
              <a:rPr kumimoji="1" lang="en-US" altLang="ja-JP" sz="11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sym typeface="Arial"/>
              </a:rPr>
              <a:t>)</a:t>
            </a:r>
            <a:endParaRPr kumimoji="1" lang="ja-JP" altLang="en-US" sz="11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sym typeface="Arial"/>
            </a:endParaRPr>
          </a:p>
        </p:txBody>
      </p:sp>
      <p:sp>
        <p:nvSpPr>
          <p:cNvPr id="19" name="正方形/長方形 18">
            <a:extLst>
              <a:ext uri="{FF2B5EF4-FFF2-40B4-BE49-F238E27FC236}">
                <a16:creationId xmlns:a16="http://schemas.microsoft.com/office/drawing/2014/main" id="{E8389546-FEC2-4ABD-8480-50FF5B795C99}"/>
              </a:ext>
            </a:extLst>
          </p:cNvPr>
          <p:cNvSpPr/>
          <p:nvPr/>
        </p:nvSpPr>
        <p:spPr>
          <a:xfrm>
            <a:off x="4357020" y="1171852"/>
            <a:ext cx="1336526" cy="248575"/>
          </a:xfrm>
          <a:prstGeom prst="rect">
            <a:avLst/>
          </a:prstGeom>
          <a:solidFill>
            <a:schemeClr val="accent6">
              <a:lumMod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sz="1400" b="0" i="0" u="none" strike="noStrike" kern="0" cap="none" spc="0" normalizeH="0" baseline="0" noProof="0" dirty="0">
                <a:ln>
                  <a:noFill/>
                </a:ln>
                <a:solidFill>
                  <a:srgbClr val="FFFFFF"/>
                </a:solidFill>
                <a:effectLst/>
                <a:uLnTx/>
                <a:uFillTx/>
                <a:latin typeface="UD デジタル 教科書体 NK-R" panose="02020400000000000000" pitchFamily="18" charset="-128"/>
                <a:ea typeface="UD デジタル 教科書体 NK-R" panose="02020400000000000000" pitchFamily="18" charset="-128"/>
                <a:sym typeface="Arial"/>
              </a:rPr>
              <a:t>Lenovo</a:t>
            </a:r>
            <a:endParaRPr kumimoji="1" lang="ja-JP" altLang="en-US" sz="1400" b="0" i="0" u="none" strike="noStrike" kern="0" cap="none" spc="0" normalizeH="0" baseline="0" noProof="0" dirty="0">
              <a:ln>
                <a:noFill/>
              </a:ln>
              <a:solidFill>
                <a:srgbClr val="FFFFFF"/>
              </a:solidFill>
              <a:effectLst/>
              <a:uLnTx/>
              <a:uFillTx/>
              <a:latin typeface="UD デジタル 教科書体 NK-R" panose="02020400000000000000" pitchFamily="18" charset="-128"/>
              <a:ea typeface="UD デジタル 教科書体 NK-R" panose="02020400000000000000" pitchFamily="18" charset="-128"/>
              <a:sym typeface="Arial"/>
            </a:endParaRPr>
          </a:p>
        </p:txBody>
      </p:sp>
      <p:cxnSp>
        <p:nvCxnSpPr>
          <p:cNvPr id="7" name="直線矢印コネクタ 6">
            <a:extLst>
              <a:ext uri="{FF2B5EF4-FFF2-40B4-BE49-F238E27FC236}">
                <a16:creationId xmlns:a16="http://schemas.microsoft.com/office/drawing/2014/main" id="{A65CBD9D-4814-4A1D-AF06-68D926044A17}"/>
              </a:ext>
            </a:extLst>
          </p:cNvPr>
          <p:cNvCxnSpPr>
            <a:cxnSpLocks/>
            <a:stCxn id="2" idx="3"/>
          </p:cNvCxnSpPr>
          <p:nvPr/>
        </p:nvCxnSpPr>
        <p:spPr>
          <a:xfrm>
            <a:off x="2157274" y="1964054"/>
            <a:ext cx="431610" cy="0"/>
          </a:xfrm>
          <a:prstGeom prst="straightConnector1">
            <a:avLst/>
          </a:prstGeom>
          <a:ln w="38100">
            <a:solidFill>
              <a:srgbClr val="DDB8C6"/>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12F9650A-EA23-492A-8C8E-A5A23E36310C}"/>
              </a:ext>
            </a:extLst>
          </p:cNvPr>
          <p:cNvCxnSpPr>
            <a:cxnSpLocks/>
            <a:endCxn id="18" idx="1"/>
          </p:cNvCxnSpPr>
          <p:nvPr/>
        </p:nvCxnSpPr>
        <p:spPr>
          <a:xfrm>
            <a:off x="3925410" y="1964054"/>
            <a:ext cx="431610"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2" name="正方形/長方形 21">
            <a:extLst>
              <a:ext uri="{FF2B5EF4-FFF2-40B4-BE49-F238E27FC236}">
                <a16:creationId xmlns:a16="http://schemas.microsoft.com/office/drawing/2014/main" id="{3AE6E5F8-D382-4212-8713-7E70E36A654B}"/>
              </a:ext>
            </a:extLst>
          </p:cNvPr>
          <p:cNvSpPr/>
          <p:nvPr/>
        </p:nvSpPr>
        <p:spPr>
          <a:xfrm>
            <a:off x="2588884" y="3089168"/>
            <a:ext cx="1336526" cy="914400"/>
          </a:xfrm>
          <a:prstGeom prst="rect">
            <a:avLst/>
          </a:prstGeom>
          <a:solidFill>
            <a:schemeClr val="accent4">
              <a:lumMod val="20000"/>
              <a:lumOff val="80000"/>
            </a:schemeClr>
          </a:solidFill>
          <a:ln>
            <a:solidFill>
              <a:srgbClr val="DDB8C6"/>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sz="14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sym typeface="Arial"/>
              </a:rPr>
              <a:t>HW/SW</a:t>
            </a:r>
            <a:r>
              <a:rPr kumimoji="1" lang="ja-JP" altLang="en-US" sz="14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sym typeface="Arial"/>
              </a:rPr>
              <a:t>の切り分けの判断が</a:t>
            </a:r>
            <a:br>
              <a:rPr kumimoji="1" lang="en-US" altLang="ja-JP" sz="14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sym typeface="Arial"/>
              </a:rPr>
            </a:br>
            <a:r>
              <a:rPr kumimoji="1" lang="ja-JP" altLang="en-US" sz="14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sym typeface="Arial"/>
              </a:rPr>
              <a:t>できない</a:t>
            </a:r>
          </a:p>
        </p:txBody>
      </p:sp>
      <p:sp>
        <p:nvSpPr>
          <p:cNvPr id="23" name="正方形/長方形 22">
            <a:extLst>
              <a:ext uri="{FF2B5EF4-FFF2-40B4-BE49-F238E27FC236}">
                <a16:creationId xmlns:a16="http://schemas.microsoft.com/office/drawing/2014/main" id="{DCFEF4FB-B931-425C-B1FE-585EB3731333}"/>
              </a:ext>
            </a:extLst>
          </p:cNvPr>
          <p:cNvSpPr/>
          <p:nvPr/>
        </p:nvSpPr>
        <p:spPr>
          <a:xfrm>
            <a:off x="2588884" y="2754166"/>
            <a:ext cx="1336526" cy="248575"/>
          </a:xfrm>
          <a:prstGeom prst="rect">
            <a:avLst/>
          </a:prstGeom>
          <a:solidFill>
            <a:schemeClr val="accent4"/>
          </a:solidFill>
          <a:ln>
            <a:solidFill>
              <a:srgbClr val="DDB8C6"/>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1400" b="0" i="0" u="none" strike="noStrike" kern="0" cap="none" spc="0" normalizeH="0" baseline="0" noProof="0" dirty="0">
                <a:ln>
                  <a:noFill/>
                </a:ln>
                <a:solidFill>
                  <a:srgbClr val="FFFFFF"/>
                </a:solidFill>
                <a:effectLst/>
                <a:uLnTx/>
                <a:uFillTx/>
                <a:latin typeface="UD デジタル 教科書体 NK-R" panose="02020400000000000000" pitchFamily="18" charset="-128"/>
                <a:ea typeface="UD デジタル 教科書体 NK-R" panose="02020400000000000000" pitchFamily="18" charset="-128"/>
                <a:sym typeface="Arial"/>
              </a:rPr>
              <a:t>お客様</a:t>
            </a:r>
          </a:p>
        </p:txBody>
      </p:sp>
      <p:sp>
        <p:nvSpPr>
          <p:cNvPr id="25" name="正方形/長方形 24">
            <a:extLst>
              <a:ext uri="{FF2B5EF4-FFF2-40B4-BE49-F238E27FC236}">
                <a16:creationId xmlns:a16="http://schemas.microsoft.com/office/drawing/2014/main" id="{D00F9703-1BA6-4833-AAA1-CB0D4B3C7848}"/>
              </a:ext>
            </a:extLst>
          </p:cNvPr>
          <p:cNvSpPr/>
          <p:nvPr/>
        </p:nvSpPr>
        <p:spPr>
          <a:xfrm>
            <a:off x="2599242" y="4436747"/>
            <a:ext cx="1336526" cy="248575"/>
          </a:xfrm>
          <a:prstGeom prst="rect">
            <a:avLst/>
          </a:prstGeom>
          <a:solidFill>
            <a:schemeClr val="accent4"/>
          </a:solidFill>
          <a:ln>
            <a:solidFill>
              <a:srgbClr val="DDB8C6"/>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1400" b="0" i="0" u="none" strike="noStrike" kern="0" cap="none" spc="0" normalizeH="0" baseline="0" noProof="0" dirty="0">
                <a:ln>
                  <a:noFill/>
                </a:ln>
                <a:solidFill>
                  <a:srgbClr val="FFFFFF"/>
                </a:solidFill>
                <a:effectLst/>
                <a:uLnTx/>
                <a:uFillTx/>
                <a:latin typeface="UD デジタル 教科書体 NK-R" panose="02020400000000000000" pitchFamily="18" charset="-128"/>
                <a:ea typeface="UD デジタル 教科書体 NK-R" panose="02020400000000000000" pitchFamily="18" charset="-128"/>
                <a:sym typeface="Arial"/>
              </a:rPr>
              <a:t>お客様</a:t>
            </a:r>
          </a:p>
        </p:txBody>
      </p:sp>
      <p:cxnSp>
        <p:nvCxnSpPr>
          <p:cNvPr id="27" name="コネクタ: カギ線 26">
            <a:extLst>
              <a:ext uri="{FF2B5EF4-FFF2-40B4-BE49-F238E27FC236}">
                <a16:creationId xmlns:a16="http://schemas.microsoft.com/office/drawing/2014/main" id="{878035D0-5B19-40E5-A412-F5A21587A392}"/>
              </a:ext>
            </a:extLst>
          </p:cNvPr>
          <p:cNvCxnSpPr>
            <a:cxnSpLocks/>
            <a:stCxn id="2" idx="3"/>
            <a:endCxn id="22" idx="1"/>
          </p:cNvCxnSpPr>
          <p:nvPr/>
        </p:nvCxnSpPr>
        <p:spPr>
          <a:xfrm>
            <a:off x="2157274" y="1964054"/>
            <a:ext cx="431610" cy="1582314"/>
          </a:xfrm>
          <a:prstGeom prst="bentConnector3">
            <a:avLst/>
          </a:prstGeom>
          <a:ln w="38100">
            <a:solidFill>
              <a:srgbClr val="DDB8C6"/>
            </a:solidFill>
            <a:tailEnd type="triangle"/>
          </a:ln>
        </p:spPr>
        <p:style>
          <a:lnRef idx="1">
            <a:schemeClr val="accent1"/>
          </a:lnRef>
          <a:fillRef idx="0">
            <a:schemeClr val="accent1"/>
          </a:fillRef>
          <a:effectRef idx="0">
            <a:schemeClr val="accent1"/>
          </a:effectRef>
          <a:fontRef idx="minor">
            <a:schemeClr val="tx1"/>
          </a:fontRef>
        </p:style>
      </p:cxnSp>
      <p:cxnSp>
        <p:nvCxnSpPr>
          <p:cNvPr id="29" name="コネクタ: カギ線 28">
            <a:extLst>
              <a:ext uri="{FF2B5EF4-FFF2-40B4-BE49-F238E27FC236}">
                <a16:creationId xmlns:a16="http://schemas.microsoft.com/office/drawing/2014/main" id="{93AF7930-9985-4476-855C-60EFB851D15A}"/>
              </a:ext>
            </a:extLst>
          </p:cNvPr>
          <p:cNvCxnSpPr>
            <a:cxnSpLocks/>
            <a:stCxn id="2" idx="3"/>
          </p:cNvCxnSpPr>
          <p:nvPr/>
        </p:nvCxnSpPr>
        <p:spPr>
          <a:xfrm>
            <a:off x="2157274" y="1964054"/>
            <a:ext cx="441968" cy="3264895"/>
          </a:xfrm>
          <a:prstGeom prst="bentConnector3">
            <a:avLst>
              <a:gd name="adj1" fmla="val 50000"/>
            </a:avLst>
          </a:prstGeom>
          <a:ln w="38100">
            <a:solidFill>
              <a:srgbClr val="DDB8C6"/>
            </a:solidFill>
            <a:tailEnd type="triangle"/>
          </a:ln>
        </p:spPr>
        <p:style>
          <a:lnRef idx="1">
            <a:schemeClr val="accent1"/>
          </a:lnRef>
          <a:fillRef idx="0">
            <a:schemeClr val="accent1"/>
          </a:fillRef>
          <a:effectRef idx="0">
            <a:schemeClr val="accent1"/>
          </a:effectRef>
          <a:fontRef idx="minor">
            <a:schemeClr val="tx1"/>
          </a:fontRef>
        </p:style>
      </p:cxnSp>
      <p:cxnSp>
        <p:nvCxnSpPr>
          <p:cNvPr id="32" name="コネクタ: カギ線 31">
            <a:extLst>
              <a:ext uri="{FF2B5EF4-FFF2-40B4-BE49-F238E27FC236}">
                <a16:creationId xmlns:a16="http://schemas.microsoft.com/office/drawing/2014/main" id="{6692089D-3562-4C57-8A05-F2CA8C235372}"/>
              </a:ext>
            </a:extLst>
          </p:cNvPr>
          <p:cNvCxnSpPr>
            <a:cxnSpLocks/>
            <a:stCxn id="22" idx="3"/>
            <a:endCxn id="18" idx="1"/>
          </p:cNvCxnSpPr>
          <p:nvPr/>
        </p:nvCxnSpPr>
        <p:spPr>
          <a:xfrm flipV="1">
            <a:off x="3925410" y="1964054"/>
            <a:ext cx="431610" cy="1582314"/>
          </a:xfrm>
          <a:prstGeom prst="bentConnector3">
            <a:avLst>
              <a:gd name="adj1" fmla="val 51944"/>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8" name="正方形/長方形 37">
            <a:extLst>
              <a:ext uri="{FF2B5EF4-FFF2-40B4-BE49-F238E27FC236}">
                <a16:creationId xmlns:a16="http://schemas.microsoft.com/office/drawing/2014/main" id="{28B19170-9665-43B6-B1BD-045442961E83}"/>
              </a:ext>
            </a:extLst>
          </p:cNvPr>
          <p:cNvSpPr/>
          <p:nvPr/>
        </p:nvSpPr>
        <p:spPr>
          <a:xfrm>
            <a:off x="6125156" y="1506854"/>
            <a:ext cx="1336526" cy="914400"/>
          </a:xfrm>
          <a:prstGeom prst="rect">
            <a:avLst/>
          </a:prstGeom>
          <a:solidFill>
            <a:schemeClr val="accent6">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sz="14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sym typeface="Arial"/>
              </a:rPr>
              <a:t>Lenovo</a:t>
            </a:r>
            <a:br>
              <a:rPr kumimoji="1" lang="en-US" altLang="ja-JP" sz="14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sym typeface="Arial"/>
              </a:rPr>
            </a:br>
            <a:r>
              <a:rPr kumimoji="1" lang="ja-JP" altLang="en-US" sz="14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sym typeface="Arial"/>
              </a:rPr>
              <a:t>サポート部門が</a:t>
            </a:r>
            <a:br>
              <a:rPr kumimoji="1" lang="en-US" altLang="ja-JP" sz="14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sym typeface="Arial"/>
              </a:rPr>
            </a:br>
            <a:r>
              <a:rPr kumimoji="1" lang="ja-JP" altLang="en-US" sz="14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sym typeface="Arial"/>
              </a:rPr>
              <a:t>対応</a:t>
            </a:r>
          </a:p>
        </p:txBody>
      </p:sp>
      <p:sp>
        <p:nvSpPr>
          <p:cNvPr id="39" name="正方形/長方形 38">
            <a:extLst>
              <a:ext uri="{FF2B5EF4-FFF2-40B4-BE49-F238E27FC236}">
                <a16:creationId xmlns:a16="http://schemas.microsoft.com/office/drawing/2014/main" id="{B00FC9F6-A079-4F21-B831-3EE5EDCC5832}"/>
              </a:ext>
            </a:extLst>
          </p:cNvPr>
          <p:cNvSpPr/>
          <p:nvPr/>
        </p:nvSpPr>
        <p:spPr>
          <a:xfrm>
            <a:off x="6125156" y="1171852"/>
            <a:ext cx="1336526" cy="248575"/>
          </a:xfrm>
          <a:prstGeom prst="rect">
            <a:avLst/>
          </a:prstGeom>
          <a:solidFill>
            <a:schemeClr val="accent6">
              <a:lumMod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sz="1400" b="0" i="0" u="none" strike="noStrike" kern="0" cap="none" spc="0" normalizeH="0" baseline="0" noProof="0" dirty="0">
                <a:ln>
                  <a:noFill/>
                </a:ln>
                <a:solidFill>
                  <a:srgbClr val="FFFFFF"/>
                </a:solidFill>
                <a:effectLst/>
                <a:uLnTx/>
                <a:uFillTx/>
                <a:latin typeface="UD デジタル 教科書体 NK-R" panose="02020400000000000000" pitchFamily="18" charset="-128"/>
                <a:ea typeface="UD デジタル 教科書体 NK-R" panose="02020400000000000000" pitchFamily="18" charset="-128"/>
                <a:sym typeface="Arial"/>
              </a:rPr>
              <a:t>Lenovo</a:t>
            </a:r>
            <a:endParaRPr kumimoji="1" lang="ja-JP" altLang="en-US" sz="1400" b="0" i="0" u="none" strike="noStrike" kern="0" cap="none" spc="0" normalizeH="0" baseline="0" noProof="0" dirty="0">
              <a:ln>
                <a:noFill/>
              </a:ln>
              <a:solidFill>
                <a:srgbClr val="FFFFFF"/>
              </a:solidFill>
              <a:effectLst/>
              <a:uLnTx/>
              <a:uFillTx/>
              <a:latin typeface="UD デジタル 教科書体 NK-R" panose="02020400000000000000" pitchFamily="18" charset="-128"/>
              <a:ea typeface="UD デジタル 教科書体 NK-R" panose="02020400000000000000" pitchFamily="18" charset="-128"/>
              <a:sym typeface="Arial"/>
            </a:endParaRPr>
          </a:p>
        </p:txBody>
      </p:sp>
      <p:sp>
        <p:nvSpPr>
          <p:cNvPr id="40" name="正方形/長方形 39">
            <a:extLst>
              <a:ext uri="{FF2B5EF4-FFF2-40B4-BE49-F238E27FC236}">
                <a16:creationId xmlns:a16="http://schemas.microsoft.com/office/drawing/2014/main" id="{FD4D1CE6-60F4-4FE3-A58E-7716436EB0F9}"/>
              </a:ext>
            </a:extLst>
          </p:cNvPr>
          <p:cNvSpPr/>
          <p:nvPr/>
        </p:nvSpPr>
        <p:spPr>
          <a:xfrm>
            <a:off x="7893292" y="2410116"/>
            <a:ext cx="1336526" cy="914400"/>
          </a:xfrm>
          <a:prstGeom prst="rect">
            <a:avLst/>
          </a:prstGeom>
          <a:solidFill>
            <a:schemeClr val="accent6">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14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sym typeface="Arial"/>
              </a:rPr>
              <a:t>ソフトウェアに</a:t>
            </a:r>
            <a:br>
              <a:rPr kumimoji="1" lang="en-US" altLang="ja-JP" sz="14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sym typeface="Arial"/>
              </a:rPr>
            </a:br>
            <a:r>
              <a:rPr kumimoji="1" lang="ja-JP" altLang="en-US" sz="14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sym typeface="Arial"/>
              </a:rPr>
              <a:t>起因する内容と</a:t>
            </a:r>
            <a:br>
              <a:rPr kumimoji="1" lang="en-US" altLang="ja-JP" sz="14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sym typeface="Arial"/>
              </a:rPr>
            </a:br>
            <a:r>
              <a:rPr kumimoji="1" lang="ja-JP" altLang="en-US" sz="14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sym typeface="Arial"/>
              </a:rPr>
              <a:t>判明</a:t>
            </a:r>
          </a:p>
        </p:txBody>
      </p:sp>
      <p:cxnSp>
        <p:nvCxnSpPr>
          <p:cNvPr id="45" name="直線矢印コネクタ 44">
            <a:extLst>
              <a:ext uri="{FF2B5EF4-FFF2-40B4-BE49-F238E27FC236}">
                <a16:creationId xmlns:a16="http://schemas.microsoft.com/office/drawing/2014/main" id="{5CD2A50E-A177-4CA9-BCDF-C7C77A2B0FB3}"/>
              </a:ext>
            </a:extLst>
          </p:cNvPr>
          <p:cNvCxnSpPr>
            <a:cxnSpLocks/>
            <a:stCxn id="18" idx="3"/>
            <a:endCxn id="38" idx="1"/>
          </p:cNvCxnSpPr>
          <p:nvPr/>
        </p:nvCxnSpPr>
        <p:spPr>
          <a:xfrm>
            <a:off x="5693546" y="1964054"/>
            <a:ext cx="431610"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8" name="正方形/長方形 27">
            <a:extLst>
              <a:ext uri="{FF2B5EF4-FFF2-40B4-BE49-F238E27FC236}">
                <a16:creationId xmlns:a16="http://schemas.microsoft.com/office/drawing/2014/main" id="{489D48AE-9C57-4D0F-A033-42023C8782C4}"/>
              </a:ext>
            </a:extLst>
          </p:cNvPr>
          <p:cNvSpPr/>
          <p:nvPr/>
        </p:nvSpPr>
        <p:spPr>
          <a:xfrm>
            <a:off x="4357020" y="4774437"/>
            <a:ext cx="1336526" cy="914400"/>
          </a:xfrm>
          <a:prstGeom prst="rect">
            <a:avLst/>
          </a:prstGeom>
          <a:solidFill>
            <a:srgbClr val="CCFFCC"/>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sz="14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sym typeface="Arial"/>
              </a:rPr>
              <a:t>NUTANIX</a:t>
            </a:r>
            <a:r>
              <a:rPr kumimoji="1" lang="ja-JP" altLang="en-US" sz="14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sym typeface="Arial"/>
              </a:rPr>
              <a:t>へ</a:t>
            </a:r>
            <a:br>
              <a:rPr kumimoji="1" lang="en-US" altLang="ja-JP" sz="14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sym typeface="Arial"/>
              </a:rPr>
            </a:br>
            <a:r>
              <a:rPr kumimoji="1" lang="ja-JP" altLang="en-US" sz="14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sym typeface="Arial"/>
              </a:rPr>
              <a:t>連絡</a:t>
            </a:r>
            <a:br>
              <a:rPr kumimoji="1" lang="en-US" altLang="ja-JP" sz="14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sym typeface="Arial"/>
              </a:rPr>
            </a:br>
            <a:r>
              <a:rPr kumimoji="1" lang="en-US" altLang="ja-JP" sz="11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sym typeface="Arial"/>
              </a:rPr>
              <a:t>(</a:t>
            </a:r>
            <a:r>
              <a:rPr kumimoji="1" lang="ja-JP" altLang="en-US" sz="11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sym typeface="Arial"/>
              </a:rPr>
              <a:t>ケースオープン</a:t>
            </a:r>
            <a:r>
              <a:rPr kumimoji="1" lang="en-US" altLang="ja-JP" sz="11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sym typeface="Arial"/>
              </a:rPr>
              <a:t>)</a:t>
            </a:r>
            <a:endParaRPr kumimoji="1" lang="ja-JP" altLang="en-US" sz="11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sym typeface="Arial"/>
            </a:endParaRPr>
          </a:p>
        </p:txBody>
      </p:sp>
      <p:sp>
        <p:nvSpPr>
          <p:cNvPr id="30" name="正方形/長方形 29">
            <a:extLst>
              <a:ext uri="{FF2B5EF4-FFF2-40B4-BE49-F238E27FC236}">
                <a16:creationId xmlns:a16="http://schemas.microsoft.com/office/drawing/2014/main" id="{9CBA17D9-38AF-40B7-A39D-81C1F26335E3}"/>
              </a:ext>
            </a:extLst>
          </p:cNvPr>
          <p:cNvSpPr/>
          <p:nvPr/>
        </p:nvSpPr>
        <p:spPr>
          <a:xfrm>
            <a:off x="4357020" y="4439435"/>
            <a:ext cx="1336526" cy="248575"/>
          </a:xfrm>
          <a:prstGeom prst="rect">
            <a:avLst/>
          </a:prstGeom>
          <a:solidFill>
            <a:srgbClr val="0066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sz="1400" b="0" i="0" u="none" strike="noStrike" kern="0" cap="none" spc="0" normalizeH="0" baseline="0" noProof="0" dirty="0">
                <a:ln>
                  <a:noFill/>
                </a:ln>
                <a:solidFill>
                  <a:srgbClr val="FFFFFF"/>
                </a:solidFill>
                <a:effectLst/>
                <a:uLnTx/>
                <a:uFillTx/>
                <a:latin typeface="UD デジタル 教科書体 NK-R" panose="02020400000000000000" pitchFamily="18" charset="-128"/>
                <a:ea typeface="UD デジタル 教科書体 NK-R" panose="02020400000000000000" pitchFamily="18" charset="-128"/>
                <a:sym typeface="Arial"/>
              </a:rPr>
              <a:t>NUTANIX</a:t>
            </a:r>
            <a:endParaRPr kumimoji="1" lang="ja-JP" altLang="en-US" sz="1400" b="0" i="0" u="none" strike="noStrike" kern="0" cap="none" spc="0" normalizeH="0" baseline="0" noProof="0" dirty="0">
              <a:ln>
                <a:noFill/>
              </a:ln>
              <a:solidFill>
                <a:srgbClr val="FFFFFF"/>
              </a:solidFill>
              <a:effectLst/>
              <a:uLnTx/>
              <a:uFillTx/>
              <a:latin typeface="UD デジタル 教科書体 NK-R" panose="02020400000000000000" pitchFamily="18" charset="-128"/>
              <a:ea typeface="UD デジタル 教科書体 NK-R" panose="02020400000000000000" pitchFamily="18" charset="-128"/>
              <a:sym typeface="Arial"/>
            </a:endParaRPr>
          </a:p>
        </p:txBody>
      </p:sp>
      <p:cxnSp>
        <p:nvCxnSpPr>
          <p:cNvPr id="33" name="直線矢印コネクタ 32">
            <a:extLst>
              <a:ext uri="{FF2B5EF4-FFF2-40B4-BE49-F238E27FC236}">
                <a16:creationId xmlns:a16="http://schemas.microsoft.com/office/drawing/2014/main" id="{45507D2D-CD3E-41C2-8A76-8699986F69C6}"/>
              </a:ext>
            </a:extLst>
          </p:cNvPr>
          <p:cNvCxnSpPr>
            <a:cxnSpLocks/>
            <a:endCxn id="28" idx="1"/>
          </p:cNvCxnSpPr>
          <p:nvPr/>
        </p:nvCxnSpPr>
        <p:spPr>
          <a:xfrm>
            <a:off x="3935768" y="5228949"/>
            <a:ext cx="421252" cy="2688"/>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4" name="正方形/長方形 33">
            <a:extLst>
              <a:ext uri="{FF2B5EF4-FFF2-40B4-BE49-F238E27FC236}">
                <a16:creationId xmlns:a16="http://schemas.microsoft.com/office/drawing/2014/main" id="{57676886-79AA-4A0E-B782-039F93A64BE5}"/>
              </a:ext>
            </a:extLst>
          </p:cNvPr>
          <p:cNvSpPr/>
          <p:nvPr/>
        </p:nvSpPr>
        <p:spPr>
          <a:xfrm>
            <a:off x="2588884" y="1506854"/>
            <a:ext cx="1336526" cy="914400"/>
          </a:xfrm>
          <a:prstGeom prst="rect">
            <a:avLst/>
          </a:prstGeom>
          <a:solidFill>
            <a:schemeClr val="accent4">
              <a:lumMod val="20000"/>
              <a:lumOff val="80000"/>
            </a:schemeClr>
          </a:solidFill>
          <a:ln>
            <a:solidFill>
              <a:srgbClr val="DDB8C6"/>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sz="14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sym typeface="Arial"/>
              </a:rPr>
              <a:t>HW</a:t>
            </a:r>
            <a:r>
              <a:rPr kumimoji="1" lang="ja-JP" altLang="en-US" sz="14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sym typeface="Arial"/>
              </a:rPr>
              <a:t>に関する</a:t>
            </a:r>
            <a:br>
              <a:rPr kumimoji="1" lang="en-US" altLang="ja-JP" sz="14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sym typeface="Arial"/>
              </a:rPr>
            </a:br>
            <a:r>
              <a:rPr kumimoji="1" lang="ja-JP" altLang="en-US" sz="14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sym typeface="Arial"/>
              </a:rPr>
              <a:t>内容</a:t>
            </a:r>
          </a:p>
        </p:txBody>
      </p:sp>
      <p:sp>
        <p:nvSpPr>
          <p:cNvPr id="36" name="正方形/長方形 35">
            <a:extLst>
              <a:ext uri="{FF2B5EF4-FFF2-40B4-BE49-F238E27FC236}">
                <a16:creationId xmlns:a16="http://schemas.microsoft.com/office/drawing/2014/main" id="{871D0BE5-0AD1-419A-B42E-2BAA443D402F}"/>
              </a:ext>
            </a:extLst>
          </p:cNvPr>
          <p:cNvSpPr/>
          <p:nvPr/>
        </p:nvSpPr>
        <p:spPr>
          <a:xfrm>
            <a:off x="2599242" y="4771749"/>
            <a:ext cx="1336526" cy="914400"/>
          </a:xfrm>
          <a:prstGeom prst="rect">
            <a:avLst/>
          </a:prstGeom>
          <a:solidFill>
            <a:schemeClr val="accent4">
              <a:lumMod val="20000"/>
              <a:lumOff val="80000"/>
            </a:schemeClr>
          </a:solidFill>
          <a:ln>
            <a:solidFill>
              <a:srgbClr val="DDB8C6"/>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sz="14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sym typeface="Arial"/>
              </a:rPr>
              <a:t>NUTANIX</a:t>
            </a:r>
            <a:br>
              <a:rPr kumimoji="1" lang="en-US" altLang="ja-JP" sz="14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sym typeface="Arial"/>
              </a:rPr>
            </a:br>
            <a:r>
              <a:rPr kumimoji="1" lang="ja-JP" altLang="en-US" sz="14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sym typeface="Arial"/>
              </a:rPr>
              <a:t>ソフトウェアに</a:t>
            </a:r>
            <a:br>
              <a:rPr kumimoji="1" lang="en-US" altLang="ja-JP" sz="14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sym typeface="Arial"/>
              </a:rPr>
            </a:br>
            <a:r>
              <a:rPr kumimoji="1" lang="ja-JP" altLang="en-US" sz="14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sym typeface="Arial"/>
              </a:rPr>
              <a:t>関する内容</a:t>
            </a:r>
          </a:p>
        </p:txBody>
      </p:sp>
      <p:sp>
        <p:nvSpPr>
          <p:cNvPr id="37" name="正方形/長方形 36">
            <a:extLst>
              <a:ext uri="{FF2B5EF4-FFF2-40B4-BE49-F238E27FC236}">
                <a16:creationId xmlns:a16="http://schemas.microsoft.com/office/drawing/2014/main" id="{038D2201-B818-4312-A08A-80CE8B8D036A}"/>
              </a:ext>
            </a:extLst>
          </p:cNvPr>
          <p:cNvSpPr/>
          <p:nvPr/>
        </p:nvSpPr>
        <p:spPr>
          <a:xfrm>
            <a:off x="9661428" y="1497256"/>
            <a:ext cx="1336526" cy="914400"/>
          </a:xfrm>
          <a:prstGeom prst="rect">
            <a:avLst/>
          </a:prstGeom>
          <a:solidFill>
            <a:schemeClr val="accent6">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14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sym typeface="Arial"/>
              </a:rPr>
              <a:t>インシデント</a:t>
            </a:r>
            <a:br>
              <a:rPr kumimoji="1" lang="en-US" altLang="ja-JP" sz="14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sym typeface="Arial"/>
              </a:rPr>
            </a:br>
            <a:r>
              <a:rPr kumimoji="1" lang="ja-JP" altLang="en-US" sz="14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sym typeface="Arial"/>
              </a:rPr>
              <a:t>クローズ</a:t>
            </a:r>
          </a:p>
        </p:txBody>
      </p:sp>
      <p:sp>
        <p:nvSpPr>
          <p:cNvPr id="44" name="正方形/長方形 43">
            <a:extLst>
              <a:ext uri="{FF2B5EF4-FFF2-40B4-BE49-F238E27FC236}">
                <a16:creationId xmlns:a16="http://schemas.microsoft.com/office/drawing/2014/main" id="{D777E065-C7A7-45C3-A3AD-1B9110BFCFBD}"/>
              </a:ext>
            </a:extLst>
          </p:cNvPr>
          <p:cNvSpPr/>
          <p:nvPr/>
        </p:nvSpPr>
        <p:spPr>
          <a:xfrm>
            <a:off x="9661428" y="1162254"/>
            <a:ext cx="1336526" cy="248575"/>
          </a:xfrm>
          <a:prstGeom prst="rect">
            <a:avLst/>
          </a:prstGeom>
          <a:solidFill>
            <a:schemeClr val="accent6">
              <a:lumMod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sz="1400" b="0" i="0" u="none" strike="noStrike" kern="0" cap="none" spc="0" normalizeH="0" baseline="0" noProof="0" dirty="0">
                <a:ln>
                  <a:noFill/>
                </a:ln>
                <a:solidFill>
                  <a:srgbClr val="FFFFFF"/>
                </a:solidFill>
                <a:effectLst/>
                <a:uLnTx/>
                <a:uFillTx/>
                <a:latin typeface="UD デジタル 教科書体 NK-R" panose="02020400000000000000" pitchFamily="18" charset="-128"/>
                <a:ea typeface="UD デジタル 教科書体 NK-R" panose="02020400000000000000" pitchFamily="18" charset="-128"/>
                <a:sym typeface="Arial"/>
              </a:rPr>
              <a:t>Lenovo</a:t>
            </a:r>
            <a:endParaRPr kumimoji="1" lang="ja-JP" altLang="en-US" sz="1400" b="0" i="0" u="none" strike="noStrike" kern="0" cap="none" spc="0" normalizeH="0" baseline="0" noProof="0" dirty="0">
              <a:ln>
                <a:noFill/>
              </a:ln>
              <a:solidFill>
                <a:srgbClr val="FFFFFF"/>
              </a:solidFill>
              <a:effectLst/>
              <a:uLnTx/>
              <a:uFillTx/>
              <a:latin typeface="UD デジタル 教科書体 NK-R" panose="02020400000000000000" pitchFamily="18" charset="-128"/>
              <a:ea typeface="UD デジタル 教科書体 NK-R" panose="02020400000000000000" pitchFamily="18" charset="-128"/>
              <a:sym typeface="Arial"/>
            </a:endParaRPr>
          </a:p>
        </p:txBody>
      </p:sp>
      <p:cxnSp>
        <p:nvCxnSpPr>
          <p:cNvPr id="46" name="直線矢印コネクタ 45">
            <a:extLst>
              <a:ext uri="{FF2B5EF4-FFF2-40B4-BE49-F238E27FC236}">
                <a16:creationId xmlns:a16="http://schemas.microsoft.com/office/drawing/2014/main" id="{BD0D926F-8455-4807-92E5-8BCF0C5D86A3}"/>
              </a:ext>
            </a:extLst>
          </p:cNvPr>
          <p:cNvCxnSpPr>
            <a:cxnSpLocks/>
            <a:endCxn id="37" idx="1"/>
          </p:cNvCxnSpPr>
          <p:nvPr/>
        </p:nvCxnSpPr>
        <p:spPr>
          <a:xfrm flipV="1">
            <a:off x="7461682" y="1954456"/>
            <a:ext cx="2199746" cy="9598"/>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コネクタ: カギ線 46">
            <a:extLst>
              <a:ext uri="{FF2B5EF4-FFF2-40B4-BE49-F238E27FC236}">
                <a16:creationId xmlns:a16="http://schemas.microsoft.com/office/drawing/2014/main" id="{6FE584B1-D374-4503-ACC7-6AD426E45434}"/>
              </a:ext>
            </a:extLst>
          </p:cNvPr>
          <p:cNvCxnSpPr>
            <a:cxnSpLocks/>
            <a:stCxn id="38" idx="3"/>
            <a:endCxn id="40" idx="1"/>
          </p:cNvCxnSpPr>
          <p:nvPr/>
        </p:nvCxnSpPr>
        <p:spPr>
          <a:xfrm>
            <a:off x="7461682" y="1964054"/>
            <a:ext cx="431610" cy="903262"/>
          </a:xfrm>
          <a:prstGeom prst="bentConnector3">
            <a:avLst>
              <a:gd name="adj1" fmla="val 50000"/>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コネクタ: カギ線 48">
            <a:extLst>
              <a:ext uri="{FF2B5EF4-FFF2-40B4-BE49-F238E27FC236}">
                <a16:creationId xmlns:a16="http://schemas.microsoft.com/office/drawing/2014/main" id="{CC0BF86A-86C3-4CED-900A-4CCAE9161569}"/>
              </a:ext>
            </a:extLst>
          </p:cNvPr>
          <p:cNvCxnSpPr>
            <a:cxnSpLocks/>
            <a:stCxn id="40" idx="3"/>
            <a:endCxn id="25" idx="0"/>
          </p:cNvCxnSpPr>
          <p:nvPr/>
        </p:nvCxnSpPr>
        <p:spPr>
          <a:xfrm flipH="1">
            <a:off x="3267505" y="2867316"/>
            <a:ext cx="5962313" cy="1569431"/>
          </a:xfrm>
          <a:prstGeom prst="bentConnector4">
            <a:avLst>
              <a:gd name="adj1" fmla="val -3834"/>
              <a:gd name="adj2" fmla="val 84343"/>
            </a:avLst>
          </a:prstGeom>
          <a:ln w="38100">
            <a:solidFill>
              <a:srgbClr val="00B0F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50" name="正方形/長方形 49">
            <a:extLst>
              <a:ext uri="{FF2B5EF4-FFF2-40B4-BE49-F238E27FC236}">
                <a16:creationId xmlns:a16="http://schemas.microsoft.com/office/drawing/2014/main" id="{A3E1F098-71C0-4CDF-A186-A8F63E095D46}"/>
              </a:ext>
            </a:extLst>
          </p:cNvPr>
          <p:cNvSpPr/>
          <p:nvPr/>
        </p:nvSpPr>
        <p:spPr>
          <a:xfrm>
            <a:off x="6094412" y="4771749"/>
            <a:ext cx="1336526" cy="914400"/>
          </a:xfrm>
          <a:prstGeom prst="rect">
            <a:avLst/>
          </a:prstGeom>
          <a:solidFill>
            <a:srgbClr val="CCFFCC"/>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sz="14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sym typeface="Arial"/>
              </a:rPr>
              <a:t>NUTANIX</a:t>
            </a:r>
            <a:r>
              <a:rPr kumimoji="1" lang="ja-JP" altLang="en-US" sz="14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sym typeface="Arial"/>
              </a:rPr>
              <a:t>の</a:t>
            </a:r>
            <a:br>
              <a:rPr kumimoji="1" lang="en-US" altLang="ja-JP" sz="14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sym typeface="Arial"/>
              </a:rPr>
            </a:br>
            <a:r>
              <a:rPr kumimoji="1" lang="ja-JP" altLang="en-US" sz="14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sym typeface="Arial"/>
              </a:rPr>
              <a:t>サポート部門が</a:t>
            </a:r>
            <a:br>
              <a:rPr kumimoji="1" lang="en-US" altLang="ja-JP" sz="14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sym typeface="Arial"/>
              </a:rPr>
            </a:br>
            <a:r>
              <a:rPr kumimoji="1" lang="ja-JP" altLang="en-US" sz="14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sym typeface="Arial"/>
              </a:rPr>
              <a:t>対応</a:t>
            </a:r>
            <a:endParaRPr kumimoji="1" lang="ja-JP" altLang="en-US" sz="11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sym typeface="Arial"/>
            </a:endParaRPr>
          </a:p>
        </p:txBody>
      </p:sp>
      <p:sp>
        <p:nvSpPr>
          <p:cNvPr id="51" name="正方形/長方形 50">
            <a:extLst>
              <a:ext uri="{FF2B5EF4-FFF2-40B4-BE49-F238E27FC236}">
                <a16:creationId xmlns:a16="http://schemas.microsoft.com/office/drawing/2014/main" id="{DAA52FE6-EF3D-4928-91F6-EE0CDFADB1E1}"/>
              </a:ext>
            </a:extLst>
          </p:cNvPr>
          <p:cNvSpPr/>
          <p:nvPr/>
        </p:nvSpPr>
        <p:spPr>
          <a:xfrm>
            <a:off x="6094412" y="4436747"/>
            <a:ext cx="1336526" cy="248575"/>
          </a:xfrm>
          <a:prstGeom prst="rect">
            <a:avLst/>
          </a:prstGeom>
          <a:solidFill>
            <a:srgbClr val="0066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sz="1400" b="0" i="0" u="none" strike="noStrike" kern="0" cap="none" spc="0" normalizeH="0" baseline="0" noProof="0" dirty="0">
                <a:ln>
                  <a:noFill/>
                </a:ln>
                <a:solidFill>
                  <a:srgbClr val="FFFFFF"/>
                </a:solidFill>
                <a:effectLst/>
                <a:uLnTx/>
                <a:uFillTx/>
                <a:latin typeface="UD デジタル 教科書体 NK-R" panose="02020400000000000000" pitchFamily="18" charset="-128"/>
                <a:ea typeface="UD デジタル 教科書体 NK-R" panose="02020400000000000000" pitchFamily="18" charset="-128"/>
                <a:sym typeface="Arial"/>
              </a:rPr>
              <a:t>NUTANIX</a:t>
            </a:r>
            <a:endParaRPr kumimoji="1" lang="ja-JP" altLang="en-US" sz="1400" b="0" i="0" u="none" strike="noStrike" kern="0" cap="none" spc="0" normalizeH="0" baseline="0" noProof="0" dirty="0">
              <a:ln>
                <a:noFill/>
              </a:ln>
              <a:solidFill>
                <a:srgbClr val="FFFFFF"/>
              </a:solidFill>
              <a:effectLst/>
              <a:uLnTx/>
              <a:uFillTx/>
              <a:latin typeface="UD デジタル 教科書体 NK-R" panose="02020400000000000000" pitchFamily="18" charset="-128"/>
              <a:ea typeface="UD デジタル 教科書体 NK-R" panose="02020400000000000000" pitchFamily="18" charset="-128"/>
              <a:sym typeface="Arial"/>
            </a:endParaRPr>
          </a:p>
        </p:txBody>
      </p:sp>
      <p:sp>
        <p:nvSpPr>
          <p:cNvPr id="52" name="正方形/長方形 51">
            <a:extLst>
              <a:ext uri="{FF2B5EF4-FFF2-40B4-BE49-F238E27FC236}">
                <a16:creationId xmlns:a16="http://schemas.microsoft.com/office/drawing/2014/main" id="{D5582EB6-B6C0-4717-A767-43910607CB75}"/>
              </a:ext>
            </a:extLst>
          </p:cNvPr>
          <p:cNvSpPr/>
          <p:nvPr/>
        </p:nvSpPr>
        <p:spPr>
          <a:xfrm>
            <a:off x="7831804" y="5680297"/>
            <a:ext cx="1336526" cy="584775"/>
          </a:xfrm>
          <a:prstGeom prst="rect">
            <a:avLst/>
          </a:prstGeom>
          <a:solidFill>
            <a:srgbClr val="CCFFCC"/>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14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sym typeface="Arial"/>
              </a:rPr>
              <a:t>ハードウェアに</a:t>
            </a:r>
            <a:br>
              <a:rPr kumimoji="1" lang="en-US" altLang="ja-JP" sz="14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sym typeface="Arial"/>
              </a:rPr>
            </a:br>
            <a:r>
              <a:rPr kumimoji="1" lang="ja-JP" altLang="en-US" sz="14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sym typeface="Arial"/>
              </a:rPr>
              <a:t>起因する内容と</a:t>
            </a:r>
            <a:br>
              <a:rPr kumimoji="1" lang="en-US" altLang="ja-JP" sz="14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sym typeface="Arial"/>
              </a:rPr>
            </a:br>
            <a:r>
              <a:rPr kumimoji="1" lang="ja-JP" altLang="en-US" sz="14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sym typeface="Arial"/>
              </a:rPr>
              <a:t>判明</a:t>
            </a:r>
          </a:p>
        </p:txBody>
      </p:sp>
      <p:sp>
        <p:nvSpPr>
          <p:cNvPr id="53" name="正方形/長方形 52">
            <a:extLst>
              <a:ext uri="{FF2B5EF4-FFF2-40B4-BE49-F238E27FC236}">
                <a16:creationId xmlns:a16="http://schemas.microsoft.com/office/drawing/2014/main" id="{2DBB76A5-EBDF-4B43-86AF-5A6E6C4BC302}"/>
              </a:ext>
            </a:extLst>
          </p:cNvPr>
          <p:cNvSpPr/>
          <p:nvPr/>
        </p:nvSpPr>
        <p:spPr>
          <a:xfrm>
            <a:off x="7831804" y="5345295"/>
            <a:ext cx="1336526" cy="248575"/>
          </a:xfrm>
          <a:prstGeom prst="rect">
            <a:avLst/>
          </a:prstGeom>
          <a:solidFill>
            <a:srgbClr val="0066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sz="1400" b="0" i="0" u="none" strike="noStrike" kern="0" cap="none" spc="0" normalizeH="0" baseline="0" noProof="0" dirty="0">
                <a:ln>
                  <a:noFill/>
                </a:ln>
                <a:solidFill>
                  <a:srgbClr val="FFFFFF"/>
                </a:solidFill>
                <a:effectLst/>
                <a:uLnTx/>
                <a:uFillTx/>
                <a:latin typeface="UD デジタル 教科書体 NK-R" panose="02020400000000000000" pitchFamily="18" charset="-128"/>
                <a:ea typeface="UD デジタル 教科書体 NK-R" panose="02020400000000000000" pitchFamily="18" charset="-128"/>
                <a:sym typeface="Arial"/>
              </a:rPr>
              <a:t>NUTANIX</a:t>
            </a:r>
            <a:endParaRPr kumimoji="1" lang="ja-JP" altLang="en-US" sz="1400" b="0" i="0" u="none" strike="noStrike" kern="0" cap="none" spc="0" normalizeH="0" baseline="0" noProof="0" dirty="0">
              <a:ln>
                <a:noFill/>
              </a:ln>
              <a:solidFill>
                <a:srgbClr val="FFFFFF"/>
              </a:solidFill>
              <a:effectLst/>
              <a:uLnTx/>
              <a:uFillTx/>
              <a:latin typeface="UD デジタル 教科書体 NK-R" panose="02020400000000000000" pitchFamily="18" charset="-128"/>
              <a:ea typeface="UD デジタル 教科書体 NK-R" panose="02020400000000000000" pitchFamily="18" charset="-128"/>
              <a:sym typeface="Arial"/>
            </a:endParaRPr>
          </a:p>
        </p:txBody>
      </p:sp>
      <p:cxnSp>
        <p:nvCxnSpPr>
          <p:cNvPr id="57" name="コネクタ: カギ線 56">
            <a:extLst>
              <a:ext uri="{FF2B5EF4-FFF2-40B4-BE49-F238E27FC236}">
                <a16:creationId xmlns:a16="http://schemas.microsoft.com/office/drawing/2014/main" id="{A2FA68C2-228D-485D-A0D1-B0168B1E0939}"/>
              </a:ext>
            </a:extLst>
          </p:cNvPr>
          <p:cNvCxnSpPr>
            <a:cxnSpLocks/>
            <a:stCxn id="22" idx="3"/>
            <a:endCxn id="28" idx="1"/>
          </p:cNvCxnSpPr>
          <p:nvPr/>
        </p:nvCxnSpPr>
        <p:spPr>
          <a:xfrm>
            <a:off x="3925410" y="3546368"/>
            <a:ext cx="431610" cy="1685269"/>
          </a:xfrm>
          <a:prstGeom prst="bentConnector3">
            <a:avLst>
              <a:gd name="adj1" fmla="val 50272"/>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7" name="コネクタ: カギ線 66">
            <a:extLst>
              <a:ext uri="{FF2B5EF4-FFF2-40B4-BE49-F238E27FC236}">
                <a16:creationId xmlns:a16="http://schemas.microsoft.com/office/drawing/2014/main" id="{EC227E66-727F-4AB3-9023-4B05C006FB05}"/>
              </a:ext>
            </a:extLst>
          </p:cNvPr>
          <p:cNvCxnSpPr>
            <a:cxnSpLocks/>
            <a:stCxn id="50" idx="3"/>
            <a:endCxn id="52" idx="1"/>
          </p:cNvCxnSpPr>
          <p:nvPr/>
        </p:nvCxnSpPr>
        <p:spPr>
          <a:xfrm>
            <a:off x="7430938" y="5228949"/>
            <a:ext cx="400866" cy="743736"/>
          </a:xfrm>
          <a:prstGeom prst="bentConnector3">
            <a:avLst>
              <a:gd name="adj1" fmla="val 50000"/>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77" name="正方形/長方形 76">
            <a:extLst>
              <a:ext uri="{FF2B5EF4-FFF2-40B4-BE49-F238E27FC236}">
                <a16:creationId xmlns:a16="http://schemas.microsoft.com/office/drawing/2014/main" id="{9400308C-030E-405B-87FD-09F048B96766}"/>
              </a:ext>
            </a:extLst>
          </p:cNvPr>
          <p:cNvSpPr/>
          <p:nvPr/>
        </p:nvSpPr>
        <p:spPr>
          <a:xfrm>
            <a:off x="9661428" y="4771749"/>
            <a:ext cx="1336526" cy="914400"/>
          </a:xfrm>
          <a:prstGeom prst="rect">
            <a:avLst/>
          </a:prstGeom>
          <a:solidFill>
            <a:srgbClr val="CCFFCC"/>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14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sym typeface="Arial"/>
              </a:rPr>
              <a:t>ケース</a:t>
            </a:r>
            <a:br>
              <a:rPr kumimoji="1" lang="en-US" altLang="ja-JP" sz="14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sym typeface="Arial"/>
              </a:rPr>
            </a:br>
            <a:r>
              <a:rPr kumimoji="1" lang="ja-JP" altLang="en-US" sz="14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sym typeface="Arial"/>
              </a:rPr>
              <a:t>クローズ</a:t>
            </a:r>
          </a:p>
        </p:txBody>
      </p:sp>
      <p:sp>
        <p:nvSpPr>
          <p:cNvPr id="78" name="正方形/長方形 77">
            <a:extLst>
              <a:ext uri="{FF2B5EF4-FFF2-40B4-BE49-F238E27FC236}">
                <a16:creationId xmlns:a16="http://schemas.microsoft.com/office/drawing/2014/main" id="{51829710-0E81-4D07-9C0A-084DB62B4D95}"/>
              </a:ext>
            </a:extLst>
          </p:cNvPr>
          <p:cNvSpPr/>
          <p:nvPr/>
        </p:nvSpPr>
        <p:spPr>
          <a:xfrm>
            <a:off x="9661428" y="4436747"/>
            <a:ext cx="1336526" cy="248575"/>
          </a:xfrm>
          <a:prstGeom prst="rect">
            <a:avLst/>
          </a:prstGeom>
          <a:solidFill>
            <a:srgbClr val="0066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sz="1400" b="0" i="0" u="none" strike="noStrike" kern="0" cap="none" spc="0" normalizeH="0" baseline="0" noProof="0" dirty="0">
                <a:ln>
                  <a:noFill/>
                </a:ln>
                <a:solidFill>
                  <a:srgbClr val="FFFFFF"/>
                </a:solidFill>
                <a:effectLst/>
                <a:uLnTx/>
                <a:uFillTx/>
                <a:latin typeface="UD デジタル 教科書体 NK-R" panose="02020400000000000000" pitchFamily="18" charset="-128"/>
                <a:ea typeface="UD デジタル 教科書体 NK-R" panose="02020400000000000000" pitchFamily="18" charset="-128"/>
                <a:sym typeface="Arial"/>
              </a:rPr>
              <a:t>NUTANIX</a:t>
            </a:r>
            <a:endParaRPr kumimoji="1" lang="ja-JP" altLang="en-US" sz="1400" b="0" i="0" u="none" strike="noStrike" kern="0" cap="none" spc="0" normalizeH="0" baseline="0" noProof="0" dirty="0">
              <a:ln>
                <a:noFill/>
              </a:ln>
              <a:solidFill>
                <a:srgbClr val="FFFFFF"/>
              </a:solidFill>
              <a:effectLst/>
              <a:uLnTx/>
              <a:uFillTx/>
              <a:latin typeface="UD デジタル 教科書体 NK-R" panose="02020400000000000000" pitchFamily="18" charset="-128"/>
              <a:ea typeface="UD デジタル 教科書体 NK-R" panose="02020400000000000000" pitchFamily="18" charset="-128"/>
              <a:sym typeface="Arial"/>
            </a:endParaRPr>
          </a:p>
        </p:txBody>
      </p:sp>
      <p:cxnSp>
        <p:nvCxnSpPr>
          <p:cNvPr id="79" name="直線矢印コネクタ 78">
            <a:extLst>
              <a:ext uri="{FF2B5EF4-FFF2-40B4-BE49-F238E27FC236}">
                <a16:creationId xmlns:a16="http://schemas.microsoft.com/office/drawing/2014/main" id="{1D611A3C-F03A-444A-BC38-1C4E9B554961}"/>
              </a:ext>
            </a:extLst>
          </p:cNvPr>
          <p:cNvCxnSpPr>
            <a:cxnSpLocks/>
            <a:stCxn id="28" idx="3"/>
            <a:endCxn id="50" idx="1"/>
          </p:cNvCxnSpPr>
          <p:nvPr/>
        </p:nvCxnSpPr>
        <p:spPr>
          <a:xfrm flipV="1">
            <a:off x="5693546" y="5228949"/>
            <a:ext cx="400866" cy="2688"/>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82" name="直線矢印コネクタ 81">
            <a:extLst>
              <a:ext uri="{FF2B5EF4-FFF2-40B4-BE49-F238E27FC236}">
                <a16:creationId xmlns:a16="http://schemas.microsoft.com/office/drawing/2014/main" id="{1DC2D3D3-2EBE-4290-8DCA-79FB8EEA1685}"/>
              </a:ext>
            </a:extLst>
          </p:cNvPr>
          <p:cNvCxnSpPr>
            <a:cxnSpLocks/>
            <a:stCxn id="50" idx="3"/>
            <a:endCxn id="77" idx="1"/>
          </p:cNvCxnSpPr>
          <p:nvPr/>
        </p:nvCxnSpPr>
        <p:spPr>
          <a:xfrm>
            <a:off x="7430938" y="5228949"/>
            <a:ext cx="2230490"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87" name="テキスト ボックス 86">
            <a:extLst>
              <a:ext uri="{FF2B5EF4-FFF2-40B4-BE49-F238E27FC236}">
                <a16:creationId xmlns:a16="http://schemas.microsoft.com/office/drawing/2014/main" id="{EF49B79A-6646-46E2-A0CC-354BD6CDBBF8}"/>
              </a:ext>
            </a:extLst>
          </p:cNvPr>
          <p:cNvSpPr txBox="1"/>
          <p:nvPr/>
        </p:nvSpPr>
        <p:spPr>
          <a:xfrm>
            <a:off x="7106015" y="3333480"/>
            <a:ext cx="2640129"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800" b="0" i="0" u="none" strike="noStrike" kern="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Arial"/>
                <a:sym typeface="Arial"/>
              </a:rPr>
              <a:t>ソフトウェアが原因とわかった場合、お客様に連絡をする</a:t>
            </a:r>
          </a:p>
        </p:txBody>
      </p:sp>
      <p:sp>
        <p:nvSpPr>
          <p:cNvPr id="88" name="テキスト ボックス 87">
            <a:extLst>
              <a:ext uri="{FF2B5EF4-FFF2-40B4-BE49-F238E27FC236}">
                <a16:creationId xmlns:a16="http://schemas.microsoft.com/office/drawing/2014/main" id="{6CB4CFB0-D760-4790-9DC2-FDDEC50CE99F}"/>
              </a:ext>
            </a:extLst>
          </p:cNvPr>
          <p:cNvSpPr txBox="1"/>
          <p:nvPr/>
        </p:nvSpPr>
        <p:spPr>
          <a:xfrm>
            <a:off x="8737600" y="6415472"/>
            <a:ext cx="2953910" cy="230832"/>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900" b="0" i="0" u="none" strike="noStrike" kern="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Arial"/>
                <a:sym typeface="Arial"/>
              </a:rPr>
              <a:t>ハードウェアが原因とわかった場合、お客様に連絡をする</a:t>
            </a:r>
          </a:p>
        </p:txBody>
      </p:sp>
      <p:sp>
        <p:nvSpPr>
          <p:cNvPr id="4" name="テキスト ボックス 3">
            <a:extLst>
              <a:ext uri="{FF2B5EF4-FFF2-40B4-BE49-F238E27FC236}">
                <a16:creationId xmlns:a16="http://schemas.microsoft.com/office/drawing/2014/main" id="{75B89100-C82B-84ED-254B-B46D72F0288D}"/>
              </a:ext>
            </a:extLst>
          </p:cNvPr>
          <p:cNvSpPr txBox="1"/>
          <p:nvPr/>
        </p:nvSpPr>
        <p:spPr>
          <a:xfrm>
            <a:off x="419006" y="5687828"/>
            <a:ext cx="6978009" cy="584775"/>
          </a:xfrm>
          <a:prstGeom prst="rect">
            <a:avLst/>
          </a:prstGeom>
          <a:solidFill>
            <a:schemeClr val="tx1"/>
          </a:solid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FFC000"/>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平日日中は</a:t>
            </a:r>
            <a:r>
              <a:rPr kumimoji="1" lang="en-US" altLang="ja-JP" sz="1600" b="0" i="0" u="none" strike="noStrike" kern="1200" cap="none" spc="0" normalizeH="0" baseline="0" noProof="0" dirty="0">
                <a:ln>
                  <a:noFill/>
                </a:ln>
                <a:solidFill>
                  <a:srgbClr val="FFC000"/>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Nutanix Japan</a:t>
            </a:r>
            <a:r>
              <a:rPr kumimoji="1" lang="ja-JP" altLang="en-US" sz="1600" b="0" i="0" u="none" strike="noStrike" kern="1200" cap="none" spc="0" normalizeH="0" baseline="0" noProof="0" dirty="0">
                <a:ln>
                  <a:noFill/>
                </a:ln>
                <a:solidFill>
                  <a:srgbClr val="FFC000"/>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による日本語対応ですが</a:t>
            </a:r>
            <a:endParaRPr kumimoji="1" lang="en-US" altLang="ja-JP" sz="1600" b="0" i="0" u="none" strike="noStrike" kern="1200" cap="none" spc="0" normalizeH="0" baseline="0" noProof="0" dirty="0">
              <a:ln>
                <a:noFill/>
              </a:ln>
              <a:solidFill>
                <a:srgbClr val="FFC000"/>
              </a:solidFill>
              <a:effectLst/>
              <a:uLnTx/>
              <a:uFillTx/>
              <a:latin typeface="UD デジタル 教科書体 NK-R" panose="02020400000000000000" pitchFamily="18" charset="-128"/>
              <a:ea typeface="UD デジタル 教科書体 NK-R" panose="02020400000000000000" pitchFamily="18" charset="-128"/>
              <a:cs typeface="Arial"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FFC000"/>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土日祝日夜間は原則英語対応</a:t>
            </a:r>
            <a:r>
              <a:rPr kumimoji="1" lang="en-US" altLang="ja-JP" sz="1600" b="0" i="0" u="none" strike="noStrike" kern="1200" cap="none" spc="0" normalizeH="0" baseline="0" noProof="0" dirty="0">
                <a:ln>
                  <a:noFill/>
                </a:ln>
                <a:solidFill>
                  <a:srgbClr val="FFC000"/>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a:t>
            </a:r>
            <a:r>
              <a:rPr kumimoji="1" lang="ja-JP" altLang="en-US" sz="1600" b="0" i="0" u="none" strike="noStrike" kern="1200" cap="none" spc="0" normalizeH="0" baseline="0" noProof="0" dirty="0">
                <a:ln>
                  <a:noFill/>
                </a:ln>
                <a:solidFill>
                  <a:srgbClr val="FFC000"/>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障害の重度によっては日本語対応）</a:t>
            </a:r>
          </a:p>
        </p:txBody>
      </p:sp>
      <p:sp>
        <p:nvSpPr>
          <p:cNvPr id="5" name="正方形/長方形 4">
            <a:extLst>
              <a:ext uri="{FF2B5EF4-FFF2-40B4-BE49-F238E27FC236}">
                <a16:creationId xmlns:a16="http://schemas.microsoft.com/office/drawing/2014/main" id="{63AA93EA-2B9A-8A1C-4EF0-2CB96267A1F7}"/>
              </a:ext>
            </a:extLst>
          </p:cNvPr>
          <p:cNvSpPr/>
          <p:nvPr/>
        </p:nvSpPr>
        <p:spPr>
          <a:xfrm>
            <a:off x="7893292" y="2090392"/>
            <a:ext cx="1336526" cy="248575"/>
          </a:xfrm>
          <a:prstGeom prst="rect">
            <a:avLst/>
          </a:prstGeom>
          <a:solidFill>
            <a:schemeClr val="accent6">
              <a:lumMod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sz="1400" b="0" i="0" u="none" strike="noStrike" kern="0" cap="none" spc="0" normalizeH="0" baseline="0" noProof="0" dirty="0">
                <a:ln>
                  <a:noFill/>
                </a:ln>
                <a:solidFill>
                  <a:srgbClr val="FFFFFF"/>
                </a:solidFill>
                <a:effectLst/>
                <a:uLnTx/>
                <a:uFillTx/>
                <a:latin typeface="UD デジタル 教科書体 NK-R" panose="02020400000000000000" pitchFamily="18" charset="-128"/>
                <a:ea typeface="UD デジタル 教科書体 NK-R" panose="02020400000000000000" pitchFamily="18" charset="-128"/>
                <a:sym typeface="Arial"/>
              </a:rPr>
              <a:t>Lenovo</a:t>
            </a:r>
            <a:r>
              <a:rPr kumimoji="1" lang="en-US" altLang="ja-JP" sz="1000" b="0" i="0" u="none" strike="noStrike" kern="0" cap="none" spc="0" normalizeH="0" baseline="0" noProof="0" dirty="0">
                <a:ln>
                  <a:noFill/>
                </a:ln>
                <a:solidFill>
                  <a:srgbClr val="FFFF00"/>
                </a:solidFill>
                <a:effectLst/>
                <a:uLnTx/>
                <a:uFillTx/>
                <a:latin typeface="UD デジタル 教科書体 NK-R" panose="02020400000000000000" pitchFamily="18" charset="-128"/>
                <a:ea typeface="UD デジタル 教科書体 NK-R" panose="02020400000000000000" pitchFamily="18" charset="-128"/>
                <a:sym typeface="Arial"/>
              </a:rPr>
              <a:t>+Nutanix</a:t>
            </a:r>
            <a:endParaRPr kumimoji="1" lang="ja-JP" altLang="en-US" sz="1400" b="0" i="0" u="none" strike="noStrike" kern="0" cap="none" spc="0" normalizeH="0" baseline="0" noProof="0" dirty="0">
              <a:ln>
                <a:noFill/>
              </a:ln>
              <a:solidFill>
                <a:srgbClr val="FFFF00"/>
              </a:solidFill>
              <a:effectLst/>
              <a:uLnTx/>
              <a:uFillTx/>
              <a:latin typeface="UD デジタル 教科書体 NK-R" panose="02020400000000000000" pitchFamily="18" charset="-128"/>
              <a:ea typeface="UD デジタル 教科書体 NK-R" panose="02020400000000000000" pitchFamily="18" charset="-128"/>
              <a:sym typeface="Arial"/>
            </a:endParaRPr>
          </a:p>
        </p:txBody>
      </p:sp>
      <p:cxnSp>
        <p:nvCxnSpPr>
          <p:cNvPr id="70" name="コネクタ: カギ線 69">
            <a:extLst>
              <a:ext uri="{FF2B5EF4-FFF2-40B4-BE49-F238E27FC236}">
                <a16:creationId xmlns:a16="http://schemas.microsoft.com/office/drawing/2014/main" id="{A66E5456-82DE-48EC-83AC-A6A3145ED477}"/>
              </a:ext>
            </a:extLst>
          </p:cNvPr>
          <p:cNvCxnSpPr>
            <a:cxnSpLocks/>
            <a:stCxn id="52" idx="3"/>
            <a:endCxn id="17" idx="0"/>
          </p:cNvCxnSpPr>
          <p:nvPr/>
        </p:nvCxnSpPr>
        <p:spPr>
          <a:xfrm flipH="1" flipV="1">
            <a:off x="3257147" y="1171852"/>
            <a:ext cx="5911183" cy="4800833"/>
          </a:xfrm>
          <a:prstGeom prst="bentConnector4">
            <a:avLst>
              <a:gd name="adj1" fmla="val -3867"/>
              <a:gd name="adj2" fmla="val 104762"/>
            </a:avLst>
          </a:prstGeom>
          <a:ln w="38100">
            <a:solidFill>
              <a:srgbClr val="00B05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1C53D8D1-8B06-ED61-A55C-58A3324F9D5C}"/>
              </a:ext>
            </a:extLst>
          </p:cNvPr>
          <p:cNvSpPr>
            <a:spLocks noGrp="1"/>
          </p:cNvSpPr>
          <p:nvPr>
            <p:ph type="sldNum" sz="quarter" idx="4"/>
          </p:nvPr>
        </p:nvSpPr>
        <p:spPr>
          <a:xfrm>
            <a:off x="11672569" y="6400800"/>
            <a:ext cx="439026" cy="155448"/>
          </a:xfrm>
          <a:prstGeom prst="rect">
            <a:avLst/>
          </a:prstGeom>
        </p:spPr>
        <p:txBody>
          <a:bodyPr vert="horz" lIns="0" tIns="0" rIns="0" bIns="0" rtlCol="0" anchor="ctr"/>
          <a:lstStyle>
            <a:lvl1pPr algn="ctr">
              <a:defRPr sz="1000">
                <a:solidFill>
                  <a:schemeClr val="bg1"/>
                </a:solidFill>
                <a:latin typeface="Arial" panose="020B0604020202020204" pitchFamily="34" charset="0"/>
                <a:cs typeface="Arial" panose="020B0604020202020204" pitchFamily="34" charset="0"/>
              </a:defRPr>
            </a:lvl1pPr>
          </a:lstStyle>
          <a:p>
            <a:fld id="{6D22F896-40B5-4ADD-8801-0D06FADFA095}" type="slidenum">
              <a:rPr lang="en-US" smtClean="0"/>
              <a:pPr/>
              <a:t>30</a:t>
            </a:fld>
            <a:endParaRPr lang="en-US" dirty="0"/>
          </a:p>
        </p:txBody>
      </p:sp>
    </p:spTree>
    <p:extLst>
      <p:ext uri="{BB962C8B-B14F-4D97-AF65-F5344CB8AC3E}">
        <p14:creationId xmlns:p14="http://schemas.microsoft.com/office/powerpoint/2010/main" val="1205165355"/>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9E4FC69E-57F4-E571-9A14-710AB3CBBD85}"/>
              </a:ext>
            </a:extLst>
          </p:cNvPr>
          <p:cNvSpPr>
            <a:spLocks noGrp="1"/>
          </p:cNvSpPr>
          <p:nvPr>
            <p:ph type="title"/>
          </p:nvPr>
        </p:nvSpPr>
        <p:spPr/>
        <p:txBody>
          <a:bodyPr/>
          <a:lstStyle/>
          <a:p>
            <a:r>
              <a:rPr lang="ja-JP" altLang="en-US" dirty="0">
                <a:latin typeface="UD デジタル 教科書体 N-R" panose="02020400000000000000" pitchFamily="17" charset="-128"/>
                <a:ea typeface="UD デジタル 教科書体 N-R" panose="02020400000000000000" pitchFamily="17" charset="-128"/>
              </a:rPr>
              <a:t>新ライセンスの特長</a:t>
            </a:r>
            <a:r>
              <a:rPr lang="en-US" altLang="ja-JP" dirty="0">
                <a:latin typeface="UD デジタル 教科書体 N-R" panose="02020400000000000000" pitchFamily="17" charset="-128"/>
                <a:ea typeface="UD デジタル 教科書体 N-R" panose="02020400000000000000" pitchFamily="17" charset="-128"/>
              </a:rPr>
              <a:t>(</a:t>
            </a:r>
            <a:r>
              <a:rPr lang="ja-JP" altLang="en-US" dirty="0">
                <a:latin typeface="UD デジタル 教科書体 N-R" panose="02020400000000000000" pitchFamily="17" charset="-128"/>
                <a:ea typeface="UD デジタル 教科書体 N-R" panose="02020400000000000000" pitchFamily="17" charset="-128"/>
              </a:rPr>
              <a:t>ライセンスも</a:t>
            </a:r>
            <a:r>
              <a:rPr lang="en-US" altLang="ja-JP" dirty="0">
                <a:latin typeface="UD デジタル 教科書体 N-R" panose="02020400000000000000" pitchFamily="17" charset="-128"/>
                <a:ea typeface="UD デジタル 教科書体 N-R" panose="02020400000000000000" pitchFamily="17" charset="-128"/>
              </a:rPr>
              <a:t>Lenovo</a:t>
            </a:r>
            <a:r>
              <a:rPr lang="ja-JP" altLang="en-US" dirty="0">
                <a:latin typeface="UD デジタル 教科書体 N-R" panose="02020400000000000000" pitchFamily="17" charset="-128"/>
                <a:ea typeface="UD デジタル 教科書体 N-R" panose="02020400000000000000" pitchFamily="17" charset="-128"/>
              </a:rPr>
              <a:t>から提供できます）</a:t>
            </a:r>
          </a:p>
        </p:txBody>
      </p:sp>
      <p:graphicFrame>
        <p:nvGraphicFramePr>
          <p:cNvPr id="5" name="表 5">
            <a:extLst>
              <a:ext uri="{FF2B5EF4-FFF2-40B4-BE49-F238E27FC236}">
                <a16:creationId xmlns:a16="http://schemas.microsoft.com/office/drawing/2014/main" id="{C6C080FC-EB08-B7FF-383E-2EBD33FFE403}"/>
              </a:ext>
            </a:extLst>
          </p:cNvPr>
          <p:cNvGraphicFramePr>
            <a:graphicFrameLocks noGrp="1"/>
          </p:cNvGraphicFramePr>
          <p:nvPr>
            <p:extLst>
              <p:ext uri="{D42A27DB-BD31-4B8C-83A1-F6EECF244321}">
                <p14:modId xmlns:p14="http://schemas.microsoft.com/office/powerpoint/2010/main" val="2775183383"/>
              </p:ext>
            </p:extLst>
          </p:nvPr>
        </p:nvGraphicFramePr>
        <p:xfrm>
          <a:off x="348570" y="1456780"/>
          <a:ext cx="11771311" cy="4709160"/>
        </p:xfrm>
        <a:graphic>
          <a:graphicData uri="http://schemas.openxmlformats.org/drawingml/2006/table">
            <a:tbl>
              <a:tblPr firstRow="1" bandRow="1">
                <a:tableStyleId>{5940675A-B579-460E-94D1-54222C63F5DA}</a:tableStyleId>
              </a:tblPr>
              <a:tblGrid>
                <a:gridCol w="2500766">
                  <a:extLst>
                    <a:ext uri="{9D8B030D-6E8A-4147-A177-3AD203B41FA5}">
                      <a16:colId xmlns:a16="http://schemas.microsoft.com/office/drawing/2014/main" val="1670496503"/>
                    </a:ext>
                  </a:extLst>
                </a:gridCol>
                <a:gridCol w="1894114">
                  <a:extLst>
                    <a:ext uri="{9D8B030D-6E8A-4147-A177-3AD203B41FA5}">
                      <a16:colId xmlns:a16="http://schemas.microsoft.com/office/drawing/2014/main" val="1882807459"/>
                    </a:ext>
                  </a:extLst>
                </a:gridCol>
                <a:gridCol w="1890032">
                  <a:extLst>
                    <a:ext uri="{9D8B030D-6E8A-4147-A177-3AD203B41FA5}">
                      <a16:colId xmlns:a16="http://schemas.microsoft.com/office/drawing/2014/main" val="854462320"/>
                    </a:ext>
                  </a:extLst>
                </a:gridCol>
                <a:gridCol w="2665639">
                  <a:extLst>
                    <a:ext uri="{9D8B030D-6E8A-4147-A177-3AD203B41FA5}">
                      <a16:colId xmlns:a16="http://schemas.microsoft.com/office/drawing/2014/main" val="2282396384"/>
                    </a:ext>
                  </a:extLst>
                </a:gridCol>
                <a:gridCol w="2820760">
                  <a:extLst>
                    <a:ext uri="{9D8B030D-6E8A-4147-A177-3AD203B41FA5}">
                      <a16:colId xmlns:a16="http://schemas.microsoft.com/office/drawing/2014/main" val="1973773453"/>
                    </a:ext>
                  </a:extLst>
                </a:gridCol>
              </a:tblGrid>
              <a:tr h="0">
                <a:tc>
                  <a:txBody>
                    <a:bodyPr/>
                    <a:lstStyle/>
                    <a:p>
                      <a:r>
                        <a:rPr kumimoji="1" lang="ja-JP" altLang="en-US" sz="1800" dirty="0">
                          <a:solidFill>
                            <a:schemeClr val="bg1"/>
                          </a:solidFill>
                          <a:latin typeface="UD デジタル 教科書体 N-R" panose="02020400000000000000" pitchFamily="17" charset="-128"/>
                          <a:ea typeface="UD デジタル 教科書体 N-R" panose="02020400000000000000" pitchFamily="17" charset="-128"/>
                        </a:rPr>
                        <a:t>旧ライセンスの機能名</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50000"/>
                        <a:lumOff val="50000"/>
                      </a:schemeClr>
                    </a:solidFill>
                  </a:tcPr>
                </a:tc>
                <a:tc>
                  <a:txBody>
                    <a:bodyPr/>
                    <a:lstStyle/>
                    <a:p>
                      <a:r>
                        <a:rPr kumimoji="1" lang="ja-JP" altLang="en-US" sz="1800" dirty="0">
                          <a:solidFill>
                            <a:schemeClr val="bg1"/>
                          </a:solidFill>
                          <a:latin typeface="UD デジタル 教科書体 N-R" panose="02020400000000000000" pitchFamily="17" charset="-128"/>
                          <a:ea typeface="UD デジタル 教科書体 N-R" panose="02020400000000000000" pitchFamily="17" charset="-128"/>
                        </a:rPr>
                        <a:t>新ライセンス名</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50000"/>
                        <a:lumOff val="50000"/>
                      </a:schemeClr>
                    </a:solidFill>
                  </a:tcPr>
                </a:tc>
                <a:tc>
                  <a:txBody>
                    <a:bodyPr/>
                    <a:lstStyle/>
                    <a:p>
                      <a:r>
                        <a:rPr kumimoji="1" lang="ja-JP" altLang="en-US" sz="1800" dirty="0">
                          <a:solidFill>
                            <a:schemeClr val="bg1"/>
                          </a:solidFill>
                          <a:latin typeface="UD デジタル 教科書体 N-R" panose="02020400000000000000" pitchFamily="17" charset="-128"/>
                          <a:ea typeface="UD デジタル 教科書体 N-R" panose="02020400000000000000" pitchFamily="17" charset="-128"/>
                        </a:rPr>
                        <a:t>課金対象</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50000"/>
                        <a:lumOff val="50000"/>
                      </a:schemeClr>
                    </a:solidFill>
                  </a:tcPr>
                </a:tc>
                <a:tc>
                  <a:txBody>
                    <a:bodyPr/>
                    <a:lstStyle/>
                    <a:p>
                      <a:r>
                        <a:rPr kumimoji="1" lang="ja-JP" altLang="en-US" sz="1800" dirty="0">
                          <a:solidFill>
                            <a:schemeClr val="bg1"/>
                          </a:solidFill>
                          <a:latin typeface="UD デジタル 教科書体 N-R" panose="02020400000000000000" pitchFamily="17" charset="-128"/>
                          <a:ea typeface="UD デジタル 教科書体 N-R" panose="02020400000000000000" pitchFamily="17" charset="-128"/>
                        </a:rPr>
                        <a:t>グレード</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50000"/>
                        <a:lumOff val="50000"/>
                      </a:schemeClr>
                    </a:solidFill>
                  </a:tcPr>
                </a:tc>
                <a:tc>
                  <a:txBody>
                    <a:bodyPr/>
                    <a:lstStyle/>
                    <a:p>
                      <a:r>
                        <a:rPr kumimoji="1" lang="ja-JP" altLang="en-US" sz="1800" dirty="0">
                          <a:solidFill>
                            <a:schemeClr val="bg1"/>
                          </a:solidFill>
                          <a:latin typeface="UD デジタル 教科書体 N-R" panose="02020400000000000000" pitchFamily="17" charset="-128"/>
                          <a:ea typeface="UD デジタル 教科書体 N-R" panose="02020400000000000000" pitchFamily="17" charset="-128"/>
                        </a:rPr>
                        <a:t>特長</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50000"/>
                        <a:lumOff val="50000"/>
                      </a:schemeClr>
                    </a:solidFill>
                  </a:tcPr>
                </a:tc>
                <a:extLst>
                  <a:ext uri="{0D108BD9-81ED-4DB2-BD59-A6C34878D82A}">
                    <a16:rowId xmlns:a16="http://schemas.microsoft.com/office/drawing/2014/main" val="2726541243"/>
                  </a:ext>
                </a:extLst>
              </a:tr>
              <a:tr h="370840">
                <a:tc>
                  <a:txBody>
                    <a:bodyPr/>
                    <a:lstStyle/>
                    <a:p>
                      <a:r>
                        <a:rPr kumimoji="1" lang="en-US" altLang="ja-JP" sz="1800" dirty="0">
                          <a:solidFill>
                            <a:schemeClr val="bg1"/>
                          </a:solidFill>
                          <a:latin typeface="UD デジタル 教科書体 N-R" panose="02020400000000000000" pitchFamily="17" charset="-128"/>
                          <a:ea typeface="UD デジタル 教科書体 N-R" panose="02020400000000000000" pitchFamily="17" charset="-128"/>
                        </a:rPr>
                        <a:t>AOS</a:t>
                      </a:r>
                      <a:r>
                        <a:rPr kumimoji="1" lang="ja-JP" altLang="en-US" sz="1800" dirty="0">
                          <a:solidFill>
                            <a:schemeClr val="bg1"/>
                          </a:solidFill>
                          <a:latin typeface="UD デジタル 教科書体 N-R" panose="02020400000000000000" pitchFamily="17" charset="-128"/>
                          <a:ea typeface="UD デジタル 教科書体 N-R" panose="02020400000000000000" pitchFamily="17" charset="-128"/>
                        </a:rPr>
                        <a:t>　</a:t>
                      </a:r>
                      <a:r>
                        <a:rPr kumimoji="1" lang="en-US" altLang="ja-JP" sz="1800" dirty="0">
                          <a:solidFill>
                            <a:schemeClr val="bg1"/>
                          </a:solidFill>
                          <a:latin typeface="UD デジタル 教科書体 N-R" panose="02020400000000000000" pitchFamily="17" charset="-128"/>
                          <a:ea typeface="UD デジタル 教科書体 N-R" panose="02020400000000000000" pitchFamily="17" charset="-128"/>
                        </a:rPr>
                        <a:t>+</a:t>
                      </a:r>
                      <a:r>
                        <a:rPr kumimoji="1" lang="ja-JP" altLang="en-US" sz="1800" dirty="0">
                          <a:solidFill>
                            <a:schemeClr val="bg1"/>
                          </a:solidFill>
                          <a:latin typeface="UD デジタル 教科書体 N-R" panose="02020400000000000000" pitchFamily="17" charset="-128"/>
                          <a:ea typeface="UD デジタル 教科書体 N-R" panose="02020400000000000000" pitchFamily="17" charset="-128"/>
                        </a:rPr>
                        <a:t>　</a:t>
                      </a:r>
                      <a:r>
                        <a:rPr kumimoji="1" lang="en-US" altLang="ja-JP" sz="1800" dirty="0">
                          <a:solidFill>
                            <a:schemeClr val="bg1"/>
                          </a:solidFill>
                          <a:latin typeface="UD デジタル 教科書体 N-R" panose="02020400000000000000" pitchFamily="17" charset="-128"/>
                          <a:ea typeface="UD デジタル 教科書体 N-R" panose="02020400000000000000" pitchFamily="17" charset="-128"/>
                        </a:rPr>
                        <a:t>Prism Pro</a:t>
                      </a:r>
                      <a:endParaRPr kumimoji="1" lang="ja-JP" altLang="en-US" sz="1800" dirty="0">
                        <a:solidFill>
                          <a:schemeClr val="bg1"/>
                        </a:solidFill>
                        <a:latin typeface="UD デジタル 教科書体 N-R" panose="02020400000000000000" pitchFamily="17" charset="-128"/>
                        <a:ea typeface="UD デジタル 教科書体 N-R" panose="02020400000000000000" pitchFamily="17"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en-US" altLang="ja-JP" sz="1800" dirty="0">
                          <a:solidFill>
                            <a:schemeClr val="bg1"/>
                          </a:solidFill>
                          <a:latin typeface="UD デジタル 教科書体 N-R" panose="02020400000000000000" pitchFamily="17" charset="-128"/>
                          <a:ea typeface="UD デジタル 教科書体 N-R" panose="02020400000000000000" pitchFamily="17" charset="-128"/>
                        </a:rPr>
                        <a:t>NCP</a:t>
                      </a:r>
                      <a:endParaRPr kumimoji="1" lang="ja-JP" altLang="en-US" sz="1800" dirty="0">
                        <a:solidFill>
                          <a:schemeClr val="bg1"/>
                        </a:solidFill>
                        <a:latin typeface="UD デジタル 教科書体 N-R" panose="02020400000000000000" pitchFamily="17" charset="-128"/>
                        <a:ea typeface="UD デジタル 教科書体 N-R" panose="02020400000000000000" pitchFamily="17"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800" dirty="0">
                          <a:solidFill>
                            <a:schemeClr val="bg1"/>
                          </a:solidFill>
                          <a:latin typeface="UD デジタル 教科書体 N-R" panose="02020400000000000000" pitchFamily="17" charset="-128"/>
                          <a:ea typeface="UD デジタル 教科書体 N-R" panose="02020400000000000000" pitchFamily="17" charset="-128"/>
                        </a:rPr>
                        <a:t>コア数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1" lang="en-US" altLang="ja-JP" sz="1800" dirty="0">
                          <a:solidFill>
                            <a:schemeClr val="bg1"/>
                          </a:solidFill>
                          <a:latin typeface="UD デジタル 教科書体 N-R" panose="02020400000000000000" pitchFamily="17" charset="-128"/>
                          <a:ea typeface="UD デジタル 教科書体 N-R" panose="02020400000000000000" pitchFamily="17" charset="-128"/>
                        </a:rPr>
                        <a:t>Starter/Pro/Ultimate</a:t>
                      </a:r>
                      <a:endParaRPr kumimoji="1" lang="ja-JP" altLang="en-US" sz="1800" dirty="0">
                        <a:solidFill>
                          <a:schemeClr val="bg1"/>
                        </a:solidFill>
                        <a:latin typeface="UD デジタル 教科書体 N-R" panose="02020400000000000000" pitchFamily="17" charset="-128"/>
                        <a:ea typeface="UD デジタル 教科書体 N-R" panose="02020400000000000000" pitchFamily="17"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800" dirty="0">
                          <a:solidFill>
                            <a:schemeClr val="bg1"/>
                          </a:solidFill>
                          <a:latin typeface="UD デジタル 教科書体 N-R" panose="02020400000000000000" pitchFamily="17" charset="-128"/>
                          <a:ea typeface="UD デジタル 教科書体 N-R" panose="02020400000000000000" pitchFamily="17" charset="-128"/>
                        </a:rPr>
                        <a:t>セットライセンス</a:t>
                      </a:r>
                      <a:r>
                        <a:rPr kumimoji="1" lang="en-US" altLang="ja-JP" sz="1800" dirty="0">
                          <a:solidFill>
                            <a:schemeClr val="bg1"/>
                          </a:solidFill>
                          <a:latin typeface="UD デジタル 教科書体 N-R" panose="02020400000000000000" pitchFamily="17" charset="-128"/>
                          <a:ea typeface="UD デジタル 教科書体 N-R" panose="02020400000000000000" pitchFamily="17" charset="-128"/>
                        </a:rPr>
                        <a:t>(</a:t>
                      </a:r>
                      <a:r>
                        <a:rPr kumimoji="1" lang="ja-JP" altLang="en-US" sz="1800" dirty="0">
                          <a:solidFill>
                            <a:schemeClr val="bg1"/>
                          </a:solidFill>
                          <a:latin typeface="UD デジタル 教科書体 N-R" panose="02020400000000000000" pitchFamily="17" charset="-128"/>
                          <a:ea typeface="UD デジタル 教科書体 N-R" panose="02020400000000000000" pitchFamily="17" charset="-128"/>
                        </a:rPr>
                        <a:t>高い</a:t>
                      </a:r>
                      <a:r>
                        <a:rPr kumimoji="1" lang="en-US" altLang="ja-JP" sz="1800" dirty="0">
                          <a:solidFill>
                            <a:schemeClr val="bg1"/>
                          </a:solidFill>
                          <a:latin typeface="UD デジタル 教科書体 N-R" panose="02020400000000000000" pitchFamily="17" charset="-128"/>
                          <a:ea typeface="UD デジタル 教科書体 N-R" panose="02020400000000000000" pitchFamily="17" charset="-128"/>
                        </a:rPr>
                        <a:t>)</a:t>
                      </a:r>
                      <a:endParaRPr kumimoji="1" lang="ja-JP" altLang="en-US" sz="1800" dirty="0">
                        <a:solidFill>
                          <a:schemeClr val="bg1"/>
                        </a:solidFill>
                        <a:latin typeface="UD デジタル 教科書体 N-R" panose="02020400000000000000" pitchFamily="17" charset="-128"/>
                        <a:ea typeface="UD デジタル 教科書体 N-R" panose="02020400000000000000" pitchFamily="17"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0254586"/>
                  </a:ext>
                </a:extLst>
              </a:tr>
              <a:tr h="370840">
                <a:tc rowSpan="3">
                  <a:txBody>
                    <a:bodyPr/>
                    <a:lstStyle/>
                    <a:p>
                      <a:r>
                        <a:rPr kumimoji="1" lang="en-US" altLang="ja-JP" sz="1800" dirty="0">
                          <a:solidFill>
                            <a:schemeClr val="bg1"/>
                          </a:solidFill>
                          <a:latin typeface="UD デジタル 教科書体 N-R" panose="02020400000000000000" pitchFamily="17" charset="-128"/>
                          <a:ea typeface="UD デジタル 教科書体 N-R" panose="02020400000000000000" pitchFamily="17" charset="-128"/>
                        </a:rPr>
                        <a:t>AOS</a:t>
                      </a:r>
                      <a:endParaRPr kumimoji="1" lang="ja-JP" altLang="en-US" sz="1800" dirty="0">
                        <a:solidFill>
                          <a:schemeClr val="bg1"/>
                        </a:solidFill>
                        <a:latin typeface="UD デジタル 教科書体 N-R" panose="02020400000000000000" pitchFamily="17" charset="-128"/>
                        <a:ea typeface="UD デジタル 教科書体 N-R" panose="02020400000000000000" pitchFamily="17"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en-US" altLang="ja-JP" sz="1800" dirty="0">
                          <a:solidFill>
                            <a:schemeClr val="bg1"/>
                          </a:solidFill>
                          <a:latin typeface="UD デジタル 教科書体 N-R" panose="02020400000000000000" pitchFamily="17" charset="-128"/>
                          <a:ea typeface="UD デジタル 教科書体 N-R" panose="02020400000000000000" pitchFamily="17" charset="-128"/>
                        </a:rPr>
                        <a:t>NCI</a:t>
                      </a:r>
                      <a:endParaRPr kumimoji="1" lang="ja-JP" altLang="en-US" sz="1800" dirty="0">
                        <a:solidFill>
                          <a:schemeClr val="bg1"/>
                        </a:solidFill>
                        <a:latin typeface="UD デジタル 教科書体 N-R" panose="02020400000000000000" pitchFamily="17" charset="-128"/>
                        <a:ea typeface="UD デジタル 教科書体 N-R" panose="02020400000000000000" pitchFamily="17"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800" dirty="0">
                          <a:solidFill>
                            <a:schemeClr val="bg1"/>
                          </a:solidFill>
                          <a:latin typeface="UD デジタル 教科書体 N-R" panose="02020400000000000000" pitchFamily="17" charset="-128"/>
                          <a:ea typeface="UD デジタル 教科書体 N-R" panose="02020400000000000000" pitchFamily="17" charset="-128"/>
                        </a:rPr>
                        <a:t>コア数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en-US" altLang="ja-JP" sz="1800" dirty="0">
                          <a:solidFill>
                            <a:schemeClr val="accent4">
                              <a:lumMod val="50000"/>
                              <a:lumOff val="50000"/>
                            </a:schemeClr>
                          </a:solidFill>
                          <a:latin typeface="UD デジタル 教科書体 N-R" panose="02020400000000000000" pitchFamily="17" charset="-128"/>
                          <a:ea typeface="UD デジタル 教科書体 N-R" panose="02020400000000000000" pitchFamily="17" charset="-128"/>
                        </a:rPr>
                        <a:t>Starter</a:t>
                      </a:r>
                      <a:r>
                        <a:rPr kumimoji="1" lang="en-US" altLang="ja-JP" sz="1800" dirty="0">
                          <a:solidFill>
                            <a:schemeClr val="bg1"/>
                          </a:solidFill>
                          <a:latin typeface="UD デジタル 教科書体 N-R" panose="02020400000000000000" pitchFamily="17" charset="-128"/>
                          <a:ea typeface="UD デジタル 教科書体 N-R" panose="02020400000000000000" pitchFamily="17" charset="-128"/>
                        </a:rPr>
                        <a:t>/Pro/Ultimate</a:t>
                      </a:r>
                      <a:endParaRPr kumimoji="1" lang="ja-JP" altLang="en-US" sz="1800" dirty="0">
                        <a:solidFill>
                          <a:schemeClr val="bg1"/>
                        </a:solidFill>
                        <a:latin typeface="UD デジタル 教科書体 N-R" panose="02020400000000000000" pitchFamily="17" charset="-128"/>
                        <a:ea typeface="UD デジタル 教科書体 N-R" panose="02020400000000000000" pitchFamily="17"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en-US" altLang="ja-JP" sz="1800" dirty="0">
                          <a:solidFill>
                            <a:schemeClr val="bg1"/>
                          </a:solidFill>
                          <a:latin typeface="UD デジタル 教科書体 N-R" panose="02020400000000000000" pitchFamily="17" charset="-128"/>
                          <a:ea typeface="UD デジタル 教科書体 N-R" panose="02020400000000000000" pitchFamily="17" charset="-128"/>
                        </a:rPr>
                        <a:t>AHV</a:t>
                      </a:r>
                      <a:r>
                        <a:rPr kumimoji="1" lang="ja-JP" altLang="en-US" sz="1800" dirty="0">
                          <a:solidFill>
                            <a:schemeClr val="bg1"/>
                          </a:solidFill>
                          <a:latin typeface="UD デジタル 教科書体 N-R" panose="02020400000000000000" pitchFamily="17" charset="-128"/>
                          <a:ea typeface="UD デジタル 教科書体 N-R" panose="02020400000000000000" pitchFamily="17" charset="-128"/>
                        </a:rPr>
                        <a:t>ユーザ向け</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58994389"/>
                  </a:ext>
                </a:extLst>
              </a:tr>
              <a:tr h="370840">
                <a:tc vMerge="1">
                  <a:txBody>
                    <a:bodyPr/>
                    <a:lstStyle/>
                    <a:p>
                      <a:endParaRPr kumimoji="1" lang="ja-JP" altLang="en-US" sz="1800" dirty="0">
                        <a:solidFill>
                          <a:schemeClr val="bg1"/>
                        </a:solidFill>
                        <a:latin typeface="UD デジタル 教科書体 N-R" panose="02020400000000000000" pitchFamily="17" charset="-128"/>
                        <a:ea typeface="UD デジタル 教科書体 N-R" panose="02020400000000000000" pitchFamily="17"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en-US" altLang="ja-JP" sz="1800" dirty="0">
                          <a:solidFill>
                            <a:srgbClr val="FFC000"/>
                          </a:solidFill>
                          <a:latin typeface="UD デジタル 教科書体 N-R" panose="02020400000000000000" pitchFamily="17" charset="-128"/>
                          <a:ea typeface="UD デジタル 教科書体 N-R" panose="02020400000000000000" pitchFamily="17" charset="-128"/>
                        </a:rPr>
                        <a:t>NCI-D</a:t>
                      </a:r>
                      <a:endParaRPr kumimoji="1" lang="ja-JP" altLang="en-US" sz="1800" dirty="0">
                        <a:solidFill>
                          <a:srgbClr val="FFC000"/>
                        </a:solidFill>
                        <a:latin typeface="UD デジタル 教科書体 N-R" panose="02020400000000000000" pitchFamily="17" charset="-128"/>
                        <a:ea typeface="UD デジタル 教科書体 N-R" panose="02020400000000000000" pitchFamily="17"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1" lang="ja-JP" altLang="en-US" sz="1800" dirty="0">
                          <a:solidFill>
                            <a:schemeClr val="bg1"/>
                          </a:solidFill>
                          <a:latin typeface="UD デジタル 教科書体 N-R" panose="02020400000000000000" pitchFamily="17" charset="-128"/>
                          <a:ea typeface="UD デジタル 教科書体 N-R" panose="02020400000000000000" pitchFamily="17" charset="-128"/>
                        </a:rPr>
                        <a:t>コア数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en-US" altLang="ja-JP" sz="1800" dirty="0">
                          <a:solidFill>
                            <a:schemeClr val="accent4">
                              <a:lumMod val="50000"/>
                              <a:lumOff val="50000"/>
                            </a:schemeClr>
                          </a:solidFill>
                          <a:latin typeface="UD デジタル 教科書体 N-R" panose="02020400000000000000" pitchFamily="17" charset="-128"/>
                          <a:ea typeface="UD デジタル 教科書体 N-R" panose="02020400000000000000" pitchFamily="17" charset="-128"/>
                        </a:rPr>
                        <a:t>Starter</a:t>
                      </a:r>
                      <a:r>
                        <a:rPr kumimoji="1" lang="en-US" altLang="ja-JP" sz="1800" dirty="0">
                          <a:solidFill>
                            <a:schemeClr val="bg1"/>
                          </a:solidFill>
                          <a:latin typeface="UD デジタル 教科書体 N-R" panose="02020400000000000000" pitchFamily="17" charset="-128"/>
                          <a:ea typeface="UD デジタル 教科書体 N-R" panose="02020400000000000000" pitchFamily="17" charset="-128"/>
                        </a:rPr>
                        <a:t>/Pro/Ultimate</a:t>
                      </a:r>
                      <a:endParaRPr kumimoji="1" lang="ja-JP" altLang="en-US" sz="1800" dirty="0">
                        <a:solidFill>
                          <a:schemeClr val="bg1"/>
                        </a:solidFill>
                        <a:latin typeface="UD デジタル 教科書体 N-R" panose="02020400000000000000" pitchFamily="17" charset="-128"/>
                        <a:ea typeface="UD デジタル 教科書体 N-R" panose="02020400000000000000" pitchFamily="17"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en-US" altLang="ja-JP" sz="1800" dirty="0">
                          <a:solidFill>
                            <a:srgbClr val="FFC000"/>
                          </a:solidFill>
                          <a:latin typeface="UD デジタル 教科書体 N-R" panose="02020400000000000000" pitchFamily="17" charset="-128"/>
                          <a:ea typeface="UD デジタル 教科書体 N-R" panose="02020400000000000000" pitchFamily="17" charset="-128"/>
                        </a:rPr>
                        <a:t>ESXi</a:t>
                      </a:r>
                      <a:r>
                        <a:rPr kumimoji="1" lang="ja-JP" altLang="en-US" sz="1800" dirty="0">
                          <a:solidFill>
                            <a:srgbClr val="FFC000"/>
                          </a:solidFill>
                          <a:latin typeface="UD デジタル 教科書体 N-R" panose="02020400000000000000" pitchFamily="17" charset="-128"/>
                          <a:ea typeface="UD デジタル 教科書体 N-R" panose="02020400000000000000" pitchFamily="17" charset="-128"/>
                        </a:rPr>
                        <a:t>ユーザ向け</a:t>
                      </a:r>
                      <a:r>
                        <a:rPr kumimoji="1" lang="en-US" altLang="ja-JP" sz="1800" dirty="0">
                          <a:solidFill>
                            <a:srgbClr val="FFC000"/>
                          </a:solidFill>
                          <a:latin typeface="UD デジタル 教科書体 N-R" panose="02020400000000000000" pitchFamily="17" charset="-128"/>
                          <a:ea typeface="UD デジタル 教科書体 N-R" panose="02020400000000000000" pitchFamily="17" charset="-128"/>
                        </a:rPr>
                        <a:t>(</a:t>
                      </a:r>
                      <a:r>
                        <a:rPr kumimoji="1" lang="ja-JP" altLang="en-US" sz="1800" dirty="0">
                          <a:solidFill>
                            <a:srgbClr val="FFC000"/>
                          </a:solidFill>
                          <a:latin typeface="UD デジタル 教科書体 N-R" panose="02020400000000000000" pitchFamily="17" charset="-128"/>
                          <a:ea typeface="UD デジタル 教科書体 N-R" panose="02020400000000000000" pitchFamily="17" charset="-128"/>
                        </a:rPr>
                        <a:t>安い</a:t>
                      </a:r>
                      <a:r>
                        <a:rPr kumimoji="1" lang="en-US" altLang="ja-JP" sz="1800" dirty="0">
                          <a:solidFill>
                            <a:srgbClr val="FFC000"/>
                          </a:solidFill>
                          <a:latin typeface="UD デジタル 教科書体 N-R" panose="02020400000000000000" pitchFamily="17" charset="-128"/>
                          <a:ea typeface="UD デジタル 教科書体 N-R" panose="02020400000000000000" pitchFamily="17" charset="-128"/>
                        </a:rPr>
                        <a:t>)</a:t>
                      </a:r>
                      <a:endParaRPr kumimoji="1" lang="ja-JP" altLang="en-US" sz="1800" dirty="0">
                        <a:solidFill>
                          <a:srgbClr val="FFC000"/>
                        </a:solidFill>
                        <a:latin typeface="UD デジタル 教科書体 N-R" panose="02020400000000000000" pitchFamily="17" charset="-128"/>
                        <a:ea typeface="UD デジタル 教科書体 N-R" panose="02020400000000000000" pitchFamily="17"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6812162"/>
                  </a:ext>
                </a:extLst>
              </a:tr>
              <a:tr h="370840">
                <a:tc vMerge="1">
                  <a:txBody>
                    <a:bodyPr/>
                    <a:lstStyle/>
                    <a:p>
                      <a:endParaRPr kumimoji="1" lang="ja-JP" altLang="en-US" sz="1800" dirty="0">
                        <a:solidFill>
                          <a:schemeClr val="bg1"/>
                        </a:solidFill>
                        <a:latin typeface="UD デジタル 教科書体 N-R" panose="02020400000000000000" pitchFamily="17" charset="-128"/>
                        <a:ea typeface="UD デジタル 教科書体 N-R" panose="02020400000000000000" pitchFamily="17"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en-US" altLang="ja-JP" sz="1800" dirty="0">
                          <a:solidFill>
                            <a:srgbClr val="00B050"/>
                          </a:solidFill>
                          <a:latin typeface="UD デジタル 教科書体 N-R" panose="02020400000000000000" pitchFamily="17" charset="-128"/>
                          <a:ea typeface="UD デジタル 教科書体 N-R" panose="02020400000000000000" pitchFamily="17" charset="-128"/>
                        </a:rPr>
                        <a:t>NCI-E</a:t>
                      </a:r>
                      <a:endParaRPr kumimoji="1" lang="ja-JP" altLang="en-US" sz="1800" dirty="0">
                        <a:solidFill>
                          <a:srgbClr val="00B050"/>
                        </a:solidFill>
                        <a:latin typeface="UD デジタル 教科書体 N-R" panose="02020400000000000000" pitchFamily="17" charset="-128"/>
                        <a:ea typeface="UD デジタル 教科書体 N-R" panose="02020400000000000000" pitchFamily="17"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1" lang="en-US" altLang="ja-JP" sz="1800" dirty="0">
                          <a:solidFill>
                            <a:srgbClr val="00B050"/>
                          </a:solidFill>
                          <a:latin typeface="UD デジタル 教科書体 N-R" panose="02020400000000000000" pitchFamily="17" charset="-128"/>
                          <a:ea typeface="UD デジタル 教科書体 N-R" panose="02020400000000000000" pitchFamily="17" charset="-128"/>
                        </a:rPr>
                        <a:t>VM</a:t>
                      </a:r>
                      <a:r>
                        <a:rPr kumimoji="1" lang="ja-JP" altLang="en-US" sz="1800" dirty="0">
                          <a:solidFill>
                            <a:srgbClr val="00B050"/>
                          </a:solidFill>
                          <a:latin typeface="UD デジタル 教科書体 N-R" panose="02020400000000000000" pitchFamily="17" charset="-128"/>
                          <a:ea typeface="UD デジタル 教科書体 N-R" panose="02020400000000000000" pitchFamily="17" charset="-128"/>
                        </a:rPr>
                        <a:t>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1" lang="en-US" altLang="ja-JP" sz="1800" dirty="0">
                          <a:solidFill>
                            <a:schemeClr val="accent4">
                              <a:lumMod val="50000"/>
                              <a:lumOff val="50000"/>
                            </a:schemeClr>
                          </a:solidFill>
                          <a:latin typeface="UD デジタル 教科書体 N-R" panose="02020400000000000000" pitchFamily="17" charset="-128"/>
                          <a:ea typeface="UD デジタル 教科書体 N-R" panose="02020400000000000000" pitchFamily="17" charset="-128"/>
                        </a:rPr>
                        <a:t>Starter</a:t>
                      </a:r>
                      <a:r>
                        <a:rPr kumimoji="1" lang="en-US" altLang="ja-JP" sz="1800" dirty="0">
                          <a:solidFill>
                            <a:schemeClr val="bg1"/>
                          </a:solidFill>
                          <a:latin typeface="UD デジタル 教科書体 N-R" panose="02020400000000000000" pitchFamily="17" charset="-128"/>
                          <a:ea typeface="UD デジタル 教科書体 N-R" panose="02020400000000000000" pitchFamily="17" charset="-128"/>
                        </a:rPr>
                        <a:t>/Pro/Ultimate</a:t>
                      </a:r>
                      <a:endParaRPr kumimoji="1" lang="ja-JP" altLang="en-US" sz="1800" dirty="0">
                        <a:solidFill>
                          <a:schemeClr val="bg1"/>
                        </a:solidFill>
                        <a:latin typeface="UD デジタル 教科書体 N-R" panose="02020400000000000000" pitchFamily="17" charset="-128"/>
                        <a:ea typeface="UD デジタル 教科書体 N-R" panose="02020400000000000000" pitchFamily="17"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en-US" altLang="ja-JP" sz="1600" dirty="0">
                          <a:solidFill>
                            <a:srgbClr val="00B050"/>
                          </a:solidFill>
                          <a:latin typeface="UD デジタル 教科書体 N-R" panose="02020400000000000000" pitchFamily="17" charset="-128"/>
                          <a:ea typeface="UD デジタル 教科書体 N-R" panose="02020400000000000000" pitchFamily="17" charset="-128"/>
                        </a:rPr>
                        <a:t>VM</a:t>
                      </a:r>
                      <a:r>
                        <a:rPr kumimoji="1" lang="ja-JP" altLang="en-US" sz="1600" dirty="0">
                          <a:solidFill>
                            <a:srgbClr val="00B050"/>
                          </a:solidFill>
                          <a:latin typeface="UD デジタル 教科書体 N-R" panose="02020400000000000000" pitchFamily="17" charset="-128"/>
                          <a:ea typeface="UD デジタル 教科書体 N-R" panose="02020400000000000000" pitchFamily="17" charset="-128"/>
                        </a:rPr>
                        <a:t>数課金</a:t>
                      </a:r>
                      <a:r>
                        <a:rPr kumimoji="1" lang="en-US" altLang="ja-JP" sz="1600" dirty="0">
                          <a:solidFill>
                            <a:srgbClr val="00B050"/>
                          </a:solidFill>
                          <a:latin typeface="UD デジタル 教科書体 N-R" panose="02020400000000000000" pitchFamily="17" charset="-128"/>
                          <a:ea typeface="UD デジタル 教科書体 N-R" panose="02020400000000000000" pitchFamily="17" charset="-128"/>
                        </a:rPr>
                        <a:t>(</a:t>
                      </a:r>
                      <a:r>
                        <a:rPr kumimoji="1" lang="ja-JP" altLang="en-US" sz="1600" dirty="0">
                          <a:solidFill>
                            <a:srgbClr val="00B050"/>
                          </a:solidFill>
                          <a:latin typeface="UD デジタル 教科書体 N-R" panose="02020400000000000000" pitchFamily="17" charset="-128"/>
                          <a:ea typeface="UD デジタル 教科書体 N-R" panose="02020400000000000000" pitchFamily="17" charset="-128"/>
                        </a:rPr>
                        <a:t>最小</a:t>
                      </a:r>
                      <a:r>
                        <a:rPr kumimoji="1" lang="en-US" altLang="ja-JP" sz="1600" dirty="0">
                          <a:solidFill>
                            <a:srgbClr val="00B050"/>
                          </a:solidFill>
                          <a:latin typeface="UD デジタル 教科書体 N-R" panose="02020400000000000000" pitchFamily="17" charset="-128"/>
                          <a:ea typeface="UD デジタル 教科書体 N-R" panose="02020400000000000000" pitchFamily="17" charset="-128"/>
                        </a:rPr>
                        <a:t>5</a:t>
                      </a:r>
                      <a:r>
                        <a:rPr kumimoji="1" lang="ja-JP" altLang="en-US" sz="1600" dirty="0">
                          <a:solidFill>
                            <a:srgbClr val="00B050"/>
                          </a:solidFill>
                          <a:latin typeface="UD デジタル 教科書体 N-R" panose="02020400000000000000" pitchFamily="17" charset="-128"/>
                          <a:ea typeface="UD デジタル 教科書体 N-R" panose="02020400000000000000" pitchFamily="17" charset="-128"/>
                        </a:rPr>
                        <a:t>～</a:t>
                      </a:r>
                      <a:r>
                        <a:rPr kumimoji="1" lang="en-US" altLang="ja-JP" sz="1600" dirty="0">
                          <a:solidFill>
                            <a:srgbClr val="00B050"/>
                          </a:solidFill>
                          <a:latin typeface="UD デジタル 教科書体 N-R" panose="02020400000000000000" pitchFamily="17" charset="-128"/>
                          <a:ea typeface="UD デジタル 教科書体 N-R" panose="02020400000000000000" pitchFamily="17" charset="-128"/>
                        </a:rPr>
                        <a:t>25VM)</a:t>
                      </a:r>
                      <a:br>
                        <a:rPr kumimoji="1" lang="en-US" altLang="ja-JP" sz="1600" dirty="0">
                          <a:solidFill>
                            <a:srgbClr val="00B050"/>
                          </a:solidFill>
                          <a:latin typeface="UD デジタル 教科書体 N-R" panose="02020400000000000000" pitchFamily="17" charset="-128"/>
                          <a:ea typeface="UD デジタル 教科書体 N-R" panose="02020400000000000000" pitchFamily="17" charset="-128"/>
                        </a:rPr>
                      </a:br>
                      <a:r>
                        <a:rPr kumimoji="1" lang="ja-JP" altLang="en-US" sz="1600" dirty="0">
                          <a:solidFill>
                            <a:srgbClr val="00B050"/>
                          </a:solidFill>
                          <a:latin typeface="UD デジタル 教科書体 N-R" panose="02020400000000000000" pitchFamily="17" charset="-128"/>
                          <a:ea typeface="UD デジタル 教科書体 N-R" panose="02020400000000000000" pitchFamily="17" charset="-128"/>
                        </a:rPr>
                        <a:t>クラスタ単位</a:t>
                      </a:r>
                      <a:r>
                        <a:rPr kumimoji="1" lang="en-US" altLang="ja-JP" sz="1600" dirty="0">
                          <a:solidFill>
                            <a:srgbClr val="00B050"/>
                          </a:solidFill>
                          <a:latin typeface="UD デジタル 教科書体 N-R" panose="02020400000000000000" pitchFamily="17" charset="-128"/>
                          <a:ea typeface="UD デジタル 教科書体 N-R" panose="02020400000000000000" pitchFamily="17" charset="-128"/>
                        </a:rPr>
                        <a:t>/5</a:t>
                      </a:r>
                      <a:r>
                        <a:rPr kumimoji="1" lang="ja-JP" altLang="en-US" sz="1600" dirty="0">
                          <a:solidFill>
                            <a:srgbClr val="00B050"/>
                          </a:solidFill>
                          <a:latin typeface="UD デジタル 教科書体 N-R" panose="02020400000000000000" pitchFamily="17" charset="-128"/>
                          <a:ea typeface="UD デジタル 教科書体 N-R" panose="02020400000000000000" pitchFamily="17" charset="-128"/>
                        </a:rPr>
                        <a:t>ノードまで</a:t>
                      </a:r>
                      <a:endParaRPr kumimoji="1" lang="en-US" altLang="ja-JP" sz="1600" dirty="0">
                        <a:solidFill>
                          <a:srgbClr val="00B050"/>
                        </a:solidFill>
                        <a:latin typeface="UD デジタル 教科書体 N-R" panose="02020400000000000000" pitchFamily="17" charset="-128"/>
                        <a:ea typeface="UD デジタル 教科書体 N-R" panose="02020400000000000000" pitchFamily="17"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10127100"/>
                  </a:ext>
                </a:extLst>
              </a:tr>
              <a:tr h="370840">
                <a:tc rowSpan="4">
                  <a:txBody>
                    <a:bodyPr/>
                    <a:lstStyle/>
                    <a:p>
                      <a:r>
                        <a:rPr kumimoji="1" lang="ja-JP" altLang="en-US" sz="1800" dirty="0">
                          <a:solidFill>
                            <a:schemeClr val="bg1"/>
                          </a:solidFill>
                          <a:latin typeface="UD デジタル 教科書体 N-R" panose="02020400000000000000" pitchFamily="17" charset="-128"/>
                          <a:ea typeface="UD デジタル 教科書体 N-R" panose="02020400000000000000" pitchFamily="17" charset="-128"/>
                        </a:rPr>
                        <a:t>追加機能</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rowSpan="4">
                  <a:txBody>
                    <a:bodyPr/>
                    <a:lstStyle/>
                    <a:p>
                      <a:r>
                        <a:rPr kumimoji="1" lang="en-US" altLang="ja-JP" sz="1800" dirty="0">
                          <a:solidFill>
                            <a:schemeClr val="bg1"/>
                          </a:solidFill>
                          <a:latin typeface="UD デジタル 教科書体 N-R" panose="02020400000000000000" pitchFamily="17" charset="-128"/>
                          <a:ea typeface="UD デジタル 教科書体 N-R" panose="02020400000000000000" pitchFamily="17" charset="-128"/>
                        </a:rPr>
                        <a:t>NCI Add-on</a:t>
                      </a:r>
                      <a:endParaRPr kumimoji="1" lang="ja-JP" altLang="en-US" sz="1800" dirty="0">
                        <a:solidFill>
                          <a:schemeClr val="bg1"/>
                        </a:solidFill>
                        <a:latin typeface="UD デジタル 教科書体 N-R" panose="02020400000000000000" pitchFamily="17" charset="-128"/>
                        <a:ea typeface="UD デジタル 教科書体 N-R" panose="02020400000000000000" pitchFamily="17"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rowSpan="4">
                  <a:txBody>
                    <a:bodyPr/>
                    <a:lstStyle/>
                    <a:p>
                      <a:r>
                        <a:rPr kumimoji="1" lang="ja-JP" altLang="en-US" sz="1800" dirty="0">
                          <a:solidFill>
                            <a:schemeClr val="bg1"/>
                          </a:solidFill>
                          <a:latin typeface="UD デジタル 教科書体 N-R" panose="02020400000000000000" pitchFamily="17" charset="-128"/>
                          <a:ea typeface="UD デジタル 教科書体 N-R" panose="02020400000000000000" pitchFamily="17" charset="-128"/>
                        </a:rPr>
                        <a:t>ノード単位</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altLang="ja-JP" sz="1800" b="0" i="0" dirty="0">
                          <a:solidFill>
                            <a:schemeClr val="bg1"/>
                          </a:solidFill>
                          <a:effectLst/>
                          <a:latin typeface="UD デジタル 教科書体 N-R" panose="02020400000000000000" pitchFamily="17" charset="-128"/>
                          <a:ea typeface="UD デジタル 教科書体 N-R" panose="02020400000000000000" pitchFamily="17" charset="-128"/>
                        </a:rPr>
                        <a:t>Kubernetes Engine</a:t>
                      </a:r>
                      <a:endParaRPr kumimoji="1" lang="ja-JP" altLang="en-US" sz="1800" dirty="0">
                        <a:solidFill>
                          <a:schemeClr val="bg1"/>
                        </a:solidFill>
                        <a:latin typeface="UD デジタル 教科書体 N-R" panose="02020400000000000000" pitchFamily="17" charset="-128"/>
                        <a:ea typeface="UD デジタル 教科書体 N-R" panose="02020400000000000000" pitchFamily="17"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kumimoji="1" lang="ja-JP" altLang="en-US" sz="1800" dirty="0">
                        <a:solidFill>
                          <a:schemeClr val="bg1"/>
                        </a:solidFill>
                        <a:latin typeface="UD デジタル 教科書体 N-R" panose="02020400000000000000" pitchFamily="17" charset="-128"/>
                        <a:ea typeface="UD デジタル 教科書体 N-R" panose="02020400000000000000" pitchFamily="17"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27807406"/>
                  </a:ext>
                </a:extLst>
              </a:tr>
              <a:tr h="370840">
                <a:tc vMerge="1">
                  <a:txBody>
                    <a:bodyPr/>
                    <a:lstStyle/>
                    <a:p>
                      <a:endParaRPr kumimoji="1" lang="ja-JP" altLang="en-US" sz="1800" dirty="0">
                        <a:solidFill>
                          <a:schemeClr val="bg1"/>
                        </a:solidFill>
                        <a:latin typeface="UD デジタル 教科書体 N-R" panose="02020400000000000000" pitchFamily="17" charset="-128"/>
                        <a:ea typeface="UD デジタル 教科書体 N-R" panose="02020400000000000000" pitchFamily="17"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endParaRPr kumimoji="1" lang="ja-JP" altLang="en-US" sz="1800" dirty="0">
                        <a:solidFill>
                          <a:schemeClr val="bg1"/>
                        </a:solidFill>
                        <a:latin typeface="UD デジタル 教科書体 N-R" panose="02020400000000000000" pitchFamily="17" charset="-128"/>
                        <a:ea typeface="UD デジタル 教科書体 N-R" panose="02020400000000000000" pitchFamily="17"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endParaRPr kumimoji="1" lang="ja-JP" altLang="en-US" sz="1800" dirty="0">
                        <a:solidFill>
                          <a:schemeClr val="bg1"/>
                        </a:solidFill>
                        <a:latin typeface="UD デジタル 教科書体 N-R" panose="02020400000000000000" pitchFamily="17" charset="-128"/>
                        <a:ea typeface="UD デジタル 教科書体 N-R" panose="02020400000000000000" pitchFamily="17"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ja-JP" altLang="en-US" sz="1100" b="0" i="0" dirty="0">
                          <a:solidFill>
                            <a:schemeClr val="bg1"/>
                          </a:solidFill>
                          <a:effectLst/>
                          <a:latin typeface="UD デジタル 教科書体 N-R" panose="02020400000000000000" pitchFamily="17" charset="-128"/>
                          <a:ea typeface="UD デジタル 教科書体 N-R" panose="02020400000000000000" pitchFamily="17" charset="-128"/>
                        </a:rPr>
                        <a:t>クラウド・インフラストラクチャ・セキュリティ</a:t>
                      </a:r>
                      <a:endParaRPr kumimoji="1" lang="ja-JP" altLang="en-US" sz="1100" dirty="0">
                        <a:solidFill>
                          <a:schemeClr val="bg1"/>
                        </a:solidFill>
                        <a:latin typeface="UD デジタル 教科書体 N-R" panose="02020400000000000000" pitchFamily="17" charset="-128"/>
                        <a:ea typeface="UD デジタル 教科書体 N-R" panose="02020400000000000000" pitchFamily="17"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800" dirty="0">
                          <a:solidFill>
                            <a:schemeClr val="bg1"/>
                          </a:solidFill>
                          <a:latin typeface="UD デジタル 教科書体 N-R" panose="02020400000000000000" pitchFamily="17" charset="-128"/>
                          <a:ea typeface="UD デジタル 教科書体 N-R" panose="02020400000000000000" pitchFamily="17" charset="-128"/>
                        </a:rPr>
                        <a:t>旧称：</a:t>
                      </a:r>
                      <a:r>
                        <a:rPr kumimoji="1" lang="en-US" altLang="ja-JP" sz="1800" dirty="0">
                          <a:solidFill>
                            <a:schemeClr val="bg1"/>
                          </a:solidFill>
                          <a:latin typeface="UD デジタル 教科書体 N-R" panose="02020400000000000000" pitchFamily="17" charset="-128"/>
                          <a:ea typeface="UD デジタル 教科書体 N-R" panose="02020400000000000000" pitchFamily="17" charset="-128"/>
                        </a:rPr>
                        <a:t>Flow</a:t>
                      </a:r>
                      <a:endParaRPr kumimoji="1" lang="ja-JP" altLang="en-US" sz="1800" dirty="0">
                        <a:solidFill>
                          <a:schemeClr val="bg1"/>
                        </a:solidFill>
                        <a:latin typeface="UD デジタル 教科書体 N-R" panose="02020400000000000000" pitchFamily="17" charset="-128"/>
                        <a:ea typeface="UD デジタル 教科書体 N-R" panose="02020400000000000000" pitchFamily="17"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926266487"/>
                  </a:ext>
                </a:extLst>
              </a:tr>
              <a:tr h="370840">
                <a:tc vMerge="1">
                  <a:txBody>
                    <a:bodyPr/>
                    <a:lstStyle/>
                    <a:p>
                      <a:endParaRPr kumimoji="1" lang="ja-JP" altLang="en-US" sz="1800" dirty="0">
                        <a:solidFill>
                          <a:schemeClr val="bg1"/>
                        </a:solidFill>
                        <a:latin typeface="UD デジタル 教科書体 N-R" panose="02020400000000000000" pitchFamily="17" charset="-128"/>
                        <a:ea typeface="UD デジタル 教科書体 N-R" panose="02020400000000000000" pitchFamily="17"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endParaRPr kumimoji="1" lang="ja-JP" altLang="en-US" sz="1800" dirty="0">
                        <a:solidFill>
                          <a:schemeClr val="bg1"/>
                        </a:solidFill>
                        <a:latin typeface="UD デジタル 教科書体 N-R" panose="02020400000000000000" pitchFamily="17" charset="-128"/>
                        <a:ea typeface="UD デジタル 教科書体 N-R" panose="02020400000000000000" pitchFamily="17"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endParaRPr kumimoji="1" lang="ja-JP" altLang="en-US" sz="1800" dirty="0">
                        <a:solidFill>
                          <a:schemeClr val="bg1"/>
                        </a:solidFill>
                        <a:latin typeface="UD デジタル 教科書体 N-R" panose="02020400000000000000" pitchFamily="17" charset="-128"/>
                        <a:ea typeface="UD デジタル 教科書体 N-R" panose="02020400000000000000" pitchFamily="17"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100" dirty="0">
                          <a:solidFill>
                            <a:schemeClr val="bg1"/>
                          </a:solidFill>
                          <a:latin typeface="UD デジタル 教科書体 N-R" panose="02020400000000000000" pitchFamily="17" charset="-128"/>
                          <a:ea typeface="UD デジタル 教科書体 N-R" panose="02020400000000000000" pitchFamily="17" charset="-128"/>
                        </a:rPr>
                        <a:t>データベース・サービス</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800" dirty="0">
                          <a:solidFill>
                            <a:schemeClr val="bg1"/>
                          </a:solidFill>
                          <a:latin typeface="UD デジタル 教科書体 N-R" panose="02020400000000000000" pitchFamily="17" charset="-128"/>
                          <a:ea typeface="UD デジタル 教科書体 N-R" panose="02020400000000000000" pitchFamily="17" charset="-128"/>
                        </a:rPr>
                        <a:t>旧称：</a:t>
                      </a:r>
                      <a:r>
                        <a:rPr kumimoji="1" lang="en-US" altLang="ja-JP" sz="1800" dirty="0">
                          <a:solidFill>
                            <a:schemeClr val="bg1"/>
                          </a:solidFill>
                          <a:latin typeface="UD デジタル 教科書体 N-R" panose="02020400000000000000" pitchFamily="17" charset="-128"/>
                          <a:ea typeface="UD デジタル 教科書体 N-R" panose="02020400000000000000" pitchFamily="17" charset="-128"/>
                        </a:rPr>
                        <a:t>ERA</a:t>
                      </a:r>
                      <a:endParaRPr kumimoji="1" lang="ja-JP" altLang="en-US" sz="1800" dirty="0">
                        <a:solidFill>
                          <a:schemeClr val="bg1"/>
                        </a:solidFill>
                        <a:latin typeface="UD デジタル 教科書体 N-R" panose="02020400000000000000" pitchFamily="17" charset="-128"/>
                        <a:ea typeface="UD デジタル 教科書体 N-R" panose="02020400000000000000" pitchFamily="17"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610581087"/>
                  </a:ext>
                </a:extLst>
              </a:tr>
              <a:tr h="370840">
                <a:tc vMerge="1">
                  <a:txBody>
                    <a:bodyPr/>
                    <a:lstStyle/>
                    <a:p>
                      <a:endParaRPr kumimoji="1" lang="ja-JP" altLang="en-US" sz="1800" dirty="0">
                        <a:solidFill>
                          <a:schemeClr val="bg1"/>
                        </a:solidFill>
                        <a:latin typeface="UD デジタル 教科書体 N-R" panose="02020400000000000000" pitchFamily="17" charset="-128"/>
                        <a:ea typeface="UD デジタル 教科書体 N-R" panose="02020400000000000000" pitchFamily="17"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endParaRPr kumimoji="1" lang="ja-JP" altLang="en-US" sz="1800" dirty="0">
                        <a:solidFill>
                          <a:schemeClr val="bg1"/>
                        </a:solidFill>
                        <a:latin typeface="UD デジタル 教科書体 N-R" panose="02020400000000000000" pitchFamily="17" charset="-128"/>
                        <a:ea typeface="UD デジタル 教科書体 N-R" panose="02020400000000000000" pitchFamily="17"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endParaRPr kumimoji="1" lang="ja-JP" altLang="en-US" sz="1800" dirty="0">
                        <a:solidFill>
                          <a:schemeClr val="bg1"/>
                        </a:solidFill>
                        <a:latin typeface="UD デジタル 教科書体 N-R" panose="02020400000000000000" pitchFamily="17" charset="-128"/>
                        <a:ea typeface="UD デジタル 教科書体 N-R" panose="02020400000000000000" pitchFamily="17"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100" dirty="0">
                          <a:solidFill>
                            <a:schemeClr val="bg1"/>
                          </a:solidFill>
                          <a:latin typeface="UD デジタル 教科書体 N-R" panose="02020400000000000000" pitchFamily="17" charset="-128"/>
                          <a:ea typeface="UD デジタル 教科書体 N-R" panose="02020400000000000000" pitchFamily="17" charset="-128"/>
                        </a:rPr>
                        <a:t>拡張レプリケーション</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800" dirty="0">
                          <a:solidFill>
                            <a:schemeClr val="bg1"/>
                          </a:solidFill>
                          <a:latin typeface="UD デジタル 教科書体 N-R" panose="02020400000000000000" pitchFamily="17" charset="-128"/>
                          <a:ea typeface="UD デジタル 教科書体 N-R" panose="02020400000000000000" pitchFamily="17" charset="-128"/>
                        </a:rPr>
                        <a:t>旧称：</a:t>
                      </a:r>
                      <a:r>
                        <a:rPr kumimoji="1" lang="en-US" altLang="ja-JP" sz="1800" dirty="0">
                          <a:solidFill>
                            <a:schemeClr val="bg1"/>
                          </a:solidFill>
                          <a:latin typeface="UD デジタル 教科書体 N-R" panose="02020400000000000000" pitchFamily="17" charset="-128"/>
                          <a:ea typeface="UD デジタル 教科書体 N-R" panose="02020400000000000000" pitchFamily="17" charset="-128"/>
                        </a:rPr>
                        <a:t>Adv.Replication</a:t>
                      </a:r>
                      <a:endParaRPr kumimoji="1" lang="ja-JP" altLang="en-US" sz="1800" dirty="0">
                        <a:solidFill>
                          <a:schemeClr val="bg1"/>
                        </a:solidFill>
                        <a:latin typeface="UD デジタル 教科書体 N-R" panose="02020400000000000000" pitchFamily="17" charset="-128"/>
                        <a:ea typeface="UD デジタル 教科書体 N-R" panose="02020400000000000000" pitchFamily="17"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70189308"/>
                  </a:ext>
                </a:extLst>
              </a:tr>
              <a:tr h="370840">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1" lang="en-US" altLang="ja-JP" sz="1800" dirty="0">
                          <a:solidFill>
                            <a:schemeClr val="bg1"/>
                          </a:solidFill>
                          <a:latin typeface="UD デジタル 教科書体 N-R" panose="02020400000000000000" pitchFamily="17" charset="-128"/>
                          <a:ea typeface="UD デジタル 教科書体 N-R" panose="02020400000000000000" pitchFamily="17" charset="-128"/>
                        </a:rPr>
                        <a:t>Prism Pro</a:t>
                      </a:r>
                      <a:endParaRPr kumimoji="1" lang="ja-JP" altLang="en-US" sz="1800" dirty="0">
                        <a:solidFill>
                          <a:schemeClr val="bg1"/>
                        </a:solidFill>
                        <a:latin typeface="UD デジタル 教科書体 N-R" panose="02020400000000000000" pitchFamily="17" charset="-128"/>
                        <a:ea typeface="UD デジタル 教科書体 N-R" panose="02020400000000000000" pitchFamily="17"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en-US" altLang="ja-JP" sz="1800" dirty="0">
                          <a:solidFill>
                            <a:schemeClr val="bg1"/>
                          </a:solidFill>
                          <a:latin typeface="UD デジタル 教科書体 N-R" panose="02020400000000000000" pitchFamily="17" charset="-128"/>
                          <a:ea typeface="UD デジタル 教科書体 N-R" panose="02020400000000000000" pitchFamily="17" charset="-128"/>
                        </a:rPr>
                        <a:t>NCM</a:t>
                      </a:r>
                      <a:endParaRPr kumimoji="1" lang="ja-JP" altLang="en-US" sz="1800" dirty="0">
                        <a:solidFill>
                          <a:schemeClr val="bg1"/>
                        </a:solidFill>
                        <a:latin typeface="UD デジタル 教科書体 N-R" panose="02020400000000000000" pitchFamily="17" charset="-128"/>
                        <a:ea typeface="UD デジタル 教科書体 N-R" panose="02020400000000000000" pitchFamily="17"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800" dirty="0">
                          <a:solidFill>
                            <a:schemeClr val="bg1"/>
                          </a:solidFill>
                          <a:latin typeface="UD デジタル 教科書体 N-R" panose="02020400000000000000" pitchFamily="17" charset="-128"/>
                          <a:ea typeface="UD デジタル 教科書体 N-R" panose="02020400000000000000" pitchFamily="17" charset="-128"/>
                        </a:rPr>
                        <a:t>ノード単位</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kumimoji="1" lang="ja-JP" altLang="en-US" sz="1100" dirty="0">
                        <a:solidFill>
                          <a:schemeClr val="bg1"/>
                        </a:solidFill>
                        <a:latin typeface="UD デジタル 教科書体 N-R" panose="02020400000000000000" pitchFamily="17" charset="-128"/>
                        <a:ea typeface="UD デジタル 教科書体 N-R" panose="02020400000000000000" pitchFamily="17"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en-US" altLang="ja-JP" sz="1800" dirty="0">
                          <a:solidFill>
                            <a:schemeClr val="bg1"/>
                          </a:solidFill>
                          <a:latin typeface="UD デジタル 教科書体 N-R" panose="02020400000000000000" pitchFamily="17" charset="-128"/>
                          <a:ea typeface="UD デジタル 教科書体 N-R" panose="02020400000000000000" pitchFamily="17" charset="-128"/>
                        </a:rPr>
                        <a:t>Prism Central</a:t>
                      </a:r>
                      <a:r>
                        <a:rPr kumimoji="1" lang="ja-JP" altLang="en-US" sz="1800" dirty="0">
                          <a:solidFill>
                            <a:schemeClr val="bg1"/>
                          </a:solidFill>
                          <a:latin typeface="UD デジタル 教科書体 N-R" panose="02020400000000000000" pitchFamily="17" charset="-128"/>
                          <a:ea typeface="UD デジタル 教科書体 N-R" panose="02020400000000000000" pitchFamily="17" charset="-128"/>
                        </a:rPr>
                        <a:t>と間違える</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105706570"/>
                  </a:ext>
                </a:extLst>
              </a:tr>
              <a:tr h="370840">
                <a:tc>
                  <a:txBody>
                    <a:bodyPr/>
                    <a:lstStyle/>
                    <a:p>
                      <a:r>
                        <a:rPr kumimoji="1" lang="en-US" altLang="ja-JP" sz="1800" dirty="0">
                          <a:solidFill>
                            <a:schemeClr val="bg1"/>
                          </a:solidFill>
                          <a:latin typeface="UD デジタル 教科書体 N-R" panose="02020400000000000000" pitchFamily="17" charset="-128"/>
                          <a:ea typeface="UD デジタル 教科書体 N-R" panose="02020400000000000000" pitchFamily="17" charset="-128"/>
                        </a:rPr>
                        <a:t>Files/Volumes</a:t>
                      </a:r>
                      <a:endParaRPr kumimoji="1" lang="ja-JP" altLang="en-US" sz="1800" dirty="0">
                        <a:solidFill>
                          <a:schemeClr val="bg1"/>
                        </a:solidFill>
                        <a:latin typeface="UD デジタル 教科書体 N-R" panose="02020400000000000000" pitchFamily="17" charset="-128"/>
                        <a:ea typeface="UD デジタル 教科書体 N-R" panose="02020400000000000000" pitchFamily="17"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en-US" altLang="ja-JP" sz="1800" dirty="0">
                          <a:solidFill>
                            <a:schemeClr val="bg1"/>
                          </a:solidFill>
                          <a:latin typeface="UD デジタル 教科書体 N-R" panose="02020400000000000000" pitchFamily="17" charset="-128"/>
                          <a:ea typeface="UD デジタル 教科書体 N-R" panose="02020400000000000000" pitchFamily="17" charset="-128"/>
                        </a:rPr>
                        <a:t>NUS</a:t>
                      </a:r>
                      <a:endParaRPr kumimoji="1" lang="ja-JP" altLang="en-US" sz="1800" dirty="0">
                        <a:solidFill>
                          <a:schemeClr val="bg1"/>
                        </a:solidFill>
                        <a:latin typeface="UD デジタル 教科書体 N-R" panose="02020400000000000000" pitchFamily="17" charset="-128"/>
                        <a:ea typeface="UD デジタル 教科書体 N-R" panose="02020400000000000000" pitchFamily="17"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en-US" altLang="ja-JP" sz="1800" dirty="0">
                          <a:solidFill>
                            <a:schemeClr val="bg1"/>
                          </a:solidFill>
                          <a:latin typeface="UD デジタル 教科書体 N-R" panose="02020400000000000000" pitchFamily="17" charset="-128"/>
                          <a:ea typeface="UD デジタル 教科書体 N-R" panose="02020400000000000000" pitchFamily="17" charset="-128"/>
                        </a:rPr>
                        <a:t>TiB</a:t>
                      </a:r>
                      <a:endParaRPr kumimoji="1" lang="ja-JP" altLang="en-US" sz="1800" dirty="0">
                        <a:solidFill>
                          <a:schemeClr val="bg1"/>
                        </a:solidFill>
                        <a:latin typeface="UD デジタル 教科書体 N-R" panose="02020400000000000000" pitchFamily="17" charset="-128"/>
                        <a:ea typeface="UD デジタル 教科書体 N-R" panose="02020400000000000000" pitchFamily="17"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en-US" altLang="ja-JP" sz="1800" b="0" i="0" u="none" strike="noStrike" kern="1200" cap="none" spc="0" normalizeH="0" baseline="0" noProof="0" dirty="0">
                          <a:ln>
                            <a:noFill/>
                          </a:ln>
                          <a:solidFill>
                            <a:schemeClr val="bg1"/>
                          </a:solidFill>
                          <a:effectLst/>
                          <a:uLnTx/>
                          <a:uFillTx/>
                          <a:latin typeface="UD デジタル 教科書体 N-R" panose="02020400000000000000" pitchFamily="17" charset="-128"/>
                          <a:ea typeface="UD デジタル 教科書体 N-R" panose="02020400000000000000" pitchFamily="17" charset="-128"/>
                          <a:cs typeface="+mn-cs"/>
                        </a:rPr>
                        <a:t>Starter</a:t>
                      </a:r>
                      <a:r>
                        <a:rPr kumimoji="1" lang="en-US" altLang="ja-JP" sz="1800" b="0" i="0" u="none" strike="noStrike" kern="1200" cap="none" spc="0" normalizeH="0" baseline="0" noProof="0" dirty="0">
                          <a:ln>
                            <a:noFill/>
                          </a:ln>
                          <a:solidFill>
                            <a:prstClr val="white"/>
                          </a:solidFill>
                          <a:effectLst/>
                          <a:uLnTx/>
                          <a:uFillTx/>
                          <a:latin typeface="UD デジタル 教科書体 N-R" panose="02020400000000000000" pitchFamily="17" charset="-128"/>
                          <a:ea typeface="UD デジタル 教科書体 N-R" panose="02020400000000000000" pitchFamily="17" charset="-128"/>
                          <a:cs typeface="+mn-cs"/>
                        </a:rPr>
                        <a:t>/</a:t>
                      </a:r>
                      <a:r>
                        <a:rPr kumimoji="1" lang="en-US" altLang="ja-JP" sz="1800" b="0" i="0" u="none" strike="noStrike" kern="1200" cap="none" spc="0" normalizeH="0" baseline="0" noProof="0" dirty="0">
                          <a:ln>
                            <a:noFill/>
                          </a:ln>
                          <a:solidFill>
                            <a:schemeClr val="accent4">
                              <a:lumMod val="50000"/>
                              <a:lumOff val="50000"/>
                            </a:schemeClr>
                          </a:solidFill>
                          <a:effectLst/>
                          <a:uLnTx/>
                          <a:uFillTx/>
                          <a:latin typeface="UD デジタル 教科書体 N-R" panose="02020400000000000000" pitchFamily="17" charset="-128"/>
                          <a:ea typeface="UD デジタル 教科書体 N-R" panose="02020400000000000000" pitchFamily="17" charset="-128"/>
                          <a:cs typeface="+mn-cs"/>
                        </a:rPr>
                        <a:t>Pro</a:t>
                      </a:r>
                      <a:endParaRPr kumimoji="1" lang="ja-JP" altLang="en-US" sz="1100" dirty="0">
                        <a:solidFill>
                          <a:schemeClr val="accent4">
                            <a:lumMod val="50000"/>
                            <a:lumOff val="50000"/>
                          </a:schemeClr>
                        </a:solidFill>
                        <a:latin typeface="UD デジタル 教科書体 N-R" panose="02020400000000000000" pitchFamily="17" charset="-128"/>
                        <a:ea typeface="UD デジタル 教科書体 N-R" panose="02020400000000000000" pitchFamily="17"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en-US" altLang="ja-JP" sz="1800" dirty="0">
                          <a:solidFill>
                            <a:schemeClr val="accent4">
                              <a:lumMod val="50000"/>
                              <a:lumOff val="50000"/>
                            </a:schemeClr>
                          </a:solidFill>
                          <a:latin typeface="UD デジタル 教科書体 N-R" panose="02020400000000000000" pitchFamily="17" charset="-128"/>
                          <a:ea typeface="UD デジタル 教科書体 N-R" panose="02020400000000000000" pitchFamily="17" charset="-128"/>
                        </a:rPr>
                        <a:t>Files</a:t>
                      </a:r>
                      <a:r>
                        <a:rPr kumimoji="1" lang="ja-JP" altLang="en-US" sz="1800" dirty="0">
                          <a:solidFill>
                            <a:schemeClr val="accent4">
                              <a:lumMod val="50000"/>
                              <a:lumOff val="50000"/>
                            </a:schemeClr>
                          </a:solidFill>
                          <a:latin typeface="UD デジタル 教科書体 N-R" panose="02020400000000000000" pitchFamily="17" charset="-128"/>
                          <a:ea typeface="UD デジタル 教科書体 N-R" panose="02020400000000000000" pitchFamily="17" charset="-128"/>
                        </a:rPr>
                        <a:t>は</a:t>
                      </a:r>
                      <a:r>
                        <a:rPr kumimoji="1" lang="en-US" altLang="ja-JP" sz="1800" dirty="0">
                          <a:solidFill>
                            <a:schemeClr val="accent4">
                              <a:lumMod val="50000"/>
                              <a:lumOff val="50000"/>
                            </a:schemeClr>
                          </a:solidFill>
                          <a:latin typeface="UD デジタル 教科書体 N-R" panose="02020400000000000000" pitchFamily="17" charset="-128"/>
                          <a:ea typeface="UD デジタル 教科書体 N-R" panose="02020400000000000000" pitchFamily="17" charset="-128"/>
                        </a:rPr>
                        <a:t>Pro</a:t>
                      </a:r>
                      <a:endParaRPr kumimoji="1" lang="ja-JP" altLang="en-US" sz="1800" dirty="0">
                        <a:solidFill>
                          <a:schemeClr val="accent4">
                            <a:lumMod val="50000"/>
                            <a:lumOff val="50000"/>
                          </a:schemeClr>
                        </a:solidFill>
                        <a:latin typeface="UD デジタル 教科書体 N-R" panose="02020400000000000000" pitchFamily="17" charset="-128"/>
                        <a:ea typeface="UD デジタル 教科書体 N-R" panose="02020400000000000000" pitchFamily="17"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63501744"/>
                  </a:ext>
                </a:extLst>
              </a:tr>
              <a:tr h="370840">
                <a:tc>
                  <a:txBody>
                    <a:bodyPr/>
                    <a:lstStyle/>
                    <a:p>
                      <a:r>
                        <a:rPr kumimoji="1" lang="en-US" altLang="ja-JP" sz="1800" dirty="0">
                          <a:solidFill>
                            <a:schemeClr val="bg1"/>
                          </a:solidFill>
                          <a:latin typeface="UD デジタル 教科書体 N-R" panose="02020400000000000000" pitchFamily="17" charset="-128"/>
                          <a:ea typeface="UD デジタル 教科書体 N-R" panose="02020400000000000000" pitchFamily="17" charset="-128"/>
                        </a:rPr>
                        <a:t>VDI</a:t>
                      </a:r>
                      <a:endParaRPr kumimoji="1" lang="ja-JP" altLang="en-US" sz="1800" dirty="0">
                        <a:solidFill>
                          <a:schemeClr val="bg1"/>
                        </a:solidFill>
                        <a:latin typeface="UD デジタル 教科書体 N-R" panose="02020400000000000000" pitchFamily="17" charset="-128"/>
                        <a:ea typeface="UD デジタル 教科書体 N-R" panose="02020400000000000000" pitchFamily="17"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en-US" altLang="ja-JP" sz="1800" dirty="0">
                          <a:solidFill>
                            <a:schemeClr val="bg1"/>
                          </a:solidFill>
                          <a:latin typeface="UD デジタル 教科書体 N-R" panose="02020400000000000000" pitchFamily="17" charset="-128"/>
                          <a:ea typeface="UD デジタル 教科書体 N-R" panose="02020400000000000000" pitchFamily="17" charset="-128"/>
                        </a:rPr>
                        <a:t>EUC</a:t>
                      </a:r>
                      <a:endParaRPr kumimoji="1" lang="ja-JP" altLang="en-US" sz="1800" dirty="0">
                        <a:solidFill>
                          <a:schemeClr val="bg1"/>
                        </a:solidFill>
                        <a:latin typeface="UD デジタル 教科書体 N-R" panose="02020400000000000000" pitchFamily="17" charset="-128"/>
                        <a:ea typeface="UD デジタル 教科書体 N-R" panose="02020400000000000000" pitchFamily="17"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800" dirty="0">
                          <a:solidFill>
                            <a:schemeClr val="bg1"/>
                          </a:solidFill>
                          <a:latin typeface="UD デジタル 教科書体 N-R" panose="02020400000000000000" pitchFamily="17" charset="-128"/>
                          <a:ea typeface="UD デジタル 教科書体 N-R" panose="02020400000000000000" pitchFamily="17" charset="-128"/>
                        </a:rPr>
                        <a:t>ユーザ数</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chemeClr val="accent4">
                              <a:lumMod val="50000"/>
                              <a:lumOff val="50000"/>
                            </a:schemeClr>
                          </a:solidFill>
                          <a:effectLst/>
                          <a:uLnTx/>
                          <a:uFillTx/>
                          <a:latin typeface="UD デジタル 教科書体 N-R" panose="02020400000000000000" pitchFamily="17" charset="-128"/>
                          <a:ea typeface="UD デジタル 教科書体 N-R" panose="02020400000000000000" pitchFamily="17" charset="-128"/>
                          <a:cs typeface="+mn-cs"/>
                        </a:rPr>
                        <a:t>Starter</a:t>
                      </a:r>
                      <a:r>
                        <a:rPr kumimoji="1" lang="en-US" altLang="ja-JP" sz="1800" b="0" i="0" u="none" strike="noStrike" kern="1200" cap="none" spc="0" normalizeH="0" baseline="0" noProof="0" dirty="0">
                          <a:ln>
                            <a:noFill/>
                          </a:ln>
                          <a:solidFill>
                            <a:prstClr val="white"/>
                          </a:solidFill>
                          <a:effectLst/>
                          <a:uLnTx/>
                          <a:uFillTx/>
                          <a:latin typeface="UD デジタル 教科書体 N-R" panose="02020400000000000000" pitchFamily="17" charset="-128"/>
                          <a:ea typeface="UD デジタル 教科書体 N-R" panose="02020400000000000000" pitchFamily="17" charset="-128"/>
                          <a:cs typeface="+mn-cs"/>
                        </a:rPr>
                        <a:t>/Pro/Ultimate</a:t>
                      </a:r>
                      <a:endParaRPr kumimoji="1" lang="ja-JP" altLang="en-US" sz="1800" b="0" i="0" u="none" strike="noStrike" kern="1200" cap="none" spc="0" normalizeH="0" baseline="0" noProof="0" dirty="0">
                        <a:ln>
                          <a:noFill/>
                        </a:ln>
                        <a:solidFill>
                          <a:prstClr val="white"/>
                        </a:solidFill>
                        <a:effectLst/>
                        <a:uLnTx/>
                        <a:uFillTx/>
                        <a:latin typeface="UD デジタル 教科書体 N-R" panose="02020400000000000000" pitchFamily="17" charset="-128"/>
                        <a:ea typeface="UD デジタル 教科書体 N-R" panose="02020400000000000000" pitchFamily="17" charset="-128"/>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en-US" altLang="ja-JP" sz="1800" dirty="0">
                          <a:solidFill>
                            <a:schemeClr val="bg1"/>
                          </a:solidFill>
                          <a:latin typeface="UD デジタル 教科書体 N-R" panose="02020400000000000000" pitchFamily="17" charset="-128"/>
                          <a:ea typeface="UD デジタル 教科書体 N-R" panose="02020400000000000000" pitchFamily="17" charset="-128"/>
                        </a:rPr>
                        <a:t>NUS STR = NCI STR</a:t>
                      </a:r>
                      <a:endParaRPr kumimoji="1" lang="ja-JP" altLang="en-US" sz="1800" dirty="0">
                        <a:solidFill>
                          <a:schemeClr val="bg1"/>
                        </a:solidFill>
                        <a:latin typeface="UD デジタル 教科書体 N-R" panose="02020400000000000000" pitchFamily="17" charset="-128"/>
                        <a:ea typeface="UD デジタル 教科書体 N-R" panose="02020400000000000000" pitchFamily="17"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737094066"/>
                  </a:ext>
                </a:extLst>
              </a:tr>
            </a:tbl>
          </a:graphicData>
        </a:graphic>
      </p:graphicFrame>
      <p:sp>
        <p:nvSpPr>
          <p:cNvPr id="8" name="テキスト ボックス 7">
            <a:extLst>
              <a:ext uri="{FF2B5EF4-FFF2-40B4-BE49-F238E27FC236}">
                <a16:creationId xmlns:a16="http://schemas.microsoft.com/office/drawing/2014/main" id="{B35ACB49-0BF3-3F68-BEB7-56B3CC043682}"/>
              </a:ext>
            </a:extLst>
          </p:cNvPr>
          <p:cNvSpPr txBox="1"/>
          <p:nvPr/>
        </p:nvSpPr>
        <p:spPr>
          <a:xfrm>
            <a:off x="383720" y="898307"/>
            <a:ext cx="11707587" cy="461665"/>
          </a:xfrm>
          <a:prstGeom prst="rect">
            <a:avLst/>
          </a:prstGeom>
          <a:noFill/>
        </p:spPr>
        <p:txBody>
          <a:bodyPr wrap="square" rtlCol="0">
            <a:spAutoFit/>
          </a:bodyPr>
          <a:lstStyle/>
          <a:p>
            <a:pPr marL="342900" indent="-342900" algn="l">
              <a:buFont typeface="Wingdings" panose="05000000000000000000" pitchFamily="2" charset="2"/>
              <a:buChar char="ü"/>
            </a:pPr>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cs typeface="Arial" pitchFamily="34" charset="0"/>
              </a:rPr>
              <a:t>ライセンスと</a:t>
            </a:r>
            <a:r>
              <a:rPr kumimoji="1" lang="en-US" altLang="ja-JP" dirty="0">
                <a:solidFill>
                  <a:schemeClr val="bg1"/>
                </a:solidFill>
                <a:latin typeface="UD デジタル 教科書体 N-R" panose="02020400000000000000" pitchFamily="17" charset="-128"/>
                <a:ea typeface="UD デジタル 教科書体 N-R" panose="02020400000000000000" pitchFamily="17" charset="-128"/>
                <a:cs typeface="Arial" pitchFamily="34" charset="0"/>
              </a:rPr>
              <a:t>HW</a:t>
            </a:r>
            <a:r>
              <a:rPr kumimoji="1" lang="ja-JP" altLang="en-US" dirty="0">
                <a:solidFill>
                  <a:schemeClr val="bg1"/>
                </a:solidFill>
                <a:latin typeface="UD デジタル 教科書体 N-R" panose="02020400000000000000" pitchFamily="17" charset="-128"/>
                <a:ea typeface="UD デジタル 教科書体 N-R" panose="02020400000000000000" pitchFamily="17" charset="-128"/>
                <a:cs typeface="Arial" pitchFamily="34" charset="0"/>
              </a:rPr>
              <a:t>の提供も一括でご提供が可能です。</a:t>
            </a:r>
            <a:endParaRPr kumimoji="1" lang="en-US" altLang="ja-JP" dirty="0">
              <a:solidFill>
                <a:schemeClr val="bg1"/>
              </a:solidFill>
              <a:latin typeface="UD デジタル 教科書体 N-R" panose="02020400000000000000" pitchFamily="17" charset="-128"/>
              <a:ea typeface="UD デジタル 教科書体 N-R" panose="02020400000000000000" pitchFamily="17" charset="-128"/>
              <a:cs typeface="Arial" pitchFamily="34" charset="0"/>
            </a:endParaRPr>
          </a:p>
        </p:txBody>
      </p:sp>
      <p:sp>
        <p:nvSpPr>
          <p:cNvPr id="7" name="Slide Number Placeholder 5">
            <a:extLst>
              <a:ext uri="{FF2B5EF4-FFF2-40B4-BE49-F238E27FC236}">
                <a16:creationId xmlns:a16="http://schemas.microsoft.com/office/drawing/2014/main" id="{4C0D3BD0-4090-44B2-A22F-0A2A4824A273}"/>
              </a:ext>
            </a:extLst>
          </p:cNvPr>
          <p:cNvSpPr>
            <a:spLocks noGrp="1"/>
          </p:cNvSpPr>
          <p:nvPr>
            <p:ph type="sldNum" sz="quarter" idx="4"/>
          </p:nvPr>
        </p:nvSpPr>
        <p:spPr>
          <a:xfrm>
            <a:off x="11672569" y="6400800"/>
            <a:ext cx="439026" cy="155448"/>
          </a:xfrm>
          <a:prstGeom prst="rect">
            <a:avLst/>
          </a:prstGeom>
        </p:spPr>
        <p:txBody>
          <a:bodyPr vert="horz" lIns="0" tIns="0" rIns="0" bIns="0" rtlCol="0" anchor="ctr"/>
          <a:lstStyle>
            <a:lvl1pPr algn="ctr">
              <a:defRPr sz="1000">
                <a:solidFill>
                  <a:schemeClr val="bg1"/>
                </a:solidFill>
                <a:latin typeface="Arial" panose="020B0604020202020204" pitchFamily="34" charset="0"/>
                <a:cs typeface="Arial" panose="020B0604020202020204" pitchFamily="34" charset="0"/>
              </a:defRPr>
            </a:lvl1pPr>
          </a:lstStyle>
          <a:p>
            <a:fld id="{6D22F896-40B5-4ADD-8801-0D06FADFA095}" type="slidenum">
              <a:rPr lang="en-US" smtClean="0"/>
              <a:pPr/>
              <a:t>31</a:t>
            </a:fld>
            <a:endParaRPr lang="en-US" dirty="0"/>
          </a:p>
        </p:txBody>
      </p:sp>
    </p:spTree>
    <p:extLst>
      <p:ext uri="{BB962C8B-B14F-4D97-AF65-F5344CB8AC3E}">
        <p14:creationId xmlns:p14="http://schemas.microsoft.com/office/powerpoint/2010/main" val="2368736867"/>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489BE8-E386-EA5A-05B0-A2FA0CCF6D0A}"/>
              </a:ext>
            </a:extLst>
          </p:cNvPr>
          <p:cNvSpPr>
            <a:spLocks noGrp="1"/>
          </p:cNvSpPr>
          <p:nvPr>
            <p:ph type="title"/>
          </p:nvPr>
        </p:nvSpPr>
        <p:spPr/>
        <p:txBody>
          <a:bodyPr/>
          <a:lstStyle/>
          <a:p>
            <a:r>
              <a:rPr lang="en-US" altLang="ja-JP" dirty="0">
                <a:latin typeface="UD デジタル 教科書体 NK-R" panose="02020400000000000000" pitchFamily="18" charset="-128"/>
                <a:ea typeface="UD デジタル 教科書体 NK-R" panose="02020400000000000000" pitchFamily="18" charset="-128"/>
              </a:rPr>
              <a:t>ThinkSystem(ThinkAgile</a:t>
            </a:r>
            <a:r>
              <a:rPr lang="ja-JP" altLang="en-US" dirty="0">
                <a:latin typeface="UD デジタル 教科書体 NK-R" panose="02020400000000000000" pitchFamily="18" charset="-128"/>
                <a:ea typeface="UD デジタル 教科書体 NK-R" panose="02020400000000000000" pitchFamily="18" charset="-128"/>
              </a:rPr>
              <a:t>）が壊れにくい点も知ってほしい</a:t>
            </a:r>
            <a:br>
              <a:rPr lang="en-US" altLang="ja-JP" dirty="0">
                <a:latin typeface="UD デジタル 教科書体 NK-R" panose="02020400000000000000" pitchFamily="18" charset="-128"/>
                <a:ea typeface="UD デジタル 教科書体 NK-R" panose="02020400000000000000" pitchFamily="18" charset="-128"/>
              </a:rPr>
            </a:br>
            <a:r>
              <a:rPr lang="ja-JP" altLang="en-US" sz="2000" dirty="0">
                <a:latin typeface="UD デジタル 教科書体 NK-R" panose="02020400000000000000" pitchFamily="18" charset="-128"/>
                <a:ea typeface="UD デジタル 教科書体 NK-R" panose="02020400000000000000" pitchFamily="18" charset="-128"/>
              </a:rPr>
              <a:t>販売後に手離れが良い事も重要です</a:t>
            </a:r>
            <a:endParaRPr kumimoji="1" lang="ja-JP" altLang="en-US" dirty="0">
              <a:latin typeface="UD デジタル 教科書体 NK-R" panose="02020400000000000000" pitchFamily="18" charset="-128"/>
              <a:ea typeface="UD デジタル 教科書体 NK-R" panose="02020400000000000000" pitchFamily="18" charset="-128"/>
            </a:endParaRPr>
          </a:p>
        </p:txBody>
      </p:sp>
      <p:sp>
        <p:nvSpPr>
          <p:cNvPr id="3" name="コンテンツ プレースホルダー 2">
            <a:extLst>
              <a:ext uri="{FF2B5EF4-FFF2-40B4-BE49-F238E27FC236}">
                <a16:creationId xmlns:a16="http://schemas.microsoft.com/office/drawing/2014/main" id="{BAC677A0-835E-BE2C-F096-9D1B3745D0A0}"/>
              </a:ext>
            </a:extLst>
          </p:cNvPr>
          <p:cNvSpPr>
            <a:spLocks noGrp="1"/>
          </p:cNvSpPr>
          <p:nvPr>
            <p:ph sz="half" idx="1"/>
          </p:nvPr>
        </p:nvSpPr>
        <p:spPr>
          <a:xfrm>
            <a:off x="760413" y="1308880"/>
            <a:ext cx="11227852" cy="4787120"/>
          </a:xfrm>
        </p:spPr>
        <p:txBody>
          <a:bodyPr/>
          <a:lstStyle/>
          <a:p>
            <a:r>
              <a:rPr kumimoji="1" lang="ja-JP" altLang="en-US" sz="2800" dirty="0">
                <a:latin typeface="UD デジタル 教科書体 NK-R" panose="02020400000000000000" pitchFamily="18" charset="-128"/>
                <a:ea typeface="UD デジタル 教科書体 NK-R" panose="02020400000000000000" pitchFamily="18" charset="-128"/>
              </a:rPr>
              <a:t>第三者機関による調査で</a:t>
            </a:r>
            <a:r>
              <a:rPr kumimoji="1" lang="en-US" altLang="ja-JP" sz="2800" dirty="0">
                <a:solidFill>
                  <a:srgbClr val="92D050"/>
                </a:solidFill>
                <a:latin typeface="UD デジタル 教科書体 NK-R" panose="02020400000000000000" pitchFamily="18" charset="-128"/>
                <a:ea typeface="UD デジタル 教科書体 NK-R" panose="02020400000000000000" pitchFamily="18" charset="-128"/>
              </a:rPr>
              <a:t>9</a:t>
            </a:r>
            <a:r>
              <a:rPr kumimoji="1" lang="ja-JP" altLang="en-US" sz="2800" dirty="0">
                <a:solidFill>
                  <a:srgbClr val="92D050"/>
                </a:solidFill>
                <a:latin typeface="UD デジタル 教科書体 NK-R" panose="02020400000000000000" pitchFamily="18" charset="-128"/>
                <a:ea typeface="UD デジタル 教科書体 NK-R" panose="02020400000000000000" pitchFamily="18" charset="-128"/>
              </a:rPr>
              <a:t>年連続</a:t>
            </a:r>
            <a:r>
              <a:rPr kumimoji="1" lang="en-US" altLang="ja-JP" sz="2800" dirty="0">
                <a:solidFill>
                  <a:srgbClr val="92D050"/>
                </a:solidFill>
                <a:latin typeface="UD デジタル 教科書体 NK-R" panose="02020400000000000000" pitchFamily="18" charset="-128"/>
                <a:ea typeface="UD デジタル 教科書体 NK-R" panose="02020400000000000000" pitchFamily="18" charset="-128"/>
              </a:rPr>
              <a:t>x86</a:t>
            </a:r>
            <a:r>
              <a:rPr kumimoji="1" lang="ja-JP" altLang="en-US" sz="2800" dirty="0">
                <a:solidFill>
                  <a:srgbClr val="92D050"/>
                </a:solidFill>
                <a:latin typeface="UD デジタル 教科書体 NK-R" panose="02020400000000000000" pitchFamily="18" charset="-128"/>
                <a:ea typeface="UD デジタル 教科書体 NK-R" panose="02020400000000000000" pitchFamily="18" charset="-128"/>
              </a:rPr>
              <a:t>サーバで</a:t>
            </a:r>
            <a:r>
              <a:rPr kumimoji="1" lang="en-US" altLang="ja-JP" sz="2800" dirty="0">
                <a:solidFill>
                  <a:srgbClr val="92D050"/>
                </a:solidFill>
                <a:latin typeface="UD デジタル 教科書体 NK-R" panose="02020400000000000000" pitchFamily="18" charset="-128"/>
                <a:ea typeface="UD デジタル 教科書体 NK-R" panose="02020400000000000000" pitchFamily="18" charset="-128"/>
              </a:rPr>
              <a:t>No.1</a:t>
            </a:r>
            <a:r>
              <a:rPr kumimoji="1" lang="ja-JP" altLang="en-US" sz="2800" dirty="0">
                <a:latin typeface="UD デジタル 教科書体 NK-R" panose="02020400000000000000" pitchFamily="18" charset="-128"/>
                <a:ea typeface="UD デジタル 教科書体 NK-R" panose="02020400000000000000" pitchFamily="18" charset="-128"/>
              </a:rPr>
              <a:t>（</a:t>
            </a:r>
            <a:r>
              <a:rPr kumimoji="1" lang="en-US" altLang="ja-JP" sz="2800" dirty="0">
                <a:latin typeface="UD デジタル 教科書体 NK-R" panose="02020400000000000000" pitchFamily="18" charset="-128"/>
                <a:ea typeface="UD デジタル 教科書体 NK-R" panose="02020400000000000000" pitchFamily="18" charset="-128"/>
              </a:rPr>
              <a:t>2023.Feb</a:t>
            </a:r>
            <a:r>
              <a:rPr kumimoji="1" lang="ja-JP" altLang="en-US" sz="2800" dirty="0">
                <a:latin typeface="UD デジタル 教科書体 NK-R" panose="02020400000000000000" pitchFamily="18" charset="-128"/>
                <a:ea typeface="UD デジタル 教科書体 NK-R" panose="02020400000000000000" pitchFamily="18" charset="-128"/>
              </a:rPr>
              <a:t>更新）</a:t>
            </a:r>
            <a:br>
              <a:rPr kumimoji="1" lang="en-US" altLang="ja-JP" sz="2800" dirty="0">
                <a:latin typeface="UD デジタル 教科書体 NK-R" panose="02020400000000000000" pitchFamily="18" charset="-128"/>
                <a:ea typeface="UD デジタル 教科書体 NK-R" panose="02020400000000000000" pitchFamily="18" charset="-128"/>
              </a:rPr>
            </a:br>
            <a:r>
              <a:rPr kumimoji="1" lang="en-US" altLang="ja-JP" sz="2800" dirty="0">
                <a:solidFill>
                  <a:srgbClr val="0070C0"/>
                </a:solidFill>
                <a:latin typeface="UD デジタル 教科書体 NK-R" panose="02020400000000000000" pitchFamily="18" charset="-128"/>
                <a:ea typeface="UD デジタル 教科書体 NK-R" panose="02020400000000000000" pitchFamily="18" charset="-128"/>
                <a:hlinkClick r:id="rId3">
                  <a:extLst>
                    <a:ext uri="{A12FA001-AC4F-418D-AE19-62706E023703}">
                      <ahyp:hlinkClr xmlns:ahyp="http://schemas.microsoft.com/office/drawing/2018/hyperlinkcolor" val="tx"/>
                    </a:ext>
                  </a:extLst>
                </a:hlinkClick>
              </a:rPr>
              <a:t>https://lenovopress.lenovo.com/lp1117-itic-reliability-study</a:t>
            </a:r>
            <a:r>
              <a:rPr kumimoji="1" lang="ja-JP" altLang="en-US" sz="2800" dirty="0">
                <a:solidFill>
                  <a:srgbClr val="0070C0"/>
                </a:solidFill>
                <a:latin typeface="UD デジタル 教科書体 NK-R" panose="02020400000000000000" pitchFamily="18" charset="-128"/>
                <a:ea typeface="UD デジタル 教科書体 NK-R" panose="02020400000000000000" pitchFamily="18" charset="-128"/>
              </a:rPr>
              <a:t>　　</a:t>
            </a:r>
          </a:p>
        </p:txBody>
      </p:sp>
      <p:pic>
        <p:nvPicPr>
          <p:cNvPr id="6" name="図 5">
            <a:extLst>
              <a:ext uri="{FF2B5EF4-FFF2-40B4-BE49-F238E27FC236}">
                <a16:creationId xmlns:a16="http://schemas.microsoft.com/office/drawing/2014/main" id="{58CD7DA6-0855-0423-F14D-5620B105AED5}"/>
              </a:ext>
            </a:extLst>
          </p:cNvPr>
          <p:cNvPicPr>
            <a:picLocks noChangeAspect="1"/>
          </p:cNvPicPr>
          <p:nvPr/>
        </p:nvPicPr>
        <p:blipFill>
          <a:blip r:embed="rId4"/>
          <a:stretch>
            <a:fillRect/>
          </a:stretch>
        </p:blipFill>
        <p:spPr>
          <a:xfrm>
            <a:off x="849782" y="2245178"/>
            <a:ext cx="3042535" cy="3963761"/>
          </a:xfrm>
          <a:prstGeom prst="rect">
            <a:avLst/>
          </a:prstGeom>
        </p:spPr>
      </p:pic>
      <p:pic>
        <p:nvPicPr>
          <p:cNvPr id="8" name="図 7">
            <a:extLst>
              <a:ext uri="{FF2B5EF4-FFF2-40B4-BE49-F238E27FC236}">
                <a16:creationId xmlns:a16="http://schemas.microsoft.com/office/drawing/2014/main" id="{16770DF6-C6C9-C70B-A036-B7EE7EBF0B43}"/>
              </a:ext>
            </a:extLst>
          </p:cNvPr>
          <p:cNvPicPr>
            <a:picLocks noChangeAspect="1"/>
          </p:cNvPicPr>
          <p:nvPr/>
        </p:nvPicPr>
        <p:blipFill>
          <a:blip r:embed="rId5"/>
          <a:stretch>
            <a:fillRect/>
          </a:stretch>
        </p:blipFill>
        <p:spPr>
          <a:xfrm>
            <a:off x="4170475" y="2266095"/>
            <a:ext cx="6337659" cy="3942844"/>
          </a:xfrm>
          <a:prstGeom prst="rect">
            <a:avLst/>
          </a:prstGeom>
        </p:spPr>
      </p:pic>
      <p:sp>
        <p:nvSpPr>
          <p:cNvPr id="9" name="四角形: 角を丸くする 8">
            <a:extLst>
              <a:ext uri="{FF2B5EF4-FFF2-40B4-BE49-F238E27FC236}">
                <a16:creationId xmlns:a16="http://schemas.microsoft.com/office/drawing/2014/main" id="{4645BC70-722F-F2F3-7514-26C9C0B77E4D}"/>
              </a:ext>
            </a:extLst>
          </p:cNvPr>
          <p:cNvSpPr/>
          <p:nvPr/>
        </p:nvSpPr>
        <p:spPr>
          <a:xfrm>
            <a:off x="4359729" y="5184321"/>
            <a:ext cx="2188028" cy="149679"/>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kumimoji="1" lang="ja-JP" altLang="en-US" sz="1600" dirty="0" err="1">
              <a:solidFill>
                <a:prstClr val="white"/>
              </a:solidFill>
            </a:endParaRPr>
          </a:p>
        </p:txBody>
      </p:sp>
      <p:sp>
        <p:nvSpPr>
          <p:cNvPr id="5" name="四角形: 角を丸くする 4">
            <a:extLst>
              <a:ext uri="{FF2B5EF4-FFF2-40B4-BE49-F238E27FC236}">
                <a16:creationId xmlns:a16="http://schemas.microsoft.com/office/drawing/2014/main" id="{52FD1251-49A8-5CBB-A1AB-C1D6FFF2329C}"/>
              </a:ext>
            </a:extLst>
          </p:cNvPr>
          <p:cNvSpPr/>
          <p:nvPr/>
        </p:nvSpPr>
        <p:spPr>
          <a:xfrm>
            <a:off x="11236036" y="66263"/>
            <a:ext cx="872405" cy="843420"/>
          </a:xfrm>
          <a:prstGeom prst="roundRect">
            <a:avLst/>
          </a:prstGeom>
          <a:solidFill>
            <a:srgbClr val="294E95"/>
          </a:solidFill>
          <a:ln w="25400" cap="flat" cmpd="sng" algn="ctr">
            <a:noFill/>
            <a:prstDash val="solid"/>
          </a:ln>
          <a:effectLst/>
        </p:spPr>
        <p:txBody>
          <a:bodyPr lIns="36000" tIns="0" rIns="36000" bIns="0"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050" kern="0" dirty="0">
                <a:solidFill>
                  <a:prstClr val="white"/>
                </a:solidFill>
                <a:latin typeface="UD デジタル 教科書体 NK-R" panose="02020400000000000000" pitchFamily="18" charset="-128"/>
                <a:ea typeface="UD デジタル 教科書体 NK-R" panose="02020400000000000000" pitchFamily="18" charset="-128"/>
              </a:rPr>
              <a:t>ミッション</a:t>
            </a:r>
            <a:br>
              <a:rPr kumimoji="1" lang="en-US" altLang="ja-JP" sz="1050" kern="0" dirty="0">
                <a:solidFill>
                  <a:prstClr val="white"/>
                </a:solidFill>
                <a:latin typeface="UD デジタル 教科書体 NK-R" panose="02020400000000000000" pitchFamily="18" charset="-128"/>
                <a:ea typeface="UD デジタル 教科書体 NK-R" panose="02020400000000000000" pitchFamily="18" charset="-128"/>
              </a:rPr>
            </a:br>
            <a:r>
              <a:rPr kumimoji="1" lang="ja-JP" altLang="en-US" sz="1050" kern="0" dirty="0">
                <a:solidFill>
                  <a:prstClr val="white"/>
                </a:solidFill>
                <a:latin typeface="UD デジタル 教科書体 NK-R" panose="02020400000000000000" pitchFamily="18" charset="-128"/>
                <a:ea typeface="UD デジタル 教科書体 NK-R" panose="02020400000000000000" pitchFamily="18" charset="-128"/>
              </a:rPr>
              <a:t>クリティカル</a:t>
            </a:r>
            <a:br>
              <a:rPr kumimoji="1" lang="en-US" altLang="ja-JP" sz="1050" kern="0" dirty="0">
                <a:solidFill>
                  <a:prstClr val="white"/>
                </a:solidFill>
                <a:latin typeface="UD デジタル 教科書体 NK-R" panose="02020400000000000000" pitchFamily="18" charset="-128"/>
                <a:ea typeface="UD デジタル 教科書体 NK-R" panose="02020400000000000000" pitchFamily="18" charset="-128"/>
              </a:rPr>
            </a:br>
            <a:r>
              <a:rPr kumimoji="1" lang="ja-JP" altLang="en-US" sz="1050" kern="0" dirty="0">
                <a:solidFill>
                  <a:prstClr val="white"/>
                </a:solidFill>
                <a:latin typeface="UD デジタル 教科書体 NK-R" panose="02020400000000000000" pitchFamily="18" charset="-128"/>
                <a:ea typeface="UD デジタル 教科書体 NK-R" panose="02020400000000000000" pitchFamily="18" charset="-128"/>
              </a:rPr>
              <a:t>クラウド</a:t>
            </a:r>
            <a:br>
              <a:rPr kumimoji="1" lang="en-US" altLang="ja-JP" sz="1050" kern="0" dirty="0">
                <a:solidFill>
                  <a:prstClr val="white"/>
                </a:solidFill>
                <a:latin typeface="UD デジタル 教科書体 NK-R" panose="02020400000000000000" pitchFamily="18" charset="-128"/>
                <a:ea typeface="UD デジタル 教科書体 NK-R" panose="02020400000000000000" pitchFamily="18" charset="-128"/>
              </a:rPr>
            </a:br>
            <a:r>
              <a:rPr kumimoji="1" lang="en-US" altLang="ja-JP" sz="1050" kern="0" dirty="0">
                <a:solidFill>
                  <a:prstClr val="white"/>
                </a:solidFill>
                <a:latin typeface="UD デジタル 教科書体 NK-R" panose="02020400000000000000" pitchFamily="18" charset="-128"/>
                <a:ea typeface="UD デジタル 教科書体 NK-R" panose="02020400000000000000" pitchFamily="18" charset="-128"/>
              </a:rPr>
              <a:t>(</a:t>
            </a:r>
            <a:r>
              <a:rPr kumimoji="1" lang="ja-JP" altLang="en-US" sz="1050" kern="0" dirty="0">
                <a:solidFill>
                  <a:prstClr val="white"/>
                </a:solidFill>
                <a:latin typeface="UD デジタル 教科書体 NK-R" panose="02020400000000000000" pitchFamily="18" charset="-128"/>
                <a:ea typeface="UD デジタル 教科書体 NK-R" panose="02020400000000000000" pitchFamily="18" charset="-128"/>
              </a:rPr>
              <a:t>堅牢性</a:t>
            </a:r>
            <a:r>
              <a:rPr kumimoji="1" lang="en-US" altLang="ja-JP" sz="1050" kern="0" dirty="0">
                <a:solidFill>
                  <a:prstClr val="white"/>
                </a:solidFill>
                <a:latin typeface="UD デジタル 教科書体 NK-R" panose="02020400000000000000" pitchFamily="18" charset="-128"/>
                <a:ea typeface="UD デジタル 教科書体 NK-R" panose="02020400000000000000" pitchFamily="18" charset="-128"/>
              </a:rPr>
              <a:t>)</a:t>
            </a:r>
            <a:endParaRPr kumimoji="1" lang="en-US" altLang="ja-JP" sz="1050" b="0" i="0" u="none" strike="noStrike" kern="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11" name="Slide Number Placeholder 5">
            <a:extLst>
              <a:ext uri="{FF2B5EF4-FFF2-40B4-BE49-F238E27FC236}">
                <a16:creationId xmlns:a16="http://schemas.microsoft.com/office/drawing/2014/main" id="{94842B78-194C-11E4-128E-49CB6B7FFFBB}"/>
              </a:ext>
            </a:extLst>
          </p:cNvPr>
          <p:cNvSpPr>
            <a:spLocks noGrp="1"/>
          </p:cNvSpPr>
          <p:nvPr>
            <p:ph type="sldNum" sz="quarter" idx="4"/>
          </p:nvPr>
        </p:nvSpPr>
        <p:spPr>
          <a:xfrm>
            <a:off x="11672569" y="6400800"/>
            <a:ext cx="439026" cy="155448"/>
          </a:xfrm>
          <a:prstGeom prst="rect">
            <a:avLst/>
          </a:prstGeom>
        </p:spPr>
        <p:txBody>
          <a:bodyPr vert="horz" lIns="0" tIns="0" rIns="0" bIns="0" rtlCol="0" anchor="ctr"/>
          <a:lstStyle>
            <a:lvl1pPr algn="ctr">
              <a:defRPr sz="1000">
                <a:solidFill>
                  <a:schemeClr val="bg1"/>
                </a:solidFill>
                <a:latin typeface="Arial" panose="020B0604020202020204" pitchFamily="34" charset="0"/>
                <a:cs typeface="Arial" panose="020B0604020202020204" pitchFamily="34" charset="0"/>
              </a:defRPr>
            </a:lvl1pPr>
          </a:lstStyle>
          <a:p>
            <a:fld id="{6D22F896-40B5-4ADD-8801-0D06FADFA095}" type="slidenum">
              <a:rPr lang="en-US" smtClean="0"/>
              <a:pPr/>
              <a:t>32</a:t>
            </a:fld>
            <a:endParaRPr lang="en-US" dirty="0"/>
          </a:p>
        </p:txBody>
      </p:sp>
    </p:spTree>
    <p:extLst>
      <p:ext uri="{BB962C8B-B14F-4D97-AF65-F5344CB8AC3E}">
        <p14:creationId xmlns:p14="http://schemas.microsoft.com/office/powerpoint/2010/main" val="2536900333"/>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43133914-D97E-431D-B056-9438C19D7253}"/>
              </a:ext>
            </a:extLst>
          </p:cNvPr>
          <p:cNvGraphicFramePr>
            <a:graphicFrameLocks noGrp="1"/>
          </p:cNvGraphicFramePr>
          <p:nvPr/>
        </p:nvGraphicFramePr>
        <p:xfrm>
          <a:off x="419150" y="1185056"/>
          <a:ext cx="11110043" cy="5505594"/>
        </p:xfrm>
        <a:graphic>
          <a:graphicData uri="http://schemas.openxmlformats.org/drawingml/2006/table">
            <a:tbl>
              <a:tblPr firstRow="1" bandRow="1">
                <a:tableStyleId>{2D5ABB26-0587-4C30-8999-92F81FD0307C}</a:tableStyleId>
              </a:tblPr>
              <a:tblGrid>
                <a:gridCol w="1465559">
                  <a:extLst>
                    <a:ext uri="{9D8B030D-6E8A-4147-A177-3AD203B41FA5}">
                      <a16:colId xmlns:a16="http://schemas.microsoft.com/office/drawing/2014/main" val="4197222738"/>
                    </a:ext>
                  </a:extLst>
                </a:gridCol>
                <a:gridCol w="3684818">
                  <a:extLst>
                    <a:ext uri="{9D8B030D-6E8A-4147-A177-3AD203B41FA5}">
                      <a16:colId xmlns:a16="http://schemas.microsoft.com/office/drawing/2014/main" val="1315087394"/>
                    </a:ext>
                  </a:extLst>
                </a:gridCol>
                <a:gridCol w="1793465">
                  <a:extLst>
                    <a:ext uri="{9D8B030D-6E8A-4147-A177-3AD203B41FA5}">
                      <a16:colId xmlns:a16="http://schemas.microsoft.com/office/drawing/2014/main" val="2189352750"/>
                    </a:ext>
                  </a:extLst>
                </a:gridCol>
                <a:gridCol w="4166201">
                  <a:extLst>
                    <a:ext uri="{9D8B030D-6E8A-4147-A177-3AD203B41FA5}">
                      <a16:colId xmlns:a16="http://schemas.microsoft.com/office/drawing/2014/main" val="3133522167"/>
                    </a:ext>
                  </a:extLst>
                </a:gridCol>
              </a:tblGrid>
              <a:tr h="1835198">
                <a:tc>
                  <a:txBody>
                    <a:bodyPr/>
                    <a:lstStyle/>
                    <a:p>
                      <a:endParaRPr lang="en-US" sz="1400" dirty="0">
                        <a:latin typeface="UD デジタル 教科書体 NK-R" panose="02020400000000000000" pitchFamily="18" charset="-128"/>
                        <a:ea typeface="UD デジタル 教科書体 NK-R" panose="02020400000000000000" pitchFamily="18" charset="-128"/>
                      </a:endParaRPr>
                    </a:p>
                  </a:txBody>
                  <a:tcPr/>
                </a:tc>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2000" b="1" dirty="0">
                          <a:solidFill>
                            <a:srgbClr val="00B0F0"/>
                          </a:solidFill>
                          <a:latin typeface="UD デジタル 教科書体 NK-R" panose="02020400000000000000" pitchFamily="18" charset="-128"/>
                          <a:ea typeface="UD デジタル 教科書体 NK-R" panose="02020400000000000000" pitchFamily="18" charset="-128"/>
                        </a:rPr>
                        <a:t>CO</a:t>
                      </a:r>
                      <a:r>
                        <a:rPr lang="en-US" sz="2000" b="1" baseline="-25000" dirty="0">
                          <a:solidFill>
                            <a:srgbClr val="00B0F0"/>
                          </a:solidFill>
                          <a:latin typeface="UD デジタル 教科書体 NK-R" panose="02020400000000000000" pitchFamily="18" charset="-128"/>
                          <a:ea typeface="UD デジタル 教科書体 NK-R" panose="02020400000000000000" pitchFamily="18" charset="-128"/>
                        </a:rPr>
                        <a:t>2</a:t>
                      </a:r>
                      <a:r>
                        <a:rPr lang="en-US" sz="2000" b="1" dirty="0">
                          <a:solidFill>
                            <a:srgbClr val="00B0F0"/>
                          </a:solidFill>
                          <a:latin typeface="UD デジタル 教科書体 NK-R" panose="02020400000000000000" pitchFamily="18" charset="-128"/>
                          <a:ea typeface="UD デジタル 教科書体 NK-R" panose="02020400000000000000" pitchFamily="18" charset="-128"/>
                        </a:rPr>
                        <a:t> Offset Services</a:t>
                      </a:r>
                    </a:p>
                    <a:p>
                      <a:pPr marL="0" marR="0" lvl="0" indent="0" algn="l" defTabSz="1218987" rtl="0" eaLnBrk="1" fontAlgn="auto" latinLnBrk="0" hangingPunct="1">
                        <a:lnSpc>
                          <a:spcPct val="100000"/>
                        </a:lnSpc>
                        <a:spcBef>
                          <a:spcPts val="0"/>
                        </a:spcBef>
                        <a:spcAft>
                          <a:spcPts val="0"/>
                        </a:spcAft>
                        <a:buClrTx/>
                        <a:buSzTx/>
                        <a:buFontTx/>
                        <a:buNone/>
                        <a:tabLst/>
                        <a:defRPr/>
                      </a:pPr>
                      <a:endParaRPr lang="en-US" sz="700" dirty="0">
                        <a:solidFill>
                          <a:schemeClr val="bg1"/>
                        </a:solidFill>
                        <a:latin typeface="UD デジタル 教科書体 NK-R" panose="02020400000000000000" pitchFamily="18" charset="-128"/>
                        <a:ea typeface="UD デジタル 教科書体 NK-R" panose="02020400000000000000" pitchFamily="18" charset="-128"/>
                      </a:endParaRPr>
                    </a:p>
                    <a:p>
                      <a:pPr marL="0" marR="0" lvl="0" indent="0" algn="l" defTabSz="1218987" rtl="0" eaLnBrk="1" fontAlgn="auto" latinLnBrk="0" hangingPunct="1">
                        <a:lnSpc>
                          <a:spcPct val="114000"/>
                        </a:lnSpc>
                        <a:spcBef>
                          <a:spcPts val="0"/>
                        </a:spcBef>
                        <a:spcAft>
                          <a:spcPts val="0"/>
                        </a:spcAft>
                        <a:buClrTx/>
                        <a:buSzTx/>
                        <a:buFontTx/>
                        <a:buNone/>
                        <a:tabLst/>
                        <a:defRPr/>
                      </a:pPr>
                      <a:r>
                        <a:rPr lang="ja-JP" altLang="en-US" sz="1600" dirty="0">
                          <a:solidFill>
                            <a:schemeClr val="bg1"/>
                          </a:solidFill>
                          <a:latin typeface="UD デジタル 教科書体 NK-R" panose="02020400000000000000" pitchFamily="18" charset="-128"/>
                          <a:ea typeface="UD デジタル 教科書体 NK-R" panose="02020400000000000000" pitchFamily="18" charset="-128"/>
                        </a:rPr>
                        <a:t>カーボンオフセットクレジットは、森林再生、再生可能エネルギー、太陽光発電などのプロジェクトに資金を提供します</a:t>
                      </a:r>
                      <a:endParaRPr lang="en-US" altLang="ja-JP" sz="1600" dirty="0">
                        <a:solidFill>
                          <a:schemeClr val="bg1"/>
                        </a:solidFill>
                        <a:latin typeface="UD デジタル 教科書体 NK-R" panose="02020400000000000000" pitchFamily="18" charset="-128"/>
                        <a:ea typeface="UD デジタル 教科書体 NK-R" panose="02020400000000000000" pitchFamily="18" charset="-128"/>
                      </a:endParaRPr>
                    </a:p>
                    <a:p>
                      <a:pPr marL="0" marR="0" lvl="0" indent="0" algn="l" defTabSz="1218987" rtl="0" eaLnBrk="1" fontAlgn="auto" latinLnBrk="0" hangingPunct="1">
                        <a:lnSpc>
                          <a:spcPct val="114000"/>
                        </a:lnSpc>
                        <a:spcBef>
                          <a:spcPts val="0"/>
                        </a:spcBef>
                        <a:spcAft>
                          <a:spcPts val="0"/>
                        </a:spcAft>
                        <a:buClrTx/>
                        <a:buSzTx/>
                        <a:buFontTx/>
                        <a:buNone/>
                        <a:tabLst/>
                        <a:defRPr/>
                      </a:pPr>
                      <a:r>
                        <a:rPr lang="ja-JP" altLang="en-US" sz="1600" dirty="0">
                          <a:solidFill>
                            <a:srgbClr val="FFFF00"/>
                          </a:solidFill>
                          <a:latin typeface="UD デジタル 教科書体 NK-R" panose="02020400000000000000" pitchFamily="18" charset="-128"/>
                          <a:ea typeface="UD デジタル 教科書体 NK-R" panose="02020400000000000000" pitchFamily="18" charset="-128"/>
                        </a:rPr>
                        <a:t>最小</a:t>
                      </a:r>
                      <a:r>
                        <a:rPr lang="en-US" altLang="ja-JP" sz="1600" dirty="0">
                          <a:solidFill>
                            <a:srgbClr val="FFFF00"/>
                          </a:solidFill>
                          <a:latin typeface="UD デジタル 教科書体 NK-R" panose="02020400000000000000" pitchFamily="18" charset="-128"/>
                          <a:ea typeface="UD デジタル 教科書体 NK-R" panose="02020400000000000000" pitchFamily="18" charset="-128"/>
                        </a:rPr>
                        <a:t>1</a:t>
                      </a:r>
                      <a:r>
                        <a:rPr lang="ja-JP" altLang="en-US" sz="1600" dirty="0">
                          <a:solidFill>
                            <a:srgbClr val="FFFF00"/>
                          </a:solidFill>
                          <a:latin typeface="UD デジタル 教科書体 NK-R" panose="02020400000000000000" pitchFamily="18" charset="-128"/>
                          <a:ea typeface="UD デジタル 教科書体 NK-R" panose="02020400000000000000" pitchFamily="18" charset="-128"/>
                        </a:rPr>
                        <a:t>台単位で購入が可</a:t>
                      </a:r>
                      <a:endParaRPr lang="en-US" sz="1200" dirty="0">
                        <a:solidFill>
                          <a:schemeClr val="bg1"/>
                        </a:solidFill>
                        <a:latin typeface="UD デジタル 教科書体 NK-R" panose="02020400000000000000" pitchFamily="18" charset="-128"/>
                        <a:ea typeface="UD デジタル 教科書体 NK-R" panose="02020400000000000000" pitchFamily="18" charset="-128"/>
                      </a:endParaRPr>
                    </a:p>
                  </a:txBody>
                  <a:tcPr marT="182880"/>
                </a:tc>
                <a:tc>
                  <a:txBody>
                    <a:bodyPr/>
                    <a:lstStyle/>
                    <a:p>
                      <a:endParaRPr kumimoji="1" lang="en-US" sz="2000" b="1" kern="1200" dirty="0">
                        <a:solidFill>
                          <a:srgbClr val="00B0F0"/>
                        </a:solidFill>
                        <a:latin typeface="UD デジタル 教科書体 NK-R" panose="02020400000000000000" pitchFamily="18" charset="-128"/>
                        <a:ea typeface="UD デジタル 教科書体 NK-R" panose="02020400000000000000" pitchFamily="18" charset="-128"/>
                        <a:cs typeface="+mn-cs"/>
                      </a:endParaRPr>
                    </a:p>
                  </a:txBody>
                  <a:tcPr/>
                </a:tc>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2000" b="1" dirty="0">
                          <a:solidFill>
                            <a:schemeClr val="bg1"/>
                          </a:solidFill>
                          <a:latin typeface="UD デジタル 教科書体 NK-R" panose="02020400000000000000" pitchFamily="18" charset="-128"/>
                          <a:ea typeface="UD デジタル 教科書体 NK-R" panose="02020400000000000000" pitchFamily="18" charset="-128"/>
                        </a:rPr>
                        <a:t>Lenovo Neptune</a:t>
                      </a:r>
                      <a:r>
                        <a:rPr lang="en-US" sz="2000" b="1" baseline="30000" dirty="0">
                          <a:solidFill>
                            <a:schemeClr val="bg1"/>
                          </a:solidFill>
                          <a:latin typeface="UD デジタル 教科書体 NK-R" panose="02020400000000000000" pitchFamily="18" charset="-128"/>
                          <a:ea typeface="UD デジタル 教科書体 NK-R" panose="02020400000000000000" pitchFamily="18" charset="-128"/>
                        </a:rPr>
                        <a:t>TM</a:t>
                      </a:r>
                    </a:p>
                    <a:p>
                      <a:pPr marL="0" marR="0" lvl="0" indent="0" algn="l" defTabSz="1218987" rtl="0" eaLnBrk="1" fontAlgn="auto" latinLnBrk="0" hangingPunct="1">
                        <a:lnSpc>
                          <a:spcPct val="100000"/>
                        </a:lnSpc>
                        <a:spcBef>
                          <a:spcPts val="0"/>
                        </a:spcBef>
                        <a:spcAft>
                          <a:spcPts val="0"/>
                        </a:spcAft>
                        <a:buClrTx/>
                        <a:buSzTx/>
                        <a:buFontTx/>
                        <a:buNone/>
                        <a:tabLst/>
                        <a:defRPr/>
                      </a:pPr>
                      <a:endParaRPr lang="en-US" sz="700" dirty="0">
                        <a:solidFill>
                          <a:schemeClr val="bg1"/>
                        </a:solidFill>
                        <a:latin typeface="UD デジタル 教科書体 NK-R" panose="02020400000000000000" pitchFamily="18" charset="-128"/>
                        <a:ea typeface="UD デジタル 教科書体 NK-R" panose="02020400000000000000" pitchFamily="18" charset="-128"/>
                      </a:endParaRPr>
                    </a:p>
                    <a:p>
                      <a:pPr marL="0" marR="0" lvl="0" indent="0" algn="l" defTabSz="1218987" rtl="0" eaLnBrk="1" fontAlgn="auto" latinLnBrk="0" hangingPunct="1">
                        <a:lnSpc>
                          <a:spcPct val="114000"/>
                        </a:lnSpc>
                        <a:spcBef>
                          <a:spcPts val="0"/>
                        </a:spcBef>
                        <a:spcAft>
                          <a:spcPts val="0"/>
                        </a:spcAft>
                        <a:buClrTx/>
                        <a:buSzTx/>
                        <a:buFontTx/>
                        <a:buNone/>
                        <a:tabLst/>
                        <a:defRPr/>
                      </a:pPr>
                      <a:r>
                        <a:rPr lang="ja-JP" altLang="en-US" sz="1600" dirty="0">
                          <a:solidFill>
                            <a:schemeClr val="bg1"/>
                          </a:solidFill>
                          <a:latin typeface="UD デジタル 教科書体 NK-R" panose="02020400000000000000" pitchFamily="18" charset="-128"/>
                          <a:ea typeface="UD デジタル 教科書体 NK-R" panose="02020400000000000000" pitchFamily="18" charset="-128"/>
                        </a:rPr>
                        <a:t>熱効率が空冷式に比べて</a:t>
                      </a:r>
                      <a:r>
                        <a:rPr lang="en-US" altLang="ja-JP" sz="1600" dirty="0">
                          <a:solidFill>
                            <a:schemeClr val="bg1"/>
                          </a:solidFill>
                          <a:latin typeface="UD デジタル 教科書体 NK-R" panose="02020400000000000000" pitchFamily="18" charset="-128"/>
                          <a:ea typeface="UD デジタル 教科書体 NK-R" panose="02020400000000000000" pitchFamily="18" charset="-128"/>
                        </a:rPr>
                        <a:t>3.5</a:t>
                      </a:r>
                      <a:r>
                        <a:rPr lang="ja-JP" altLang="en-US" sz="1600" dirty="0">
                          <a:solidFill>
                            <a:schemeClr val="bg1"/>
                          </a:solidFill>
                          <a:latin typeface="UD デジタル 教科書体 NK-R" panose="02020400000000000000" pitchFamily="18" charset="-128"/>
                          <a:ea typeface="UD デジタル 教科書体 NK-R" panose="02020400000000000000" pitchFamily="18" charset="-128"/>
                        </a:rPr>
                        <a:t>倍向上したことで、電力コストを最大</a:t>
                      </a:r>
                      <a:r>
                        <a:rPr lang="en-US" altLang="ja-JP" sz="1600" dirty="0">
                          <a:solidFill>
                            <a:schemeClr val="bg1"/>
                          </a:solidFill>
                          <a:latin typeface="UD デジタル 教科書体 NK-R" panose="02020400000000000000" pitchFamily="18" charset="-128"/>
                          <a:ea typeface="UD デジタル 教科書体 NK-R" panose="02020400000000000000" pitchFamily="18" charset="-128"/>
                        </a:rPr>
                        <a:t>40%</a:t>
                      </a:r>
                      <a:r>
                        <a:rPr lang="ja-JP" altLang="en-US" sz="1600" dirty="0">
                          <a:solidFill>
                            <a:schemeClr val="bg1"/>
                          </a:solidFill>
                          <a:latin typeface="UD デジタル 教科書体 NK-R" panose="02020400000000000000" pitchFamily="18" charset="-128"/>
                          <a:ea typeface="UD デジタル 教科書体 NK-R" panose="02020400000000000000" pitchFamily="18" charset="-128"/>
                        </a:rPr>
                        <a:t>削減
</a:t>
                      </a:r>
                      <a:endParaRPr lang="en-US" sz="1600" dirty="0">
                        <a:solidFill>
                          <a:schemeClr val="bg1"/>
                        </a:solidFill>
                        <a:latin typeface="UD デジタル 教科書体 NK-R" panose="02020400000000000000" pitchFamily="18" charset="-128"/>
                        <a:ea typeface="UD デジタル 教科書体 NK-R" panose="02020400000000000000" pitchFamily="18" charset="-128"/>
                      </a:endParaRPr>
                    </a:p>
                  </a:txBody>
                  <a:tcPr marT="182880"/>
                </a:tc>
                <a:extLst>
                  <a:ext uri="{0D108BD9-81ED-4DB2-BD59-A6C34878D82A}">
                    <a16:rowId xmlns:a16="http://schemas.microsoft.com/office/drawing/2014/main" val="3750363547"/>
                  </a:ext>
                </a:extLst>
              </a:tr>
              <a:tr h="1835198">
                <a:tc>
                  <a:txBody>
                    <a:bodyPr/>
                    <a:lstStyle/>
                    <a:p>
                      <a:endParaRPr lang="en-US" sz="1400" dirty="0">
                        <a:latin typeface="UD デジタル 教科書体 NK-R" panose="02020400000000000000" pitchFamily="18" charset="-128"/>
                        <a:ea typeface="UD デジタル 教科書体 NK-R" panose="02020400000000000000" pitchFamily="18" charset="-128"/>
                      </a:endParaRPr>
                    </a:p>
                  </a:txBody>
                  <a:tcPr/>
                </a:tc>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2000" b="1" dirty="0">
                          <a:solidFill>
                            <a:schemeClr val="bg1"/>
                          </a:solidFill>
                          <a:latin typeface="UD デジタル 教科書体 NK-R" panose="02020400000000000000" pitchFamily="18" charset="-128"/>
                          <a:ea typeface="UD デジタル 教科書体 NK-R" panose="02020400000000000000" pitchFamily="18" charset="-128"/>
                        </a:rPr>
                        <a:t>100%</a:t>
                      </a:r>
                      <a:r>
                        <a:rPr lang="ja-JP" altLang="en-US" sz="2000" b="1" dirty="0">
                          <a:solidFill>
                            <a:schemeClr val="bg1"/>
                          </a:solidFill>
                          <a:latin typeface="UD デジタル 教科書体 NK-R" panose="02020400000000000000" pitchFamily="18" charset="-128"/>
                          <a:ea typeface="UD デジタル 教科書体 NK-R" panose="02020400000000000000" pitchFamily="18" charset="-128"/>
                        </a:rPr>
                        <a:t>リサイクル可能な包装</a:t>
                      </a:r>
                      <a:endParaRPr lang="en-US" sz="2000" b="1" dirty="0">
                        <a:solidFill>
                          <a:schemeClr val="bg1"/>
                        </a:solidFill>
                        <a:latin typeface="UD デジタル 教科書体 NK-R" panose="02020400000000000000" pitchFamily="18" charset="-128"/>
                        <a:ea typeface="UD デジタル 教科書体 NK-R" panose="02020400000000000000" pitchFamily="18" charset="-128"/>
                      </a:endParaRPr>
                    </a:p>
                    <a:p>
                      <a:pPr marL="0" marR="0" lvl="0" indent="0" algn="l" defTabSz="1218987" rtl="0" eaLnBrk="1" fontAlgn="auto" latinLnBrk="0" hangingPunct="1">
                        <a:lnSpc>
                          <a:spcPct val="100000"/>
                        </a:lnSpc>
                        <a:spcBef>
                          <a:spcPts val="0"/>
                        </a:spcBef>
                        <a:spcAft>
                          <a:spcPts val="0"/>
                        </a:spcAft>
                        <a:buClrTx/>
                        <a:buSzTx/>
                        <a:buFontTx/>
                        <a:buNone/>
                        <a:tabLst/>
                        <a:defRPr/>
                      </a:pPr>
                      <a:endParaRPr lang="en-US" sz="800" dirty="0">
                        <a:solidFill>
                          <a:schemeClr val="bg1"/>
                        </a:solidFill>
                        <a:latin typeface="UD デジタル 教科書体 NK-R" panose="02020400000000000000" pitchFamily="18" charset="-128"/>
                        <a:ea typeface="UD デジタル 教科書体 NK-R" panose="02020400000000000000" pitchFamily="18" charset="-128"/>
                      </a:endParaRPr>
                    </a:p>
                    <a:p>
                      <a:pPr marL="0" marR="0" lvl="0" indent="0" algn="l" defTabSz="1218987" rtl="0" eaLnBrk="1" fontAlgn="auto" latinLnBrk="0" hangingPunct="1">
                        <a:lnSpc>
                          <a:spcPct val="114000"/>
                        </a:lnSpc>
                        <a:spcBef>
                          <a:spcPts val="0"/>
                        </a:spcBef>
                        <a:spcAft>
                          <a:spcPts val="0"/>
                        </a:spcAft>
                        <a:buClrTx/>
                        <a:buSzTx/>
                        <a:buFontTx/>
                        <a:buNone/>
                        <a:tabLst/>
                        <a:defRPr/>
                      </a:pPr>
                      <a:r>
                        <a:rPr lang="en-US" altLang="ja-JP" sz="1600" dirty="0">
                          <a:solidFill>
                            <a:schemeClr val="bg1"/>
                          </a:solidFill>
                          <a:latin typeface="UD デジタル 教科書体 NK-R" panose="02020400000000000000" pitchFamily="18" charset="-128"/>
                          <a:ea typeface="UD デジタル 教科書体 NK-R" panose="02020400000000000000" pitchFamily="18" charset="-128"/>
                        </a:rPr>
                        <a:t>90%</a:t>
                      </a:r>
                      <a:r>
                        <a:rPr lang="ja-JP" altLang="en-US" sz="1600" dirty="0">
                          <a:solidFill>
                            <a:schemeClr val="bg1"/>
                          </a:solidFill>
                          <a:latin typeface="UD デジタル 教科書体 NK-R" panose="02020400000000000000" pitchFamily="18" charset="-128"/>
                          <a:ea typeface="UD デジタル 教科書体 NK-R" panose="02020400000000000000" pitchFamily="18" charset="-128"/>
                        </a:rPr>
                        <a:t>以上のリサイクルフォームと</a:t>
                      </a:r>
                      <a:r>
                        <a:rPr lang="en-US" altLang="ja-JP" sz="1600" dirty="0">
                          <a:solidFill>
                            <a:schemeClr val="bg1"/>
                          </a:solidFill>
                          <a:latin typeface="UD デジタル 教科書体 NK-R" panose="02020400000000000000" pitchFamily="18" charset="-128"/>
                          <a:ea typeface="UD デジタル 教科書体 NK-R" panose="02020400000000000000" pitchFamily="18" charset="-128"/>
                        </a:rPr>
                        <a:t>30%</a:t>
                      </a:r>
                      <a:r>
                        <a:rPr lang="ja-JP" altLang="en-US" sz="1600" dirty="0">
                          <a:solidFill>
                            <a:schemeClr val="bg1"/>
                          </a:solidFill>
                          <a:latin typeface="UD デジタル 教科書体 NK-R" panose="02020400000000000000" pitchFamily="18" charset="-128"/>
                          <a:ea typeface="UD デジタル 教科書体 NK-R" panose="02020400000000000000" pitchFamily="18" charset="-128"/>
                        </a:rPr>
                        <a:t>のオーシャンバウンド・プラスチックで作られたバッグの使用を含む</a:t>
                      </a:r>
                      <a:endParaRPr lang="en-US" sz="1600" dirty="0">
                        <a:solidFill>
                          <a:schemeClr val="bg1"/>
                        </a:solidFill>
                        <a:latin typeface="UD デジタル 教科書体 NK-R" panose="02020400000000000000" pitchFamily="18" charset="-128"/>
                        <a:ea typeface="UD デジタル 教科書体 NK-R" panose="02020400000000000000" pitchFamily="18" charset="-128"/>
                        <a:cs typeface="Arial"/>
                      </a:endParaRPr>
                    </a:p>
                  </a:txBody>
                  <a:tcPr marT="182880"/>
                </a:tc>
                <a:tc>
                  <a:txBody>
                    <a:bodyPr/>
                    <a:lstStyle/>
                    <a:p>
                      <a:endParaRPr 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2000" b="1" dirty="0">
                          <a:solidFill>
                            <a:srgbClr val="00B0F0"/>
                          </a:solidFill>
                          <a:latin typeface="UD デジタル 教科書体 NK-R" panose="02020400000000000000" pitchFamily="18" charset="-128"/>
                          <a:ea typeface="UD デジタル 教科書体 NK-R" panose="02020400000000000000" pitchFamily="18" charset="-128"/>
                        </a:rPr>
                        <a:t>Lenovo TruScale</a:t>
                      </a:r>
                      <a:r>
                        <a:rPr lang="en-US" sz="2000" b="1" baseline="30000" dirty="0">
                          <a:solidFill>
                            <a:srgbClr val="00B0F0"/>
                          </a:solidFill>
                          <a:latin typeface="UD デジタル 教科書体 NK-R" panose="02020400000000000000" pitchFamily="18" charset="-128"/>
                          <a:ea typeface="UD デジタル 教科書体 NK-R" panose="02020400000000000000" pitchFamily="18" charset="-128"/>
                        </a:rPr>
                        <a:t>TM</a:t>
                      </a:r>
                    </a:p>
                    <a:p>
                      <a:pPr marL="0" marR="0" lvl="0" indent="0" algn="l" defTabSz="1218987" rtl="0" eaLnBrk="1" fontAlgn="auto" latinLnBrk="0" hangingPunct="1">
                        <a:lnSpc>
                          <a:spcPct val="100000"/>
                        </a:lnSpc>
                        <a:spcBef>
                          <a:spcPts val="0"/>
                        </a:spcBef>
                        <a:spcAft>
                          <a:spcPts val="0"/>
                        </a:spcAft>
                        <a:buClrTx/>
                        <a:buSzTx/>
                        <a:buFontTx/>
                        <a:buNone/>
                        <a:tabLst/>
                        <a:defRPr/>
                      </a:pPr>
                      <a:endParaRPr lang="en-US" sz="700" dirty="0">
                        <a:solidFill>
                          <a:schemeClr val="bg1"/>
                        </a:solidFill>
                        <a:latin typeface="UD デジタル 教科書体 NK-R" panose="02020400000000000000" pitchFamily="18" charset="-128"/>
                        <a:ea typeface="UD デジタル 教科書体 NK-R" panose="02020400000000000000" pitchFamily="18" charset="-128"/>
                      </a:endParaRPr>
                    </a:p>
                    <a:p>
                      <a:pPr marL="0" marR="0" lvl="0" indent="0" algn="l" defTabSz="1218987" rtl="0" eaLnBrk="1" fontAlgn="auto" latinLnBrk="0" hangingPunct="1">
                        <a:lnSpc>
                          <a:spcPct val="114000"/>
                        </a:lnSpc>
                        <a:spcBef>
                          <a:spcPts val="0"/>
                        </a:spcBef>
                        <a:spcAft>
                          <a:spcPts val="0"/>
                        </a:spcAft>
                        <a:buClrTx/>
                        <a:buSzTx/>
                        <a:buFontTx/>
                        <a:buNone/>
                        <a:tabLst/>
                        <a:defRPr/>
                      </a:pPr>
                      <a:r>
                        <a:rPr lang="ja-JP" altLang="en-US" sz="1600" dirty="0">
                          <a:solidFill>
                            <a:schemeClr val="bg1"/>
                          </a:solidFill>
                          <a:latin typeface="UD デジタル 教科書体 NK-R" panose="02020400000000000000" pitchFamily="18" charset="-128"/>
                          <a:ea typeface="UD デジタル 教科書体 NK-R" panose="02020400000000000000" pitchFamily="18" charset="-128"/>
                        </a:rPr>
                        <a:t>オーバープロビジョニングを回避し、エネルギー消費を削減して二酸化炭素排出量を削減
</a:t>
                      </a:r>
                      <a:r>
                        <a:rPr lang="ja-JP" altLang="en-US" sz="1600" dirty="0">
                          <a:solidFill>
                            <a:srgbClr val="FFFF00"/>
                          </a:solidFill>
                          <a:latin typeface="UD デジタル 教科書体 NK-R" panose="02020400000000000000" pitchFamily="18" charset="-128"/>
                          <a:ea typeface="UD デジタル 教科書体 NK-R" panose="02020400000000000000" pitchFamily="18" charset="-128"/>
                        </a:rPr>
                        <a:t>クラウド要素　⑥：月額課金＋従量課金</a:t>
                      </a:r>
                      <a:endParaRPr lang="en-US" altLang="ja-JP" sz="1600" dirty="0">
                        <a:solidFill>
                          <a:srgbClr val="FFFF00"/>
                        </a:solidFill>
                        <a:latin typeface="UD デジタル 教科書体 NK-R" panose="02020400000000000000" pitchFamily="18" charset="-128"/>
                        <a:ea typeface="UD デジタル 教科書体 NK-R" panose="02020400000000000000" pitchFamily="18" charset="-128"/>
                      </a:endParaRPr>
                    </a:p>
                    <a:p>
                      <a:pPr marL="0" marR="0" lvl="0" indent="0" algn="l" defTabSz="1218987" rtl="0" eaLnBrk="1" fontAlgn="auto" latinLnBrk="0" hangingPunct="1">
                        <a:lnSpc>
                          <a:spcPct val="114000"/>
                        </a:lnSpc>
                        <a:spcBef>
                          <a:spcPts val="0"/>
                        </a:spcBef>
                        <a:spcAft>
                          <a:spcPts val="0"/>
                        </a:spcAft>
                        <a:buClrTx/>
                        <a:buSzTx/>
                        <a:buFontTx/>
                        <a:buNone/>
                        <a:tabLst/>
                        <a:defRPr/>
                      </a:pPr>
                      <a:r>
                        <a:rPr lang="ja-JP" altLang="en-US" sz="1600" dirty="0">
                          <a:solidFill>
                            <a:srgbClr val="FFFF00"/>
                          </a:solidFill>
                          <a:latin typeface="UD デジタル 教科書体 NK-R" panose="02020400000000000000" pitchFamily="18" charset="-128"/>
                          <a:ea typeface="UD デジタル 教科書体 NK-R" panose="02020400000000000000" pitchFamily="18" charset="-128"/>
                        </a:rPr>
                        <a:t>クラウド要素　⑦：監視を</a:t>
                      </a:r>
                      <a:r>
                        <a:rPr lang="en-US" altLang="ja-JP" sz="1600" dirty="0">
                          <a:solidFill>
                            <a:srgbClr val="FFFF00"/>
                          </a:solidFill>
                          <a:latin typeface="UD デジタル 教科書体 NK-R" panose="02020400000000000000" pitchFamily="18" charset="-128"/>
                          <a:ea typeface="UD デジタル 教科書体 NK-R" panose="02020400000000000000" pitchFamily="18" charset="-128"/>
                        </a:rPr>
                        <a:t>Lenovo</a:t>
                      </a:r>
                      <a:r>
                        <a:rPr lang="ja-JP" altLang="en-US" sz="1600" dirty="0">
                          <a:solidFill>
                            <a:srgbClr val="FFFF00"/>
                          </a:solidFill>
                          <a:latin typeface="UD デジタル 教科書体 NK-R" panose="02020400000000000000" pitchFamily="18" charset="-128"/>
                          <a:ea typeface="UD デジタル 教科書体 NK-R" panose="02020400000000000000" pitchFamily="18" charset="-128"/>
                        </a:rPr>
                        <a:t>が代行</a:t>
                      </a:r>
                      <a:endParaRPr lang="en-US" sz="1600" dirty="0">
                        <a:solidFill>
                          <a:srgbClr val="FFFF00"/>
                        </a:solidFill>
                        <a:latin typeface="UD デジタル 教科書体 NK-R" panose="02020400000000000000" pitchFamily="18" charset="-128"/>
                        <a:ea typeface="UD デジタル 教科書体 NK-R" panose="02020400000000000000" pitchFamily="18" charset="-128"/>
                      </a:endParaRPr>
                    </a:p>
                  </a:txBody>
                  <a:tcPr marT="182880"/>
                </a:tc>
                <a:extLst>
                  <a:ext uri="{0D108BD9-81ED-4DB2-BD59-A6C34878D82A}">
                    <a16:rowId xmlns:a16="http://schemas.microsoft.com/office/drawing/2014/main" val="2880364738"/>
                  </a:ext>
                </a:extLst>
              </a:tr>
              <a:tr h="1835198">
                <a:tc>
                  <a:txBody>
                    <a:bodyPr/>
                    <a:lstStyle/>
                    <a:p>
                      <a:endParaRPr lang="en-US" sz="1400" dirty="0">
                        <a:latin typeface="UD デジタル 教科書体 NK-R" panose="02020400000000000000" pitchFamily="18" charset="-128"/>
                        <a:ea typeface="UD デジタル 教科書体 NK-R" panose="02020400000000000000" pitchFamily="18" charset="-128"/>
                      </a:endParaRPr>
                    </a:p>
                  </a:txBody>
                  <a:tcPr/>
                </a:tc>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1800" b="1" dirty="0">
                          <a:solidFill>
                            <a:schemeClr val="bg1"/>
                          </a:solidFill>
                          <a:latin typeface="UD デジタル 教科書体 NK-R" panose="02020400000000000000" pitchFamily="18" charset="-128"/>
                          <a:ea typeface="UD デジタル 教科書体 NK-R" panose="02020400000000000000" pitchFamily="18" charset="-128"/>
                        </a:rPr>
                        <a:t>Factory Integrated Racks</a:t>
                      </a:r>
                    </a:p>
                    <a:p>
                      <a:pPr marL="0" marR="0" lvl="0" indent="0" algn="l" defTabSz="1218987" rtl="0" eaLnBrk="1" fontAlgn="auto" latinLnBrk="0" hangingPunct="1">
                        <a:lnSpc>
                          <a:spcPct val="100000"/>
                        </a:lnSpc>
                        <a:spcBef>
                          <a:spcPts val="0"/>
                        </a:spcBef>
                        <a:spcAft>
                          <a:spcPts val="0"/>
                        </a:spcAft>
                        <a:buClrTx/>
                        <a:buSzTx/>
                        <a:buFontTx/>
                        <a:buNone/>
                        <a:tabLst/>
                        <a:defRPr/>
                      </a:pPr>
                      <a:endParaRPr lang="en-US" sz="800" dirty="0">
                        <a:solidFill>
                          <a:schemeClr val="bg1"/>
                        </a:solidFill>
                        <a:latin typeface="UD デジタル 教科書体 NK-R" panose="02020400000000000000" pitchFamily="18" charset="-128"/>
                        <a:ea typeface="UD デジタル 教科書体 NK-R" panose="02020400000000000000" pitchFamily="18" charset="-128"/>
                      </a:endParaRPr>
                    </a:p>
                    <a:p>
                      <a:pPr marL="0" marR="0" lvl="0" indent="0" algn="l" rtl="0" eaLnBrk="1" fontAlgn="auto" latinLnBrk="0" hangingPunct="1">
                        <a:lnSpc>
                          <a:spcPct val="114000"/>
                        </a:lnSpc>
                        <a:spcBef>
                          <a:spcPts val="0"/>
                        </a:spcBef>
                        <a:spcAft>
                          <a:spcPts val="0"/>
                        </a:spcAft>
                        <a:buClrTx/>
                        <a:buSzTx/>
                        <a:buFontTx/>
                        <a:buNone/>
                      </a:pPr>
                      <a:r>
                        <a:rPr lang="en-US" altLang="ja-JP" sz="1600" dirty="0">
                          <a:solidFill>
                            <a:schemeClr val="bg1"/>
                          </a:solidFill>
                          <a:latin typeface="UD デジタル 教科書体 NK-R" panose="02020400000000000000" pitchFamily="18" charset="-128"/>
                          <a:ea typeface="UD デジタル 教科書体 NK-R" panose="02020400000000000000" pitchFamily="18" charset="-128"/>
                        </a:rPr>
                        <a:t>5</a:t>
                      </a:r>
                      <a:r>
                        <a:rPr lang="ja-JP" altLang="en-US" sz="1600" dirty="0">
                          <a:solidFill>
                            <a:schemeClr val="bg1"/>
                          </a:solidFill>
                          <a:latin typeface="UD デジタル 教科書体 NK-R" panose="02020400000000000000" pitchFamily="18" charset="-128"/>
                          <a:ea typeface="UD デジタル 教科書体 NK-R" panose="02020400000000000000" pitchFamily="18" charset="-128"/>
                        </a:rPr>
                        <a:t>年間で</a:t>
                      </a:r>
                      <a:r>
                        <a:rPr lang="en-US" altLang="ja-JP" sz="1600" dirty="0">
                          <a:solidFill>
                            <a:schemeClr val="bg1"/>
                          </a:solidFill>
                          <a:latin typeface="UD デジタル 教科書体 NK-R" panose="02020400000000000000" pitchFamily="18" charset="-128"/>
                          <a:ea typeface="UD デジタル 教科書体 NK-R" panose="02020400000000000000" pitchFamily="18" charset="-128"/>
                        </a:rPr>
                        <a:t>350</a:t>
                      </a:r>
                      <a:r>
                        <a:rPr lang="ja-JP" altLang="en-US" sz="1600" dirty="0">
                          <a:solidFill>
                            <a:schemeClr val="bg1"/>
                          </a:solidFill>
                          <a:latin typeface="UD デジタル 教科書体 NK-R" panose="02020400000000000000" pitchFamily="18" charset="-128"/>
                          <a:ea typeface="UD デジタル 教科書体 NK-R" panose="02020400000000000000" pitchFamily="18" charset="-128"/>
                        </a:rPr>
                        <a:t>万ポンドの段ボールと</a:t>
                      </a:r>
                      <a:r>
                        <a:rPr lang="en-US" altLang="ja-JP" sz="1600" dirty="0">
                          <a:solidFill>
                            <a:schemeClr val="bg1"/>
                          </a:solidFill>
                          <a:latin typeface="UD デジタル 教科書体 NK-R" panose="02020400000000000000" pitchFamily="18" charset="-128"/>
                          <a:ea typeface="UD デジタル 教科書体 NK-R" panose="02020400000000000000" pitchFamily="18" charset="-128"/>
                        </a:rPr>
                        <a:t>180</a:t>
                      </a:r>
                      <a:r>
                        <a:rPr lang="ja-JP" altLang="en-US" sz="1600" dirty="0">
                          <a:solidFill>
                            <a:schemeClr val="bg1"/>
                          </a:solidFill>
                          <a:latin typeface="UD デジタル 教科書体 NK-R" panose="02020400000000000000" pitchFamily="18" charset="-128"/>
                          <a:ea typeface="UD デジタル 教科書体 NK-R" panose="02020400000000000000" pitchFamily="18" charset="-128"/>
                        </a:rPr>
                        <a:t>万ポンドのプラスチックを節約
</a:t>
                      </a:r>
                      <a:endParaRPr lang="en-US" sz="1600" dirty="0">
                        <a:solidFill>
                          <a:schemeClr val="bg1"/>
                        </a:solidFill>
                        <a:latin typeface="UD デジタル 教科書体 NK-R" panose="02020400000000000000" pitchFamily="18" charset="-128"/>
                        <a:ea typeface="UD デジタル 教科書体 NK-R" panose="02020400000000000000" pitchFamily="18" charset="-128"/>
                      </a:endParaRPr>
                    </a:p>
                  </a:txBody>
                  <a:tcPr marT="182880"/>
                </a:tc>
                <a:tc>
                  <a:txBody>
                    <a:bodyPr/>
                    <a:lstStyle/>
                    <a:p>
                      <a:endParaRPr lang="en-US" sz="1200" dirty="0">
                        <a:latin typeface="UD デジタル 教科書体 NK-R" panose="02020400000000000000" pitchFamily="18" charset="-128"/>
                        <a:ea typeface="UD デジタル 教科書体 NK-R" panose="02020400000000000000" pitchFamily="18" charset="-128"/>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2000" b="1" dirty="0">
                          <a:solidFill>
                            <a:schemeClr val="bg1"/>
                          </a:solidFill>
                          <a:latin typeface="UD デジタル 教科書体 NK-R" panose="02020400000000000000" pitchFamily="18" charset="-128"/>
                          <a:ea typeface="UD デジタル 教科書体 NK-R" panose="02020400000000000000" pitchFamily="18" charset="-128"/>
                        </a:rPr>
                        <a:t>Lenovo Asset  Recovery</a:t>
                      </a:r>
                    </a:p>
                    <a:p>
                      <a:pPr marL="0" marR="0" lvl="0" indent="0" algn="l" defTabSz="1218987" rtl="0" eaLnBrk="1" fontAlgn="auto" latinLnBrk="0" hangingPunct="1">
                        <a:lnSpc>
                          <a:spcPct val="100000"/>
                        </a:lnSpc>
                        <a:spcBef>
                          <a:spcPts val="0"/>
                        </a:spcBef>
                        <a:spcAft>
                          <a:spcPts val="0"/>
                        </a:spcAft>
                        <a:buClrTx/>
                        <a:buSzTx/>
                        <a:buFontTx/>
                        <a:buNone/>
                        <a:tabLst/>
                        <a:defRPr/>
                      </a:pPr>
                      <a:endParaRPr lang="en-US" sz="700" dirty="0">
                        <a:solidFill>
                          <a:schemeClr val="bg1"/>
                        </a:solidFill>
                        <a:latin typeface="UD デジタル 教科書体 NK-R" panose="02020400000000000000" pitchFamily="18" charset="-128"/>
                        <a:ea typeface="UD デジタル 教科書体 NK-R" panose="02020400000000000000" pitchFamily="18" charset="-128"/>
                      </a:endParaRPr>
                    </a:p>
                    <a:p>
                      <a:pPr marL="0" marR="0" lvl="0" indent="0" algn="l" defTabSz="1218987" rtl="0" eaLnBrk="1" fontAlgn="auto" latinLnBrk="0" hangingPunct="1">
                        <a:lnSpc>
                          <a:spcPct val="114000"/>
                        </a:lnSpc>
                        <a:spcBef>
                          <a:spcPts val="0"/>
                        </a:spcBef>
                        <a:spcAft>
                          <a:spcPts val="0"/>
                        </a:spcAft>
                        <a:buClrTx/>
                        <a:buSzTx/>
                        <a:buFontTx/>
                        <a:buNone/>
                        <a:tabLst/>
                        <a:defRPr/>
                      </a:pPr>
                      <a:r>
                        <a:rPr lang="ja-JP" altLang="en-US" sz="1600" dirty="0">
                          <a:solidFill>
                            <a:schemeClr val="bg1"/>
                          </a:solidFill>
                          <a:latin typeface="UD デジタル 教科書体 NK-R" panose="02020400000000000000" pitchFamily="18" charset="-128"/>
                          <a:ea typeface="UD デジタル 教科書体 NK-R" panose="02020400000000000000" pitchFamily="18" charset="-128"/>
                        </a:rPr>
                        <a:t>資産リサイクルで</a:t>
                      </a:r>
                      <a:r>
                        <a:rPr lang="en-US" altLang="ja-JP" sz="1600" dirty="0">
                          <a:solidFill>
                            <a:schemeClr val="bg1"/>
                          </a:solidFill>
                          <a:latin typeface="UD デジタル 教科書体 NK-R" panose="02020400000000000000" pitchFamily="18" charset="-128"/>
                          <a:ea typeface="UD デジタル 教科書体 NK-R" panose="02020400000000000000" pitchFamily="18" charset="-128"/>
                        </a:rPr>
                        <a:t>15</a:t>
                      </a:r>
                      <a:r>
                        <a:rPr lang="ja-JP" altLang="en-US" sz="1600" dirty="0">
                          <a:solidFill>
                            <a:schemeClr val="bg1"/>
                          </a:solidFill>
                          <a:latin typeface="UD デジタル 教科書体 NK-R" panose="02020400000000000000" pitchFamily="18" charset="-128"/>
                          <a:ea typeface="UD デジタル 教科書体 NK-R" panose="02020400000000000000" pitchFamily="18" charset="-128"/>
                        </a:rPr>
                        <a:t>年の経験と</a:t>
                      </a:r>
                      <a:r>
                        <a:rPr lang="en-US" altLang="ja-JP" sz="1600" dirty="0">
                          <a:solidFill>
                            <a:schemeClr val="bg1"/>
                          </a:solidFill>
                          <a:latin typeface="UD デジタル 教科書体 NK-R" panose="02020400000000000000" pitchFamily="18" charset="-128"/>
                          <a:ea typeface="UD デジタル 教科書体 NK-R" panose="02020400000000000000" pitchFamily="18" charset="-128"/>
                        </a:rPr>
                        <a:t>100</a:t>
                      </a:r>
                      <a:r>
                        <a:rPr lang="ja-JP" altLang="en-US" sz="1600" dirty="0">
                          <a:solidFill>
                            <a:schemeClr val="bg1"/>
                          </a:solidFill>
                          <a:latin typeface="UD デジタル 教科書体 NK-R" panose="02020400000000000000" pitchFamily="18" charset="-128"/>
                          <a:ea typeface="UD デジタル 教科書体 NK-R" panose="02020400000000000000" pitchFamily="18" charset="-128"/>
                        </a:rPr>
                        <a:t>万以上の資産を適切に処分
</a:t>
                      </a:r>
                      <a:endParaRPr lang="en-US" sz="1600" dirty="0">
                        <a:solidFill>
                          <a:schemeClr val="bg1"/>
                        </a:solidFill>
                        <a:latin typeface="UD デジタル 教科書体 NK-R" panose="02020400000000000000" pitchFamily="18" charset="-128"/>
                        <a:ea typeface="UD デジタル 教科書体 NK-R" panose="02020400000000000000" pitchFamily="18" charset="-128"/>
                      </a:endParaRPr>
                    </a:p>
                  </a:txBody>
                  <a:tcPr marT="182880"/>
                </a:tc>
                <a:extLst>
                  <a:ext uri="{0D108BD9-81ED-4DB2-BD59-A6C34878D82A}">
                    <a16:rowId xmlns:a16="http://schemas.microsoft.com/office/drawing/2014/main" val="3349358556"/>
                  </a:ext>
                </a:extLst>
              </a:tr>
            </a:tbl>
          </a:graphicData>
        </a:graphic>
      </p:graphicFrame>
      <p:sp>
        <p:nvSpPr>
          <p:cNvPr id="4" name="Rectangle: Rounded Corners 34" descr="Side view of a massive wave swirling">
            <a:extLst>
              <a:ext uri="{FF2B5EF4-FFF2-40B4-BE49-F238E27FC236}">
                <a16:creationId xmlns:a16="http://schemas.microsoft.com/office/drawing/2014/main" id="{742221D5-D56A-414B-AB76-3E5B38567D58}"/>
              </a:ext>
            </a:extLst>
          </p:cNvPr>
          <p:cNvSpPr/>
          <p:nvPr/>
        </p:nvSpPr>
        <p:spPr>
          <a:xfrm>
            <a:off x="6083560" y="1345077"/>
            <a:ext cx="1148090" cy="1354314"/>
          </a:xfrm>
          <a:prstGeom prst="roundRect">
            <a:avLst>
              <a:gd name="adj" fmla="val 10000"/>
            </a:avLst>
          </a:prstGeom>
          <a:blipFill>
            <a:blip r:embed="rId3" cstate="email">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a:ext>
              </a:extLst>
            </a:blip>
            <a:srcRect/>
            <a:stretch>
              <a:fillRect/>
            </a:stretch>
          </a:blipFill>
        </p:spPr>
        <p:style>
          <a:lnRef idx="0">
            <a:schemeClr val="lt1">
              <a:hueOff val="0"/>
              <a:satOff val="0"/>
              <a:lumOff val="0"/>
              <a:alphaOff val="0"/>
            </a:schemeClr>
          </a:lnRef>
          <a:fillRef idx="1">
            <a:scrgbClr r="0" g="0" b="0"/>
          </a:fillRef>
          <a:effectRef idx="3">
            <a:schemeClr val="accent3">
              <a:tint val="50000"/>
              <a:alpha val="90000"/>
              <a:hueOff val="0"/>
              <a:satOff val="0"/>
              <a:lumOff val="0"/>
              <a:alphaOff val="0"/>
            </a:schemeClr>
          </a:effectRef>
          <a:fontRef idx="minor">
            <a:schemeClr val="lt1">
              <a:hueOff val="0"/>
              <a:satOff val="0"/>
              <a:lumOff val="0"/>
              <a:alphaOff val="0"/>
            </a:schemeClr>
          </a:fontRef>
        </p:style>
        <p:txBody>
          <a:bodyPr/>
          <a:lstStyle/>
          <a:p>
            <a:endParaRPr lang="ja-JP" altLang="en-US"/>
          </a:p>
        </p:txBody>
      </p:sp>
      <p:sp>
        <p:nvSpPr>
          <p:cNvPr id="5" name="Rectangle: Rounded Corners 38" descr="Two people tinkering with an electronic circuitboard">
            <a:extLst>
              <a:ext uri="{FF2B5EF4-FFF2-40B4-BE49-F238E27FC236}">
                <a16:creationId xmlns:a16="http://schemas.microsoft.com/office/drawing/2014/main" id="{044F393B-11C2-488A-83A0-806B401240C9}"/>
              </a:ext>
            </a:extLst>
          </p:cNvPr>
          <p:cNvSpPr/>
          <p:nvPr/>
        </p:nvSpPr>
        <p:spPr>
          <a:xfrm>
            <a:off x="6083560" y="4950175"/>
            <a:ext cx="1148090" cy="1354314"/>
          </a:xfrm>
          <a:prstGeom prst="roundRect">
            <a:avLst>
              <a:gd name="adj" fmla="val 10000"/>
            </a:avLst>
          </a:prstGeom>
          <a:blipFill>
            <a:blip r:embed="rId5" cstate="email">
              <a:extLst>
                <a:ext uri="{28A0092B-C50C-407E-A947-70E740481C1C}">
                  <a14:useLocalDpi xmlns:a14="http://schemas.microsoft.com/office/drawing/2010/main"/>
                </a:ext>
              </a:extLst>
            </a:blip>
            <a:srcRect/>
            <a:stretch>
              <a:fillRect/>
            </a:stretch>
          </a:blipFill>
        </p:spPr>
        <p:style>
          <a:lnRef idx="0">
            <a:schemeClr val="lt1">
              <a:hueOff val="0"/>
              <a:satOff val="0"/>
              <a:lumOff val="0"/>
              <a:alphaOff val="0"/>
            </a:schemeClr>
          </a:lnRef>
          <a:fillRef idx="1">
            <a:scrgbClr r="0" g="0" b="0"/>
          </a:fillRef>
          <a:effectRef idx="3">
            <a:schemeClr val="accent3">
              <a:tint val="50000"/>
              <a:alpha val="90000"/>
              <a:hueOff val="1745"/>
              <a:satOff val="-846"/>
              <a:lumOff val="5576"/>
              <a:alphaOff val="-40000"/>
            </a:schemeClr>
          </a:effectRef>
          <a:fontRef idx="minor">
            <a:schemeClr val="lt1">
              <a:hueOff val="0"/>
              <a:satOff val="0"/>
              <a:lumOff val="0"/>
              <a:alphaOff val="0"/>
            </a:schemeClr>
          </a:fontRef>
        </p:style>
        <p:txBody>
          <a:bodyPr/>
          <a:lstStyle/>
          <a:p>
            <a:endParaRPr lang="ja-JP" altLang="en-US"/>
          </a:p>
        </p:txBody>
      </p:sp>
      <p:sp>
        <p:nvSpPr>
          <p:cNvPr id="6" name="Rectangle: Rounded Corners 16">
            <a:extLst>
              <a:ext uri="{FF2B5EF4-FFF2-40B4-BE49-F238E27FC236}">
                <a16:creationId xmlns:a16="http://schemas.microsoft.com/office/drawing/2014/main" id="{FF6A773C-A68E-4106-B878-29004668AFA9}"/>
              </a:ext>
            </a:extLst>
          </p:cNvPr>
          <p:cNvSpPr/>
          <p:nvPr/>
        </p:nvSpPr>
        <p:spPr>
          <a:xfrm>
            <a:off x="659632" y="1345077"/>
            <a:ext cx="1148090" cy="1354314"/>
          </a:xfrm>
          <a:prstGeom prst="roundRect">
            <a:avLst>
              <a:gd name="adj" fmla="val 10000"/>
            </a:avLst>
          </a:prstGeom>
          <a:blipFill>
            <a:blip r:embed="rId6" cstate="email">
              <a:extLst>
                <a:ext uri="{28A0092B-C50C-407E-A947-70E740481C1C}">
                  <a14:useLocalDpi xmlns:a14="http://schemas.microsoft.com/office/drawing/2010/main"/>
                </a:ext>
              </a:extLst>
            </a:blip>
            <a:srcRect/>
            <a:stretch>
              <a:fillRect/>
            </a:stretch>
          </a:blipFill>
        </p:spPr>
        <p:style>
          <a:lnRef idx="0">
            <a:schemeClr val="lt1">
              <a:hueOff val="0"/>
              <a:satOff val="0"/>
              <a:lumOff val="0"/>
              <a:alphaOff val="0"/>
            </a:schemeClr>
          </a:lnRef>
          <a:fillRef idx="1">
            <a:scrgbClr r="0" g="0" b="0"/>
          </a:fillRef>
          <a:effectRef idx="3">
            <a:schemeClr val="accent3">
              <a:tint val="50000"/>
              <a:alpha val="90000"/>
              <a:hueOff val="0"/>
              <a:satOff val="0"/>
              <a:lumOff val="0"/>
              <a:alphaOff val="0"/>
            </a:schemeClr>
          </a:effectRef>
          <a:fontRef idx="minor">
            <a:schemeClr val="lt1">
              <a:hueOff val="0"/>
              <a:satOff val="0"/>
              <a:lumOff val="0"/>
              <a:alphaOff val="0"/>
            </a:schemeClr>
          </a:fontRef>
        </p:style>
        <p:txBody>
          <a:bodyPr/>
          <a:lstStyle/>
          <a:p>
            <a:endParaRPr lang="ja-JP" altLang="en-US"/>
          </a:p>
        </p:txBody>
      </p:sp>
      <p:sp>
        <p:nvSpPr>
          <p:cNvPr id="7" name="Rectangle: Rounded Corners 18">
            <a:extLst>
              <a:ext uri="{FF2B5EF4-FFF2-40B4-BE49-F238E27FC236}">
                <a16:creationId xmlns:a16="http://schemas.microsoft.com/office/drawing/2014/main" id="{EF655599-88D6-4EE0-81C9-F09B9F8A24F3}"/>
              </a:ext>
            </a:extLst>
          </p:cNvPr>
          <p:cNvSpPr/>
          <p:nvPr/>
        </p:nvSpPr>
        <p:spPr>
          <a:xfrm>
            <a:off x="659632" y="3143651"/>
            <a:ext cx="1148090" cy="1354314"/>
          </a:xfrm>
          <a:prstGeom prst="roundRect">
            <a:avLst>
              <a:gd name="adj" fmla="val 10000"/>
            </a:avLst>
          </a:prstGeom>
          <a:blipFill>
            <a:blip r:embed="rId7" cstate="email">
              <a:extLst>
                <a:ext uri="{28A0092B-C50C-407E-A947-70E740481C1C}">
                  <a14:useLocalDpi xmlns:a14="http://schemas.microsoft.com/office/drawing/2010/main"/>
                </a:ext>
              </a:extLst>
            </a:blip>
            <a:srcRect/>
            <a:stretch>
              <a:fillRect/>
            </a:stretch>
          </a:blipFill>
        </p:spPr>
        <p:style>
          <a:lnRef idx="0">
            <a:schemeClr val="lt1">
              <a:hueOff val="0"/>
              <a:satOff val="0"/>
              <a:lumOff val="0"/>
              <a:alphaOff val="0"/>
            </a:schemeClr>
          </a:lnRef>
          <a:fillRef idx="1">
            <a:scrgbClr r="0" g="0" b="0"/>
          </a:fillRef>
          <a:effectRef idx="3">
            <a:schemeClr val="accent3">
              <a:tint val="50000"/>
              <a:alpha val="90000"/>
              <a:hueOff val="872"/>
              <a:satOff val="-423"/>
              <a:lumOff val="2788"/>
              <a:alphaOff val="-20000"/>
            </a:schemeClr>
          </a:effectRef>
          <a:fontRef idx="minor">
            <a:schemeClr val="lt1">
              <a:hueOff val="0"/>
              <a:satOff val="0"/>
              <a:lumOff val="0"/>
              <a:alphaOff val="0"/>
            </a:schemeClr>
          </a:fontRef>
        </p:style>
        <p:txBody>
          <a:bodyPr/>
          <a:lstStyle/>
          <a:p>
            <a:endParaRPr lang="ja-JP" altLang="en-US"/>
          </a:p>
        </p:txBody>
      </p:sp>
      <p:sp>
        <p:nvSpPr>
          <p:cNvPr id="8" name="Rectangle: Rounded Corners 27" descr="Two workers inside a warehouse">
            <a:extLst>
              <a:ext uri="{FF2B5EF4-FFF2-40B4-BE49-F238E27FC236}">
                <a16:creationId xmlns:a16="http://schemas.microsoft.com/office/drawing/2014/main" id="{71CF26FB-9A83-4D93-BE67-B8746FD43584}"/>
              </a:ext>
            </a:extLst>
          </p:cNvPr>
          <p:cNvSpPr/>
          <p:nvPr/>
        </p:nvSpPr>
        <p:spPr>
          <a:xfrm>
            <a:off x="659632" y="4950175"/>
            <a:ext cx="1148090" cy="1354314"/>
          </a:xfrm>
          <a:prstGeom prst="roundRect">
            <a:avLst>
              <a:gd name="adj" fmla="val 10000"/>
            </a:avLst>
          </a:prstGeom>
          <a:blipFill dpi="0" rotWithShape="1">
            <a:blip r:embed="rId8" cstate="email">
              <a:extLst>
                <a:ext uri="{BEBA8EAE-BF5A-486C-A8C5-ECC9F3942E4B}">
                  <a14:imgProps xmlns:a14="http://schemas.microsoft.com/office/drawing/2010/main">
                    <a14:imgLayer r:embed="rId9">
                      <a14:imgEffect>
                        <a14:colorTemperature colorTemp="5300"/>
                      </a14:imgEffect>
                    </a14:imgLayer>
                  </a14:imgProps>
                </a:ext>
                <a:ext uri="{28A0092B-C50C-407E-A947-70E740481C1C}">
                  <a14:useLocalDpi xmlns:a14="http://schemas.microsoft.com/office/drawing/2010/main"/>
                </a:ext>
              </a:extLst>
            </a:blip>
            <a:srcRect/>
            <a:stretch>
              <a:fillRect/>
            </a:stretch>
          </a:blipFill>
        </p:spPr>
        <p:style>
          <a:lnRef idx="0">
            <a:schemeClr val="lt1">
              <a:hueOff val="0"/>
              <a:satOff val="0"/>
              <a:lumOff val="0"/>
              <a:alphaOff val="0"/>
            </a:schemeClr>
          </a:lnRef>
          <a:fillRef idx="1">
            <a:scrgbClr r="0" g="0" b="0"/>
          </a:fillRef>
          <a:effectRef idx="3">
            <a:schemeClr val="accent3">
              <a:tint val="50000"/>
              <a:alpha val="90000"/>
              <a:hueOff val="1745"/>
              <a:satOff val="-846"/>
              <a:lumOff val="5576"/>
              <a:alphaOff val="-40000"/>
            </a:schemeClr>
          </a:effectRef>
          <a:fontRef idx="minor">
            <a:schemeClr val="lt1">
              <a:hueOff val="0"/>
              <a:satOff val="0"/>
              <a:lumOff val="0"/>
              <a:alphaOff val="0"/>
            </a:schemeClr>
          </a:fontRef>
        </p:style>
        <p:txBody>
          <a:bodyPr/>
          <a:lstStyle/>
          <a:p>
            <a:endParaRPr lang="ja-JP" altLang="en-US"/>
          </a:p>
        </p:txBody>
      </p:sp>
      <p:sp>
        <p:nvSpPr>
          <p:cNvPr id="9" name="Rectangle: Rounded Corners 36" descr="One glowing light bulb among other light bulbs">
            <a:extLst>
              <a:ext uri="{FF2B5EF4-FFF2-40B4-BE49-F238E27FC236}">
                <a16:creationId xmlns:a16="http://schemas.microsoft.com/office/drawing/2014/main" id="{376024F3-352D-4E6A-9AA4-5EBDE5162B54}"/>
              </a:ext>
            </a:extLst>
          </p:cNvPr>
          <p:cNvSpPr/>
          <p:nvPr/>
        </p:nvSpPr>
        <p:spPr>
          <a:xfrm>
            <a:off x="6083560" y="3143651"/>
            <a:ext cx="1148090" cy="1354314"/>
          </a:xfrm>
          <a:prstGeom prst="roundRect">
            <a:avLst>
              <a:gd name="adj" fmla="val 10000"/>
            </a:avLst>
          </a:prstGeom>
          <a:blipFill dpi="0" rotWithShape="1">
            <a:blip r:embed="rId10" cstate="print">
              <a:extLst>
                <a:ext uri="{28A0092B-C50C-407E-A947-70E740481C1C}">
                  <a14:useLocalDpi xmlns:a14="http://schemas.microsoft.com/office/drawing/2010/main"/>
                </a:ext>
              </a:extLst>
            </a:blip>
            <a:srcRect/>
            <a:stretch>
              <a:fillRect b="173"/>
            </a:stretch>
          </a:blipFill>
        </p:spPr>
        <p:style>
          <a:lnRef idx="0">
            <a:schemeClr val="lt1">
              <a:hueOff val="0"/>
              <a:satOff val="0"/>
              <a:lumOff val="0"/>
              <a:alphaOff val="0"/>
            </a:schemeClr>
          </a:lnRef>
          <a:fillRef idx="1">
            <a:scrgbClr r="0" g="0" b="0"/>
          </a:fillRef>
          <a:effectRef idx="3">
            <a:schemeClr val="accent3">
              <a:tint val="50000"/>
              <a:alpha val="90000"/>
              <a:hueOff val="872"/>
              <a:satOff val="-423"/>
              <a:lumOff val="2788"/>
              <a:alphaOff val="-20000"/>
            </a:schemeClr>
          </a:effectRef>
          <a:fontRef idx="minor">
            <a:schemeClr val="lt1">
              <a:hueOff val="0"/>
              <a:satOff val="0"/>
              <a:lumOff val="0"/>
              <a:alphaOff val="0"/>
            </a:schemeClr>
          </a:fontRef>
        </p:style>
        <p:txBody>
          <a:bodyPr/>
          <a:lstStyle/>
          <a:p>
            <a:endParaRPr lang="ja-JP" altLang="en-US"/>
          </a:p>
        </p:txBody>
      </p:sp>
      <p:sp>
        <p:nvSpPr>
          <p:cNvPr id="11" name="Title 2">
            <a:extLst>
              <a:ext uri="{FF2B5EF4-FFF2-40B4-BE49-F238E27FC236}">
                <a16:creationId xmlns:a16="http://schemas.microsoft.com/office/drawing/2014/main" id="{6C01F790-AB74-4787-87D9-337DB63C609F}"/>
              </a:ext>
            </a:extLst>
          </p:cNvPr>
          <p:cNvSpPr txBox="1">
            <a:spLocks/>
          </p:cNvSpPr>
          <p:nvPr/>
        </p:nvSpPr>
        <p:spPr bwMode="gray">
          <a:xfrm>
            <a:off x="338655" y="421574"/>
            <a:ext cx="11073384" cy="521208"/>
          </a:xfrm>
          <a:prstGeom prst="rect">
            <a:avLst/>
          </a:prstGeom>
        </p:spPr>
        <p:txBody>
          <a:bodyPr wrap="square" lIns="0" tIns="0" rIns="0" bIns="0" anchor="ctr" anchorCtr="0">
            <a:noAutofit/>
          </a:bodyPr>
          <a:lstStyle>
            <a:lvl1pPr marL="0" algn="l" defTabSz="1218621" rtl="0" eaLnBrk="1" latinLnBrk="0" hangingPunct="1">
              <a:lnSpc>
                <a:spcPct val="100000"/>
              </a:lnSpc>
              <a:spcBef>
                <a:spcPct val="0"/>
              </a:spcBef>
              <a:buNone/>
              <a:tabLst>
                <a:tab pos="1218621" algn="l"/>
              </a:tabLst>
              <a:defRPr lang="en-US" sz="3599" kern="1200" cap="none" spc="0" baseline="0" dirty="0">
                <a:solidFill>
                  <a:schemeClr val="tx1"/>
                </a:solidFill>
                <a:latin typeface="Arial" pitchFamily="34" charset="0"/>
                <a:ea typeface="+mn-ea"/>
                <a:cs typeface="Arial" pitchFamily="34" charset="0"/>
              </a:defRPr>
            </a:lvl1pPr>
          </a:lstStyle>
          <a:p>
            <a:r>
              <a:rPr lang="ja-JP" altLang="en-US" sz="3200" b="1" dirty="0">
                <a:solidFill>
                  <a:schemeClr val="bg1"/>
                </a:solidFill>
                <a:latin typeface="UD デジタル 教科書体 NK-R" panose="02020400000000000000" pitchFamily="18" charset="-128"/>
                <a:ea typeface="UD デジタル 教科書体 NK-R" panose="02020400000000000000" pitchFamily="18" charset="-128"/>
              </a:rPr>
              <a:t>サステナブル・コンピューティングの進歩により</a:t>
            </a:r>
            <a:br>
              <a:rPr lang="ja-JP" altLang="en-US" sz="3200" b="1" dirty="0">
                <a:solidFill>
                  <a:schemeClr val="bg1"/>
                </a:solidFill>
                <a:latin typeface="UD デジタル 教科書体 NK-R" panose="02020400000000000000" pitchFamily="18" charset="-128"/>
                <a:ea typeface="UD デジタル 教科書体 NK-R" panose="02020400000000000000" pitchFamily="18" charset="-128"/>
              </a:rPr>
            </a:br>
            <a:r>
              <a:rPr lang="ja-JP" altLang="en-US" sz="3200" b="1" dirty="0">
                <a:solidFill>
                  <a:schemeClr val="bg1"/>
                </a:solidFill>
                <a:latin typeface="UD デジタル 教科書体 NK-R" panose="02020400000000000000" pitchFamily="18" charset="-128"/>
                <a:ea typeface="UD デジタル 教科書体 NK-R" panose="02020400000000000000" pitchFamily="18" charset="-128"/>
              </a:rPr>
              <a:t>環境フットプリントの削減に貢献</a:t>
            </a:r>
            <a:endParaRPr lang="en-US" altLang="ja-JP" sz="3200" b="1"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2" name="四角形: 角を丸くする 1">
            <a:extLst>
              <a:ext uri="{FF2B5EF4-FFF2-40B4-BE49-F238E27FC236}">
                <a16:creationId xmlns:a16="http://schemas.microsoft.com/office/drawing/2014/main" id="{4D757B6E-0CFB-61C8-FD55-B9ED274CA129}"/>
              </a:ext>
            </a:extLst>
          </p:cNvPr>
          <p:cNvSpPr/>
          <p:nvPr/>
        </p:nvSpPr>
        <p:spPr>
          <a:xfrm>
            <a:off x="11236036" y="66263"/>
            <a:ext cx="872405" cy="843420"/>
          </a:xfrm>
          <a:prstGeom prst="roundRect">
            <a:avLst/>
          </a:prstGeom>
          <a:solidFill>
            <a:srgbClr val="294E95"/>
          </a:solidFill>
          <a:ln w="25400" cap="flat" cmpd="sng" algn="ctr">
            <a:noFill/>
            <a:prstDash val="solid"/>
          </a:ln>
          <a:effectLst/>
        </p:spPr>
        <p:txBody>
          <a:bodyPr lIns="36000" tIns="0" rIns="36000" bIns="0"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05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サスティナ</a:t>
            </a:r>
            <a:br>
              <a:rPr kumimoji="1" lang="en-US" altLang="ja-JP" sz="105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br>
            <a:r>
              <a:rPr kumimoji="1" lang="ja-JP" altLang="en-US" sz="105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ビリティ</a:t>
            </a:r>
            <a:endParaRPr kumimoji="1" lang="en-US" altLang="ja-JP" sz="105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12" name="四角形: 角を丸くする 11">
            <a:extLst>
              <a:ext uri="{FF2B5EF4-FFF2-40B4-BE49-F238E27FC236}">
                <a16:creationId xmlns:a16="http://schemas.microsoft.com/office/drawing/2014/main" id="{359797D3-FAC6-A048-C18D-2F306524177C}"/>
              </a:ext>
            </a:extLst>
          </p:cNvPr>
          <p:cNvSpPr/>
          <p:nvPr/>
        </p:nvSpPr>
        <p:spPr>
          <a:xfrm>
            <a:off x="11216318" y="942782"/>
            <a:ext cx="872405" cy="843420"/>
          </a:xfrm>
          <a:prstGeom prst="roundRect">
            <a:avLst/>
          </a:prstGeom>
          <a:solidFill>
            <a:srgbClr val="294E95"/>
          </a:solidFill>
          <a:ln w="25400" cap="flat" cmpd="sng" algn="ctr">
            <a:noFill/>
            <a:prstDash val="solid"/>
          </a:ln>
          <a:effectLst/>
        </p:spPr>
        <p:txBody>
          <a:bodyPr lIns="36000" tIns="0" rIns="36000" bIns="0"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05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新たな</a:t>
            </a:r>
            <a:br>
              <a:rPr kumimoji="1" lang="en-US" altLang="ja-JP" sz="105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br>
            <a:r>
              <a:rPr kumimoji="1" lang="ja-JP" altLang="en-US" sz="105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ビジネス</a:t>
            </a:r>
            <a:br>
              <a:rPr kumimoji="1" lang="en-US" altLang="ja-JP" sz="105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br>
            <a:r>
              <a:rPr kumimoji="1" lang="ja-JP" altLang="en-US" sz="105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アーキテクチャ</a:t>
            </a:r>
            <a:endParaRPr kumimoji="1" lang="en-US" altLang="ja-JP" sz="105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13" name="四角形: 角を丸くする 12">
            <a:extLst>
              <a:ext uri="{FF2B5EF4-FFF2-40B4-BE49-F238E27FC236}">
                <a16:creationId xmlns:a16="http://schemas.microsoft.com/office/drawing/2014/main" id="{D0B8CD87-F03F-EF4C-3502-376718984F31}"/>
              </a:ext>
            </a:extLst>
          </p:cNvPr>
          <p:cNvSpPr/>
          <p:nvPr/>
        </p:nvSpPr>
        <p:spPr>
          <a:xfrm>
            <a:off x="338655" y="1185056"/>
            <a:ext cx="5328720" cy="1881994"/>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kumimoji="1" lang="ja-JP" altLang="en-US" sz="1600" dirty="0" err="1">
              <a:solidFill>
                <a:prstClr val="white"/>
              </a:solidFill>
              <a:latin typeface="UD デジタル 教科書体 NK-R" panose="02020400000000000000" pitchFamily="18" charset="-128"/>
              <a:ea typeface="UD デジタル 教科書体 NK-R" panose="02020400000000000000" pitchFamily="18" charset="-128"/>
            </a:endParaRPr>
          </a:p>
        </p:txBody>
      </p:sp>
      <p:sp>
        <p:nvSpPr>
          <p:cNvPr id="15" name="四角形: 角を丸くする 14">
            <a:extLst>
              <a:ext uri="{FF2B5EF4-FFF2-40B4-BE49-F238E27FC236}">
                <a16:creationId xmlns:a16="http://schemas.microsoft.com/office/drawing/2014/main" id="{CD3856D0-2396-A05C-815B-70943617C593}"/>
              </a:ext>
            </a:extLst>
          </p:cNvPr>
          <p:cNvSpPr/>
          <p:nvPr/>
        </p:nvSpPr>
        <p:spPr>
          <a:xfrm>
            <a:off x="5907857" y="2947044"/>
            <a:ext cx="5942313" cy="1881994"/>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kumimoji="1" lang="ja-JP" altLang="en-US" sz="1600" dirty="0" err="1">
              <a:solidFill>
                <a:prstClr val="white"/>
              </a:solidFill>
              <a:latin typeface="UD デジタル 教科書体 NK-R" panose="02020400000000000000" pitchFamily="18" charset="-128"/>
              <a:ea typeface="UD デジタル 教科書体 NK-R" panose="02020400000000000000" pitchFamily="18" charset="-128"/>
            </a:endParaRPr>
          </a:p>
        </p:txBody>
      </p:sp>
      <p:sp>
        <p:nvSpPr>
          <p:cNvPr id="16" name="Slide Number Placeholder 5">
            <a:extLst>
              <a:ext uri="{FF2B5EF4-FFF2-40B4-BE49-F238E27FC236}">
                <a16:creationId xmlns:a16="http://schemas.microsoft.com/office/drawing/2014/main" id="{5A3909FC-62C3-68E3-7018-8BE29D3B4089}"/>
              </a:ext>
            </a:extLst>
          </p:cNvPr>
          <p:cNvSpPr>
            <a:spLocks noGrp="1"/>
          </p:cNvSpPr>
          <p:nvPr>
            <p:ph type="sldNum" sz="quarter" idx="4"/>
          </p:nvPr>
        </p:nvSpPr>
        <p:spPr>
          <a:xfrm>
            <a:off x="11672569" y="6400800"/>
            <a:ext cx="439026" cy="155448"/>
          </a:xfrm>
          <a:prstGeom prst="rect">
            <a:avLst/>
          </a:prstGeom>
        </p:spPr>
        <p:txBody>
          <a:bodyPr vert="horz" lIns="0" tIns="0" rIns="0" bIns="0" rtlCol="0" anchor="ctr"/>
          <a:lstStyle>
            <a:lvl1pPr algn="ctr">
              <a:defRPr sz="1000">
                <a:solidFill>
                  <a:schemeClr val="bg1"/>
                </a:solidFill>
                <a:latin typeface="Arial" panose="020B0604020202020204" pitchFamily="34" charset="0"/>
                <a:cs typeface="Arial" panose="020B0604020202020204" pitchFamily="34" charset="0"/>
              </a:defRPr>
            </a:lvl1pPr>
          </a:lstStyle>
          <a:p>
            <a:fld id="{6D22F896-40B5-4ADD-8801-0D06FADFA095}" type="slidenum">
              <a:rPr lang="en-US" smtClean="0"/>
              <a:pPr/>
              <a:t>33</a:t>
            </a:fld>
            <a:endParaRPr lang="en-US" dirty="0"/>
          </a:p>
        </p:txBody>
      </p:sp>
    </p:spTree>
    <p:extLst>
      <p:ext uri="{BB962C8B-B14F-4D97-AF65-F5344CB8AC3E}">
        <p14:creationId xmlns:p14="http://schemas.microsoft.com/office/powerpoint/2010/main" val="3398084709"/>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BC449FB-2184-BC02-8127-3D5D8B572182}"/>
              </a:ext>
            </a:extLst>
          </p:cNvPr>
          <p:cNvSpPr>
            <a:spLocks noGrp="1"/>
          </p:cNvSpPr>
          <p:nvPr>
            <p:ph type="title"/>
          </p:nvPr>
        </p:nvSpPr>
        <p:spPr/>
        <p:txBody>
          <a:bodyPr/>
          <a:lstStyle/>
          <a:p>
            <a:r>
              <a:rPr kumimoji="1" lang="ja-JP" altLang="en-US" dirty="0">
                <a:latin typeface="UD デジタル 教科書体 NK-R" panose="02020400000000000000" pitchFamily="18" charset="-128"/>
                <a:ea typeface="UD デジタル 教科書体 NK-R" panose="02020400000000000000" pitchFamily="18" charset="-128"/>
              </a:rPr>
              <a:t>リフト ＆　シフト　のシフト後の管理も</a:t>
            </a:r>
            <a:r>
              <a:rPr kumimoji="1" lang="en-US" altLang="ja-JP" dirty="0">
                <a:latin typeface="UD デジタル 教科書体 NK-R" panose="02020400000000000000" pitchFamily="18" charset="-128"/>
                <a:ea typeface="UD デジタル 教科書体 NK-R" panose="02020400000000000000" pitchFamily="18" charset="-128"/>
              </a:rPr>
              <a:t>TruScale(</a:t>
            </a:r>
            <a:r>
              <a:rPr kumimoji="1" lang="ja-JP" altLang="en-US" dirty="0">
                <a:latin typeface="UD デジタル 教科書体 NK-R" panose="02020400000000000000" pitchFamily="18" charset="-128"/>
                <a:ea typeface="UD デジタル 教科書体 NK-R" panose="02020400000000000000" pitchFamily="18" charset="-128"/>
              </a:rPr>
              <a:t>月額課金制度</a:t>
            </a:r>
            <a:r>
              <a:rPr kumimoji="1" lang="en-US" altLang="ja-JP" dirty="0">
                <a:latin typeface="UD デジタル 教科書体 NK-R" panose="02020400000000000000" pitchFamily="18" charset="-128"/>
                <a:ea typeface="UD デジタル 教科書体 NK-R" panose="02020400000000000000" pitchFamily="18" charset="-128"/>
              </a:rPr>
              <a:t>)</a:t>
            </a:r>
            <a:br>
              <a:rPr kumimoji="1" lang="en-US" altLang="ja-JP" dirty="0">
                <a:latin typeface="UD デジタル 教科書体 NK-R" panose="02020400000000000000" pitchFamily="18" charset="-128"/>
                <a:ea typeface="UD デジタル 教科書体 NK-R" panose="02020400000000000000" pitchFamily="18" charset="-128"/>
              </a:rPr>
            </a:br>
            <a:r>
              <a:rPr kumimoji="1" lang="ja-JP" altLang="en-US" dirty="0">
                <a:latin typeface="UD デジタル 教科書体 NK-R" panose="02020400000000000000" pitchFamily="18" charset="-128"/>
                <a:ea typeface="UD デジタル 教科書体 NK-R" panose="02020400000000000000" pitchFamily="18" charset="-128"/>
              </a:rPr>
              <a:t>を採用する事で、監視を</a:t>
            </a:r>
            <a:r>
              <a:rPr kumimoji="1" lang="en-US" altLang="ja-JP" dirty="0">
                <a:latin typeface="UD デジタル 教科書体 NK-R" panose="02020400000000000000" pitchFamily="18" charset="-128"/>
                <a:ea typeface="UD デジタル 教科書体 NK-R" panose="02020400000000000000" pitchFamily="18" charset="-128"/>
              </a:rPr>
              <a:t>Lenovo</a:t>
            </a:r>
            <a:r>
              <a:rPr kumimoji="1" lang="ja-JP" altLang="en-US" dirty="0">
                <a:latin typeface="UD デジタル 教科書体 NK-R" panose="02020400000000000000" pitchFamily="18" charset="-128"/>
                <a:ea typeface="UD デジタル 教科書体 NK-R" panose="02020400000000000000" pitchFamily="18" charset="-128"/>
              </a:rPr>
              <a:t>が実施する事も可能です。</a:t>
            </a:r>
          </a:p>
        </p:txBody>
      </p:sp>
      <p:sp>
        <p:nvSpPr>
          <p:cNvPr id="95" name="正方形/長方形 94">
            <a:extLst>
              <a:ext uri="{FF2B5EF4-FFF2-40B4-BE49-F238E27FC236}">
                <a16:creationId xmlns:a16="http://schemas.microsoft.com/office/drawing/2014/main" id="{125F52B9-0336-5CFF-7D8C-C83F6A0CE2E9}"/>
              </a:ext>
            </a:extLst>
          </p:cNvPr>
          <p:cNvSpPr/>
          <p:nvPr/>
        </p:nvSpPr>
        <p:spPr>
          <a:xfrm rot="5400000">
            <a:off x="610103" y="3189350"/>
            <a:ext cx="2053916" cy="1753298"/>
          </a:xfrm>
          <a:prstGeom prst="rect">
            <a:avLst/>
          </a:prstGeom>
          <a:solidFill>
            <a:srgbClr val="00B0F0"/>
          </a:solidFill>
          <a:ln w="28575" cap="flat" cmpd="sng" algn="ctr">
            <a:solidFill>
              <a:srgbClr val="0070C0"/>
            </a:solidFill>
            <a:prstDash val="solid"/>
          </a:ln>
          <a:effectLst/>
        </p:spPr>
        <p:txBody>
          <a:bodyPr vert="vert270" lIns="0" tIns="0" rIns="0" bIns="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b="1" kern="0" dirty="0">
                <a:solidFill>
                  <a:srgbClr val="FFFF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見えない</a:t>
            </a:r>
            <a:br>
              <a:rPr kumimoji="1" lang="en-US" altLang="ja-JP" sz="1600" b="1" kern="0" dirty="0">
                <a:solidFill>
                  <a:srgbClr val="FFFF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br>
            <a:r>
              <a:rPr kumimoji="1" lang="ja-JP" altLang="en-US" sz="1600" b="1" kern="0" dirty="0">
                <a:solidFill>
                  <a:srgbClr val="FFFF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ハードウェア層</a:t>
            </a:r>
            <a:endParaRPr kumimoji="1" lang="en-US" altLang="ja-JP" sz="10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600" b="1" i="0" u="none" strike="noStrike" kern="0" cap="none" spc="0" normalizeH="0" baseline="0" noProof="0" dirty="0" err="1">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96" name="正方形/長方形 95">
            <a:extLst>
              <a:ext uri="{FF2B5EF4-FFF2-40B4-BE49-F238E27FC236}">
                <a16:creationId xmlns:a16="http://schemas.microsoft.com/office/drawing/2014/main" id="{1ABB242D-1F8F-2F36-221F-8466C04B276E}"/>
              </a:ext>
            </a:extLst>
          </p:cNvPr>
          <p:cNvSpPr/>
          <p:nvPr/>
        </p:nvSpPr>
        <p:spPr>
          <a:xfrm rot="5400000">
            <a:off x="3805830" y="3383528"/>
            <a:ext cx="2053916" cy="1364942"/>
          </a:xfrm>
          <a:prstGeom prst="rect">
            <a:avLst/>
          </a:prstGeom>
          <a:solidFill>
            <a:srgbClr val="00B0F0"/>
          </a:solidFill>
          <a:ln w="28575" cap="flat" cmpd="sng" algn="ctr">
            <a:solidFill>
              <a:srgbClr val="0070C0"/>
            </a:solidFill>
            <a:prstDash val="solid"/>
          </a:ln>
          <a:effectLst/>
        </p:spPr>
        <p:txBody>
          <a:bodyPr vert="vert270" lIns="0" tIns="0" rIns="0" bIns="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lvl="0" algn="ctr" defTabSz="914400">
              <a:defRPr/>
            </a:pPr>
            <a:r>
              <a:rPr kumimoji="1" lang="ja-JP" altLang="en-US" sz="1600" b="1" kern="0" dirty="0">
                <a:solidFill>
                  <a:srgbClr val="FFFF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見えない</a:t>
            </a:r>
            <a:br>
              <a:rPr kumimoji="1" lang="en-US" altLang="ja-JP" sz="1600" b="1" kern="0" dirty="0">
                <a:solidFill>
                  <a:srgbClr val="FFFF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br>
            <a:r>
              <a:rPr kumimoji="1" lang="ja-JP" altLang="en-US" sz="1600" b="1" kern="0" dirty="0">
                <a:solidFill>
                  <a:srgbClr val="FFFF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ハードウェア層</a:t>
            </a:r>
            <a:endParaRPr kumimoji="1" lang="en-US" altLang="ja-JP" sz="1000" b="1" kern="0" dirty="0">
              <a:solidFill>
                <a:srgbClr val="FFFF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600" b="1" i="0" u="none" strike="noStrike" kern="0" cap="none" spc="0" normalizeH="0" baseline="0" noProof="0" dirty="0" err="1">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150" name="四角形: 角を丸くする 149">
            <a:extLst>
              <a:ext uri="{FF2B5EF4-FFF2-40B4-BE49-F238E27FC236}">
                <a16:creationId xmlns:a16="http://schemas.microsoft.com/office/drawing/2014/main" id="{8B04DED1-D884-27F4-D40F-6940529FE7E6}"/>
              </a:ext>
            </a:extLst>
          </p:cNvPr>
          <p:cNvSpPr/>
          <p:nvPr/>
        </p:nvSpPr>
        <p:spPr>
          <a:xfrm>
            <a:off x="806408" y="3506775"/>
            <a:ext cx="1613760" cy="390460"/>
          </a:xfrm>
          <a:prstGeom prst="roundRect">
            <a:avLst/>
          </a:prstGeom>
          <a:solidFill>
            <a:srgbClr val="00B050"/>
          </a:solidFill>
          <a:ln w="25400" cap="flat" cmpd="sng" algn="ctr">
            <a:solidFill>
              <a:srgbClr val="0070C0"/>
            </a:solidFill>
            <a:prstDash val="solid"/>
          </a:ln>
          <a:effectLst/>
        </p:spPr>
        <p:txBody>
          <a:bodyPr lIns="0" tIns="0" rIns="0" bIns="0" rtlCol="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ハイパーバイザー</a:t>
            </a:r>
          </a:p>
        </p:txBody>
      </p:sp>
      <p:sp>
        <p:nvSpPr>
          <p:cNvPr id="151" name="四角形: 角を丸くする 150">
            <a:extLst>
              <a:ext uri="{FF2B5EF4-FFF2-40B4-BE49-F238E27FC236}">
                <a16:creationId xmlns:a16="http://schemas.microsoft.com/office/drawing/2014/main" id="{F85BA884-B300-9430-D5A3-E0FFA2A1818C}"/>
              </a:ext>
            </a:extLst>
          </p:cNvPr>
          <p:cNvSpPr/>
          <p:nvPr/>
        </p:nvSpPr>
        <p:spPr>
          <a:xfrm>
            <a:off x="1465671" y="3116888"/>
            <a:ext cx="451343" cy="318720"/>
          </a:xfrm>
          <a:prstGeom prst="roundRect">
            <a:avLst/>
          </a:prstGeom>
          <a:solidFill>
            <a:srgbClr val="00B050"/>
          </a:solidFill>
          <a:ln w="25400" cap="flat" cmpd="sng" algn="ctr">
            <a:solidFill>
              <a:srgbClr val="0070C0"/>
            </a:solidFill>
            <a:prstDash val="solid"/>
          </a:ln>
          <a:effectLst/>
        </p:spPr>
        <p:txBody>
          <a:bodyPr lIns="0" tIns="0" rIns="0" bIns="0" rtlCol="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仮想</a:t>
            </a:r>
            <a:br>
              <a:rPr kumimoji="1" lang="en-US" altLang="ja-JP"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br>
            <a:r>
              <a:rPr kumimoji="1" lang="ja-JP" altLang="en-US"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マシン</a:t>
            </a:r>
          </a:p>
        </p:txBody>
      </p:sp>
      <p:sp>
        <p:nvSpPr>
          <p:cNvPr id="152" name="四角形: 角を丸くする 151">
            <a:extLst>
              <a:ext uri="{FF2B5EF4-FFF2-40B4-BE49-F238E27FC236}">
                <a16:creationId xmlns:a16="http://schemas.microsoft.com/office/drawing/2014/main" id="{169F4AEA-B21A-B8E5-87C0-637824A2BF86}"/>
              </a:ext>
            </a:extLst>
          </p:cNvPr>
          <p:cNvSpPr/>
          <p:nvPr/>
        </p:nvSpPr>
        <p:spPr>
          <a:xfrm>
            <a:off x="1968825" y="3119653"/>
            <a:ext cx="451343" cy="318720"/>
          </a:xfrm>
          <a:prstGeom prst="roundRect">
            <a:avLst/>
          </a:prstGeom>
          <a:solidFill>
            <a:srgbClr val="00B050"/>
          </a:solidFill>
          <a:ln w="25400" cap="flat" cmpd="sng" algn="ctr">
            <a:solidFill>
              <a:srgbClr val="0070C0"/>
            </a:solidFill>
            <a:prstDash val="solid"/>
          </a:ln>
          <a:effectLst/>
        </p:spPr>
        <p:txBody>
          <a:bodyPr lIns="0" tIns="0" rIns="0" bIns="0" rtlCol="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仮想</a:t>
            </a:r>
            <a:br>
              <a:rPr kumimoji="1" lang="en-US" altLang="ja-JP"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br>
            <a:r>
              <a:rPr kumimoji="1" lang="ja-JP" altLang="en-US"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マシン</a:t>
            </a:r>
          </a:p>
        </p:txBody>
      </p:sp>
      <p:sp>
        <p:nvSpPr>
          <p:cNvPr id="153" name="正方形/長方形 152">
            <a:extLst>
              <a:ext uri="{FF2B5EF4-FFF2-40B4-BE49-F238E27FC236}">
                <a16:creationId xmlns:a16="http://schemas.microsoft.com/office/drawing/2014/main" id="{9E7CC0AE-2683-93CC-BDDF-E700E40E8C14}"/>
              </a:ext>
            </a:extLst>
          </p:cNvPr>
          <p:cNvSpPr/>
          <p:nvPr/>
        </p:nvSpPr>
        <p:spPr>
          <a:xfrm rot="5400000">
            <a:off x="2305509" y="3382692"/>
            <a:ext cx="2053916" cy="1364942"/>
          </a:xfrm>
          <a:prstGeom prst="rect">
            <a:avLst/>
          </a:prstGeom>
          <a:solidFill>
            <a:srgbClr val="00B0F0"/>
          </a:solidFill>
          <a:ln w="28575" cap="flat" cmpd="sng" algn="ctr">
            <a:solidFill>
              <a:srgbClr val="0070C0"/>
            </a:solidFill>
            <a:prstDash val="solid"/>
          </a:ln>
          <a:effectLst/>
        </p:spPr>
        <p:txBody>
          <a:bodyPr vert="vert270" lIns="0" tIns="0" rIns="0" bIns="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lvl="0" algn="ctr" defTabSz="914400">
              <a:defRPr/>
            </a:pPr>
            <a:r>
              <a:rPr kumimoji="1" lang="ja-JP" altLang="en-US" sz="1600" b="1" kern="0" dirty="0">
                <a:solidFill>
                  <a:srgbClr val="FFFF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見えない</a:t>
            </a:r>
            <a:br>
              <a:rPr kumimoji="1" lang="en-US" altLang="ja-JP" sz="1600" b="1" kern="0" dirty="0">
                <a:solidFill>
                  <a:srgbClr val="FFFF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br>
            <a:r>
              <a:rPr kumimoji="1" lang="ja-JP" altLang="en-US" sz="1600" b="1" kern="0" dirty="0">
                <a:solidFill>
                  <a:srgbClr val="FFFF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ハードウェア層</a:t>
            </a:r>
            <a:endParaRPr kumimoji="1" lang="en-US" altLang="ja-JP" sz="16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600" b="1" i="0" u="none" strike="noStrike" kern="0" cap="none" spc="0" normalizeH="0" baseline="0" noProof="0" dirty="0" err="1">
              <a:ln>
                <a:noFill/>
              </a:ln>
              <a:solidFill>
                <a:srgbClr val="FFFF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154" name="四角形: 角を丸くする 153">
            <a:extLst>
              <a:ext uri="{FF2B5EF4-FFF2-40B4-BE49-F238E27FC236}">
                <a16:creationId xmlns:a16="http://schemas.microsoft.com/office/drawing/2014/main" id="{C488DA6A-0CC7-E996-8E6A-DBA56D263C34}"/>
              </a:ext>
            </a:extLst>
          </p:cNvPr>
          <p:cNvSpPr/>
          <p:nvPr/>
        </p:nvSpPr>
        <p:spPr>
          <a:xfrm>
            <a:off x="2692738" y="3507610"/>
            <a:ext cx="1274925" cy="402550"/>
          </a:xfrm>
          <a:prstGeom prst="roundRect">
            <a:avLst/>
          </a:prstGeom>
          <a:solidFill>
            <a:srgbClr val="00B050"/>
          </a:solidFill>
          <a:ln w="25400" cap="flat" cmpd="sng" algn="ctr">
            <a:solidFill>
              <a:srgbClr val="0070C0"/>
            </a:solidFill>
            <a:prstDash val="solid"/>
          </a:ln>
          <a:effectLst/>
        </p:spPr>
        <p:txBody>
          <a:bodyPr lIns="0" tIns="0" rIns="0" bIns="0" rtlCol="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ハイパーバイザー</a:t>
            </a:r>
          </a:p>
        </p:txBody>
      </p:sp>
      <p:sp>
        <p:nvSpPr>
          <p:cNvPr id="155" name="四角形: 角を丸くする 154">
            <a:extLst>
              <a:ext uri="{FF2B5EF4-FFF2-40B4-BE49-F238E27FC236}">
                <a16:creationId xmlns:a16="http://schemas.microsoft.com/office/drawing/2014/main" id="{9CC07486-83F9-C154-0FA4-3E5E734CE57D}"/>
              </a:ext>
            </a:extLst>
          </p:cNvPr>
          <p:cNvSpPr/>
          <p:nvPr/>
        </p:nvSpPr>
        <p:spPr>
          <a:xfrm>
            <a:off x="2766209" y="3127448"/>
            <a:ext cx="451343" cy="318720"/>
          </a:xfrm>
          <a:prstGeom prst="roundRect">
            <a:avLst/>
          </a:prstGeom>
          <a:solidFill>
            <a:srgbClr val="00B050"/>
          </a:solidFill>
          <a:ln w="25400" cap="flat" cmpd="sng" algn="ctr">
            <a:solidFill>
              <a:srgbClr val="0070C0"/>
            </a:solidFill>
            <a:prstDash val="solid"/>
          </a:ln>
          <a:effectLst/>
        </p:spPr>
        <p:txBody>
          <a:bodyPr lIns="0" tIns="0" rIns="0" bIns="0" rtlCol="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仮想</a:t>
            </a:r>
            <a:br>
              <a:rPr kumimoji="1" lang="en-US" altLang="ja-JP"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br>
            <a:r>
              <a:rPr kumimoji="1" lang="ja-JP" altLang="en-US"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マシン</a:t>
            </a:r>
          </a:p>
        </p:txBody>
      </p:sp>
      <p:sp>
        <p:nvSpPr>
          <p:cNvPr id="156" name="四角形: 角を丸くする 155">
            <a:extLst>
              <a:ext uri="{FF2B5EF4-FFF2-40B4-BE49-F238E27FC236}">
                <a16:creationId xmlns:a16="http://schemas.microsoft.com/office/drawing/2014/main" id="{1D23453C-B776-4A48-5E7E-A89187E48299}"/>
              </a:ext>
            </a:extLst>
          </p:cNvPr>
          <p:cNvSpPr/>
          <p:nvPr/>
        </p:nvSpPr>
        <p:spPr>
          <a:xfrm>
            <a:off x="4213402" y="3508445"/>
            <a:ext cx="1257797" cy="401715"/>
          </a:xfrm>
          <a:prstGeom prst="roundRect">
            <a:avLst/>
          </a:prstGeom>
          <a:solidFill>
            <a:srgbClr val="00B050"/>
          </a:solidFill>
          <a:ln w="25400" cap="flat" cmpd="sng" algn="ctr">
            <a:solidFill>
              <a:srgbClr val="0070C0"/>
            </a:solidFill>
            <a:prstDash val="solid"/>
          </a:ln>
          <a:effectLst/>
        </p:spPr>
        <p:txBody>
          <a:bodyPr lIns="0" tIns="0" rIns="0" bIns="0" rtlCol="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ハイパーバイザー</a:t>
            </a:r>
          </a:p>
        </p:txBody>
      </p:sp>
      <p:sp>
        <p:nvSpPr>
          <p:cNvPr id="157" name="四角形: 角を丸くする 156">
            <a:extLst>
              <a:ext uri="{FF2B5EF4-FFF2-40B4-BE49-F238E27FC236}">
                <a16:creationId xmlns:a16="http://schemas.microsoft.com/office/drawing/2014/main" id="{0F191E15-151F-F423-23EB-6D82E4B31D63}"/>
              </a:ext>
            </a:extLst>
          </p:cNvPr>
          <p:cNvSpPr/>
          <p:nvPr/>
        </p:nvSpPr>
        <p:spPr>
          <a:xfrm>
            <a:off x="4723395" y="3115842"/>
            <a:ext cx="451343" cy="318720"/>
          </a:xfrm>
          <a:prstGeom prst="roundRect">
            <a:avLst/>
          </a:prstGeom>
          <a:solidFill>
            <a:srgbClr val="00B050"/>
          </a:solidFill>
          <a:ln w="25400" cap="flat" cmpd="sng" algn="ctr">
            <a:solidFill>
              <a:srgbClr val="0070C0"/>
            </a:solidFill>
            <a:prstDash val="solid"/>
          </a:ln>
          <a:effectLst/>
        </p:spPr>
        <p:txBody>
          <a:bodyPr lIns="0" tIns="0" rIns="0" bIns="0" rtlCol="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仮想</a:t>
            </a:r>
            <a:br>
              <a:rPr kumimoji="1" lang="en-US" altLang="ja-JP"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br>
            <a:r>
              <a:rPr kumimoji="1" lang="ja-JP" altLang="en-US" sz="9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マシン</a:t>
            </a:r>
          </a:p>
        </p:txBody>
      </p:sp>
      <p:sp>
        <p:nvSpPr>
          <p:cNvPr id="182" name="四角形: 角を丸くする 181">
            <a:extLst>
              <a:ext uri="{FF2B5EF4-FFF2-40B4-BE49-F238E27FC236}">
                <a16:creationId xmlns:a16="http://schemas.microsoft.com/office/drawing/2014/main" id="{2D5EDE21-ED04-0D8E-EE33-3028D7746182}"/>
              </a:ext>
            </a:extLst>
          </p:cNvPr>
          <p:cNvSpPr/>
          <p:nvPr/>
        </p:nvSpPr>
        <p:spPr>
          <a:xfrm>
            <a:off x="959384" y="3113548"/>
            <a:ext cx="451343" cy="318720"/>
          </a:xfrm>
          <a:prstGeom prst="roundRect">
            <a:avLst/>
          </a:prstGeom>
          <a:solidFill>
            <a:srgbClr val="6AC346">
              <a:lumMod val="20000"/>
              <a:lumOff val="80000"/>
            </a:srgbClr>
          </a:solidFill>
          <a:ln w="25400" cap="flat" cmpd="sng" algn="ctr">
            <a:solidFill>
              <a:srgbClr val="6AC346"/>
            </a:solidFill>
            <a:prstDash val="solid"/>
          </a:ln>
          <a:effectLst/>
        </p:spPr>
        <p:txBody>
          <a:bodyPr lIns="0" tIns="0" rIns="0" bIns="0" rtlCol="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HCI</a:t>
            </a:r>
            <a:endParaRPr kumimoji="1" lang="ja-JP" altLang="en-US" sz="9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85" name="四角形: 角を丸くする 184">
            <a:extLst>
              <a:ext uri="{FF2B5EF4-FFF2-40B4-BE49-F238E27FC236}">
                <a16:creationId xmlns:a16="http://schemas.microsoft.com/office/drawing/2014/main" id="{D4496969-6B96-A646-6186-3AD4B80395A0}"/>
              </a:ext>
            </a:extLst>
          </p:cNvPr>
          <p:cNvSpPr/>
          <p:nvPr/>
        </p:nvSpPr>
        <p:spPr>
          <a:xfrm>
            <a:off x="3279183" y="3111880"/>
            <a:ext cx="451343" cy="318720"/>
          </a:xfrm>
          <a:prstGeom prst="roundRect">
            <a:avLst/>
          </a:prstGeom>
          <a:solidFill>
            <a:srgbClr val="6AC346">
              <a:lumMod val="20000"/>
              <a:lumOff val="80000"/>
            </a:srgbClr>
          </a:solidFill>
          <a:ln w="25400" cap="flat" cmpd="sng" algn="ctr">
            <a:solidFill>
              <a:srgbClr val="6AC346"/>
            </a:solidFill>
            <a:prstDash val="solid"/>
          </a:ln>
          <a:effectLst/>
        </p:spPr>
        <p:txBody>
          <a:bodyPr lIns="0" tIns="0" rIns="0" bIns="0" rtlCol="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HCI</a:t>
            </a:r>
            <a:endParaRPr kumimoji="1" lang="ja-JP" altLang="en-US" sz="9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86" name="四角形: 角を丸くする 185">
            <a:extLst>
              <a:ext uri="{FF2B5EF4-FFF2-40B4-BE49-F238E27FC236}">
                <a16:creationId xmlns:a16="http://schemas.microsoft.com/office/drawing/2014/main" id="{9AC9CB62-586D-B1F6-DC36-57C62584071C}"/>
              </a:ext>
            </a:extLst>
          </p:cNvPr>
          <p:cNvSpPr/>
          <p:nvPr/>
        </p:nvSpPr>
        <p:spPr>
          <a:xfrm>
            <a:off x="4225154" y="3105775"/>
            <a:ext cx="451343" cy="318720"/>
          </a:xfrm>
          <a:prstGeom prst="roundRect">
            <a:avLst/>
          </a:prstGeom>
          <a:solidFill>
            <a:srgbClr val="6AC346">
              <a:lumMod val="20000"/>
              <a:lumOff val="80000"/>
            </a:srgbClr>
          </a:solidFill>
          <a:ln w="25400" cap="flat" cmpd="sng" algn="ctr">
            <a:solidFill>
              <a:srgbClr val="6AC346"/>
            </a:solidFill>
            <a:prstDash val="solid"/>
          </a:ln>
          <a:effectLst/>
        </p:spPr>
        <p:txBody>
          <a:bodyPr lIns="0" tIns="0" rIns="0" bIns="0" rtlCol="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HCI</a:t>
            </a:r>
            <a:endParaRPr kumimoji="1" lang="ja-JP" altLang="en-US" sz="9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3" name="テキスト ボックス 2">
            <a:extLst>
              <a:ext uri="{FF2B5EF4-FFF2-40B4-BE49-F238E27FC236}">
                <a16:creationId xmlns:a16="http://schemas.microsoft.com/office/drawing/2014/main" id="{69CA1857-7B05-48AA-45C8-D59A2DD10B4C}"/>
              </a:ext>
            </a:extLst>
          </p:cNvPr>
          <p:cNvSpPr txBox="1"/>
          <p:nvPr/>
        </p:nvSpPr>
        <p:spPr>
          <a:xfrm>
            <a:off x="384868" y="2381769"/>
            <a:ext cx="5428649" cy="523220"/>
          </a:xfrm>
          <a:prstGeom prst="rect">
            <a:avLst/>
          </a:prstGeom>
          <a:noFill/>
        </p:spPr>
        <p:txBody>
          <a:bodyPr wrap="square" rtlCol="0">
            <a:spAutoFit/>
          </a:bodyPr>
          <a:lstStyle/>
          <a:p>
            <a:pPr algn="ctr"/>
            <a:r>
              <a:rPr kumimoji="1" lang="en-US" altLang="ja-JP" sz="2800" dirty="0">
                <a:solidFill>
                  <a:schemeClr val="bg1"/>
                </a:solidFill>
                <a:latin typeface="Meiryo UI" panose="020B0604030504040204" pitchFamily="50" charset="-128"/>
                <a:ea typeface="Meiryo UI" panose="020B0604030504040204" pitchFamily="50" charset="-128"/>
                <a:cs typeface="Arial" pitchFamily="34" charset="0"/>
              </a:rPr>
              <a:t>Nutanix</a:t>
            </a:r>
            <a:r>
              <a:rPr kumimoji="1" lang="ja-JP" altLang="en-US" sz="2800" dirty="0">
                <a:solidFill>
                  <a:schemeClr val="bg1"/>
                </a:solidFill>
                <a:latin typeface="Meiryo UI" panose="020B0604030504040204" pitchFamily="50" charset="-128"/>
                <a:ea typeface="Meiryo UI" panose="020B0604030504040204" pitchFamily="50" charset="-128"/>
                <a:cs typeface="Arial" pitchFamily="34" charset="0"/>
              </a:rPr>
              <a:t>で構築したクラウドの場合</a:t>
            </a:r>
          </a:p>
        </p:txBody>
      </p:sp>
      <p:cxnSp>
        <p:nvCxnSpPr>
          <p:cNvPr id="16" name="直線コネクタ 15">
            <a:extLst>
              <a:ext uri="{FF2B5EF4-FFF2-40B4-BE49-F238E27FC236}">
                <a16:creationId xmlns:a16="http://schemas.microsoft.com/office/drawing/2014/main" id="{624CD25F-AD49-9E29-BA05-2B0487B3978D}"/>
              </a:ext>
            </a:extLst>
          </p:cNvPr>
          <p:cNvCxnSpPr/>
          <p:nvPr/>
        </p:nvCxnSpPr>
        <p:spPr>
          <a:xfrm>
            <a:off x="430522" y="3977538"/>
            <a:ext cx="5310947" cy="0"/>
          </a:xfrm>
          <a:prstGeom prst="line">
            <a:avLst/>
          </a:prstGeom>
          <a:ln w="57150">
            <a:solidFill>
              <a:srgbClr val="FFFF00"/>
            </a:solidFill>
          </a:ln>
        </p:spPr>
        <p:style>
          <a:lnRef idx="2">
            <a:schemeClr val="accent5"/>
          </a:lnRef>
          <a:fillRef idx="0">
            <a:schemeClr val="accent5"/>
          </a:fillRef>
          <a:effectRef idx="1">
            <a:schemeClr val="accent5"/>
          </a:effectRef>
          <a:fontRef idx="minor">
            <a:schemeClr val="tx1"/>
          </a:fontRef>
        </p:style>
      </p:cxnSp>
      <p:sp>
        <p:nvSpPr>
          <p:cNvPr id="6" name="テキスト ボックス 5">
            <a:extLst>
              <a:ext uri="{FF2B5EF4-FFF2-40B4-BE49-F238E27FC236}">
                <a16:creationId xmlns:a16="http://schemas.microsoft.com/office/drawing/2014/main" id="{9AC13469-6763-E520-8D14-8237655AC049}"/>
              </a:ext>
            </a:extLst>
          </p:cNvPr>
          <p:cNvSpPr txBox="1"/>
          <p:nvPr/>
        </p:nvSpPr>
        <p:spPr>
          <a:xfrm>
            <a:off x="6574607" y="3241264"/>
            <a:ext cx="5211872" cy="646331"/>
          </a:xfrm>
          <a:prstGeom prst="rect">
            <a:avLst/>
          </a:prstGeom>
          <a:noFill/>
        </p:spPr>
        <p:txBody>
          <a:bodyPr wrap="square" rtlCol="0">
            <a:spAutoFit/>
          </a:bodyPr>
          <a:lstStyle/>
          <a:p>
            <a:r>
              <a:rPr kumimoji="1" lang="ja-JP" altLang="en-US" sz="1800" dirty="0">
                <a:solidFill>
                  <a:schemeClr val="bg1"/>
                </a:solidFill>
                <a:latin typeface="Meiryo UI" panose="020B0604030504040204" pitchFamily="50" charset="-128"/>
                <a:ea typeface="Meiryo UI" panose="020B0604030504040204" pitchFamily="50" charset="-128"/>
                <a:cs typeface="Arial" pitchFamily="34" charset="0"/>
              </a:rPr>
              <a:t>上位レイヤーも追加費用で</a:t>
            </a:r>
            <a:r>
              <a:rPr kumimoji="1" lang="en-US" altLang="ja-JP" sz="1800" dirty="0">
                <a:solidFill>
                  <a:schemeClr val="bg1"/>
                </a:solidFill>
                <a:latin typeface="Meiryo UI" panose="020B0604030504040204" pitchFamily="50" charset="-128"/>
                <a:ea typeface="Meiryo UI" panose="020B0604030504040204" pitchFamily="50" charset="-128"/>
                <a:cs typeface="Arial" pitchFamily="34" charset="0"/>
              </a:rPr>
              <a:t>Lenovo</a:t>
            </a:r>
            <a:r>
              <a:rPr kumimoji="1" lang="ja-JP" altLang="en-US" sz="1800" dirty="0">
                <a:solidFill>
                  <a:schemeClr val="bg1"/>
                </a:solidFill>
                <a:latin typeface="Meiryo UI" panose="020B0604030504040204" pitchFamily="50" charset="-128"/>
                <a:ea typeface="Meiryo UI" panose="020B0604030504040204" pitchFamily="50" charset="-128"/>
                <a:cs typeface="Arial" pitchFamily="34" charset="0"/>
              </a:rPr>
              <a:t>が運用代行をする事が可能となります。</a:t>
            </a:r>
          </a:p>
        </p:txBody>
      </p:sp>
      <p:sp>
        <p:nvSpPr>
          <p:cNvPr id="7" name="四角形: 角を丸くする 6">
            <a:extLst>
              <a:ext uri="{FF2B5EF4-FFF2-40B4-BE49-F238E27FC236}">
                <a16:creationId xmlns:a16="http://schemas.microsoft.com/office/drawing/2014/main" id="{742BE0C2-E843-C19F-457F-A7B440AC96A3}"/>
              </a:ext>
            </a:extLst>
          </p:cNvPr>
          <p:cNvSpPr/>
          <p:nvPr/>
        </p:nvSpPr>
        <p:spPr>
          <a:xfrm>
            <a:off x="11236036" y="66263"/>
            <a:ext cx="872405" cy="843420"/>
          </a:xfrm>
          <a:prstGeom prst="roundRect">
            <a:avLst/>
          </a:prstGeom>
          <a:solidFill>
            <a:srgbClr val="294E95"/>
          </a:solidFill>
          <a:ln w="25400" cap="flat" cmpd="sng" algn="ctr">
            <a:noFill/>
            <a:prstDash val="solid"/>
          </a:ln>
          <a:effectLst/>
        </p:spPr>
        <p:txBody>
          <a:bodyPr lIns="36000" tIns="0" rIns="36000" bIns="0"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05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新たな</a:t>
            </a:r>
            <a:br>
              <a:rPr kumimoji="1" lang="en-US" altLang="ja-JP" sz="105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br>
            <a:r>
              <a:rPr kumimoji="1" lang="ja-JP" altLang="en-US" sz="105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ビジネス</a:t>
            </a:r>
            <a:br>
              <a:rPr kumimoji="1" lang="en-US" altLang="ja-JP" sz="105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br>
            <a:r>
              <a:rPr kumimoji="1" lang="ja-JP" altLang="en-US" sz="105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アーキテクチャ</a:t>
            </a:r>
            <a:endParaRPr kumimoji="1" lang="en-US" altLang="ja-JP" sz="105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8" name="右中かっこ 7">
            <a:extLst>
              <a:ext uri="{FF2B5EF4-FFF2-40B4-BE49-F238E27FC236}">
                <a16:creationId xmlns:a16="http://schemas.microsoft.com/office/drawing/2014/main" id="{3B8E3B0D-9155-D2F6-3AB3-406BB1533C33}"/>
              </a:ext>
            </a:extLst>
          </p:cNvPr>
          <p:cNvSpPr/>
          <p:nvPr/>
        </p:nvSpPr>
        <p:spPr>
          <a:xfrm>
            <a:off x="5880683" y="3897235"/>
            <a:ext cx="453005" cy="1195722"/>
          </a:xfrm>
          <a:prstGeom prst="rightBrace">
            <a:avLst/>
          </a:prstGeom>
          <a:ln w="12700">
            <a:solidFill>
              <a:schemeClr val="bg1"/>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rgbClr val="FFFF00"/>
              </a:solidFill>
            </a:endParaRPr>
          </a:p>
        </p:txBody>
      </p:sp>
      <p:sp>
        <p:nvSpPr>
          <p:cNvPr id="9" name="テキスト ボックス 8">
            <a:extLst>
              <a:ext uri="{FF2B5EF4-FFF2-40B4-BE49-F238E27FC236}">
                <a16:creationId xmlns:a16="http://schemas.microsoft.com/office/drawing/2014/main" id="{53C6C525-E333-FBE9-53B4-351794797BC8}"/>
              </a:ext>
            </a:extLst>
          </p:cNvPr>
          <p:cNvSpPr txBox="1"/>
          <p:nvPr/>
        </p:nvSpPr>
        <p:spPr>
          <a:xfrm>
            <a:off x="754046" y="5536687"/>
            <a:ext cx="5211872" cy="646331"/>
          </a:xfrm>
          <a:prstGeom prst="rect">
            <a:avLst/>
          </a:prstGeom>
          <a:noFill/>
        </p:spPr>
        <p:txBody>
          <a:bodyPr wrap="square" rtlCol="0">
            <a:spAutoFit/>
          </a:bodyPr>
          <a:lstStyle/>
          <a:p>
            <a:pPr algn="ctr"/>
            <a:r>
              <a:rPr kumimoji="1" lang="ja-JP" altLang="en-US" sz="1800" dirty="0">
                <a:solidFill>
                  <a:schemeClr val="bg1"/>
                </a:solidFill>
                <a:latin typeface="Meiryo UI" panose="020B0604030504040204" pitchFamily="50" charset="-128"/>
                <a:ea typeface="Meiryo UI" panose="020B0604030504040204" pitchFamily="50" charset="-128"/>
                <a:cs typeface="Arial" pitchFamily="34" charset="0"/>
              </a:rPr>
              <a:t>バージョン管理だけなく、セキュリティパッチの適用判断も</a:t>
            </a:r>
            <a:br>
              <a:rPr kumimoji="1" lang="en-US" altLang="ja-JP" sz="1800" dirty="0">
                <a:solidFill>
                  <a:schemeClr val="bg1"/>
                </a:solidFill>
                <a:latin typeface="Meiryo UI" panose="020B0604030504040204" pitchFamily="50" charset="-128"/>
                <a:ea typeface="Meiryo UI" panose="020B0604030504040204" pitchFamily="50" charset="-128"/>
                <a:cs typeface="Arial" pitchFamily="34" charset="0"/>
              </a:rPr>
            </a:br>
            <a:r>
              <a:rPr kumimoji="1" lang="ja-JP" altLang="en-US" sz="1800" dirty="0">
                <a:solidFill>
                  <a:schemeClr val="bg1"/>
                </a:solidFill>
                <a:latin typeface="Meiryo UI" panose="020B0604030504040204" pitchFamily="50" charset="-128"/>
                <a:ea typeface="Meiryo UI" panose="020B0604030504040204" pitchFamily="50" charset="-128"/>
                <a:cs typeface="Arial" pitchFamily="34" charset="0"/>
              </a:rPr>
              <a:t>利用する側が管理をする事ができる</a:t>
            </a:r>
          </a:p>
        </p:txBody>
      </p:sp>
      <p:sp>
        <p:nvSpPr>
          <p:cNvPr id="10" name="右中かっこ 9">
            <a:extLst>
              <a:ext uri="{FF2B5EF4-FFF2-40B4-BE49-F238E27FC236}">
                <a16:creationId xmlns:a16="http://schemas.microsoft.com/office/drawing/2014/main" id="{F54E49C8-C487-3190-7AE6-F16CD0F6A5AA}"/>
              </a:ext>
            </a:extLst>
          </p:cNvPr>
          <p:cNvSpPr/>
          <p:nvPr/>
        </p:nvSpPr>
        <p:spPr>
          <a:xfrm>
            <a:off x="5885362" y="3047999"/>
            <a:ext cx="453005" cy="836669"/>
          </a:xfrm>
          <a:prstGeom prst="rightBrace">
            <a:avLst/>
          </a:prstGeom>
          <a:ln w="12700">
            <a:solidFill>
              <a:schemeClr val="bg1"/>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AB79DD8E-BF4B-CE90-B396-83AB1547E268}"/>
              </a:ext>
            </a:extLst>
          </p:cNvPr>
          <p:cNvSpPr txBox="1"/>
          <p:nvPr/>
        </p:nvSpPr>
        <p:spPr>
          <a:xfrm>
            <a:off x="6534060" y="4324330"/>
            <a:ext cx="5211872" cy="646331"/>
          </a:xfrm>
          <a:prstGeom prst="rect">
            <a:avLst/>
          </a:prstGeom>
          <a:noFill/>
        </p:spPr>
        <p:txBody>
          <a:bodyPr wrap="square" rtlCol="0">
            <a:spAutoFit/>
          </a:bodyPr>
          <a:lstStyle/>
          <a:p>
            <a:r>
              <a:rPr kumimoji="1" lang="en-US" altLang="ja-JP" sz="1800" dirty="0">
                <a:solidFill>
                  <a:srgbClr val="FFFF00"/>
                </a:solidFill>
                <a:latin typeface="Meiryo UI" panose="020B0604030504040204" pitchFamily="50" charset="-128"/>
                <a:ea typeface="Meiryo UI" panose="020B0604030504040204" pitchFamily="50" charset="-128"/>
                <a:cs typeface="Arial" pitchFamily="34" charset="0"/>
              </a:rPr>
              <a:t>TruScale</a:t>
            </a:r>
            <a:r>
              <a:rPr kumimoji="1" lang="ja-JP" altLang="en-US" sz="1800" dirty="0">
                <a:solidFill>
                  <a:srgbClr val="FFFF00"/>
                </a:solidFill>
                <a:latin typeface="Meiryo UI" panose="020B0604030504040204" pitchFamily="50" charset="-128"/>
                <a:ea typeface="Meiryo UI" panose="020B0604030504040204" pitchFamily="50" charset="-128"/>
                <a:cs typeface="Arial" pitchFamily="34" charset="0"/>
              </a:rPr>
              <a:t>による支払いになると、ハードウェアレイヤの監視は</a:t>
            </a:r>
            <a:r>
              <a:rPr kumimoji="1" lang="en-US" altLang="ja-JP" sz="1800" dirty="0">
                <a:solidFill>
                  <a:srgbClr val="FFFF00"/>
                </a:solidFill>
                <a:latin typeface="Meiryo UI" panose="020B0604030504040204" pitchFamily="50" charset="-128"/>
                <a:ea typeface="Meiryo UI" panose="020B0604030504040204" pitchFamily="50" charset="-128"/>
                <a:cs typeface="Arial" pitchFamily="34" charset="0"/>
              </a:rPr>
              <a:t>Lenovo</a:t>
            </a:r>
            <a:r>
              <a:rPr kumimoji="1" lang="ja-JP" altLang="en-US" sz="1800" dirty="0">
                <a:solidFill>
                  <a:srgbClr val="FFFF00"/>
                </a:solidFill>
                <a:latin typeface="Meiryo UI" panose="020B0604030504040204" pitchFamily="50" charset="-128"/>
                <a:ea typeface="Meiryo UI" panose="020B0604030504040204" pitchFamily="50" charset="-128"/>
                <a:cs typeface="Arial" pitchFamily="34" charset="0"/>
              </a:rPr>
              <a:t>が標準サービスとして実施</a:t>
            </a:r>
          </a:p>
        </p:txBody>
      </p:sp>
      <p:pic>
        <p:nvPicPr>
          <p:cNvPr id="13" name="図 12">
            <a:extLst>
              <a:ext uri="{FF2B5EF4-FFF2-40B4-BE49-F238E27FC236}">
                <a16:creationId xmlns:a16="http://schemas.microsoft.com/office/drawing/2014/main" id="{048EBF14-8BAE-4EE7-39E4-2F11D74C87C3}"/>
              </a:ext>
            </a:extLst>
          </p:cNvPr>
          <p:cNvPicPr>
            <a:picLocks noChangeAspect="1"/>
          </p:cNvPicPr>
          <p:nvPr/>
        </p:nvPicPr>
        <p:blipFill>
          <a:blip r:embed="rId3"/>
          <a:stretch>
            <a:fillRect/>
          </a:stretch>
        </p:blipFill>
        <p:spPr>
          <a:xfrm>
            <a:off x="6673567" y="4931146"/>
            <a:ext cx="3838575" cy="952500"/>
          </a:xfrm>
          <a:prstGeom prst="rect">
            <a:avLst/>
          </a:prstGeom>
        </p:spPr>
      </p:pic>
      <p:sp>
        <p:nvSpPr>
          <p:cNvPr id="15" name="Slide Number Placeholder 5">
            <a:extLst>
              <a:ext uri="{FF2B5EF4-FFF2-40B4-BE49-F238E27FC236}">
                <a16:creationId xmlns:a16="http://schemas.microsoft.com/office/drawing/2014/main" id="{B0C2F680-12A3-B9A2-883B-19030247824B}"/>
              </a:ext>
            </a:extLst>
          </p:cNvPr>
          <p:cNvSpPr>
            <a:spLocks noGrp="1"/>
          </p:cNvSpPr>
          <p:nvPr>
            <p:ph type="sldNum" sz="quarter" idx="4"/>
          </p:nvPr>
        </p:nvSpPr>
        <p:spPr>
          <a:xfrm>
            <a:off x="11672569" y="6400800"/>
            <a:ext cx="439026" cy="155448"/>
          </a:xfrm>
          <a:prstGeom prst="rect">
            <a:avLst/>
          </a:prstGeom>
        </p:spPr>
        <p:txBody>
          <a:bodyPr vert="horz" lIns="0" tIns="0" rIns="0" bIns="0" rtlCol="0" anchor="ctr"/>
          <a:lstStyle>
            <a:lvl1pPr algn="ctr">
              <a:defRPr sz="1000">
                <a:solidFill>
                  <a:schemeClr val="bg1"/>
                </a:solidFill>
                <a:latin typeface="Arial" panose="020B0604020202020204" pitchFamily="34" charset="0"/>
                <a:cs typeface="Arial" panose="020B0604020202020204" pitchFamily="34" charset="0"/>
              </a:defRPr>
            </a:lvl1pPr>
          </a:lstStyle>
          <a:p>
            <a:fld id="{6D22F896-40B5-4ADD-8801-0D06FADFA095}" type="slidenum">
              <a:rPr lang="en-US" smtClean="0"/>
              <a:pPr/>
              <a:t>34</a:t>
            </a:fld>
            <a:endParaRPr lang="en-US" dirty="0"/>
          </a:p>
        </p:txBody>
      </p:sp>
    </p:spTree>
    <p:extLst>
      <p:ext uri="{BB962C8B-B14F-4D97-AF65-F5344CB8AC3E}">
        <p14:creationId xmlns:p14="http://schemas.microsoft.com/office/powerpoint/2010/main" val="24391432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a:extLst>
              <a:ext uri="{FF2B5EF4-FFF2-40B4-BE49-F238E27FC236}">
                <a16:creationId xmlns:a16="http://schemas.microsoft.com/office/drawing/2014/main" id="{7ED8A53D-DA4D-40F9-9F69-A16A3051933B}"/>
              </a:ext>
            </a:extLst>
          </p:cNvPr>
          <p:cNvSpPr>
            <a:spLocks noGrp="1"/>
          </p:cNvSpPr>
          <p:nvPr>
            <p:ph type="title"/>
          </p:nvPr>
        </p:nvSpPr>
        <p:spPr>
          <a:xfrm>
            <a:off x="361399" y="35729"/>
            <a:ext cx="11073384" cy="891645"/>
          </a:xfrm>
        </p:spPr>
        <p:txBody>
          <a:bodyPr/>
          <a:lstStyle/>
          <a:p>
            <a:br>
              <a:rPr lang="en-US" altLang="ja-JP" sz="3200" b="0" dirty="0">
                <a:latin typeface="UD デジタル 教科書体 NK-R" panose="02020400000000000000" pitchFamily="18" charset="-128"/>
                <a:ea typeface="UD デジタル 教科書体 NK-R" panose="02020400000000000000" pitchFamily="18" charset="-128"/>
              </a:rPr>
            </a:br>
            <a:r>
              <a:rPr lang="ja-JP" altLang="en-US" sz="3200" b="0" dirty="0">
                <a:latin typeface="UD デジタル 教科書体 NK-R" panose="02020400000000000000" pitchFamily="18" charset="-128"/>
                <a:ea typeface="UD デジタル 教科書体 NK-R" panose="02020400000000000000" pitchFamily="18" charset="-128"/>
              </a:rPr>
              <a:t>従来の</a:t>
            </a:r>
            <a:r>
              <a:rPr lang="en-US" altLang="ja-JP" sz="3200" b="0" dirty="0">
                <a:latin typeface="UD デジタル 教科書体 NK-R" panose="02020400000000000000" pitchFamily="18" charset="-128"/>
                <a:ea typeface="UD デジタル 教科書体 NK-R" panose="02020400000000000000" pitchFamily="18" charset="-128"/>
              </a:rPr>
              <a:t>IT</a:t>
            </a:r>
            <a:r>
              <a:rPr lang="ja-JP" altLang="en-US" sz="3200" b="0" dirty="0">
                <a:latin typeface="UD デジタル 教科書体 NK-R" panose="02020400000000000000" pitchFamily="18" charset="-128"/>
                <a:ea typeface="UD デジタル 教科書体 NK-R" panose="02020400000000000000" pitchFamily="18" charset="-128"/>
              </a:rPr>
              <a:t>運用と</a:t>
            </a:r>
            <a:r>
              <a:rPr lang="en-US" altLang="ja-JP" sz="3200" b="0" dirty="0">
                <a:latin typeface="UD デジタル 教科書体 NK-R" panose="02020400000000000000" pitchFamily="18" charset="-128"/>
                <a:ea typeface="UD デジタル 教科書体 NK-R" panose="02020400000000000000" pitchFamily="18" charset="-128"/>
              </a:rPr>
              <a:t>TruScale</a:t>
            </a:r>
            <a:r>
              <a:rPr lang="ja-JP" altLang="en-US" sz="3200" b="0" dirty="0">
                <a:latin typeface="UD デジタル 教科書体 NK-R" panose="02020400000000000000" pitchFamily="18" charset="-128"/>
                <a:ea typeface="UD デジタル 教科書体 NK-R" panose="02020400000000000000" pitchFamily="18" charset="-128"/>
              </a:rPr>
              <a:t>による運用との比較</a:t>
            </a:r>
            <a:endParaRPr lang="en-US" sz="3200" b="0" dirty="0">
              <a:latin typeface="UD デジタル 教科書体 NK-R" panose="02020400000000000000" pitchFamily="18" charset="-128"/>
              <a:ea typeface="UD デジタル 教科書体 NK-R" panose="02020400000000000000" pitchFamily="18" charset="-128"/>
            </a:endParaRPr>
          </a:p>
        </p:txBody>
      </p:sp>
      <p:graphicFrame>
        <p:nvGraphicFramePr>
          <p:cNvPr id="38" name="Object 37">
            <a:extLst>
              <a:ext uri="{FF2B5EF4-FFF2-40B4-BE49-F238E27FC236}">
                <a16:creationId xmlns:a16="http://schemas.microsoft.com/office/drawing/2014/main" id="{B4C48BEB-27CF-4855-82C9-7C81C2AD5CF3}"/>
              </a:ext>
            </a:extLst>
          </p:cNvPr>
          <p:cNvGraphicFramePr>
            <a:graphicFrameLocks noChangeAspect="1"/>
          </p:cNvGraphicFramePr>
          <p:nvPr/>
        </p:nvGraphicFramePr>
        <p:xfrm>
          <a:off x="619125" y="1384300"/>
          <a:ext cx="10160000" cy="4049713"/>
        </p:xfrm>
        <a:graphic>
          <a:graphicData uri="http://schemas.openxmlformats.org/presentationml/2006/ole">
            <mc:AlternateContent xmlns:mc="http://schemas.openxmlformats.org/markup-compatibility/2006">
              <mc:Choice xmlns:v="urn:schemas-microsoft-com:vml" Requires="v">
                <p:oleObj name="Worksheet" r:id="rId3" imgW="6603865" imgH="2431915" progId="Excel.Sheet.12">
                  <p:embed/>
                </p:oleObj>
              </mc:Choice>
              <mc:Fallback>
                <p:oleObj name="Worksheet" r:id="rId3" imgW="6603865" imgH="2431915" progId="Excel.Sheet.12">
                  <p:embed/>
                  <p:pic>
                    <p:nvPicPr>
                      <p:cNvPr id="38" name="Object 37">
                        <a:extLst>
                          <a:ext uri="{FF2B5EF4-FFF2-40B4-BE49-F238E27FC236}">
                            <a16:creationId xmlns:a16="http://schemas.microsoft.com/office/drawing/2014/main" id="{B4C48BEB-27CF-4855-82C9-7C81C2AD5CF3}"/>
                          </a:ext>
                        </a:extLst>
                      </p:cNvPr>
                      <p:cNvPicPr/>
                      <p:nvPr/>
                    </p:nvPicPr>
                    <p:blipFill>
                      <a:blip r:embed="rId4"/>
                      <a:stretch>
                        <a:fillRect/>
                      </a:stretch>
                    </p:blipFill>
                    <p:spPr>
                      <a:xfrm>
                        <a:off x="619125" y="1384300"/>
                        <a:ext cx="10160000" cy="4049713"/>
                      </a:xfrm>
                      <a:prstGeom prst="rect">
                        <a:avLst/>
                      </a:prstGeom>
                    </p:spPr>
                  </p:pic>
                </p:oleObj>
              </mc:Fallback>
            </mc:AlternateContent>
          </a:graphicData>
        </a:graphic>
      </p:graphicFrame>
      <p:sp>
        <p:nvSpPr>
          <p:cNvPr id="2" name="正方形/長方形 1">
            <a:extLst>
              <a:ext uri="{FF2B5EF4-FFF2-40B4-BE49-F238E27FC236}">
                <a16:creationId xmlns:a16="http://schemas.microsoft.com/office/drawing/2014/main" id="{64A32912-9FF4-4E85-B20A-3B85E3E235FC}"/>
              </a:ext>
            </a:extLst>
          </p:cNvPr>
          <p:cNvSpPr/>
          <p:nvPr/>
        </p:nvSpPr>
        <p:spPr>
          <a:xfrm>
            <a:off x="5247510" y="5601822"/>
            <a:ext cx="5531615" cy="289117"/>
          </a:xfrm>
          <a:prstGeom prst="rect">
            <a:avLst/>
          </a:prstGeom>
          <a:solidFill>
            <a:srgbClr val="0070C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fontAlgn="base">
              <a:spcBef>
                <a:spcPct val="0"/>
              </a:spcBef>
              <a:spcAft>
                <a:spcPct val="0"/>
              </a:spcAft>
            </a:pPr>
            <a:r>
              <a:rPr kumimoji="1" lang="ja-JP" altLang="en-US" sz="1600" b="1" dirty="0">
                <a:solidFill>
                  <a:prstClr val="white"/>
                </a:solidFill>
                <a:latin typeface="Century Gothic" panose="020B0502020202020204"/>
                <a:ea typeface="メイリオ" panose="020B0604030504040204" pitchFamily="50" charset="-128"/>
              </a:rPr>
              <a:t>お客様管理</a:t>
            </a:r>
          </a:p>
        </p:txBody>
      </p:sp>
      <p:sp>
        <p:nvSpPr>
          <p:cNvPr id="3" name="四角形: 角を丸くする 2">
            <a:extLst>
              <a:ext uri="{FF2B5EF4-FFF2-40B4-BE49-F238E27FC236}">
                <a16:creationId xmlns:a16="http://schemas.microsoft.com/office/drawing/2014/main" id="{87C40A38-A4E0-0B6C-9FF5-3DCF341B8C71}"/>
              </a:ext>
            </a:extLst>
          </p:cNvPr>
          <p:cNvSpPr/>
          <p:nvPr/>
        </p:nvSpPr>
        <p:spPr>
          <a:xfrm>
            <a:off x="11236036" y="66263"/>
            <a:ext cx="872405" cy="843420"/>
          </a:xfrm>
          <a:prstGeom prst="roundRect">
            <a:avLst/>
          </a:prstGeom>
          <a:solidFill>
            <a:srgbClr val="294E95"/>
          </a:solidFill>
          <a:ln w="25400" cap="flat" cmpd="sng" algn="ctr">
            <a:noFill/>
            <a:prstDash val="solid"/>
          </a:ln>
          <a:effectLst/>
        </p:spPr>
        <p:txBody>
          <a:bodyPr lIns="36000" tIns="0" rIns="36000" bIns="0"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05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サスティナ</a:t>
            </a:r>
            <a:br>
              <a:rPr kumimoji="1" lang="en-US" altLang="ja-JP" sz="105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br>
            <a:r>
              <a:rPr kumimoji="1" lang="ja-JP" altLang="en-US" sz="105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ビリティ</a:t>
            </a:r>
            <a:endParaRPr kumimoji="1" lang="en-US" altLang="ja-JP" sz="105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7" name="Slide Number Placeholder 5">
            <a:extLst>
              <a:ext uri="{FF2B5EF4-FFF2-40B4-BE49-F238E27FC236}">
                <a16:creationId xmlns:a16="http://schemas.microsoft.com/office/drawing/2014/main" id="{F5D9378E-034F-B771-6213-EDFA992D0E5C}"/>
              </a:ext>
            </a:extLst>
          </p:cNvPr>
          <p:cNvSpPr>
            <a:spLocks noGrp="1"/>
          </p:cNvSpPr>
          <p:nvPr>
            <p:ph type="sldNum" sz="quarter" idx="4"/>
          </p:nvPr>
        </p:nvSpPr>
        <p:spPr>
          <a:xfrm>
            <a:off x="11672569" y="6400800"/>
            <a:ext cx="439026" cy="155448"/>
          </a:xfrm>
          <a:prstGeom prst="rect">
            <a:avLst/>
          </a:prstGeom>
        </p:spPr>
        <p:txBody>
          <a:bodyPr vert="horz" lIns="0" tIns="0" rIns="0" bIns="0" rtlCol="0" anchor="ctr"/>
          <a:lstStyle>
            <a:lvl1pPr algn="ctr">
              <a:defRPr sz="1000">
                <a:solidFill>
                  <a:schemeClr val="bg1"/>
                </a:solidFill>
                <a:latin typeface="Arial" panose="020B0604020202020204" pitchFamily="34" charset="0"/>
                <a:cs typeface="Arial" panose="020B0604020202020204" pitchFamily="34" charset="0"/>
              </a:defRPr>
            </a:lvl1pPr>
          </a:lstStyle>
          <a:p>
            <a:fld id="{6D22F896-40B5-4ADD-8801-0D06FADFA095}" type="slidenum">
              <a:rPr lang="en-US" smtClean="0"/>
              <a:pPr/>
              <a:t>35</a:t>
            </a:fld>
            <a:endParaRPr lang="en-US" dirty="0"/>
          </a:p>
        </p:txBody>
      </p:sp>
    </p:spTree>
    <p:extLst>
      <p:ext uri="{BB962C8B-B14F-4D97-AF65-F5344CB8AC3E}">
        <p14:creationId xmlns:p14="http://schemas.microsoft.com/office/powerpoint/2010/main" val="3732828230"/>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BC449FB-2184-BC02-8127-3D5D8B572182}"/>
              </a:ext>
            </a:extLst>
          </p:cNvPr>
          <p:cNvSpPr>
            <a:spLocks noGrp="1"/>
          </p:cNvSpPr>
          <p:nvPr>
            <p:ph type="title"/>
          </p:nvPr>
        </p:nvSpPr>
        <p:spPr/>
        <p:txBody>
          <a:bodyPr/>
          <a:lstStyle/>
          <a:p>
            <a:r>
              <a:rPr kumimoji="1" lang="ja-JP" altLang="en-US" dirty="0">
                <a:latin typeface="UD デジタル 教科書体 NK-R" panose="02020400000000000000" pitchFamily="18" charset="-128"/>
                <a:ea typeface="UD デジタル 教科書体 NK-R" panose="02020400000000000000" pitchFamily="18" charset="-128"/>
              </a:rPr>
              <a:t>クラウド要素⑤：スタート時には最小限で</a:t>
            </a:r>
          </a:p>
        </p:txBody>
      </p:sp>
      <p:cxnSp>
        <p:nvCxnSpPr>
          <p:cNvPr id="4" name="直線コネクタ 3">
            <a:extLst>
              <a:ext uri="{FF2B5EF4-FFF2-40B4-BE49-F238E27FC236}">
                <a16:creationId xmlns:a16="http://schemas.microsoft.com/office/drawing/2014/main" id="{C194A538-444B-B56B-0AD2-3D17605323EC}"/>
              </a:ext>
            </a:extLst>
          </p:cNvPr>
          <p:cNvCxnSpPr>
            <a:cxnSpLocks/>
          </p:cNvCxnSpPr>
          <p:nvPr/>
        </p:nvCxnSpPr>
        <p:spPr>
          <a:xfrm flipH="1">
            <a:off x="805235" y="1107141"/>
            <a:ext cx="1" cy="2187388"/>
          </a:xfrm>
          <a:prstGeom prst="line">
            <a:avLst/>
          </a:prstGeom>
          <a:ln w="38100">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46F3343B-7A54-A412-79F5-4DDAD8E1FE02}"/>
              </a:ext>
            </a:extLst>
          </p:cNvPr>
          <p:cNvCxnSpPr>
            <a:cxnSpLocks/>
          </p:cNvCxnSpPr>
          <p:nvPr/>
        </p:nvCxnSpPr>
        <p:spPr>
          <a:xfrm flipH="1">
            <a:off x="805236" y="3263153"/>
            <a:ext cx="3810000" cy="31376"/>
          </a:xfrm>
          <a:prstGeom prst="line">
            <a:avLst/>
          </a:prstGeom>
          <a:ln w="38100">
            <a:solidFill>
              <a:schemeClr val="bg1"/>
            </a:solidFill>
            <a:miter lim="800000"/>
          </a:ln>
        </p:spPr>
        <p:style>
          <a:lnRef idx="1">
            <a:schemeClr val="accent1"/>
          </a:lnRef>
          <a:fillRef idx="0">
            <a:schemeClr val="accent1"/>
          </a:fillRef>
          <a:effectRef idx="0">
            <a:schemeClr val="accent1"/>
          </a:effectRef>
          <a:fontRef idx="minor">
            <a:schemeClr val="tx1"/>
          </a:fontRef>
        </p:style>
      </p:cxnSp>
      <p:sp>
        <p:nvSpPr>
          <p:cNvPr id="8" name="正方形/長方形 7">
            <a:extLst>
              <a:ext uri="{FF2B5EF4-FFF2-40B4-BE49-F238E27FC236}">
                <a16:creationId xmlns:a16="http://schemas.microsoft.com/office/drawing/2014/main" id="{9FC88A38-02EC-DF6C-0FD3-288B5B68F1AF}"/>
              </a:ext>
            </a:extLst>
          </p:cNvPr>
          <p:cNvSpPr/>
          <p:nvPr/>
        </p:nvSpPr>
        <p:spPr>
          <a:xfrm>
            <a:off x="918881" y="1075766"/>
            <a:ext cx="493059" cy="2138082"/>
          </a:xfrm>
          <a:prstGeom prst="rect">
            <a:avLst/>
          </a:prstGeom>
          <a:solidFill>
            <a:srgbClr val="B8252E"/>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kumimoji="1" lang="ja-JP" altLang="en-US" sz="1600" dirty="0" err="1">
              <a:solidFill>
                <a:prstClr val="white"/>
              </a:solidFill>
            </a:endParaRPr>
          </a:p>
        </p:txBody>
      </p:sp>
      <p:sp>
        <p:nvSpPr>
          <p:cNvPr id="9" name="テキスト ボックス 8">
            <a:extLst>
              <a:ext uri="{FF2B5EF4-FFF2-40B4-BE49-F238E27FC236}">
                <a16:creationId xmlns:a16="http://schemas.microsoft.com/office/drawing/2014/main" id="{814F19E8-6724-C473-B967-FA1C55145425}"/>
              </a:ext>
            </a:extLst>
          </p:cNvPr>
          <p:cNvSpPr txBox="1"/>
          <p:nvPr/>
        </p:nvSpPr>
        <p:spPr>
          <a:xfrm>
            <a:off x="841886" y="3397624"/>
            <a:ext cx="647047" cy="261610"/>
          </a:xfrm>
          <a:prstGeom prst="rect">
            <a:avLst/>
          </a:prstGeom>
          <a:noFill/>
        </p:spPr>
        <p:txBody>
          <a:bodyPr wrap="square" rtlCol="0">
            <a:spAutoFit/>
          </a:bodyPr>
          <a:lstStyle/>
          <a:p>
            <a:pPr algn="l"/>
            <a:r>
              <a:rPr kumimoji="1" lang="ja-JP" altLang="en-US" sz="1100" dirty="0">
                <a:solidFill>
                  <a:schemeClr val="bg1"/>
                </a:solidFill>
                <a:latin typeface="Meiryo UI" panose="020B0604030504040204" pitchFamily="50" charset="-128"/>
                <a:ea typeface="Meiryo UI" panose="020B0604030504040204" pitchFamily="50" charset="-128"/>
                <a:cs typeface="Arial" pitchFamily="34" charset="0"/>
              </a:rPr>
              <a:t>初年度</a:t>
            </a:r>
          </a:p>
        </p:txBody>
      </p:sp>
      <p:sp>
        <p:nvSpPr>
          <p:cNvPr id="10" name="テキスト ボックス 9">
            <a:extLst>
              <a:ext uri="{FF2B5EF4-FFF2-40B4-BE49-F238E27FC236}">
                <a16:creationId xmlns:a16="http://schemas.microsoft.com/office/drawing/2014/main" id="{B1C4E44F-6DEE-6232-FBE6-D35536D4BB5A}"/>
              </a:ext>
            </a:extLst>
          </p:cNvPr>
          <p:cNvSpPr txBox="1"/>
          <p:nvPr/>
        </p:nvSpPr>
        <p:spPr>
          <a:xfrm>
            <a:off x="1641333" y="3397624"/>
            <a:ext cx="647047" cy="261610"/>
          </a:xfrm>
          <a:prstGeom prst="rect">
            <a:avLst/>
          </a:prstGeom>
          <a:noFill/>
        </p:spPr>
        <p:txBody>
          <a:bodyPr wrap="square" rtlCol="0">
            <a:spAutoFit/>
          </a:bodyPr>
          <a:lstStyle/>
          <a:p>
            <a:pPr algn="l"/>
            <a:r>
              <a:rPr kumimoji="1" lang="en-US" altLang="ja-JP" sz="1100" dirty="0">
                <a:solidFill>
                  <a:schemeClr val="bg1"/>
                </a:solidFill>
                <a:latin typeface="Meiryo UI" panose="020B0604030504040204" pitchFamily="50" charset="-128"/>
                <a:ea typeface="Meiryo UI" panose="020B0604030504040204" pitchFamily="50" charset="-128"/>
                <a:cs typeface="Arial" pitchFamily="34" charset="0"/>
              </a:rPr>
              <a:t>2</a:t>
            </a:r>
            <a:r>
              <a:rPr kumimoji="1" lang="ja-JP" altLang="en-US" sz="1100" dirty="0">
                <a:solidFill>
                  <a:schemeClr val="bg1"/>
                </a:solidFill>
                <a:latin typeface="Meiryo UI" panose="020B0604030504040204" pitchFamily="50" charset="-128"/>
                <a:ea typeface="Meiryo UI" panose="020B0604030504040204" pitchFamily="50" charset="-128"/>
                <a:cs typeface="Arial" pitchFamily="34" charset="0"/>
              </a:rPr>
              <a:t>年目</a:t>
            </a:r>
          </a:p>
        </p:txBody>
      </p:sp>
      <p:sp>
        <p:nvSpPr>
          <p:cNvPr id="11" name="テキスト ボックス 10">
            <a:extLst>
              <a:ext uri="{FF2B5EF4-FFF2-40B4-BE49-F238E27FC236}">
                <a16:creationId xmlns:a16="http://schemas.microsoft.com/office/drawing/2014/main" id="{0666188D-428F-31AB-1A39-1A2819245370}"/>
              </a:ext>
            </a:extLst>
          </p:cNvPr>
          <p:cNvSpPr txBox="1"/>
          <p:nvPr/>
        </p:nvSpPr>
        <p:spPr>
          <a:xfrm>
            <a:off x="2399366" y="3397624"/>
            <a:ext cx="647047" cy="261610"/>
          </a:xfrm>
          <a:prstGeom prst="rect">
            <a:avLst/>
          </a:prstGeom>
          <a:noFill/>
        </p:spPr>
        <p:txBody>
          <a:bodyPr wrap="square" rtlCol="0">
            <a:spAutoFit/>
          </a:bodyPr>
          <a:lstStyle/>
          <a:p>
            <a:pPr algn="l"/>
            <a:r>
              <a:rPr kumimoji="1" lang="en-US" altLang="ja-JP" sz="1100" dirty="0">
                <a:solidFill>
                  <a:schemeClr val="bg1"/>
                </a:solidFill>
                <a:latin typeface="Meiryo UI" panose="020B0604030504040204" pitchFamily="50" charset="-128"/>
                <a:ea typeface="Meiryo UI" panose="020B0604030504040204" pitchFamily="50" charset="-128"/>
                <a:cs typeface="Arial" pitchFamily="34" charset="0"/>
              </a:rPr>
              <a:t>3</a:t>
            </a:r>
            <a:r>
              <a:rPr kumimoji="1" lang="ja-JP" altLang="en-US" sz="1100" dirty="0">
                <a:solidFill>
                  <a:schemeClr val="bg1"/>
                </a:solidFill>
                <a:latin typeface="Meiryo UI" panose="020B0604030504040204" pitchFamily="50" charset="-128"/>
                <a:ea typeface="Meiryo UI" panose="020B0604030504040204" pitchFamily="50" charset="-128"/>
                <a:cs typeface="Arial" pitchFamily="34" charset="0"/>
              </a:rPr>
              <a:t>年目</a:t>
            </a:r>
          </a:p>
        </p:txBody>
      </p:sp>
      <p:sp>
        <p:nvSpPr>
          <p:cNvPr id="12" name="テキスト ボックス 11">
            <a:extLst>
              <a:ext uri="{FF2B5EF4-FFF2-40B4-BE49-F238E27FC236}">
                <a16:creationId xmlns:a16="http://schemas.microsoft.com/office/drawing/2014/main" id="{F7FFEB2F-3E95-863E-AE17-D62D7082055B}"/>
              </a:ext>
            </a:extLst>
          </p:cNvPr>
          <p:cNvSpPr txBox="1"/>
          <p:nvPr/>
        </p:nvSpPr>
        <p:spPr>
          <a:xfrm>
            <a:off x="3157399" y="3393142"/>
            <a:ext cx="647047" cy="261610"/>
          </a:xfrm>
          <a:prstGeom prst="rect">
            <a:avLst/>
          </a:prstGeom>
          <a:noFill/>
        </p:spPr>
        <p:txBody>
          <a:bodyPr wrap="square" rtlCol="0">
            <a:spAutoFit/>
          </a:bodyPr>
          <a:lstStyle/>
          <a:p>
            <a:pPr algn="l"/>
            <a:r>
              <a:rPr kumimoji="1" lang="en-US" altLang="ja-JP" sz="1100" dirty="0">
                <a:solidFill>
                  <a:schemeClr val="bg1"/>
                </a:solidFill>
                <a:latin typeface="Meiryo UI" panose="020B0604030504040204" pitchFamily="50" charset="-128"/>
                <a:ea typeface="Meiryo UI" panose="020B0604030504040204" pitchFamily="50" charset="-128"/>
                <a:cs typeface="Arial" pitchFamily="34" charset="0"/>
              </a:rPr>
              <a:t>4</a:t>
            </a:r>
            <a:r>
              <a:rPr kumimoji="1" lang="ja-JP" altLang="en-US" sz="1100" dirty="0">
                <a:solidFill>
                  <a:schemeClr val="bg1"/>
                </a:solidFill>
                <a:latin typeface="Meiryo UI" panose="020B0604030504040204" pitchFamily="50" charset="-128"/>
                <a:ea typeface="Meiryo UI" panose="020B0604030504040204" pitchFamily="50" charset="-128"/>
                <a:cs typeface="Arial" pitchFamily="34" charset="0"/>
              </a:rPr>
              <a:t>年目</a:t>
            </a:r>
          </a:p>
        </p:txBody>
      </p:sp>
      <p:sp>
        <p:nvSpPr>
          <p:cNvPr id="13" name="テキスト ボックス 12">
            <a:extLst>
              <a:ext uri="{FF2B5EF4-FFF2-40B4-BE49-F238E27FC236}">
                <a16:creationId xmlns:a16="http://schemas.microsoft.com/office/drawing/2014/main" id="{FE8DA775-7A83-7610-75D5-95D1270D59F6}"/>
              </a:ext>
            </a:extLst>
          </p:cNvPr>
          <p:cNvSpPr txBox="1"/>
          <p:nvPr/>
        </p:nvSpPr>
        <p:spPr>
          <a:xfrm>
            <a:off x="3874576" y="3397624"/>
            <a:ext cx="647047" cy="261610"/>
          </a:xfrm>
          <a:prstGeom prst="rect">
            <a:avLst/>
          </a:prstGeom>
          <a:noFill/>
        </p:spPr>
        <p:txBody>
          <a:bodyPr wrap="square" rtlCol="0">
            <a:spAutoFit/>
          </a:bodyPr>
          <a:lstStyle/>
          <a:p>
            <a:pPr algn="l"/>
            <a:r>
              <a:rPr kumimoji="1" lang="en-US" altLang="ja-JP" sz="1100" dirty="0">
                <a:solidFill>
                  <a:schemeClr val="bg1"/>
                </a:solidFill>
                <a:latin typeface="Meiryo UI" panose="020B0604030504040204" pitchFamily="50" charset="-128"/>
                <a:ea typeface="Meiryo UI" panose="020B0604030504040204" pitchFamily="50" charset="-128"/>
                <a:cs typeface="Arial" pitchFamily="34" charset="0"/>
              </a:rPr>
              <a:t>5</a:t>
            </a:r>
            <a:r>
              <a:rPr kumimoji="1" lang="ja-JP" altLang="en-US" sz="1100" dirty="0">
                <a:solidFill>
                  <a:schemeClr val="bg1"/>
                </a:solidFill>
                <a:latin typeface="Meiryo UI" panose="020B0604030504040204" pitchFamily="50" charset="-128"/>
                <a:ea typeface="Meiryo UI" panose="020B0604030504040204" pitchFamily="50" charset="-128"/>
                <a:cs typeface="Arial" pitchFamily="34" charset="0"/>
              </a:rPr>
              <a:t>年目</a:t>
            </a:r>
          </a:p>
        </p:txBody>
      </p:sp>
      <p:sp>
        <p:nvSpPr>
          <p:cNvPr id="14" name="テキスト ボックス 13">
            <a:extLst>
              <a:ext uri="{FF2B5EF4-FFF2-40B4-BE49-F238E27FC236}">
                <a16:creationId xmlns:a16="http://schemas.microsoft.com/office/drawing/2014/main" id="{A6B82C3E-F8E9-1E2E-9547-984BB1471E5E}"/>
              </a:ext>
            </a:extLst>
          </p:cNvPr>
          <p:cNvSpPr txBox="1"/>
          <p:nvPr/>
        </p:nvSpPr>
        <p:spPr>
          <a:xfrm>
            <a:off x="44826" y="963706"/>
            <a:ext cx="715587" cy="369332"/>
          </a:xfrm>
          <a:prstGeom prst="rect">
            <a:avLst/>
          </a:prstGeom>
          <a:noFill/>
        </p:spPr>
        <p:txBody>
          <a:bodyPr wrap="square" lIns="36000" rIns="36000" rtlCol="0">
            <a:spAutoFit/>
          </a:bodyPr>
          <a:lstStyle/>
          <a:p>
            <a:pPr algn="l"/>
            <a:r>
              <a:rPr kumimoji="1" lang="ja-JP" altLang="en-US" sz="900" dirty="0">
                <a:solidFill>
                  <a:schemeClr val="accent1"/>
                </a:solidFill>
                <a:latin typeface="Meiryo UI" panose="020B0604030504040204" pitchFamily="50" charset="-128"/>
                <a:ea typeface="Meiryo UI" panose="020B0604030504040204" pitchFamily="50" charset="-128"/>
                <a:cs typeface="Arial" pitchFamily="34" charset="0"/>
              </a:rPr>
              <a:t>導入費</a:t>
            </a:r>
            <a:endParaRPr kumimoji="1" lang="en-US" altLang="ja-JP" sz="900" dirty="0">
              <a:solidFill>
                <a:schemeClr val="accent1"/>
              </a:solidFill>
              <a:latin typeface="Meiryo UI" panose="020B0604030504040204" pitchFamily="50" charset="-128"/>
              <a:ea typeface="Meiryo UI" panose="020B0604030504040204" pitchFamily="50" charset="-128"/>
              <a:cs typeface="Arial" pitchFamily="34" charset="0"/>
            </a:endParaRPr>
          </a:p>
          <a:p>
            <a:pPr algn="l"/>
            <a:r>
              <a:rPr kumimoji="1" lang="ja-JP" altLang="en-US" sz="900" dirty="0">
                <a:solidFill>
                  <a:schemeClr val="accent1"/>
                </a:solidFill>
                <a:latin typeface="Meiryo UI" panose="020B0604030504040204" pitchFamily="50" charset="-128"/>
                <a:ea typeface="Meiryo UI" panose="020B0604030504040204" pitchFamily="50" charset="-128"/>
                <a:cs typeface="Arial" pitchFamily="34" charset="0"/>
              </a:rPr>
              <a:t>リソース総量</a:t>
            </a:r>
          </a:p>
        </p:txBody>
      </p:sp>
      <p:cxnSp>
        <p:nvCxnSpPr>
          <p:cNvPr id="16" name="直線コネクタ 15">
            <a:extLst>
              <a:ext uri="{FF2B5EF4-FFF2-40B4-BE49-F238E27FC236}">
                <a16:creationId xmlns:a16="http://schemas.microsoft.com/office/drawing/2014/main" id="{5031449A-2C6D-0D18-E974-5831EFA60AAC}"/>
              </a:ext>
            </a:extLst>
          </p:cNvPr>
          <p:cNvCxnSpPr>
            <a:cxnSpLocks/>
          </p:cNvCxnSpPr>
          <p:nvPr/>
        </p:nvCxnSpPr>
        <p:spPr>
          <a:xfrm>
            <a:off x="918881" y="2547582"/>
            <a:ext cx="1119185" cy="0"/>
          </a:xfrm>
          <a:prstGeom prst="line">
            <a:avLst/>
          </a:prstGeom>
          <a:ln w="28575">
            <a:solidFill>
              <a:srgbClr val="FFFF00"/>
            </a:solidFill>
            <a:miter lim="800000"/>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1C2F312F-F473-D2A8-F9A8-0F20E81F31E4}"/>
              </a:ext>
            </a:extLst>
          </p:cNvPr>
          <p:cNvCxnSpPr>
            <a:cxnSpLocks/>
          </p:cNvCxnSpPr>
          <p:nvPr/>
        </p:nvCxnSpPr>
        <p:spPr>
          <a:xfrm flipH="1">
            <a:off x="2038066" y="2206388"/>
            <a:ext cx="595952" cy="341194"/>
          </a:xfrm>
          <a:prstGeom prst="line">
            <a:avLst/>
          </a:prstGeom>
          <a:ln w="28575">
            <a:solidFill>
              <a:srgbClr val="FFFF00"/>
            </a:solidFill>
            <a:miter lim="800000"/>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38924ED6-527C-C1F6-BA7C-0066DDB74EB1}"/>
              </a:ext>
            </a:extLst>
          </p:cNvPr>
          <p:cNvCxnSpPr>
            <a:cxnSpLocks/>
          </p:cNvCxnSpPr>
          <p:nvPr/>
        </p:nvCxnSpPr>
        <p:spPr>
          <a:xfrm>
            <a:off x="2634018" y="2206388"/>
            <a:ext cx="1119185" cy="0"/>
          </a:xfrm>
          <a:prstGeom prst="line">
            <a:avLst/>
          </a:prstGeom>
          <a:ln w="28575">
            <a:solidFill>
              <a:srgbClr val="FFFF00"/>
            </a:solidFill>
            <a:miter lim="800000"/>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15D1CF47-04C4-402E-262E-84B8F093AC79}"/>
              </a:ext>
            </a:extLst>
          </p:cNvPr>
          <p:cNvCxnSpPr>
            <a:cxnSpLocks/>
          </p:cNvCxnSpPr>
          <p:nvPr/>
        </p:nvCxnSpPr>
        <p:spPr>
          <a:xfrm flipH="1">
            <a:off x="3719015" y="2057032"/>
            <a:ext cx="802609" cy="153905"/>
          </a:xfrm>
          <a:prstGeom prst="line">
            <a:avLst/>
          </a:prstGeom>
          <a:ln w="28575">
            <a:solidFill>
              <a:srgbClr val="FFFF00"/>
            </a:solidFill>
            <a:miter lim="800000"/>
          </a:ln>
        </p:spPr>
        <p:style>
          <a:lnRef idx="1">
            <a:schemeClr val="accent1"/>
          </a:lnRef>
          <a:fillRef idx="0">
            <a:schemeClr val="accent1"/>
          </a:fillRef>
          <a:effectRef idx="0">
            <a:schemeClr val="accent1"/>
          </a:effectRef>
          <a:fontRef idx="minor">
            <a:schemeClr val="tx1"/>
          </a:fontRef>
        </p:style>
      </p:cxnSp>
      <p:sp>
        <p:nvSpPr>
          <p:cNvPr id="25" name="吹き出し: 円形 24">
            <a:extLst>
              <a:ext uri="{FF2B5EF4-FFF2-40B4-BE49-F238E27FC236}">
                <a16:creationId xmlns:a16="http://schemas.microsoft.com/office/drawing/2014/main" id="{BB532A11-4401-4E03-DD05-41EF39444FB9}"/>
              </a:ext>
            </a:extLst>
          </p:cNvPr>
          <p:cNvSpPr/>
          <p:nvPr/>
        </p:nvSpPr>
        <p:spPr>
          <a:xfrm>
            <a:off x="4633081" y="1037336"/>
            <a:ext cx="802608" cy="591403"/>
          </a:xfrm>
          <a:prstGeom prst="wedgeEllipseCallout">
            <a:avLst>
              <a:gd name="adj1" fmla="val -65611"/>
              <a:gd name="adj2" fmla="val 55577"/>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r>
              <a:rPr kumimoji="1" lang="ja-JP" altLang="en-US" sz="1000" dirty="0">
                <a:solidFill>
                  <a:prstClr val="white"/>
                </a:solidFill>
                <a:latin typeface="Meiryo UI" panose="020B0604030504040204" pitchFamily="50" charset="-128"/>
                <a:ea typeface="Meiryo UI" panose="020B0604030504040204" pitchFamily="50" charset="-128"/>
              </a:rPr>
              <a:t>消費リソースとの</a:t>
            </a:r>
            <a:r>
              <a:rPr kumimoji="1" lang="en-US" altLang="ja-JP" sz="1000" dirty="0">
                <a:solidFill>
                  <a:prstClr val="white"/>
                </a:solidFill>
                <a:latin typeface="Meiryo UI" panose="020B0604030504040204" pitchFamily="50" charset="-128"/>
                <a:ea typeface="Meiryo UI" panose="020B0604030504040204" pitchFamily="50" charset="-128"/>
              </a:rPr>
              <a:t>GAP</a:t>
            </a:r>
            <a:endParaRPr kumimoji="1" lang="ja-JP" altLang="en-US" sz="1000" dirty="0">
              <a:solidFill>
                <a:prstClr val="white"/>
              </a:solidFill>
              <a:latin typeface="Meiryo UI" panose="020B0604030504040204" pitchFamily="50" charset="-128"/>
              <a:ea typeface="Meiryo UI" panose="020B0604030504040204" pitchFamily="50" charset="-128"/>
            </a:endParaRPr>
          </a:p>
        </p:txBody>
      </p:sp>
      <p:sp>
        <p:nvSpPr>
          <p:cNvPr id="26" name="テキスト ボックス 25">
            <a:extLst>
              <a:ext uri="{FF2B5EF4-FFF2-40B4-BE49-F238E27FC236}">
                <a16:creationId xmlns:a16="http://schemas.microsoft.com/office/drawing/2014/main" id="{920667D7-1E46-B7E7-8765-40D8FDED9B21}"/>
              </a:ext>
            </a:extLst>
          </p:cNvPr>
          <p:cNvSpPr txBox="1"/>
          <p:nvPr/>
        </p:nvSpPr>
        <p:spPr>
          <a:xfrm>
            <a:off x="1715069" y="1107141"/>
            <a:ext cx="2488441" cy="369332"/>
          </a:xfrm>
          <a:prstGeom prst="rect">
            <a:avLst/>
          </a:prstGeom>
          <a:noFill/>
        </p:spPr>
        <p:txBody>
          <a:bodyPr wrap="square" rtlCol="0">
            <a:spAutoFit/>
          </a:bodyPr>
          <a:lstStyle/>
          <a:p>
            <a:pPr algn="l"/>
            <a:r>
              <a:rPr kumimoji="1" lang="ja-JP" altLang="en-US" sz="1800" dirty="0">
                <a:solidFill>
                  <a:schemeClr val="bg1"/>
                </a:solidFill>
                <a:latin typeface="Meiryo UI" panose="020B0604030504040204" pitchFamily="50" charset="-128"/>
                <a:ea typeface="Meiryo UI" panose="020B0604030504040204" pitchFamily="50" charset="-128"/>
                <a:cs typeface="Arial" pitchFamily="34" charset="0"/>
              </a:rPr>
              <a:t>従来の</a:t>
            </a:r>
            <a:r>
              <a:rPr kumimoji="1" lang="en-US" altLang="ja-JP" sz="1800" dirty="0">
                <a:solidFill>
                  <a:schemeClr val="bg1"/>
                </a:solidFill>
                <a:latin typeface="Meiryo UI" panose="020B0604030504040204" pitchFamily="50" charset="-128"/>
                <a:ea typeface="Meiryo UI" panose="020B0604030504040204" pitchFamily="50" charset="-128"/>
                <a:cs typeface="Arial" pitchFamily="34" charset="0"/>
              </a:rPr>
              <a:t>IT</a:t>
            </a:r>
            <a:r>
              <a:rPr kumimoji="1" lang="ja-JP" altLang="en-US" sz="1800" dirty="0">
                <a:solidFill>
                  <a:schemeClr val="bg1"/>
                </a:solidFill>
                <a:latin typeface="Meiryo UI" panose="020B0604030504040204" pitchFamily="50" charset="-128"/>
                <a:ea typeface="Meiryo UI" panose="020B0604030504040204" pitchFamily="50" charset="-128"/>
                <a:cs typeface="Arial" pitchFamily="34" charset="0"/>
              </a:rPr>
              <a:t>投資イメージ</a:t>
            </a:r>
          </a:p>
        </p:txBody>
      </p:sp>
      <p:cxnSp>
        <p:nvCxnSpPr>
          <p:cNvPr id="27" name="直線コネクタ 26">
            <a:extLst>
              <a:ext uri="{FF2B5EF4-FFF2-40B4-BE49-F238E27FC236}">
                <a16:creationId xmlns:a16="http://schemas.microsoft.com/office/drawing/2014/main" id="{2FC4D3DE-6E7B-DDA2-6696-A1CBA35ED3AA}"/>
              </a:ext>
            </a:extLst>
          </p:cNvPr>
          <p:cNvCxnSpPr>
            <a:cxnSpLocks/>
          </p:cNvCxnSpPr>
          <p:nvPr/>
        </p:nvCxnSpPr>
        <p:spPr>
          <a:xfrm flipH="1">
            <a:off x="805236" y="3771091"/>
            <a:ext cx="1" cy="2187388"/>
          </a:xfrm>
          <a:prstGeom prst="line">
            <a:avLst/>
          </a:prstGeom>
          <a:ln w="38100">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59E40106-89E7-7F5D-E0C0-552D1BFD3B97}"/>
              </a:ext>
            </a:extLst>
          </p:cNvPr>
          <p:cNvCxnSpPr>
            <a:cxnSpLocks/>
          </p:cNvCxnSpPr>
          <p:nvPr/>
        </p:nvCxnSpPr>
        <p:spPr>
          <a:xfrm flipH="1">
            <a:off x="805237" y="5927103"/>
            <a:ext cx="3810000" cy="31376"/>
          </a:xfrm>
          <a:prstGeom prst="line">
            <a:avLst/>
          </a:prstGeom>
          <a:ln w="38100">
            <a:solidFill>
              <a:schemeClr val="bg1"/>
            </a:solidFill>
            <a:miter lim="800000"/>
          </a:ln>
        </p:spPr>
        <p:style>
          <a:lnRef idx="1">
            <a:schemeClr val="accent1"/>
          </a:lnRef>
          <a:fillRef idx="0">
            <a:schemeClr val="accent1"/>
          </a:fillRef>
          <a:effectRef idx="0">
            <a:schemeClr val="accent1"/>
          </a:effectRef>
          <a:fontRef idx="minor">
            <a:schemeClr val="tx1"/>
          </a:fontRef>
        </p:style>
      </p:cxnSp>
      <p:sp>
        <p:nvSpPr>
          <p:cNvPr id="29" name="正方形/長方形 28">
            <a:extLst>
              <a:ext uri="{FF2B5EF4-FFF2-40B4-BE49-F238E27FC236}">
                <a16:creationId xmlns:a16="http://schemas.microsoft.com/office/drawing/2014/main" id="{3EEA16CE-15DB-B4B3-FBF3-A1476ABF0AEC}"/>
              </a:ext>
            </a:extLst>
          </p:cNvPr>
          <p:cNvSpPr/>
          <p:nvPr/>
        </p:nvSpPr>
        <p:spPr>
          <a:xfrm>
            <a:off x="918882" y="4913846"/>
            <a:ext cx="493059" cy="96395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kumimoji="1" lang="ja-JP" altLang="en-US" sz="1600" dirty="0" err="1">
              <a:solidFill>
                <a:prstClr val="white"/>
              </a:solidFill>
            </a:endParaRPr>
          </a:p>
        </p:txBody>
      </p:sp>
      <p:sp>
        <p:nvSpPr>
          <p:cNvPr id="30" name="テキスト ボックス 29">
            <a:extLst>
              <a:ext uri="{FF2B5EF4-FFF2-40B4-BE49-F238E27FC236}">
                <a16:creationId xmlns:a16="http://schemas.microsoft.com/office/drawing/2014/main" id="{C93CC6A4-478D-A7A2-5A04-9CC09AA76E3F}"/>
              </a:ext>
            </a:extLst>
          </p:cNvPr>
          <p:cNvSpPr txBox="1"/>
          <p:nvPr/>
        </p:nvSpPr>
        <p:spPr>
          <a:xfrm>
            <a:off x="841887" y="6061574"/>
            <a:ext cx="647047" cy="261610"/>
          </a:xfrm>
          <a:prstGeom prst="rect">
            <a:avLst/>
          </a:prstGeom>
          <a:noFill/>
        </p:spPr>
        <p:txBody>
          <a:bodyPr wrap="square" rtlCol="0">
            <a:spAutoFit/>
          </a:bodyPr>
          <a:lstStyle/>
          <a:p>
            <a:pPr algn="l"/>
            <a:r>
              <a:rPr kumimoji="1" lang="ja-JP" altLang="en-US" sz="1100" dirty="0">
                <a:solidFill>
                  <a:schemeClr val="bg1"/>
                </a:solidFill>
                <a:latin typeface="Meiryo UI" panose="020B0604030504040204" pitchFamily="50" charset="-128"/>
                <a:ea typeface="Meiryo UI" panose="020B0604030504040204" pitchFamily="50" charset="-128"/>
                <a:cs typeface="Arial" pitchFamily="34" charset="0"/>
              </a:rPr>
              <a:t>初年度</a:t>
            </a:r>
          </a:p>
        </p:txBody>
      </p:sp>
      <p:sp>
        <p:nvSpPr>
          <p:cNvPr id="31" name="テキスト ボックス 30">
            <a:extLst>
              <a:ext uri="{FF2B5EF4-FFF2-40B4-BE49-F238E27FC236}">
                <a16:creationId xmlns:a16="http://schemas.microsoft.com/office/drawing/2014/main" id="{1F088671-DD67-A5A6-7F7D-146F4CF2075D}"/>
              </a:ext>
            </a:extLst>
          </p:cNvPr>
          <p:cNvSpPr txBox="1"/>
          <p:nvPr/>
        </p:nvSpPr>
        <p:spPr>
          <a:xfrm>
            <a:off x="1641334" y="6061574"/>
            <a:ext cx="647047" cy="261610"/>
          </a:xfrm>
          <a:prstGeom prst="rect">
            <a:avLst/>
          </a:prstGeom>
          <a:noFill/>
        </p:spPr>
        <p:txBody>
          <a:bodyPr wrap="square" rtlCol="0">
            <a:spAutoFit/>
          </a:bodyPr>
          <a:lstStyle/>
          <a:p>
            <a:pPr algn="l"/>
            <a:r>
              <a:rPr kumimoji="1" lang="en-US" altLang="ja-JP" sz="1100" dirty="0">
                <a:solidFill>
                  <a:schemeClr val="bg1"/>
                </a:solidFill>
                <a:latin typeface="Meiryo UI" panose="020B0604030504040204" pitchFamily="50" charset="-128"/>
                <a:ea typeface="Meiryo UI" panose="020B0604030504040204" pitchFamily="50" charset="-128"/>
                <a:cs typeface="Arial" pitchFamily="34" charset="0"/>
              </a:rPr>
              <a:t>2</a:t>
            </a:r>
            <a:r>
              <a:rPr kumimoji="1" lang="ja-JP" altLang="en-US" sz="1100" dirty="0">
                <a:solidFill>
                  <a:schemeClr val="bg1"/>
                </a:solidFill>
                <a:latin typeface="Meiryo UI" panose="020B0604030504040204" pitchFamily="50" charset="-128"/>
                <a:ea typeface="Meiryo UI" panose="020B0604030504040204" pitchFamily="50" charset="-128"/>
                <a:cs typeface="Arial" pitchFamily="34" charset="0"/>
              </a:rPr>
              <a:t>年目</a:t>
            </a:r>
          </a:p>
        </p:txBody>
      </p:sp>
      <p:sp>
        <p:nvSpPr>
          <p:cNvPr id="32" name="テキスト ボックス 31">
            <a:extLst>
              <a:ext uri="{FF2B5EF4-FFF2-40B4-BE49-F238E27FC236}">
                <a16:creationId xmlns:a16="http://schemas.microsoft.com/office/drawing/2014/main" id="{267BCD07-9A39-6BB4-88FC-D7B9F0E0278F}"/>
              </a:ext>
            </a:extLst>
          </p:cNvPr>
          <p:cNvSpPr txBox="1"/>
          <p:nvPr/>
        </p:nvSpPr>
        <p:spPr>
          <a:xfrm>
            <a:off x="2399367" y="6061574"/>
            <a:ext cx="647047" cy="261610"/>
          </a:xfrm>
          <a:prstGeom prst="rect">
            <a:avLst/>
          </a:prstGeom>
          <a:noFill/>
        </p:spPr>
        <p:txBody>
          <a:bodyPr wrap="square" rtlCol="0">
            <a:spAutoFit/>
          </a:bodyPr>
          <a:lstStyle/>
          <a:p>
            <a:pPr algn="l"/>
            <a:r>
              <a:rPr kumimoji="1" lang="en-US" altLang="ja-JP" sz="1100" dirty="0">
                <a:solidFill>
                  <a:schemeClr val="bg1"/>
                </a:solidFill>
                <a:latin typeface="Meiryo UI" panose="020B0604030504040204" pitchFamily="50" charset="-128"/>
                <a:ea typeface="Meiryo UI" panose="020B0604030504040204" pitchFamily="50" charset="-128"/>
                <a:cs typeface="Arial" pitchFamily="34" charset="0"/>
              </a:rPr>
              <a:t>3</a:t>
            </a:r>
            <a:r>
              <a:rPr kumimoji="1" lang="ja-JP" altLang="en-US" sz="1100" dirty="0">
                <a:solidFill>
                  <a:schemeClr val="bg1"/>
                </a:solidFill>
                <a:latin typeface="Meiryo UI" panose="020B0604030504040204" pitchFamily="50" charset="-128"/>
                <a:ea typeface="Meiryo UI" panose="020B0604030504040204" pitchFamily="50" charset="-128"/>
                <a:cs typeface="Arial" pitchFamily="34" charset="0"/>
              </a:rPr>
              <a:t>年目</a:t>
            </a:r>
          </a:p>
        </p:txBody>
      </p:sp>
      <p:sp>
        <p:nvSpPr>
          <p:cNvPr id="33" name="テキスト ボックス 32">
            <a:extLst>
              <a:ext uri="{FF2B5EF4-FFF2-40B4-BE49-F238E27FC236}">
                <a16:creationId xmlns:a16="http://schemas.microsoft.com/office/drawing/2014/main" id="{A026F86B-BF80-C39B-60C9-8E6393B4B4EE}"/>
              </a:ext>
            </a:extLst>
          </p:cNvPr>
          <p:cNvSpPr txBox="1"/>
          <p:nvPr/>
        </p:nvSpPr>
        <p:spPr>
          <a:xfrm>
            <a:off x="3157400" y="6057092"/>
            <a:ext cx="647047" cy="261610"/>
          </a:xfrm>
          <a:prstGeom prst="rect">
            <a:avLst/>
          </a:prstGeom>
          <a:noFill/>
        </p:spPr>
        <p:txBody>
          <a:bodyPr wrap="square" rtlCol="0">
            <a:spAutoFit/>
          </a:bodyPr>
          <a:lstStyle/>
          <a:p>
            <a:pPr algn="l"/>
            <a:r>
              <a:rPr kumimoji="1" lang="en-US" altLang="ja-JP" sz="1100" dirty="0">
                <a:solidFill>
                  <a:schemeClr val="bg1"/>
                </a:solidFill>
                <a:latin typeface="Meiryo UI" panose="020B0604030504040204" pitchFamily="50" charset="-128"/>
                <a:ea typeface="Meiryo UI" panose="020B0604030504040204" pitchFamily="50" charset="-128"/>
                <a:cs typeface="Arial" pitchFamily="34" charset="0"/>
              </a:rPr>
              <a:t>4</a:t>
            </a:r>
            <a:r>
              <a:rPr kumimoji="1" lang="ja-JP" altLang="en-US" sz="1100" dirty="0">
                <a:solidFill>
                  <a:schemeClr val="bg1"/>
                </a:solidFill>
                <a:latin typeface="Meiryo UI" panose="020B0604030504040204" pitchFamily="50" charset="-128"/>
                <a:ea typeface="Meiryo UI" panose="020B0604030504040204" pitchFamily="50" charset="-128"/>
                <a:cs typeface="Arial" pitchFamily="34" charset="0"/>
              </a:rPr>
              <a:t>年目</a:t>
            </a:r>
          </a:p>
        </p:txBody>
      </p:sp>
      <p:sp>
        <p:nvSpPr>
          <p:cNvPr id="34" name="テキスト ボックス 33">
            <a:extLst>
              <a:ext uri="{FF2B5EF4-FFF2-40B4-BE49-F238E27FC236}">
                <a16:creationId xmlns:a16="http://schemas.microsoft.com/office/drawing/2014/main" id="{C8CDA9E1-5E4D-9523-7245-0C2C45DAD8DA}"/>
              </a:ext>
            </a:extLst>
          </p:cNvPr>
          <p:cNvSpPr txBox="1"/>
          <p:nvPr/>
        </p:nvSpPr>
        <p:spPr>
          <a:xfrm>
            <a:off x="3874577" y="6061574"/>
            <a:ext cx="647047" cy="261610"/>
          </a:xfrm>
          <a:prstGeom prst="rect">
            <a:avLst/>
          </a:prstGeom>
          <a:noFill/>
        </p:spPr>
        <p:txBody>
          <a:bodyPr wrap="square" rtlCol="0">
            <a:spAutoFit/>
          </a:bodyPr>
          <a:lstStyle/>
          <a:p>
            <a:pPr algn="l"/>
            <a:r>
              <a:rPr kumimoji="1" lang="en-US" altLang="ja-JP" sz="1100" dirty="0">
                <a:solidFill>
                  <a:schemeClr val="bg1"/>
                </a:solidFill>
                <a:latin typeface="Meiryo UI" panose="020B0604030504040204" pitchFamily="50" charset="-128"/>
                <a:ea typeface="Meiryo UI" panose="020B0604030504040204" pitchFamily="50" charset="-128"/>
                <a:cs typeface="Arial" pitchFamily="34" charset="0"/>
              </a:rPr>
              <a:t>5</a:t>
            </a:r>
            <a:r>
              <a:rPr kumimoji="1" lang="ja-JP" altLang="en-US" sz="1100" dirty="0">
                <a:solidFill>
                  <a:schemeClr val="bg1"/>
                </a:solidFill>
                <a:latin typeface="Meiryo UI" panose="020B0604030504040204" pitchFamily="50" charset="-128"/>
                <a:ea typeface="Meiryo UI" panose="020B0604030504040204" pitchFamily="50" charset="-128"/>
                <a:cs typeface="Arial" pitchFamily="34" charset="0"/>
              </a:rPr>
              <a:t>年目</a:t>
            </a:r>
          </a:p>
        </p:txBody>
      </p:sp>
      <p:sp>
        <p:nvSpPr>
          <p:cNvPr id="35" name="テキスト ボックス 34">
            <a:extLst>
              <a:ext uri="{FF2B5EF4-FFF2-40B4-BE49-F238E27FC236}">
                <a16:creationId xmlns:a16="http://schemas.microsoft.com/office/drawing/2014/main" id="{B5328109-3F0D-2B18-64DB-CD49B9C1E8FA}"/>
              </a:ext>
            </a:extLst>
          </p:cNvPr>
          <p:cNvSpPr txBox="1"/>
          <p:nvPr/>
        </p:nvSpPr>
        <p:spPr>
          <a:xfrm>
            <a:off x="44827" y="3627656"/>
            <a:ext cx="715587" cy="369332"/>
          </a:xfrm>
          <a:prstGeom prst="rect">
            <a:avLst/>
          </a:prstGeom>
          <a:noFill/>
        </p:spPr>
        <p:txBody>
          <a:bodyPr wrap="square" lIns="36000" rIns="36000" rtlCol="0">
            <a:spAutoFit/>
          </a:bodyPr>
          <a:lstStyle/>
          <a:p>
            <a:pPr algn="l"/>
            <a:r>
              <a:rPr kumimoji="1" lang="ja-JP" altLang="en-US" sz="900" dirty="0">
                <a:solidFill>
                  <a:srgbClr val="00B0F0"/>
                </a:solidFill>
                <a:latin typeface="Meiryo UI" panose="020B0604030504040204" pitchFamily="50" charset="-128"/>
                <a:ea typeface="Meiryo UI" panose="020B0604030504040204" pitchFamily="50" charset="-128"/>
                <a:cs typeface="Arial" pitchFamily="34" charset="0"/>
              </a:rPr>
              <a:t>導入費</a:t>
            </a:r>
            <a:endParaRPr kumimoji="1" lang="en-US" altLang="ja-JP" sz="900" dirty="0">
              <a:solidFill>
                <a:srgbClr val="00B0F0"/>
              </a:solidFill>
              <a:latin typeface="Meiryo UI" panose="020B0604030504040204" pitchFamily="50" charset="-128"/>
              <a:ea typeface="Meiryo UI" panose="020B0604030504040204" pitchFamily="50" charset="-128"/>
              <a:cs typeface="Arial" pitchFamily="34" charset="0"/>
            </a:endParaRPr>
          </a:p>
          <a:p>
            <a:pPr algn="l"/>
            <a:r>
              <a:rPr kumimoji="1" lang="ja-JP" altLang="en-US" sz="900" dirty="0">
                <a:solidFill>
                  <a:srgbClr val="00B0F0"/>
                </a:solidFill>
                <a:latin typeface="Meiryo UI" panose="020B0604030504040204" pitchFamily="50" charset="-128"/>
                <a:ea typeface="Meiryo UI" panose="020B0604030504040204" pitchFamily="50" charset="-128"/>
                <a:cs typeface="Arial" pitchFamily="34" charset="0"/>
              </a:rPr>
              <a:t>リソース総量</a:t>
            </a:r>
          </a:p>
        </p:txBody>
      </p:sp>
      <p:cxnSp>
        <p:nvCxnSpPr>
          <p:cNvPr id="36" name="直線コネクタ 35">
            <a:extLst>
              <a:ext uri="{FF2B5EF4-FFF2-40B4-BE49-F238E27FC236}">
                <a16:creationId xmlns:a16="http://schemas.microsoft.com/office/drawing/2014/main" id="{227C4360-0262-B42A-15BF-1A5342A84DD4}"/>
              </a:ext>
            </a:extLst>
          </p:cNvPr>
          <p:cNvCxnSpPr>
            <a:cxnSpLocks/>
          </p:cNvCxnSpPr>
          <p:nvPr/>
        </p:nvCxnSpPr>
        <p:spPr>
          <a:xfrm>
            <a:off x="918882" y="5211532"/>
            <a:ext cx="1119185" cy="0"/>
          </a:xfrm>
          <a:prstGeom prst="line">
            <a:avLst/>
          </a:prstGeom>
          <a:ln w="28575">
            <a:solidFill>
              <a:srgbClr val="92D050"/>
            </a:solidFill>
            <a:miter lim="800000"/>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DC71DDB9-B582-1ABF-1F71-9B21D927DF5C}"/>
              </a:ext>
            </a:extLst>
          </p:cNvPr>
          <p:cNvCxnSpPr>
            <a:cxnSpLocks/>
          </p:cNvCxnSpPr>
          <p:nvPr/>
        </p:nvCxnSpPr>
        <p:spPr>
          <a:xfrm flipH="1">
            <a:off x="3719016" y="4738000"/>
            <a:ext cx="802608" cy="136887"/>
          </a:xfrm>
          <a:prstGeom prst="line">
            <a:avLst/>
          </a:prstGeom>
          <a:ln w="28575">
            <a:solidFill>
              <a:srgbClr val="92D050"/>
            </a:solidFill>
            <a:miter lim="800000"/>
          </a:ln>
        </p:spPr>
        <p:style>
          <a:lnRef idx="1">
            <a:schemeClr val="accent1"/>
          </a:lnRef>
          <a:fillRef idx="0">
            <a:schemeClr val="accent1"/>
          </a:fillRef>
          <a:effectRef idx="0">
            <a:schemeClr val="accent1"/>
          </a:effectRef>
          <a:fontRef idx="minor">
            <a:schemeClr val="tx1"/>
          </a:fontRef>
        </p:style>
      </p:cxnSp>
      <p:sp>
        <p:nvSpPr>
          <p:cNvPr id="40" name="吹き出し: 円形 39">
            <a:extLst>
              <a:ext uri="{FF2B5EF4-FFF2-40B4-BE49-F238E27FC236}">
                <a16:creationId xmlns:a16="http://schemas.microsoft.com/office/drawing/2014/main" id="{6064CBF5-A306-614B-1A47-417BDBA406FC}"/>
              </a:ext>
            </a:extLst>
          </p:cNvPr>
          <p:cNvSpPr/>
          <p:nvPr/>
        </p:nvSpPr>
        <p:spPr>
          <a:xfrm>
            <a:off x="4449171" y="3937741"/>
            <a:ext cx="802608" cy="591403"/>
          </a:xfrm>
          <a:prstGeom prst="wedgeEllipseCallout">
            <a:avLst>
              <a:gd name="adj1" fmla="val -38404"/>
              <a:gd name="adj2" fmla="val 61731"/>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r>
              <a:rPr kumimoji="1" lang="ja-JP" altLang="en-US" sz="1000" dirty="0">
                <a:solidFill>
                  <a:prstClr val="white"/>
                </a:solidFill>
                <a:latin typeface="Meiryo UI" panose="020B0604030504040204" pitchFamily="50" charset="-128"/>
                <a:ea typeface="Meiryo UI" panose="020B0604030504040204" pitchFamily="50" charset="-128"/>
              </a:rPr>
              <a:t>余剰投資を抑止</a:t>
            </a:r>
          </a:p>
        </p:txBody>
      </p:sp>
      <p:sp>
        <p:nvSpPr>
          <p:cNvPr id="41" name="テキスト ボックス 40">
            <a:extLst>
              <a:ext uri="{FF2B5EF4-FFF2-40B4-BE49-F238E27FC236}">
                <a16:creationId xmlns:a16="http://schemas.microsoft.com/office/drawing/2014/main" id="{5750E8F5-8D5A-C0B1-2113-5EE46AE91691}"/>
              </a:ext>
            </a:extLst>
          </p:cNvPr>
          <p:cNvSpPr txBox="1"/>
          <p:nvPr/>
        </p:nvSpPr>
        <p:spPr>
          <a:xfrm>
            <a:off x="918882" y="3771091"/>
            <a:ext cx="3602741" cy="369332"/>
          </a:xfrm>
          <a:prstGeom prst="rect">
            <a:avLst/>
          </a:prstGeom>
          <a:noFill/>
        </p:spPr>
        <p:txBody>
          <a:bodyPr wrap="square" rtlCol="0">
            <a:spAutoFit/>
          </a:bodyPr>
          <a:lstStyle/>
          <a:p>
            <a:pPr algn="ctr"/>
            <a:r>
              <a:rPr kumimoji="1" lang="en-US" altLang="ja-JP" sz="1800" dirty="0">
                <a:solidFill>
                  <a:schemeClr val="bg1"/>
                </a:solidFill>
                <a:latin typeface="Meiryo UI" panose="020B0604030504040204" pitchFamily="50" charset="-128"/>
                <a:ea typeface="Meiryo UI" panose="020B0604030504040204" pitchFamily="50" charset="-128"/>
                <a:cs typeface="Arial" pitchFamily="34" charset="0"/>
              </a:rPr>
              <a:t>New</a:t>
            </a:r>
            <a:r>
              <a:rPr kumimoji="1" lang="ja-JP" altLang="en-US" sz="1800" dirty="0">
                <a:solidFill>
                  <a:schemeClr val="bg1"/>
                </a:solidFill>
                <a:latin typeface="Meiryo UI" panose="020B0604030504040204" pitchFamily="50" charset="-128"/>
                <a:ea typeface="Meiryo UI" panose="020B0604030504040204" pitchFamily="50" charset="-128"/>
                <a:cs typeface="Arial" pitchFamily="34" charset="0"/>
              </a:rPr>
              <a:t>オンプレミスの</a:t>
            </a:r>
            <a:r>
              <a:rPr kumimoji="1" lang="en-US" altLang="ja-JP" sz="1800" dirty="0">
                <a:solidFill>
                  <a:schemeClr val="bg1"/>
                </a:solidFill>
                <a:latin typeface="Meiryo UI" panose="020B0604030504040204" pitchFamily="50" charset="-128"/>
                <a:ea typeface="Meiryo UI" panose="020B0604030504040204" pitchFamily="50" charset="-128"/>
                <a:cs typeface="Arial" pitchFamily="34" charset="0"/>
              </a:rPr>
              <a:t>IT</a:t>
            </a:r>
            <a:r>
              <a:rPr kumimoji="1" lang="ja-JP" altLang="en-US" sz="1800" dirty="0">
                <a:solidFill>
                  <a:schemeClr val="bg1"/>
                </a:solidFill>
                <a:latin typeface="Meiryo UI" panose="020B0604030504040204" pitchFamily="50" charset="-128"/>
                <a:ea typeface="Meiryo UI" panose="020B0604030504040204" pitchFamily="50" charset="-128"/>
                <a:cs typeface="Arial" pitchFamily="34" charset="0"/>
              </a:rPr>
              <a:t>投資イメージ</a:t>
            </a:r>
          </a:p>
        </p:txBody>
      </p:sp>
      <p:cxnSp>
        <p:nvCxnSpPr>
          <p:cNvPr id="37" name="直線コネクタ 36">
            <a:extLst>
              <a:ext uri="{FF2B5EF4-FFF2-40B4-BE49-F238E27FC236}">
                <a16:creationId xmlns:a16="http://schemas.microsoft.com/office/drawing/2014/main" id="{E4A2A7B2-55A9-0CE8-9289-2CCA21B27D2E}"/>
              </a:ext>
            </a:extLst>
          </p:cNvPr>
          <p:cNvCxnSpPr>
            <a:cxnSpLocks/>
          </p:cNvCxnSpPr>
          <p:nvPr/>
        </p:nvCxnSpPr>
        <p:spPr>
          <a:xfrm flipH="1">
            <a:off x="2038067" y="4870338"/>
            <a:ext cx="595952" cy="341194"/>
          </a:xfrm>
          <a:prstGeom prst="line">
            <a:avLst/>
          </a:prstGeom>
          <a:ln w="28575">
            <a:solidFill>
              <a:srgbClr val="92D050"/>
            </a:solidFill>
            <a:miter lim="800000"/>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65FA878A-D335-A1C8-5FCF-2A748E6B9703}"/>
              </a:ext>
            </a:extLst>
          </p:cNvPr>
          <p:cNvCxnSpPr>
            <a:cxnSpLocks/>
          </p:cNvCxnSpPr>
          <p:nvPr/>
        </p:nvCxnSpPr>
        <p:spPr>
          <a:xfrm>
            <a:off x="2634019" y="4870338"/>
            <a:ext cx="1119185" cy="0"/>
          </a:xfrm>
          <a:prstGeom prst="line">
            <a:avLst/>
          </a:prstGeom>
          <a:ln w="28575">
            <a:solidFill>
              <a:srgbClr val="92D050"/>
            </a:solidFill>
            <a:miter lim="800000"/>
          </a:ln>
        </p:spPr>
        <p:style>
          <a:lnRef idx="1">
            <a:schemeClr val="accent1"/>
          </a:lnRef>
          <a:fillRef idx="0">
            <a:schemeClr val="accent1"/>
          </a:fillRef>
          <a:effectRef idx="0">
            <a:schemeClr val="accent1"/>
          </a:effectRef>
          <a:fontRef idx="minor">
            <a:schemeClr val="tx1"/>
          </a:fontRef>
        </p:style>
      </p:cxnSp>
      <p:cxnSp>
        <p:nvCxnSpPr>
          <p:cNvPr id="47" name="直線矢印コネクタ 46">
            <a:extLst>
              <a:ext uri="{FF2B5EF4-FFF2-40B4-BE49-F238E27FC236}">
                <a16:creationId xmlns:a16="http://schemas.microsoft.com/office/drawing/2014/main" id="{91F91F97-2BA9-3ABE-6706-181F898FBBF6}"/>
              </a:ext>
            </a:extLst>
          </p:cNvPr>
          <p:cNvCxnSpPr>
            <a:cxnSpLocks/>
          </p:cNvCxnSpPr>
          <p:nvPr/>
        </p:nvCxnSpPr>
        <p:spPr>
          <a:xfrm>
            <a:off x="4412776" y="1038644"/>
            <a:ext cx="1" cy="934317"/>
          </a:xfrm>
          <a:prstGeom prst="straightConnector1">
            <a:avLst/>
          </a:prstGeom>
          <a:ln w="9525" cap="flat" cmpd="sng" algn="ctr">
            <a:solidFill>
              <a:schemeClr val="accent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50" name="直線コネクタ 49">
            <a:extLst>
              <a:ext uri="{FF2B5EF4-FFF2-40B4-BE49-F238E27FC236}">
                <a16:creationId xmlns:a16="http://schemas.microsoft.com/office/drawing/2014/main" id="{83D7A28C-BCEA-36C9-D8D2-949A91694DC2}"/>
              </a:ext>
            </a:extLst>
          </p:cNvPr>
          <p:cNvCxnSpPr>
            <a:cxnSpLocks/>
          </p:cNvCxnSpPr>
          <p:nvPr/>
        </p:nvCxnSpPr>
        <p:spPr>
          <a:xfrm>
            <a:off x="955343" y="1038644"/>
            <a:ext cx="3493828" cy="7901"/>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52" name="正方形/長方形 51">
            <a:extLst>
              <a:ext uri="{FF2B5EF4-FFF2-40B4-BE49-F238E27FC236}">
                <a16:creationId xmlns:a16="http://schemas.microsoft.com/office/drawing/2014/main" id="{552D2690-3DCC-DD9F-811C-6FECB9751977}"/>
              </a:ext>
            </a:extLst>
          </p:cNvPr>
          <p:cNvSpPr/>
          <p:nvPr/>
        </p:nvSpPr>
        <p:spPr>
          <a:xfrm>
            <a:off x="2037883" y="4659664"/>
            <a:ext cx="493059" cy="25418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kumimoji="1" lang="ja-JP" altLang="en-US" sz="1600" dirty="0" err="1">
              <a:solidFill>
                <a:prstClr val="white"/>
              </a:solidFill>
            </a:endParaRPr>
          </a:p>
        </p:txBody>
      </p:sp>
      <p:cxnSp>
        <p:nvCxnSpPr>
          <p:cNvPr id="53" name="直線コネクタ 52">
            <a:extLst>
              <a:ext uri="{FF2B5EF4-FFF2-40B4-BE49-F238E27FC236}">
                <a16:creationId xmlns:a16="http://schemas.microsoft.com/office/drawing/2014/main" id="{B210D13C-6511-A750-7341-40933FD8CFCD}"/>
              </a:ext>
            </a:extLst>
          </p:cNvPr>
          <p:cNvCxnSpPr>
            <a:cxnSpLocks/>
          </p:cNvCxnSpPr>
          <p:nvPr/>
        </p:nvCxnSpPr>
        <p:spPr>
          <a:xfrm>
            <a:off x="1964856" y="4639387"/>
            <a:ext cx="2492295" cy="0"/>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FFC3B408-339F-7AD3-FA9E-A5A53A3F6055}"/>
              </a:ext>
            </a:extLst>
          </p:cNvPr>
          <p:cNvCxnSpPr>
            <a:cxnSpLocks/>
          </p:cNvCxnSpPr>
          <p:nvPr/>
        </p:nvCxnSpPr>
        <p:spPr>
          <a:xfrm flipV="1">
            <a:off x="1964856" y="4643018"/>
            <a:ext cx="0" cy="227320"/>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6CD9F9B0-A4C3-BD6F-805E-F3DA90BC20FA}"/>
              </a:ext>
            </a:extLst>
          </p:cNvPr>
          <p:cNvCxnSpPr>
            <a:cxnSpLocks/>
          </p:cNvCxnSpPr>
          <p:nvPr/>
        </p:nvCxnSpPr>
        <p:spPr>
          <a:xfrm flipH="1" flipV="1">
            <a:off x="955343" y="4864785"/>
            <a:ext cx="1009513" cy="5552"/>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63" name="テキスト ボックス 62">
            <a:extLst>
              <a:ext uri="{FF2B5EF4-FFF2-40B4-BE49-F238E27FC236}">
                <a16:creationId xmlns:a16="http://schemas.microsoft.com/office/drawing/2014/main" id="{DDED9C07-90FD-5AF5-45C9-9BEFE81B4067}"/>
              </a:ext>
            </a:extLst>
          </p:cNvPr>
          <p:cNvSpPr txBox="1"/>
          <p:nvPr/>
        </p:nvSpPr>
        <p:spPr>
          <a:xfrm>
            <a:off x="5213024" y="3118835"/>
            <a:ext cx="6915283" cy="2492990"/>
          </a:xfrm>
          <a:prstGeom prst="rect">
            <a:avLst/>
          </a:prstGeom>
          <a:noFill/>
        </p:spPr>
        <p:txBody>
          <a:bodyPr wrap="square" rtlCol="0">
            <a:spAutoFit/>
          </a:bodyPr>
          <a:lstStyle/>
          <a:p>
            <a:pPr algn="l"/>
            <a:r>
              <a:rPr kumimoji="1" lang="ja-JP" altLang="en-US" sz="2000" dirty="0">
                <a:solidFill>
                  <a:schemeClr val="bg1"/>
                </a:solidFill>
                <a:latin typeface="Meiryo UI" panose="020B0604030504040204" pitchFamily="50" charset="-128"/>
                <a:ea typeface="Meiryo UI" panose="020B0604030504040204" pitchFamily="50" charset="-128"/>
                <a:cs typeface="Arial" pitchFamily="34" charset="0"/>
              </a:rPr>
              <a:t>スケールアウト前提のアーキテクチャ</a:t>
            </a:r>
            <a:br>
              <a:rPr kumimoji="1" lang="en-US" altLang="ja-JP" sz="2000" dirty="0">
                <a:solidFill>
                  <a:schemeClr val="bg1"/>
                </a:solidFill>
                <a:latin typeface="Meiryo UI" panose="020B0604030504040204" pitchFamily="50" charset="-128"/>
                <a:ea typeface="Meiryo UI" panose="020B0604030504040204" pitchFamily="50" charset="-128"/>
                <a:cs typeface="Arial" pitchFamily="34" charset="0"/>
              </a:rPr>
            </a:br>
            <a:r>
              <a:rPr kumimoji="1" lang="en-US" altLang="ja-JP" sz="1600" dirty="0">
                <a:solidFill>
                  <a:schemeClr val="bg1"/>
                </a:solidFill>
                <a:latin typeface="Meiryo UI" panose="020B0604030504040204" pitchFamily="50" charset="-128"/>
                <a:ea typeface="Meiryo UI" panose="020B0604030504040204" pitchFamily="50" charset="-128"/>
                <a:cs typeface="Arial" pitchFamily="34" charset="0"/>
              </a:rPr>
              <a:t>Nutanix</a:t>
            </a:r>
            <a:r>
              <a:rPr kumimoji="1" lang="ja-JP" altLang="en-US" sz="1600" dirty="0">
                <a:solidFill>
                  <a:schemeClr val="bg1"/>
                </a:solidFill>
                <a:latin typeface="Meiryo UI" panose="020B0604030504040204" pitchFamily="50" charset="-128"/>
                <a:ea typeface="Meiryo UI" panose="020B0604030504040204" pitchFamily="50" charset="-128"/>
                <a:cs typeface="Arial" pitchFamily="34" charset="0"/>
              </a:rPr>
              <a:t>が</a:t>
            </a:r>
            <a:r>
              <a:rPr kumimoji="1" lang="en-US" altLang="ja-JP" sz="1600" dirty="0">
                <a:solidFill>
                  <a:schemeClr val="bg1"/>
                </a:solidFill>
                <a:latin typeface="Meiryo UI" panose="020B0604030504040204" pitchFamily="50" charset="-128"/>
                <a:ea typeface="Meiryo UI" panose="020B0604030504040204" pitchFamily="50" charset="-128"/>
                <a:cs typeface="Arial" pitchFamily="34" charset="0"/>
              </a:rPr>
              <a:t>New</a:t>
            </a:r>
            <a:r>
              <a:rPr kumimoji="1" lang="ja-JP" altLang="en-US" sz="1600" dirty="0">
                <a:solidFill>
                  <a:schemeClr val="bg1"/>
                </a:solidFill>
                <a:latin typeface="Meiryo UI" panose="020B0604030504040204" pitchFamily="50" charset="-128"/>
                <a:ea typeface="Meiryo UI" panose="020B0604030504040204" pitchFamily="50" charset="-128"/>
                <a:cs typeface="Arial" pitchFamily="34" charset="0"/>
              </a:rPr>
              <a:t>オンプレミスである理由　→　クラウドなら当たり前の事が実現可能</a:t>
            </a:r>
            <a:endParaRPr kumimoji="1" lang="en-US" altLang="ja-JP" sz="1600" dirty="0">
              <a:solidFill>
                <a:schemeClr val="bg1"/>
              </a:solidFill>
              <a:latin typeface="Meiryo UI" panose="020B0604030504040204" pitchFamily="50" charset="-128"/>
              <a:ea typeface="Meiryo UI" panose="020B0604030504040204" pitchFamily="50" charset="-128"/>
              <a:cs typeface="Arial" pitchFamily="34" charset="0"/>
            </a:endParaRPr>
          </a:p>
          <a:p>
            <a:pPr algn="l"/>
            <a:endParaRPr kumimoji="1" lang="en-US" altLang="ja-JP" sz="2000" dirty="0">
              <a:solidFill>
                <a:schemeClr val="bg1"/>
              </a:solidFill>
              <a:latin typeface="Meiryo UI" panose="020B0604030504040204" pitchFamily="50" charset="-128"/>
              <a:ea typeface="Meiryo UI" panose="020B0604030504040204" pitchFamily="50" charset="-128"/>
              <a:cs typeface="Arial" pitchFamily="34" charset="0"/>
            </a:endParaRPr>
          </a:p>
          <a:p>
            <a:pPr marL="342900" indent="-342900" algn="l">
              <a:buFont typeface="Arial" panose="020B0604020202020204" pitchFamily="34" charset="0"/>
              <a:buChar char="•"/>
            </a:pPr>
            <a:r>
              <a:rPr kumimoji="1" lang="ja-JP" altLang="en-US" sz="2000" dirty="0">
                <a:solidFill>
                  <a:schemeClr val="bg1"/>
                </a:solidFill>
                <a:latin typeface="Meiryo UI" panose="020B0604030504040204" pitchFamily="50" charset="-128"/>
                <a:ea typeface="Meiryo UI" panose="020B0604030504040204" pitchFamily="50" charset="-128"/>
                <a:cs typeface="Arial" pitchFamily="34" charset="0"/>
              </a:rPr>
              <a:t>異世代</a:t>
            </a:r>
            <a:r>
              <a:rPr kumimoji="1" lang="en-US" altLang="ja-JP" sz="2000" dirty="0">
                <a:solidFill>
                  <a:schemeClr val="bg1"/>
                </a:solidFill>
                <a:latin typeface="Meiryo UI" panose="020B0604030504040204" pitchFamily="50" charset="-128"/>
                <a:ea typeface="Meiryo UI" panose="020B0604030504040204" pitchFamily="50" charset="-128"/>
                <a:cs typeface="Arial" pitchFamily="34" charset="0"/>
              </a:rPr>
              <a:t>CPU(HW)</a:t>
            </a:r>
            <a:r>
              <a:rPr kumimoji="1" lang="ja-JP" altLang="en-US" sz="2000" dirty="0">
                <a:solidFill>
                  <a:schemeClr val="bg1"/>
                </a:solidFill>
                <a:latin typeface="Meiryo UI" panose="020B0604030504040204" pitchFamily="50" charset="-128"/>
                <a:ea typeface="Meiryo UI" panose="020B0604030504040204" pitchFamily="50" charset="-128"/>
                <a:cs typeface="Arial" pitchFamily="34" charset="0"/>
              </a:rPr>
              <a:t>の混在をサポート</a:t>
            </a:r>
            <a:endParaRPr kumimoji="1" lang="en-US" altLang="ja-JP" sz="2000" dirty="0">
              <a:solidFill>
                <a:schemeClr val="bg1"/>
              </a:solidFill>
              <a:latin typeface="Meiryo UI" panose="020B0604030504040204" pitchFamily="50" charset="-128"/>
              <a:ea typeface="Meiryo UI" panose="020B0604030504040204" pitchFamily="50" charset="-128"/>
              <a:cs typeface="Arial" pitchFamily="34" charset="0"/>
            </a:endParaRPr>
          </a:p>
          <a:p>
            <a:pPr marL="342900" indent="-342900" algn="l">
              <a:buFont typeface="Arial" panose="020B0604020202020204" pitchFamily="34" charset="0"/>
              <a:buChar char="•"/>
            </a:pPr>
            <a:r>
              <a:rPr kumimoji="1" lang="ja-JP" altLang="en-US" sz="2000" dirty="0">
                <a:solidFill>
                  <a:schemeClr val="bg1"/>
                </a:solidFill>
                <a:latin typeface="Meiryo UI" panose="020B0604030504040204" pitchFamily="50" charset="-128"/>
                <a:ea typeface="Meiryo UI" panose="020B0604030504040204" pitchFamily="50" charset="-128"/>
                <a:cs typeface="Arial" pitchFamily="34" charset="0"/>
              </a:rPr>
              <a:t>異機種・異構成の混在をサポート</a:t>
            </a:r>
            <a:endParaRPr kumimoji="1" lang="en-US" altLang="ja-JP" sz="2000" dirty="0">
              <a:solidFill>
                <a:schemeClr val="bg1"/>
              </a:solidFill>
              <a:latin typeface="Meiryo UI" panose="020B0604030504040204" pitchFamily="50" charset="-128"/>
              <a:ea typeface="Meiryo UI" panose="020B0604030504040204" pitchFamily="50" charset="-128"/>
              <a:cs typeface="Arial" pitchFamily="34" charset="0"/>
            </a:endParaRPr>
          </a:p>
          <a:p>
            <a:pPr marL="342900" indent="-342900" algn="l">
              <a:buFont typeface="Arial" panose="020B0604020202020204" pitchFamily="34" charset="0"/>
              <a:buChar char="•"/>
            </a:pPr>
            <a:r>
              <a:rPr kumimoji="1" lang="en-US" altLang="ja-JP" sz="2000" dirty="0">
                <a:solidFill>
                  <a:schemeClr val="bg1"/>
                </a:solidFill>
                <a:latin typeface="Meiryo UI" panose="020B0604030504040204" pitchFamily="50" charset="-128"/>
                <a:ea typeface="Meiryo UI" panose="020B0604030504040204" pitchFamily="50" charset="-128"/>
                <a:cs typeface="Arial" pitchFamily="34" charset="0"/>
              </a:rPr>
              <a:t>GPU</a:t>
            </a:r>
            <a:r>
              <a:rPr kumimoji="1" lang="ja-JP" altLang="en-US" sz="2000" dirty="0">
                <a:solidFill>
                  <a:schemeClr val="bg1"/>
                </a:solidFill>
                <a:latin typeface="Meiryo UI" panose="020B0604030504040204" pitchFamily="50" charset="-128"/>
                <a:ea typeface="Meiryo UI" panose="020B0604030504040204" pitchFamily="50" charset="-128"/>
                <a:cs typeface="Arial" pitchFamily="34" charset="0"/>
              </a:rPr>
              <a:t>搭載機、非搭載機の混在もサポート</a:t>
            </a:r>
            <a:endParaRPr kumimoji="1" lang="en-US" altLang="ja-JP" sz="2000" dirty="0">
              <a:solidFill>
                <a:schemeClr val="bg1"/>
              </a:solidFill>
              <a:latin typeface="Meiryo UI" panose="020B0604030504040204" pitchFamily="50" charset="-128"/>
              <a:ea typeface="Meiryo UI" panose="020B0604030504040204" pitchFamily="50" charset="-128"/>
              <a:cs typeface="Arial" pitchFamily="34" charset="0"/>
            </a:endParaRPr>
          </a:p>
          <a:p>
            <a:pPr marL="342900" indent="-342900" algn="l">
              <a:buFont typeface="Arial" panose="020B0604020202020204" pitchFamily="34" charset="0"/>
              <a:buChar char="•"/>
            </a:pPr>
            <a:r>
              <a:rPr kumimoji="1" lang="en-US" altLang="ja-JP" sz="2000" dirty="0">
                <a:solidFill>
                  <a:schemeClr val="bg1"/>
                </a:solidFill>
                <a:latin typeface="Meiryo UI" panose="020B0604030504040204" pitchFamily="50" charset="-128"/>
                <a:ea typeface="Meiryo UI" panose="020B0604030504040204" pitchFamily="50" charset="-128"/>
                <a:cs typeface="Arial" pitchFamily="34" charset="0"/>
              </a:rPr>
              <a:t>Hybrid</a:t>
            </a:r>
            <a:r>
              <a:rPr kumimoji="1" lang="ja-JP" altLang="en-US" sz="2000" dirty="0">
                <a:solidFill>
                  <a:schemeClr val="bg1"/>
                </a:solidFill>
                <a:latin typeface="Meiryo UI" panose="020B0604030504040204" pitchFamily="50" charset="-128"/>
                <a:ea typeface="Meiryo UI" panose="020B0604030504040204" pitchFamily="50" charset="-128"/>
                <a:cs typeface="Arial" pitchFamily="34" charset="0"/>
              </a:rPr>
              <a:t>モデルと、オールフラッシュモデルの混在もサポート</a:t>
            </a:r>
            <a:endParaRPr kumimoji="1" lang="en-US" altLang="ja-JP" sz="2000" dirty="0">
              <a:solidFill>
                <a:schemeClr val="bg1"/>
              </a:solidFill>
              <a:latin typeface="Meiryo UI" panose="020B0604030504040204" pitchFamily="50" charset="-128"/>
              <a:ea typeface="Meiryo UI" panose="020B0604030504040204" pitchFamily="50" charset="-128"/>
              <a:cs typeface="Arial" pitchFamily="34" charset="0"/>
            </a:endParaRPr>
          </a:p>
          <a:p>
            <a:pPr marL="342900" indent="-342900" algn="l">
              <a:buFont typeface="Arial" panose="020B0604020202020204" pitchFamily="34" charset="0"/>
              <a:buChar char="•"/>
            </a:pPr>
            <a:r>
              <a:rPr kumimoji="1" lang="ja-JP" altLang="en-US" sz="2000" dirty="0">
                <a:solidFill>
                  <a:schemeClr val="bg1"/>
                </a:solidFill>
                <a:latin typeface="Meiryo UI" panose="020B0604030504040204" pitchFamily="50" charset="-128"/>
                <a:ea typeface="Meiryo UI" panose="020B0604030504040204" pitchFamily="50" charset="-128"/>
                <a:cs typeface="Arial" pitchFamily="34" charset="0"/>
              </a:rPr>
              <a:t>ノード追加はオンライン中に実行可能</a:t>
            </a:r>
          </a:p>
        </p:txBody>
      </p:sp>
      <p:sp>
        <p:nvSpPr>
          <p:cNvPr id="3" name="四角形: 角を丸くする 2">
            <a:extLst>
              <a:ext uri="{FF2B5EF4-FFF2-40B4-BE49-F238E27FC236}">
                <a16:creationId xmlns:a16="http://schemas.microsoft.com/office/drawing/2014/main" id="{C8DB97C3-6E8B-8381-78D8-C5798F5FD955}"/>
              </a:ext>
            </a:extLst>
          </p:cNvPr>
          <p:cNvSpPr/>
          <p:nvPr/>
        </p:nvSpPr>
        <p:spPr>
          <a:xfrm>
            <a:off x="11236036" y="66263"/>
            <a:ext cx="872405" cy="843420"/>
          </a:xfrm>
          <a:prstGeom prst="roundRect">
            <a:avLst/>
          </a:prstGeom>
          <a:solidFill>
            <a:srgbClr val="294E95"/>
          </a:solidFill>
          <a:ln w="25400" cap="flat" cmpd="sng" algn="ctr">
            <a:noFill/>
            <a:prstDash val="solid"/>
          </a:ln>
          <a:effectLst/>
        </p:spPr>
        <p:txBody>
          <a:bodyPr lIns="36000" tIns="0" rIns="36000" bIns="0"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050" kern="0" dirty="0">
                <a:solidFill>
                  <a:prstClr val="white"/>
                </a:solidFill>
                <a:latin typeface="Meiryo UI" panose="020B0604030504040204" pitchFamily="50" charset="-128"/>
                <a:ea typeface="Meiryo UI" panose="020B0604030504040204" pitchFamily="50" charset="-128"/>
              </a:rPr>
              <a:t>New</a:t>
            </a:r>
            <a:br>
              <a:rPr kumimoji="1" lang="en-US" altLang="ja-JP" sz="1050" kern="0" dirty="0">
                <a:solidFill>
                  <a:prstClr val="white"/>
                </a:solidFill>
                <a:latin typeface="Meiryo UI" panose="020B0604030504040204" pitchFamily="50" charset="-128"/>
                <a:ea typeface="Meiryo UI" panose="020B0604030504040204" pitchFamily="50" charset="-128"/>
              </a:rPr>
            </a:br>
            <a:r>
              <a:rPr kumimoji="1" lang="ja-JP" altLang="en-US" sz="1050" kern="0" dirty="0">
                <a:solidFill>
                  <a:prstClr val="white"/>
                </a:solidFill>
                <a:latin typeface="Meiryo UI" panose="020B0604030504040204" pitchFamily="50" charset="-128"/>
                <a:ea typeface="Meiryo UI" panose="020B0604030504040204" pitchFamily="50" charset="-128"/>
              </a:rPr>
              <a:t>オンプレミス</a:t>
            </a:r>
            <a:endParaRPr kumimoji="1" lang="en-US" altLang="ja-JP" sz="105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17" name="Slide Number Placeholder 5">
            <a:extLst>
              <a:ext uri="{FF2B5EF4-FFF2-40B4-BE49-F238E27FC236}">
                <a16:creationId xmlns:a16="http://schemas.microsoft.com/office/drawing/2014/main" id="{80AAC48F-F7A2-5DE0-556E-C880F11F8771}"/>
              </a:ext>
            </a:extLst>
          </p:cNvPr>
          <p:cNvSpPr>
            <a:spLocks noGrp="1"/>
          </p:cNvSpPr>
          <p:nvPr>
            <p:ph type="sldNum" sz="quarter" idx="4"/>
          </p:nvPr>
        </p:nvSpPr>
        <p:spPr>
          <a:xfrm>
            <a:off x="11672569" y="6400800"/>
            <a:ext cx="439026" cy="155448"/>
          </a:xfrm>
          <a:prstGeom prst="rect">
            <a:avLst/>
          </a:prstGeom>
        </p:spPr>
        <p:txBody>
          <a:bodyPr vert="horz" lIns="0" tIns="0" rIns="0" bIns="0" rtlCol="0" anchor="ctr"/>
          <a:lstStyle>
            <a:lvl1pPr algn="ctr">
              <a:defRPr sz="1000">
                <a:solidFill>
                  <a:schemeClr val="bg1"/>
                </a:solidFill>
                <a:latin typeface="Arial" panose="020B0604020202020204" pitchFamily="34" charset="0"/>
                <a:cs typeface="Arial" panose="020B0604020202020204" pitchFamily="34" charset="0"/>
              </a:defRPr>
            </a:lvl1pPr>
          </a:lstStyle>
          <a:p>
            <a:fld id="{6D22F896-40B5-4ADD-8801-0D06FADFA095}" type="slidenum">
              <a:rPr lang="en-US" smtClean="0"/>
              <a:pPr/>
              <a:t>36</a:t>
            </a:fld>
            <a:endParaRPr lang="en-US" dirty="0"/>
          </a:p>
        </p:txBody>
      </p:sp>
    </p:spTree>
    <p:extLst>
      <p:ext uri="{BB962C8B-B14F-4D97-AF65-F5344CB8AC3E}">
        <p14:creationId xmlns:p14="http://schemas.microsoft.com/office/powerpoint/2010/main" val="193182544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500"/>
                                        <p:tgtEl>
                                          <p:spTgt spid="22"/>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7"/>
                                        </p:tgtEl>
                                        <p:attrNameLst>
                                          <p:attrName>style.visibility</p:attrName>
                                        </p:attrNameLst>
                                      </p:cBhvr>
                                      <p:to>
                                        <p:strVal val="visible"/>
                                      </p:to>
                                    </p:set>
                                    <p:animEffect transition="in" filter="fade">
                                      <p:cBhvr>
                                        <p:cTn id="24" dur="500"/>
                                        <p:tgtEl>
                                          <p:spTgt spid="47"/>
                                        </p:tgtEl>
                                      </p:cBhvr>
                                    </p:animEffect>
                                  </p:childTnLst>
                                </p:cTn>
                              </p:par>
                              <p:par>
                                <p:cTn id="25" presetID="10" presetClass="entr" presetSubtype="0" fill="hold" nodeType="with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500"/>
                                        <p:tgtEl>
                                          <p:spTgt spid="5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wipe(left)">
                                      <p:cBhvr>
                                        <p:cTn id="35" dur="500"/>
                                        <p:tgtEl>
                                          <p:spTgt spid="36"/>
                                        </p:tgtEl>
                                      </p:cBhvr>
                                    </p:animEffect>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52"/>
                                        </p:tgtEl>
                                        <p:attrNameLst>
                                          <p:attrName>style.visibility</p:attrName>
                                        </p:attrNameLst>
                                      </p:cBhvr>
                                      <p:to>
                                        <p:strVal val="visible"/>
                                      </p:to>
                                    </p:set>
                                    <p:animEffect transition="in" filter="fade">
                                      <p:cBhvr>
                                        <p:cTn id="40" dur="1000"/>
                                        <p:tgtEl>
                                          <p:spTgt spid="52"/>
                                        </p:tgtEl>
                                      </p:cBhvr>
                                    </p:animEffect>
                                    <p:anim calcmode="lin" valueType="num">
                                      <p:cBhvr>
                                        <p:cTn id="41" dur="1000" fill="hold"/>
                                        <p:tgtEl>
                                          <p:spTgt spid="52"/>
                                        </p:tgtEl>
                                        <p:attrNameLst>
                                          <p:attrName>ppt_x</p:attrName>
                                        </p:attrNameLst>
                                      </p:cBhvr>
                                      <p:tavLst>
                                        <p:tav tm="0">
                                          <p:val>
                                            <p:strVal val="#ppt_x"/>
                                          </p:val>
                                        </p:tav>
                                        <p:tav tm="100000">
                                          <p:val>
                                            <p:strVal val="#ppt_x"/>
                                          </p:val>
                                        </p:tav>
                                      </p:tavLst>
                                    </p:anim>
                                    <p:anim calcmode="lin" valueType="num">
                                      <p:cBhvr>
                                        <p:cTn id="42" dur="1000" fill="hold"/>
                                        <p:tgtEl>
                                          <p:spTgt spid="52"/>
                                        </p:tgtEl>
                                        <p:attrNameLst>
                                          <p:attrName>ppt_y</p:attrName>
                                        </p:attrNameLst>
                                      </p:cBhvr>
                                      <p:tavLst>
                                        <p:tav tm="0">
                                          <p:val>
                                            <p:strVal val="#ppt_y-.1"/>
                                          </p:val>
                                        </p:tav>
                                        <p:tav tm="100000">
                                          <p:val>
                                            <p:strVal val="#ppt_y"/>
                                          </p:val>
                                        </p:tav>
                                      </p:tavLst>
                                    </p:anim>
                                  </p:childTnLst>
                                </p:cTn>
                              </p:par>
                            </p:childTnLst>
                          </p:cTn>
                        </p:par>
                        <p:par>
                          <p:cTn id="43" fill="hold">
                            <p:stCondLst>
                              <p:cond delay="1000"/>
                            </p:stCondLst>
                            <p:childTnLst>
                              <p:par>
                                <p:cTn id="44" presetID="22" presetClass="entr" presetSubtype="8" fill="hold" nodeType="after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wipe(left)">
                                      <p:cBhvr>
                                        <p:cTn id="46" dur="500"/>
                                        <p:tgtEl>
                                          <p:spTgt spid="37"/>
                                        </p:tgtEl>
                                      </p:cBhvr>
                                    </p:animEffect>
                                  </p:childTnLst>
                                </p:cTn>
                              </p:par>
                            </p:childTnLst>
                          </p:cTn>
                        </p:par>
                        <p:par>
                          <p:cTn id="47" fill="hold">
                            <p:stCondLst>
                              <p:cond delay="1500"/>
                            </p:stCondLst>
                            <p:childTnLst>
                              <p:par>
                                <p:cTn id="48" presetID="22" presetClass="entr" presetSubtype="8" fill="hold"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left)">
                                      <p:cBhvr>
                                        <p:cTn id="50" dur="500"/>
                                        <p:tgtEl>
                                          <p:spTgt spid="38"/>
                                        </p:tgtEl>
                                      </p:cBhvr>
                                    </p:animEffect>
                                  </p:childTnLst>
                                </p:cTn>
                              </p:par>
                            </p:childTnLst>
                          </p:cTn>
                        </p:par>
                        <p:par>
                          <p:cTn id="51" fill="hold">
                            <p:stCondLst>
                              <p:cond delay="2000"/>
                            </p:stCondLst>
                            <p:childTnLst>
                              <p:par>
                                <p:cTn id="52" presetID="22" presetClass="entr" presetSubtype="8" fill="hold"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2500"/>
                            </p:stCondLst>
                            <p:childTnLst>
                              <p:par>
                                <p:cTn id="56" presetID="22" presetClass="entr" presetSubtype="8" fill="hold"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3000"/>
                            </p:stCondLst>
                            <p:childTnLst>
                              <p:par>
                                <p:cTn id="60" presetID="22" presetClass="entr" presetSubtype="4" fill="hold" nodeType="afterEffect">
                                  <p:stCondLst>
                                    <p:cond delay="0"/>
                                  </p:stCondLst>
                                  <p:childTnLst>
                                    <p:set>
                                      <p:cBhvr>
                                        <p:cTn id="61" dur="1" fill="hold">
                                          <p:stCondLst>
                                            <p:cond delay="0"/>
                                          </p:stCondLst>
                                        </p:cTn>
                                        <p:tgtEl>
                                          <p:spTgt spid="55"/>
                                        </p:tgtEl>
                                        <p:attrNameLst>
                                          <p:attrName>style.visibility</p:attrName>
                                        </p:attrNameLst>
                                      </p:cBhvr>
                                      <p:to>
                                        <p:strVal val="visible"/>
                                      </p:to>
                                    </p:set>
                                    <p:animEffect transition="in" filter="wipe(down)">
                                      <p:cBhvr>
                                        <p:cTn id="62" dur="500"/>
                                        <p:tgtEl>
                                          <p:spTgt spid="55"/>
                                        </p:tgtEl>
                                      </p:cBhvr>
                                    </p:animEffect>
                                  </p:childTnLst>
                                </p:cTn>
                              </p:par>
                            </p:childTnLst>
                          </p:cTn>
                        </p:par>
                        <p:par>
                          <p:cTn id="63" fill="hold">
                            <p:stCondLst>
                              <p:cond delay="3500"/>
                            </p:stCondLst>
                            <p:childTnLst>
                              <p:par>
                                <p:cTn id="64" presetID="22" presetClass="entr" presetSubtype="8" fill="hold" nodeType="afterEffect">
                                  <p:stCondLst>
                                    <p:cond delay="0"/>
                                  </p:stCondLst>
                                  <p:childTnLst>
                                    <p:set>
                                      <p:cBhvr>
                                        <p:cTn id="65" dur="1" fill="hold">
                                          <p:stCondLst>
                                            <p:cond delay="0"/>
                                          </p:stCondLst>
                                        </p:cTn>
                                        <p:tgtEl>
                                          <p:spTgt spid="53"/>
                                        </p:tgtEl>
                                        <p:attrNameLst>
                                          <p:attrName>style.visibility</p:attrName>
                                        </p:attrNameLst>
                                      </p:cBhvr>
                                      <p:to>
                                        <p:strVal val="visible"/>
                                      </p:to>
                                    </p:set>
                                    <p:animEffect transition="in" filter="wipe(left)">
                                      <p:cBhvr>
                                        <p:cTn id="66" dur="500"/>
                                        <p:tgtEl>
                                          <p:spTgt spid="53"/>
                                        </p:tgtEl>
                                      </p:cBhvr>
                                    </p:animEffect>
                                  </p:childTnLst>
                                </p:cTn>
                              </p:par>
                            </p:childTnLst>
                          </p:cTn>
                        </p:par>
                        <p:par>
                          <p:cTn id="67" fill="hold">
                            <p:stCondLst>
                              <p:cond delay="4000"/>
                            </p:stCondLst>
                            <p:childTnLst>
                              <p:par>
                                <p:cTn id="68" presetID="22" presetClass="entr" presetSubtype="4"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0" grpId="0" animBg="1"/>
      <p:bldP spid="5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923F4DF5-3962-4866-B427-AF9CF6E7ECB5}"/>
              </a:ext>
            </a:extLst>
          </p:cNvPr>
          <p:cNvSpPr>
            <a:spLocks noGrp="1"/>
          </p:cNvSpPr>
          <p:nvPr>
            <p:ph type="title"/>
          </p:nvPr>
        </p:nvSpPr>
        <p:spPr>
          <a:xfrm>
            <a:off x="274445" y="246008"/>
            <a:ext cx="11658494" cy="521208"/>
          </a:xfrm>
        </p:spPr>
        <p:txBody>
          <a:bodyPr/>
          <a:lstStyle/>
          <a:p>
            <a:pPr defTabSz="1218987">
              <a:lnSpc>
                <a:spcPct val="107000"/>
              </a:lnSpc>
              <a:spcBef>
                <a:spcPts val="0"/>
              </a:spcBef>
              <a:spcAft>
                <a:spcPts val="800"/>
              </a:spcAft>
              <a:tabLst/>
              <a:defRPr/>
            </a:pPr>
            <a:r>
              <a:rPr kumimoji="1" lang="en-US" altLang="ja-JP" sz="3200" b="0" dirty="0">
                <a:solidFill>
                  <a:prstClr val="white"/>
                </a:solidFill>
                <a:latin typeface="UD デジタル 教科書体 NK-R" panose="02020400000000000000" pitchFamily="18" charset="-128"/>
                <a:ea typeface="UD デジタル 教科書体 NK-R" panose="02020400000000000000" pitchFamily="18" charset="-128"/>
                <a:cs typeface="Levenim MT" panose="020B0604020202020204" pitchFamily="2" charset="-79"/>
              </a:rPr>
              <a:t>Lenovo</a:t>
            </a:r>
            <a:r>
              <a:rPr kumimoji="1" lang="ja-JP" altLang="en-US" sz="3200" b="0" dirty="0">
                <a:solidFill>
                  <a:prstClr val="white"/>
                </a:solidFill>
                <a:latin typeface="UD デジタル 教科書体 NK-R" panose="02020400000000000000" pitchFamily="18" charset="-128"/>
                <a:ea typeface="UD デジタル 教科書体 NK-R" panose="02020400000000000000" pitchFamily="18" charset="-128"/>
                <a:cs typeface="Levenim MT" panose="020B0604020202020204" pitchFamily="2" charset="-79"/>
              </a:rPr>
              <a:t> </a:t>
            </a:r>
            <a:r>
              <a:rPr kumimoji="1" lang="en-US" altLang="ja-JP" sz="3200" b="0" dirty="0">
                <a:solidFill>
                  <a:prstClr val="white"/>
                </a:solidFill>
                <a:latin typeface="UD デジタル 教科書体 NK-R" panose="02020400000000000000" pitchFamily="18" charset="-128"/>
                <a:ea typeface="UD デジタル 教科書体 NK-R" panose="02020400000000000000" pitchFamily="18" charset="-128"/>
                <a:cs typeface="Levenim MT" panose="020B0604020202020204" pitchFamily="2" charset="-79"/>
              </a:rPr>
              <a:t>TruScale</a:t>
            </a:r>
            <a:r>
              <a:rPr kumimoji="1" lang="ja-JP" altLang="en-US" sz="3200" b="0" dirty="0">
                <a:solidFill>
                  <a:prstClr val="white"/>
                </a:solidFill>
                <a:latin typeface="UD デジタル 教科書体 NK-R" panose="02020400000000000000" pitchFamily="18" charset="-128"/>
                <a:ea typeface="UD デジタル 教科書体 NK-R" panose="02020400000000000000" pitchFamily="18" charset="-128"/>
                <a:cs typeface="Levenim MT" panose="020B0604020202020204" pitchFamily="2" charset="-79"/>
              </a:rPr>
              <a:t>サービス　 　 </a:t>
            </a:r>
            <a:r>
              <a:rPr kumimoji="1" lang="ja-JP" altLang="en-US" sz="2400" b="0" dirty="0">
                <a:solidFill>
                  <a:prstClr val="white"/>
                </a:solidFill>
                <a:latin typeface="UD デジタル 教科書体 NK-R" panose="02020400000000000000" pitchFamily="18" charset="-128"/>
                <a:ea typeface="UD デジタル 教科書体 NK-R" panose="02020400000000000000" pitchFamily="18" charset="-128"/>
                <a:cs typeface="Levenim MT" panose="020B0604020202020204" pitchFamily="2" charset="-79"/>
              </a:rPr>
              <a:t>従来のシステム買い取り型との比較イメージ</a:t>
            </a:r>
            <a:endParaRPr kumimoji="1" lang="en-US" sz="3200" b="0" dirty="0">
              <a:solidFill>
                <a:prstClr val="white"/>
              </a:solidFill>
              <a:latin typeface="UD デジタル 教科書体 NK-R" panose="02020400000000000000" pitchFamily="18" charset="-128"/>
              <a:ea typeface="UD デジタル 教科書体 NK-R" panose="02020400000000000000" pitchFamily="18" charset="-128"/>
              <a:cs typeface="Levenim MT" panose="020B0604020202020204" pitchFamily="2" charset="-79"/>
            </a:endParaRPr>
          </a:p>
        </p:txBody>
      </p:sp>
      <p:cxnSp>
        <p:nvCxnSpPr>
          <p:cNvPr id="6" name="直線矢印コネクタ 33">
            <a:extLst>
              <a:ext uri="{FF2B5EF4-FFF2-40B4-BE49-F238E27FC236}">
                <a16:creationId xmlns:a16="http://schemas.microsoft.com/office/drawing/2014/main" id="{67533A49-0E1B-4834-BE6B-3BBBBCA0FEE5}"/>
              </a:ext>
            </a:extLst>
          </p:cNvPr>
          <p:cNvCxnSpPr/>
          <p:nvPr/>
        </p:nvCxnSpPr>
        <p:spPr>
          <a:xfrm>
            <a:off x="274445" y="823285"/>
            <a:ext cx="11525730" cy="0"/>
          </a:xfrm>
          <a:prstGeom prst="straightConnector1">
            <a:avLst/>
          </a:prstGeom>
          <a:ln w="38100">
            <a:solidFill>
              <a:schemeClr val="tx1">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7" name="正方形/長方形 13">
            <a:extLst>
              <a:ext uri="{FF2B5EF4-FFF2-40B4-BE49-F238E27FC236}">
                <a16:creationId xmlns:a16="http://schemas.microsoft.com/office/drawing/2014/main" id="{E22A74E2-96CD-44DA-A844-8CAB5EA90C4F}"/>
              </a:ext>
            </a:extLst>
          </p:cNvPr>
          <p:cNvSpPr/>
          <p:nvPr/>
        </p:nvSpPr>
        <p:spPr>
          <a:xfrm>
            <a:off x="480111" y="1911530"/>
            <a:ext cx="703552" cy="1826643"/>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err="1">
              <a:ln>
                <a:noFill/>
              </a:ln>
              <a:solidFill>
                <a:prstClr val="white"/>
              </a:solidFill>
              <a:effectLst/>
              <a:uLnTx/>
              <a:uFillTx/>
              <a:latin typeface="Arial"/>
              <a:ea typeface="ＭＳ Ｐゴシック" panose="020B0600070205080204" pitchFamily="50" charset="-128"/>
              <a:cs typeface="+mn-cs"/>
            </a:endParaRPr>
          </a:p>
        </p:txBody>
      </p:sp>
      <p:sp>
        <p:nvSpPr>
          <p:cNvPr id="8" name="正方形/長方形 14">
            <a:extLst>
              <a:ext uri="{FF2B5EF4-FFF2-40B4-BE49-F238E27FC236}">
                <a16:creationId xmlns:a16="http://schemas.microsoft.com/office/drawing/2014/main" id="{6C5E79F4-00BF-4285-B990-AB07A0A01086}"/>
              </a:ext>
            </a:extLst>
          </p:cNvPr>
          <p:cNvSpPr/>
          <p:nvPr/>
        </p:nvSpPr>
        <p:spPr>
          <a:xfrm>
            <a:off x="488073" y="5650331"/>
            <a:ext cx="703552" cy="514783"/>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err="1">
              <a:ln>
                <a:noFill/>
              </a:ln>
              <a:solidFill>
                <a:prstClr val="white"/>
              </a:solidFill>
              <a:effectLst/>
              <a:uLnTx/>
              <a:uFillTx/>
              <a:latin typeface="Arial"/>
              <a:ea typeface="ＭＳ Ｐゴシック" panose="020B0600070205080204" pitchFamily="50" charset="-128"/>
              <a:cs typeface="+mn-cs"/>
            </a:endParaRPr>
          </a:p>
        </p:txBody>
      </p:sp>
      <p:sp>
        <p:nvSpPr>
          <p:cNvPr id="9" name="正方形/長方形 15">
            <a:extLst>
              <a:ext uri="{FF2B5EF4-FFF2-40B4-BE49-F238E27FC236}">
                <a16:creationId xmlns:a16="http://schemas.microsoft.com/office/drawing/2014/main" id="{66F59A44-8D2A-45C0-9841-C5FEADF78559}"/>
              </a:ext>
            </a:extLst>
          </p:cNvPr>
          <p:cNvSpPr/>
          <p:nvPr/>
        </p:nvSpPr>
        <p:spPr>
          <a:xfrm>
            <a:off x="1252052" y="5667644"/>
            <a:ext cx="703552" cy="493059"/>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err="1">
              <a:ln>
                <a:noFill/>
              </a:ln>
              <a:solidFill>
                <a:prstClr val="white"/>
              </a:solidFill>
              <a:effectLst/>
              <a:uLnTx/>
              <a:uFillTx/>
              <a:latin typeface="Arial"/>
              <a:ea typeface="ＭＳ Ｐゴシック" panose="020B0600070205080204" pitchFamily="50" charset="-128"/>
              <a:cs typeface="+mn-cs"/>
            </a:endParaRPr>
          </a:p>
        </p:txBody>
      </p:sp>
      <p:sp>
        <p:nvSpPr>
          <p:cNvPr id="10" name="正方形/長方形 16">
            <a:extLst>
              <a:ext uri="{FF2B5EF4-FFF2-40B4-BE49-F238E27FC236}">
                <a16:creationId xmlns:a16="http://schemas.microsoft.com/office/drawing/2014/main" id="{D927A610-24D2-46DF-B975-6095CAD32C87}"/>
              </a:ext>
            </a:extLst>
          </p:cNvPr>
          <p:cNvSpPr/>
          <p:nvPr/>
        </p:nvSpPr>
        <p:spPr>
          <a:xfrm>
            <a:off x="2016031" y="5617509"/>
            <a:ext cx="703552" cy="532735"/>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err="1">
              <a:ln>
                <a:noFill/>
              </a:ln>
              <a:solidFill>
                <a:prstClr val="white"/>
              </a:solidFill>
              <a:effectLst/>
              <a:uLnTx/>
              <a:uFillTx/>
              <a:latin typeface="Arial"/>
              <a:ea typeface="ＭＳ Ｐゴシック" panose="020B0600070205080204" pitchFamily="50" charset="-128"/>
              <a:cs typeface="+mn-cs"/>
            </a:endParaRPr>
          </a:p>
        </p:txBody>
      </p:sp>
      <p:sp>
        <p:nvSpPr>
          <p:cNvPr id="11" name="正方形/長方形 17">
            <a:extLst>
              <a:ext uri="{FF2B5EF4-FFF2-40B4-BE49-F238E27FC236}">
                <a16:creationId xmlns:a16="http://schemas.microsoft.com/office/drawing/2014/main" id="{D6090F87-0F0D-4892-9655-4665698C7A7B}"/>
              </a:ext>
            </a:extLst>
          </p:cNvPr>
          <p:cNvSpPr/>
          <p:nvPr/>
        </p:nvSpPr>
        <p:spPr>
          <a:xfrm>
            <a:off x="487276" y="1380060"/>
            <a:ext cx="703552" cy="272623"/>
          </a:xfrm>
          <a:prstGeom prst="rect">
            <a:avLst/>
          </a:prstGeom>
          <a:solidFill>
            <a:srgbClr val="64B95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err="1">
              <a:ln>
                <a:noFill/>
              </a:ln>
              <a:solidFill>
                <a:prstClr val="white"/>
              </a:solidFill>
              <a:effectLst/>
              <a:uLnTx/>
              <a:uFillTx/>
              <a:latin typeface="Arial"/>
              <a:ea typeface="ＭＳ Ｐゴシック" panose="020B0600070205080204" pitchFamily="50" charset="-128"/>
              <a:cs typeface="+mn-cs"/>
            </a:endParaRPr>
          </a:p>
        </p:txBody>
      </p:sp>
      <p:sp>
        <p:nvSpPr>
          <p:cNvPr id="12" name="正方形/長方形 18">
            <a:extLst>
              <a:ext uri="{FF2B5EF4-FFF2-40B4-BE49-F238E27FC236}">
                <a16:creationId xmlns:a16="http://schemas.microsoft.com/office/drawing/2014/main" id="{1947DA93-8291-4863-BCA6-3D4F48CECE43}"/>
              </a:ext>
            </a:extLst>
          </p:cNvPr>
          <p:cNvSpPr/>
          <p:nvPr/>
        </p:nvSpPr>
        <p:spPr>
          <a:xfrm>
            <a:off x="496511" y="5348706"/>
            <a:ext cx="703552" cy="295782"/>
          </a:xfrm>
          <a:prstGeom prst="rect">
            <a:avLst/>
          </a:prstGeom>
          <a:solidFill>
            <a:srgbClr val="64B95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err="1">
              <a:ln>
                <a:noFill/>
              </a:ln>
              <a:solidFill>
                <a:prstClr val="white"/>
              </a:solidFill>
              <a:effectLst/>
              <a:uLnTx/>
              <a:uFillTx/>
              <a:latin typeface="Arial"/>
              <a:ea typeface="ＭＳ Ｐゴシック" panose="020B0600070205080204" pitchFamily="50" charset="-128"/>
              <a:cs typeface="+mn-cs"/>
            </a:endParaRPr>
          </a:p>
        </p:txBody>
      </p:sp>
      <p:sp>
        <p:nvSpPr>
          <p:cNvPr id="13" name="テキスト ボックス 22">
            <a:extLst>
              <a:ext uri="{FF2B5EF4-FFF2-40B4-BE49-F238E27FC236}">
                <a16:creationId xmlns:a16="http://schemas.microsoft.com/office/drawing/2014/main" id="{A28F4F45-F299-45B4-A674-16B02DFFEC18}"/>
              </a:ext>
            </a:extLst>
          </p:cNvPr>
          <p:cNvSpPr txBox="1"/>
          <p:nvPr/>
        </p:nvSpPr>
        <p:spPr>
          <a:xfrm>
            <a:off x="1126296" y="4953150"/>
            <a:ext cx="1795199" cy="276999"/>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a:t>
            </a: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構築作業費用：一括</a:t>
            </a:r>
          </a:p>
        </p:txBody>
      </p:sp>
      <p:sp>
        <p:nvSpPr>
          <p:cNvPr id="14" name="テキスト ボックス 23">
            <a:extLst>
              <a:ext uri="{FF2B5EF4-FFF2-40B4-BE49-F238E27FC236}">
                <a16:creationId xmlns:a16="http://schemas.microsoft.com/office/drawing/2014/main" id="{DB0C59E8-4E04-42EA-AD03-A6EF7CEAE1C8}"/>
              </a:ext>
            </a:extLst>
          </p:cNvPr>
          <p:cNvSpPr txBox="1"/>
          <p:nvPr/>
        </p:nvSpPr>
        <p:spPr>
          <a:xfrm>
            <a:off x="2970978" y="4921568"/>
            <a:ext cx="2192100" cy="461665"/>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※HW/SW/</a:t>
            </a: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保守サポート：</a:t>
            </a:r>
            <a:endParaRPr kumimoji="1" lang="en-US" altLang="ja-JP"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　 電力使用量により分割</a:t>
            </a:r>
          </a:p>
        </p:txBody>
      </p:sp>
      <p:sp>
        <p:nvSpPr>
          <p:cNvPr id="15" name="テキスト ボックス 26">
            <a:extLst>
              <a:ext uri="{FF2B5EF4-FFF2-40B4-BE49-F238E27FC236}">
                <a16:creationId xmlns:a16="http://schemas.microsoft.com/office/drawing/2014/main" id="{A555462C-872C-4B92-A9BF-BF28DE6ACC01}"/>
              </a:ext>
            </a:extLst>
          </p:cNvPr>
          <p:cNvSpPr txBox="1"/>
          <p:nvPr/>
        </p:nvSpPr>
        <p:spPr>
          <a:xfrm>
            <a:off x="389616" y="1397212"/>
            <a:ext cx="839989" cy="253916"/>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構築作業</a:t>
            </a:r>
          </a:p>
        </p:txBody>
      </p:sp>
      <p:sp>
        <p:nvSpPr>
          <p:cNvPr id="16" name="正方形/長方形 30">
            <a:extLst>
              <a:ext uri="{FF2B5EF4-FFF2-40B4-BE49-F238E27FC236}">
                <a16:creationId xmlns:a16="http://schemas.microsoft.com/office/drawing/2014/main" id="{83418098-FCF0-4B64-9221-35019268D0D8}"/>
              </a:ext>
            </a:extLst>
          </p:cNvPr>
          <p:cNvSpPr/>
          <p:nvPr/>
        </p:nvSpPr>
        <p:spPr>
          <a:xfrm>
            <a:off x="2794524" y="5508167"/>
            <a:ext cx="703552" cy="643945"/>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err="1">
              <a:ln>
                <a:noFill/>
              </a:ln>
              <a:solidFill>
                <a:prstClr val="white"/>
              </a:solidFill>
              <a:effectLst/>
              <a:uLnTx/>
              <a:uFillTx/>
              <a:latin typeface="Arial"/>
              <a:ea typeface="ＭＳ Ｐゴシック" panose="020B0600070205080204" pitchFamily="50" charset="-128"/>
              <a:cs typeface="+mn-cs"/>
            </a:endParaRPr>
          </a:p>
        </p:txBody>
      </p:sp>
      <p:sp>
        <p:nvSpPr>
          <p:cNvPr id="17" name="正方形/長方形 31">
            <a:extLst>
              <a:ext uri="{FF2B5EF4-FFF2-40B4-BE49-F238E27FC236}">
                <a16:creationId xmlns:a16="http://schemas.microsoft.com/office/drawing/2014/main" id="{25772E31-4E2D-431D-ACA3-28482F1A73BE}"/>
              </a:ext>
            </a:extLst>
          </p:cNvPr>
          <p:cNvSpPr/>
          <p:nvPr/>
        </p:nvSpPr>
        <p:spPr>
          <a:xfrm>
            <a:off x="3565760" y="5653526"/>
            <a:ext cx="703552" cy="493053"/>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err="1">
              <a:ln>
                <a:noFill/>
              </a:ln>
              <a:solidFill>
                <a:prstClr val="white"/>
              </a:solidFill>
              <a:effectLst/>
              <a:uLnTx/>
              <a:uFillTx/>
              <a:latin typeface="Arial"/>
              <a:ea typeface="ＭＳ Ｐゴシック" panose="020B0600070205080204" pitchFamily="50" charset="-128"/>
              <a:cs typeface="+mn-cs"/>
            </a:endParaRPr>
          </a:p>
        </p:txBody>
      </p:sp>
      <p:sp>
        <p:nvSpPr>
          <p:cNvPr id="18" name="正方形/長方形 32">
            <a:extLst>
              <a:ext uri="{FF2B5EF4-FFF2-40B4-BE49-F238E27FC236}">
                <a16:creationId xmlns:a16="http://schemas.microsoft.com/office/drawing/2014/main" id="{EEB1DABA-067B-47B8-AFD3-CC507BF981B3}"/>
              </a:ext>
            </a:extLst>
          </p:cNvPr>
          <p:cNvSpPr/>
          <p:nvPr/>
        </p:nvSpPr>
        <p:spPr>
          <a:xfrm>
            <a:off x="4329739" y="5725666"/>
            <a:ext cx="703552" cy="420913"/>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err="1">
              <a:ln>
                <a:noFill/>
              </a:ln>
              <a:solidFill>
                <a:prstClr val="white"/>
              </a:solidFill>
              <a:effectLst/>
              <a:uLnTx/>
              <a:uFillTx/>
              <a:latin typeface="Arial"/>
              <a:ea typeface="ＭＳ Ｐゴシック" panose="020B0600070205080204" pitchFamily="50" charset="-128"/>
              <a:cs typeface="+mn-cs"/>
            </a:endParaRPr>
          </a:p>
        </p:txBody>
      </p:sp>
      <p:sp>
        <p:nvSpPr>
          <p:cNvPr id="19" name="テキスト ボックス 34">
            <a:extLst>
              <a:ext uri="{FF2B5EF4-FFF2-40B4-BE49-F238E27FC236}">
                <a16:creationId xmlns:a16="http://schemas.microsoft.com/office/drawing/2014/main" id="{BB8BC37B-F997-429B-9FA9-368275A52C5F}"/>
              </a:ext>
            </a:extLst>
          </p:cNvPr>
          <p:cNvSpPr txBox="1"/>
          <p:nvPr/>
        </p:nvSpPr>
        <p:spPr>
          <a:xfrm>
            <a:off x="425487" y="2557053"/>
            <a:ext cx="839989" cy="253916"/>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HW/SW</a:t>
            </a:r>
            <a:endParaRPr kumimoji="1" lang="ja-JP" altLang="en-US" sz="105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endParaRPr>
          </a:p>
        </p:txBody>
      </p:sp>
      <p:sp>
        <p:nvSpPr>
          <p:cNvPr id="20" name="正方形/長方形 36">
            <a:extLst>
              <a:ext uri="{FF2B5EF4-FFF2-40B4-BE49-F238E27FC236}">
                <a16:creationId xmlns:a16="http://schemas.microsoft.com/office/drawing/2014/main" id="{9F0DB167-883B-4739-ABEF-8E2F9FCE5349}"/>
              </a:ext>
            </a:extLst>
          </p:cNvPr>
          <p:cNvSpPr/>
          <p:nvPr/>
        </p:nvSpPr>
        <p:spPr>
          <a:xfrm>
            <a:off x="480816" y="1617277"/>
            <a:ext cx="703552" cy="287019"/>
          </a:xfrm>
          <a:prstGeom prst="rect">
            <a:avLst/>
          </a:prstGeom>
          <a:solidFill>
            <a:srgbClr val="FF6A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err="1">
              <a:ln>
                <a:noFill/>
              </a:ln>
              <a:solidFill>
                <a:prstClr val="white"/>
              </a:solidFill>
              <a:effectLst/>
              <a:uLnTx/>
              <a:uFillTx/>
              <a:latin typeface="Arial"/>
              <a:ea typeface="ＭＳ Ｐゴシック" panose="020B0600070205080204" pitchFamily="50" charset="-128"/>
              <a:cs typeface="+mn-cs"/>
            </a:endParaRPr>
          </a:p>
        </p:txBody>
      </p:sp>
      <p:sp>
        <p:nvSpPr>
          <p:cNvPr id="21" name="テキスト ボックス 37">
            <a:extLst>
              <a:ext uri="{FF2B5EF4-FFF2-40B4-BE49-F238E27FC236}">
                <a16:creationId xmlns:a16="http://schemas.microsoft.com/office/drawing/2014/main" id="{ADC3CDF8-FD6D-48C6-A5C7-070CD0357F5E}"/>
              </a:ext>
            </a:extLst>
          </p:cNvPr>
          <p:cNvSpPr txBox="1"/>
          <p:nvPr/>
        </p:nvSpPr>
        <p:spPr>
          <a:xfrm>
            <a:off x="333837" y="1626198"/>
            <a:ext cx="961757" cy="253916"/>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保守サポート</a:t>
            </a:r>
          </a:p>
        </p:txBody>
      </p:sp>
      <p:sp>
        <p:nvSpPr>
          <p:cNvPr id="22" name="正方形/長方形 38">
            <a:extLst>
              <a:ext uri="{FF2B5EF4-FFF2-40B4-BE49-F238E27FC236}">
                <a16:creationId xmlns:a16="http://schemas.microsoft.com/office/drawing/2014/main" id="{C04C739D-9BC1-4E6F-9F0F-282DCFAB2106}"/>
              </a:ext>
            </a:extLst>
          </p:cNvPr>
          <p:cNvSpPr/>
          <p:nvPr/>
        </p:nvSpPr>
        <p:spPr>
          <a:xfrm>
            <a:off x="1252052" y="3446554"/>
            <a:ext cx="703552" cy="287019"/>
          </a:xfrm>
          <a:prstGeom prst="rect">
            <a:avLst/>
          </a:prstGeom>
          <a:solidFill>
            <a:srgbClr val="FF6A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err="1">
              <a:ln>
                <a:noFill/>
              </a:ln>
              <a:solidFill>
                <a:prstClr val="white"/>
              </a:solidFill>
              <a:effectLst/>
              <a:uLnTx/>
              <a:uFillTx/>
              <a:latin typeface="Arial"/>
              <a:ea typeface="ＭＳ Ｐゴシック" panose="020B0600070205080204" pitchFamily="50" charset="-128"/>
              <a:cs typeface="+mn-cs"/>
            </a:endParaRPr>
          </a:p>
        </p:txBody>
      </p:sp>
      <p:sp>
        <p:nvSpPr>
          <p:cNvPr id="23" name="テキスト ボックス 39">
            <a:extLst>
              <a:ext uri="{FF2B5EF4-FFF2-40B4-BE49-F238E27FC236}">
                <a16:creationId xmlns:a16="http://schemas.microsoft.com/office/drawing/2014/main" id="{88594EEF-692A-43CA-A677-6841B14D14F5}"/>
              </a:ext>
            </a:extLst>
          </p:cNvPr>
          <p:cNvSpPr txBox="1"/>
          <p:nvPr/>
        </p:nvSpPr>
        <p:spPr>
          <a:xfrm>
            <a:off x="1141704" y="3469726"/>
            <a:ext cx="961757" cy="253916"/>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保守サポート</a:t>
            </a:r>
          </a:p>
        </p:txBody>
      </p:sp>
      <p:sp>
        <p:nvSpPr>
          <p:cNvPr id="24" name="正方形/長方形 40">
            <a:extLst>
              <a:ext uri="{FF2B5EF4-FFF2-40B4-BE49-F238E27FC236}">
                <a16:creationId xmlns:a16="http://schemas.microsoft.com/office/drawing/2014/main" id="{E9297408-6993-4CFA-A137-8A25B6D06CB8}"/>
              </a:ext>
            </a:extLst>
          </p:cNvPr>
          <p:cNvSpPr/>
          <p:nvPr/>
        </p:nvSpPr>
        <p:spPr>
          <a:xfrm>
            <a:off x="2047384" y="3447047"/>
            <a:ext cx="703552" cy="287019"/>
          </a:xfrm>
          <a:prstGeom prst="rect">
            <a:avLst/>
          </a:prstGeom>
          <a:solidFill>
            <a:srgbClr val="FF6A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err="1">
              <a:ln>
                <a:noFill/>
              </a:ln>
              <a:solidFill>
                <a:prstClr val="white"/>
              </a:solidFill>
              <a:effectLst/>
              <a:uLnTx/>
              <a:uFillTx/>
              <a:latin typeface="Arial"/>
              <a:ea typeface="ＭＳ Ｐゴシック" panose="020B0600070205080204" pitchFamily="50" charset="-128"/>
              <a:cs typeface="+mn-cs"/>
            </a:endParaRPr>
          </a:p>
        </p:txBody>
      </p:sp>
      <p:sp>
        <p:nvSpPr>
          <p:cNvPr id="25" name="正方形/長方形 41">
            <a:extLst>
              <a:ext uri="{FF2B5EF4-FFF2-40B4-BE49-F238E27FC236}">
                <a16:creationId xmlns:a16="http://schemas.microsoft.com/office/drawing/2014/main" id="{C8E2772E-FE4C-4505-A094-9D0C8AC95262}"/>
              </a:ext>
            </a:extLst>
          </p:cNvPr>
          <p:cNvSpPr/>
          <p:nvPr/>
        </p:nvSpPr>
        <p:spPr>
          <a:xfrm>
            <a:off x="2824535" y="3453910"/>
            <a:ext cx="703552" cy="287019"/>
          </a:xfrm>
          <a:prstGeom prst="rect">
            <a:avLst/>
          </a:prstGeom>
          <a:solidFill>
            <a:srgbClr val="FF6A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err="1">
              <a:ln>
                <a:noFill/>
              </a:ln>
              <a:solidFill>
                <a:prstClr val="white"/>
              </a:solidFill>
              <a:effectLst/>
              <a:uLnTx/>
              <a:uFillTx/>
              <a:latin typeface="Arial"/>
              <a:ea typeface="ＭＳ Ｐゴシック" panose="020B0600070205080204" pitchFamily="50" charset="-128"/>
              <a:cs typeface="+mn-cs"/>
            </a:endParaRPr>
          </a:p>
        </p:txBody>
      </p:sp>
      <p:sp>
        <p:nvSpPr>
          <p:cNvPr id="26" name="正方形/長方形 42">
            <a:extLst>
              <a:ext uri="{FF2B5EF4-FFF2-40B4-BE49-F238E27FC236}">
                <a16:creationId xmlns:a16="http://schemas.microsoft.com/office/drawing/2014/main" id="{5E80B9D0-0188-4553-828E-1B9622DF5944}"/>
              </a:ext>
            </a:extLst>
          </p:cNvPr>
          <p:cNvSpPr/>
          <p:nvPr/>
        </p:nvSpPr>
        <p:spPr>
          <a:xfrm>
            <a:off x="3589856" y="3447047"/>
            <a:ext cx="703552" cy="287019"/>
          </a:xfrm>
          <a:prstGeom prst="rect">
            <a:avLst/>
          </a:prstGeom>
          <a:solidFill>
            <a:srgbClr val="FF6A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err="1">
              <a:ln>
                <a:noFill/>
              </a:ln>
              <a:solidFill>
                <a:prstClr val="white"/>
              </a:solidFill>
              <a:effectLst/>
              <a:uLnTx/>
              <a:uFillTx/>
              <a:latin typeface="Arial"/>
              <a:ea typeface="ＭＳ Ｐゴシック" panose="020B0600070205080204" pitchFamily="50" charset="-128"/>
              <a:cs typeface="+mn-cs"/>
            </a:endParaRPr>
          </a:p>
        </p:txBody>
      </p:sp>
      <p:sp>
        <p:nvSpPr>
          <p:cNvPr id="27" name="正方形/長方形 43">
            <a:extLst>
              <a:ext uri="{FF2B5EF4-FFF2-40B4-BE49-F238E27FC236}">
                <a16:creationId xmlns:a16="http://schemas.microsoft.com/office/drawing/2014/main" id="{F6257C21-42A7-4758-9E7F-7A944B137A22}"/>
              </a:ext>
            </a:extLst>
          </p:cNvPr>
          <p:cNvSpPr/>
          <p:nvPr/>
        </p:nvSpPr>
        <p:spPr>
          <a:xfrm>
            <a:off x="4353835" y="3451137"/>
            <a:ext cx="703552" cy="287019"/>
          </a:xfrm>
          <a:prstGeom prst="rect">
            <a:avLst/>
          </a:prstGeom>
          <a:solidFill>
            <a:srgbClr val="FF6A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err="1">
              <a:ln>
                <a:noFill/>
              </a:ln>
              <a:solidFill>
                <a:prstClr val="white"/>
              </a:solidFill>
              <a:effectLst/>
              <a:uLnTx/>
              <a:uFillTx/>
              <a:latin typeface="Arial"/>
              <a:ea typeface="ＭＳ Ｐゴシック" panose="020B0600070205080204" pitchFamily="50" charset="-128"/>
              <a:cs typeface="+mn-cs"/>
            </a:endParaRPr>
          </a:p>
        </p:txBody>
      </p:sp>
      <p:sp>
        <p:nvSpPr>
          <p:cNvPr id="28" name="テキスト ボックス 44">
            <a:extLst>
              <a:ext uri="{FF2B5EF4-FFF2-40B4-BE49-F238E27FC236}">
                <a16:creationId xmlns:a16="http://schemas.microsoft.com/office/drawing/2014/main" id="{107E43D3-B4C1-44F0-9A5D-4983E0F506FB}"/>
              </a:ext>
            </a:extLst>
          </p:cNvPr>
          <p:cNvSpPr txBox="1"/>
          <p:nvPr/>
        </p:nvSpPr>
        <p:spPr>
          <a:xfrm>
            <a:off x="1926796" y="3469726"/>
            <a:ext cx="961757" cy="253916"/>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保守サポート</a:t>
            </a:r>
          </a:p>
        </p:txBody>
      </p:sp>
      <p:sp>
        <p:nvSpPr>
          <p:cNvPr id="29" name="テキスト ボックス 45">
            <a:extLst>
              <a:ext uri="{FF2B5EF4-FFF2-40B4-BE49-F238E27FC236}">
                <a16:creationId xmlns:a16="http://schemas.microsoft.com/office/drawing/2014/main" id="{045D93EA-81DA-45AC-AB46-A8487ACB40D8}"/>
              </a:ext>
            </a:extLst>
          </p:cNvPr>
          <p:cNvSpPr txBox="1"/>
          <p:nvPr/>
        </p:nvSpPr>
        <p:spPr>
          <a:xfrm>
            <a:off x="2713041" y="3477272"/>
            <a:ext cx="961757" cy="253916"/>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保守サポート</a:t>
            </a:r>
          </a:p>
        </p:txBody>
      </p:sp>
      <p:sp>
        <p:nvSpPr>
          <p:cNvPr id="30" name="テキスト ボックス 46">
            <a:extLst>
              <a:ext uri="{FF2B5EF4-FFF2-40B4-BE49-F238E27FC236}">
                <a16:creationId xmlns:a16="http://schemas.microsoft.com/office/drawing/2014/main" id="{219F50BC-1CEA-4F14-883A-41B49F1BD6F9}"/>
              </a:ext>
            </a:extLst>
          </p:cNvPr>
          <p:cNvSpPr txBox="1"/>
          <p:nvPr/>
        </p:nvSpPr>
        <p:spPr>
          <a:xfrm>
            <a:off x="3460753" y="3470015"/>
            <a:ext cx="961757" cy="253916"/>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保守サポート</a:t>
            </a:r>
          </a:p>
        </p:txBody>
      </p:sp>
      <p:sp>
        <p:nvSpPr>
          <p:cNvPr id="31" name="テキスト ボックス 47">
            <a:extLst>
              <a:ext uri="{FF2B5EF4-FFF2-40B4-BE49-F238E27FC236}">
                <a16:creationId xmlns:a16="http://schemas.microsoft.com/office/drawing/2014/main" id="{93F3410F-EC48-44B1-A163-BB833629708F}"/>
              </a:ext>
            </a:extLst>
          </p:cNvPr>
          <p:cNvSpPr txBox="1"/>
          <p:nvPr/>
        </p:nvSpPr>
        <p:spPr>
          <a:xfrm>
            <a:off x="4259070" y="3490818"/>
            <a:ext cx="961757" cy="253916"/>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保守サポート</a:t>
            </a:r>
          </a:p>
        </p:txBody>
      </p:sp>
      <p:sp>
        <p:nvSpPr>
          <p:cNvPr id="32" name="テキスト ボックス 48">
            <a:extLst>
              <a:ext uri="{FF2B5EF4-FFF2-40B4-BE49-F238E27FC236}">
                <a16:creationId xmlns:a16="http://schemas.microsoft.com/office/drawing/2014/main" id="{097C532F-4B77-43BE-8298-DCBB6F05F2C5}"/>
              </a:ext>
            </a:extLst>
          </p:cNvPr>
          <p:cNvSpPr txBox="1"/>
          <p:nvPr/>
        </p:nvSpPr>
        <p:spPr>
          <a:xfrm>
            <a:off x="436912" y="5363594"/>
            <a:ext cx="839989" cy="253916"/>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構築作業</a:t>
            </a:r>
          </a:p>
        </p:txBody>
      </p:sp>
      <p:sp>
        <p:nvSpPr>
          <p:cNvPr id="33" name="テキスト ボックス 49">
            <a:extLst>
              <a:ext uri="{FF2B5EF4-FFF2-40B4-BE49-F238E27FC236}">
                <a16:creationId xmlns:a16="http://schemas.microsoft.com/office/drawing/2014/main" id="{18BA7A98-FBDE-45F2-842C-03C593A6D1DA}"/>
              </a:ext>
            </a:extLst>
          </p:cNvPr>
          <p:cNvSpPr txBox="1"/>
          <p:nvPr/>
        </p:nvSpPr>
        <p:spPr>
          <a:xfrm>
            <a:off x="413048" y="5741848"/>
            <a:ext cx="839989" cy="400110"/>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HW/SW</a:t>
            </a:r>
          </a:p>
          <a:p>
            <a:pPr marL="0" marR="0" lvl="0" indent="0" algn="ctr" defTabSz="1218987"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保守サポート</a:t>
            </a:r>
          </a:p>
        </p:txBody>
      </p:sp>
      <p:sp>
        <p:nvSpPr>
          <p:cNvPr id="34" name="テキスト ボックス 50">
            <a:extLst>
              <a:ext uri="{FF2B5EF4-FFF2-40B4-BE49-F238E27FC236}">
                <a16:creationId xmlns:a16="http://schemas.microsoft.com/office/drawing/2014/main" id="{06F35D03-397A-43BB-9AA6-C92DA84450C9}"/>
              </a:ext>
            </a:extLst>
          </p:cNvPr>
          <p:cNvSpPr txBox="1"/>
          <p:nvPr/>
        </p:nvSpPr>
        <p:spPr>
          <a:xfrm>
            <a:off x="1191625" y="5736067"/>
            <a:ext cx="839989" cy="400110"/>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HW/SW</a:t>
            </a:r>
          </a:p>
          <a:p>
            <a:pPr marL="0" marR="0" lvl="0" indent="0" algn="ctr" defTabSz="1218987"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保守サポート</a:t>
            </a:r>
          </a:p>
        </p:txBody>
      </p:sp>
      <p:sp>
        <p:nvSpPr>
          <p:cNvPr id="35" name="テキスト ボックス 51">
            <a:extLst>
              <a:ext uri="{FF2B5EF4-FFF2-40B4-BE49-F238E27FC236}">
                <a16:creationId xmlns:a16="http://schemas.microsoft.com/office/drawing/2014/main" id="{C1B10CE1-C1AC-412D-B958-1479A737F042}"/>
              </a:ext>
            </a:extLst>
          </p:cNvPr>
          <p:cNvSpPr txBox="1"/>
          <p:nvPr/>
        </p:nvSpPr>
        <p:spPr>
          <a:xfrm>
            <a:off x="1958698" y="5721999"/>
            <a:ext cx="839989" cy="400110"/>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HW/SW</a:t>
            </a:r>
          </a:p>
          <a:p>
            <a:pPr marL="0" marR="0" lvl="0" indent="0" algn="ctr" defTabSz="1218987"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保守サポート</a:t>
            </a:r>
          </a:p>
        </p:txBody>
      </p:sp>
      <p:sp>
        <p:nvSpPr>
          <p:cNvPr id="36" name="テキスト ボックス 52">
            <a:extLst>
              <a:ext uri="{FF2B5EF4-FFF2-40B4-BE49-F238E27FC236}">
                <a16:creationId xmlns:a16="http://schemas.microsoft.com/office/drawing/2014/main" id="{933D6FE9-06D0-4B89-9F17-1048D5EAB8A0}"/>
              </a:ext>
            </a:extLst>
          </p:cNvPr>
          <p:cNvSpPr txBox="1"/>
          <p:nvPr/>
        </p:nvSpPr>
        <p:spPr>
          <a:xfrm>
            <a:off x="2719583" y="5746469"/>
            <a:ext cx="839989" cy="400110"/>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HW/SW</a:t>
            </a:r>
          </a:p>
          <a:p>
            <a:pPr marL="0" marR="0" lvl="0" indent="0" algn="ctr" defTabSz="1218987"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保守サポート</a:t>
            </a:r>
          </a:p>
        </p:txBody>
      </p:sp>
      <p:sp>
        <p:nvSpPr>
          <p:cNvPr id="37" name="テキスト ボックス 53">
            <a:extLst>
              <a:ext uri="{FF2B5EF4-FFF2-40B4-BE49-F238E27FC236}">
                <a16:creationId xmlns:a16="http://schemas.microsoft.com/office/drawing/2014/main" id="{C6D3A811-BD09-4575-A646-6329DD2F708A}"/>
              </a:ext>
            </a:extLst>
          </p:cNvPr>
          <p:cNvSpPr txBox="1"/>
          <p:nvPr/>
        </p:nvSpPr>
        <p:spPr>
          <a:xfrm>
            <a:off x="3503399" y="5746469"/>
            <a:ext cx="839989" cy="400110"/>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HW/SW</a:t>
            </a:r>
          </a:p>
          <a:p>
            <a:pPr marL="0" marR="0" lvl="0" indent="0" algn="ctr" defTabSz="1218987"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保守サポート</a:t>
            </a:r>
          </a:p>
        </p:txBody>
      </p:sp>
      <p:sp>
        <p:nvSpPr>
          <p:cNvPr id="38" name="テキスト ボックス 54">
            <a:extLst>
              <a:ext uri="{FF2B5EF4-FFF2-40B4-BE49-F238E27FC236}">
                <a16:creationId xmlns:a16="http://schemas.microsoft.com/office/drawing/2014/main" id="{9F900B23-C2C0-4596-A113-AE074F54B6D1}"/>
              </a:ext>
            </a:extLst>
          </p:cNvPr>
          <p:cNvSpPr txBox="1"/>
          <p:nvPr/>
        </p:nvSpPr>
        <p:spPr>
          <a:xfrm>
            <a:off x="4275500" y="5754176"/>
            <a:ext cx="839989" cy="400110"/>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HW/SW</a:t>
            </a:r>
          </a:p>
          <a:p>
            <a:pPr marL="0" marR="0" lvl="0" indent="0" algn="ctr" defTabSz="1218987"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保守サポート</a:t>
            </a:r>
          </a:p>
        </p:txBody>
      </p:sp>
      <p:sp>
        <p:nvSpPr>
          <p:cNvPr id="39" name="テキスト ボックス 55">
            <a:extLst>
              <a:ext uri="{FF2B5EF4-FFF2-40B4-BE49-F238E27FC236}">
                <a16:creationId xmlns:a16="http://schemas.microsoft.com/office/drawing/2014/main" id="{B233CFD9-CB39-43D0-9701-958ED918D2E5}"/>
              </a:ext>
            </a:extLst>
          </p:cNvPr>
          <p:cNvSpPr txBox="1"/>
          <p:nvPr/>
        </p:nvSpPr>
        <p:spPr>
          <a:xfrm>
            <a:off x="506788" y="3820789"/>
            <a:ext cx="4965098" cy="276999"/>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1</a:t>
            </a: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年目　　　  </a:t>
            </a:r>
            <a:r>
              <a:rPr kumimoji="1" lang="en-US" altLang="ja-JP"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2</a:t>
            </a: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年目　　　 </a:t>
            </a:r>
            <a:r>
              <a:rPr kumimoji="1" lang="en-US" altLang="ja-JP"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3</a:t>
            </a: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年目　　　  </a:t>
            </a:r>
            <a:r>
              <a:rPr kumimoji="1" lang="en-US" altLang="ja-JP"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4</a:t>
            </a: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年目       </a:t>
            </a:r>
            <a:r>
              <a:rPr kumimoji="1" lang="en-US" altLang="ja-JP"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5</a:t>
            </a: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年目      </a:t>
            </a:r>
            <a:r>
              <a:rPr kumimoji="1" lang="en-US" altLang="ja-JP"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6</a:t>
            </a: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年目　　　　</a:t>
            </a:r>
          </a:p>
        </p:txBody>
      </p:sp>
      <p:sp>
        <p:nvSpPr>
          <p:cNvPr id="40" name="テキスト ボックス 56">
            <a:extLst>
              <a:ext uri="{FF2B5EF4-FFF2-40B4-BE49-F238E27FC236}">
                <a16:creationId xmlns:a16="http://schemas.microsoft.com/office/drawing/2014/main" id="{86A88D02-7ED6-400D-9CCD-35FC5C380616}"/>
              </a:ext>
            </a:extLst>
          </p:cNvPr>
          <p:cNvSpPr txBox="1"/>
          <p:nvPr/>
        </p:nvSpPr>
        <p:spPr>
          <a:xfrm>
            <a:off x="487276" y="6150526"/>
            <a:ext cx="4965098" cy="276999"/>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1</a:t>
            </a: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年目　　　  </a:t>
            </a:r>
            <a:r>
              <a:rPr kumimoji="1" lang="en-US" altLang="ja-JP"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2</a:t>
            </a: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年目　　　 </a:t>
            </a:r>
            <a:r>
              <a:rPr kumimoji="1" lang="en-US" altLang="ja-JP"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3</a:t>
            </a: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年目　　　  </a:t>
            </a:r>
            <a:r>
              <a:rPr kumimoji="1" lang="en-US" altLang="ja-JP"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4</a:t>
            </a: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年目       </a:t>
            </a:r>
            <a:r>
              <a:rPr kumimoji="1" lang="en-US" altLang="ja-JP"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5</a:t>
            </a: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年目      </a:t>
            </a:r>
            <a:r>
              <a:rPr kumimoji="1" lang="en-US" altLang="ja-JP"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6</a:t>
            </a: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年目　　　　</a:t>
            </a:r>
          </a:p>
        </p:txBody>
      </p:sp>
      <p:sp>
        <p:nvSpPr>
          <p:cNvPr id="41" name="テキスト ボックス 57">
            <a:extLst>
              <a:ext uri="{FF2B5EF4-FFF2-40B4-BE49-F238E27FC236}">
                <a16:creationId xmlns:a16="http://schemas.microsoft.com/office/drawing/2014/main" id="{ED34FC78-2813-49B4-9B63-B254AA5D1732}"/>
              </a:ext>
            </a:extLst>
          </p:cNvPr>
          <p:cNvSpPr txBox="1"/>
          <p:nvPr/>
        </p:nvSpPr>
        <p:spPr>
          <a:xfrm>
            <a:off x="170397" y="874593"/>
            <a:ext cx="5628060" cy="338554"/>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■システム買い取り型のお支払いイメージ（設備投資</a:t>
            </a:r>
            <a:r>
              <a:rPr kumimoji="1" lang="en-US" altLang="ja-JP"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CAPEX</a:t>
            </a:r>
            <a:r>
              <a:rPr kumimoji="1" lang="ja-JP" altLang="en-US"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a:t>
            </a:r>
          </a:p>
        </p:txBody>
      </p:sp>
      <p:sp>
        <p:nvSpPr>
          <p:cNvPr id="42" name="テキスト ボックス 58">
            <a:extLst>
              <a:ext uri="{FF2B5EF4-FFF2-40B4-BE49-F238E27FC236}">
                <a16:creationId xmlns:a16="http://schemas.microsoft.com/office/drawing/2014/main" id="{A50C369C-D9E9-486E-8F79-E3C25E39394A}"/>
              </a:ext>
            </a:extLst>
          </p:cNvPr>
          <p:cNvSpPr txBox="1"/>
          <p:nvPr/>
        </p:nvSpPr>
        <p:spPr>
          <a:xfrm>
            <a:off x="267209" y="4517827"/>
            <a:ext cx="5522369" cy="338554"/>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a:t>
            </a:r>
            <a:r>
              <a:rPr kumimoji="1" lang="en-US" altLang="ja-JP"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TruScale</a:t>
            </a:r>
            <a:r>
              <a:rPr kumimoji="1" lang="ja-JP" altLang="en-US"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サービスのお支払いイメージ（設備使用</a:t>
            </a:r>
            <a:r>
              <a:rPr kumimoji="1" lang="en-US" altLang="ja-JP"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OPEX</a:t>
            </a:r>
            <a:r>
              <a:rPr kumimoji="1" lang="ja-JP" altLang="en-US"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a:t>
            </a:r>
          </a:p>
        </p:txBody>
      </p:sp>
      <p:sp>
        <p:nvSpPr>
          <p:cNvPr id="43" name="Content Placeholder 3">
            <a:extLst>
              <a:ext uri="{FF2B5EF4-FFF2-40B4-BE49-F238E27FC236}">
                <a16:creationId xmlns:a16="http://schemas.microsoft.com/office/drawing/2014/main" id="{EC652521-BB51-4780-8356-B973AC51B9A3}"/>
              </a:ext>
            </a:extLst>
          </p:cNvPr>
          <p:cNvSpPr txBox="1">
            <a:spLocks/>
          </p:cNvSpPr>
          <p:nvPr/>
        </p:nvSpPr>
        <p:spPr bwMode="gray">
          <a:xfrm>
            <a:off x="6260703" y="1019303"/>
            <a:ext cx="5594285" cy="2306781"/>
          </a:xfrm>
          <a:prstGeom prst="rect">
            <a:avLst/>
          </a:prstGeom>
        </p:spPr>
        <p:txBody>
          <a:bodyPr lIns="0" tIns="0" rIns="0" bIns="0"/>
          <a:lstStyle>
            <a:lvl1pPr marL="171450" indent="-171450" algn="l" defTabSz="1218987" rtl="0" eaLnBrk="1" latinLnBrk="0" hangingPunct="1">
              <a:lnSpc>
                <a:spcPct val="90000"/>
              </a:lnSpc>
              <a:spcBef>
                <a:spcPts val="500"/>
              </a:spcBef>
              <a:buClrTx/>
              <a:buFont typeface="Arial" panose="020B0604020202020204" pitchFamily="34" charset="0"/>
              <a:buChar char="•"/>
              <a:defRPr sz="2400" kern="1200">
                <a:solidFill>
                  <a:schemeClr val="tx1"/>
                </a:solidFill>
                <a:latin typeface="Arial" pitchFamily="34" charset="0"/>
                <a:ea typeface="+mn-ea"/>
                <a:cs typeface="Arial" pitchFamily="34" charset="0"/>
              </a:defRPr>
            </a:lvl1pPr>
            <a:lvl2pPr marL="609493" indent="-228560" algn="l" defTabSz="1218987" rtl="0" eaLnBrk="1" latinLnBrk="0" hangingPunct="1">
              <a:lnSpc>
                <a:spcPct val="90000"/>
              </a:lnSpc>
              <a:spcBef>
                <a:spcPts val="500"/>
              </a:spcBef>
              <a:buClrTx/>
              <a:buFont typeface="Arial" pitchFamily="34" charset="0"/>
              <a:buChar char="–"/>
              <a:defRPr sz="2000" kern="1200">
                <a:solidFill>
                  <a:schemeClr val="tx1"/>
                </a:solidFill>
                <a:latin typeface="Arial" pitchFamily="34" charset="0"/>
                <a:ea typeface="+mn-ea"/>
                <a:cs typeface="Arial" pitchFamily="34" charset="0"/>
              </a:defRPr>
            </a:lvl2pPr>
            <a:lvl3pPr marL="835938" indent="-150258" algn="l" defTabSz="1218987" rtl="0" eaLnBrk="1" latinLnBrk="0" hangingPunct="1">
              <a:lnSpc>
                <a:spcPct val="90000"/>
              </a:lnSpc>
              <a:spcBef>
                <a:spcPts val="500"/>
              </a:spcBef>
              <a:buClrTx/>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147033" indent="-156606" algn="l" defTabSz="1218987" rtl="0" eaLnBrk="1" latinLnBrk="0" hangingPunct="1">
              <a:lnSpc>
                <a:spcPct val="90000"/>
              </a:lnSpc>
              <a:spcBef>
                <a:spcPts val="500"/>
              </a:spcBef>
              <a:buClrTx/>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1445431" indent="-150258" algn="l" defTabSz="1218987" rtl="0" eaLnBrk="1" latinLnBrk="0" hangingPunct="1">
              <a:lnSpc>
                <a:spcPct val="90000"/>
              </a:lnSpc>
              <a:spcBef>
                <a:spcPts val="500"/>
              </a:spcBef>
              <a:buClrTx/>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3352213"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218987"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■特徴</a:t>
            </a:r>
            <a:endParaRPr kumimoji="0" lang="en-US" altLang="ja-JP"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endParaRPr>
          </a:p>
          <a:p>
            <a:pPr marL="0" marR="0" lvl="0" indent="0" algn="l" defTabSz="1218987"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ja-JP" altLang="en-US" sz="1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・使用電力量に沿った</a:t>
            </a:r>
            <a:r>
              <a:rPr kumimoji="1" lang="ja-JP" altLang="en-US" sz="1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従量課金又は</a:t>
            </a:r>
            <a:r>
              <a:rPr kumimoji="0" lang="en-US" altLang="ja-JP" sz="1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100%</a:t>
            </a:r>
            <a:r>
              <a:rPr kumimoji="0" lang="ja-JP" altLang="en-US" sz="1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固定</a:t>
            </a:r>
            <a:endParaRPr kumimoji="0" lang="en-US" altLang="ja-JP" sz="1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endParaRPr>
          </a:p>
          <a:p>
            <a:pPr marL="0" marR="0" lvl="0" indent="0" algn="l" defTabSz="1218987"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ja-JP" altLang="en-US" sz="1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a:t>
            </a:r>
            <a:r>
              <a:rPr kumimoji="0" lang="en-US" altLang="ja-JP" sz="1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HW/SW/</a:t>
            </a:r>
            <a:r>
              <a:rPr kumimoji="0" lang="ja-JP" altLang="en-US" sz="1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保守費用部分分割、構築費用は一括での支払い</a:t>
            </a:r>
            <a:endParaRPr kumimoji="0" lang="en-US" altLang="ja-JP" sz="1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endParaRPr>
          </a:p>
          <a:p>
            <a:pPr marL="0" marR="0" lvl="0" indent="0" algn="l" defTabSz="1218987"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ja-JP" altLang="en-US" sz="1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・御見積は都度対応</a:t>
            </a:r>
            <a:r>
              <a:rPr kumimoji="0" lang="en-US" altLang="ja-JP" sz="1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a:t>
            </a:r>
            <a:r>
              <a:rPr kumimoji="0" lang="ja-JP" altLang="en-US" sz="1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構成、契約電力により異なるため</a:t>
            </a:r>
            <a:r>
              <a:rPr kumimoji="0" lang="en-US" altLang="ja-JP" sz="1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a:t>
            </a:r>
          </a:p>
          <a:p>
            <a:pPr marL="0" marR="0" lvl="0" indent="0" algn="l" defTabSz="1218987"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ja-JP" altLang="en-US" sz="1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・四半期に一度ヘルスチェックレポート、サマリーレポートを提出</a:t>
            </a:r>
            <a:endParaRPr kumimoji="0" lang="en-US" altLang="ja-JP" sz="1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endParaRPr>
          </a:p>
          <a:p>
            <a:pPr marL="0" marR="0" lvl="0" indent="0" algn="l" defTabSz="1218987"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ja-JP" altLang="en-US" sz="1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・管理ノードが必要</a:t>
            </a:r>
            <a:r>
              <a:rPr kumimoji="0" lang="en-US" altLang="ja-JP" sz="1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a:t>
            </a:r>
            <a:r>
              <a:rPr kumimoji="0" lang="ja-JP" altLang="en-US" sz="1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ここを介して機器監視</a:t>
            </a:r>
            <a:r>
              <a:rPr kumimoji="0" lang="en-US" altLang="ja-JP" sz="1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a:t>
            </a:r>
          </a:p>
          <a:p>
            <a:pPr marL="0" marR="0" lvl="0" indent="0" algn="l" defTabSz="1218987"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ja-JP" altLang="en-US" sz="1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・マネージドサービスによるリモート監視</a:t>
            </a:r>
            <a:endParaRPr kumimoji="0" lang="en-US" altLang="ja-JP" sz="1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endParaRPr>
          </a:p>
          <a:p>
            <a:pPr marL="0" marR="0" lvl="0" indent="0" algn="l" defTabSz="1218987"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ja-JP" altLang="en-US" sz="1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a:t>
            </a:r>
            <a:r>
              <a:rPr kumimoji="0" lang="en-US" altLang="ja-JP" sz="1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CSM</a:t>
            </a:r>
            <a:r>
              <a:rPr kumimoji="0" lang="ja-JP" altLang="en-US" sz="1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（カスタマー・サクセス・マネージャー）による運用支援</a:t>
            </a:r>
            <a:endParaRPr kumimoji="0" lang="en-US" altLang="ja-JP" sz="1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endParaRPr>
          </a:p>
          <a:p>
            <a:pPr marL="0" marR="0" lvl="0" indent="0" algn="l" defTabSz="1218987"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altLang="ja-JP"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endParaRPr>
          </a:p>
          <a:p>
            <a:pPr marL="0" marR="0" lvl="0" indent="0" algn="l" defTabSz="1218987"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altLang="ja-JP"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※CSM</a:t>
            </a:r>
            <a:r>
              <a:rPr kumimoji="0"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：専任のカスタマサクセスマネージャをアサイン致します。システムの安定稼働のためにバックヤードのリモート監視組織と連携しお客様システムの安定稼働が出来るように努めます。</a:t>
            </a:r>
            <a:endParaRPr kumimoji="0" lang="en-US" altLang="ja-JP" sz="1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endParaRPr>
          </a:p>
        </p:txBody>
      </p:sp>
      <p:sp>
        <p:nvSpPr>
          <p:cNvPr id="44" name="矢印: 上 60">
            <a:extLst>
              <a:ext uri="{FF2B5EF4-FFF2-40B4-BE49-F238E27FC236}">
                <a16:creationId xmlns:a16="http://schemas.microsoft.com/office/drawing/2014/main" id="{423EFF53-4980-41DE-842B-1C38B6AA0E3A}"/>
              </a:ext>
            </a:extLst>
          </p:cNvPr>
          <p:cNvSpPr/>
          <p:nvPr/>
        </p:nvSpPr>
        <p:spPr>
          <a:xfrm rot="10800000">
            <a:off x="2554993" y="4078665"/>
            <a:ext cx="391886" cy="436990"/>
          </a:xfrm>
          <a:prstGeom prst="upArrow">
            <a:avLst/>
          </a:prstGeom>
          <a:solidFill>
            <a:srgbClr val="6F717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err="1">
              <a:ln>
                <a:noFill/>
              </a:ln>
              <a:solidFill>
                <a:prstClr val="white"/>
              </a:solidFill>
              <a:effectLst/>
              <a:uLnTx/>
              <a:uFillTx/>
              <a:latin typeface="Arial"/>
              <a:ea typeface="ＭＳ Ｐゴシック" panose="020B0600070205080204" pitchFamily="50" charset="-128"/>
              <a:cs typeface="+mn-cs"/>
            </a:endParaRPr>
          </a:p>
        </p:txBody>
      </p:sp>
      <p:pic>
        <p:nvPicPr>
          <p:cNvPr id="45" name="Picture 8" descr="Related image">
            <a:extLst>
              <a:ext uri="{FF2B5EF4-FFF2-40B4-BE49-F238E27FC236}">
                <a16:creationId xmlns:a16="http://schemas.microsoft.com/office/drawing/2014/main" id="{1774F2C0-1518-410C-A71D-4187D0F56AB2}"/>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l="5261" t="3507" r="73936" b="74875"/>
          <a:stretch/>
        </p:blipFill>
        <p:spPr bwMode="auto">
          <a:xfrm>
            <a:off x="6152101" y="4487636"/>
            <a:ext cx="916713" cy="952632"/>
          </a:xfrm>
          <a:prstGeom prst="rect">
            <a:avLst/>
          </a:prstGeom>
          <a:noFill/>
          <a:extLst>
            <a:ext uri="{909E8E84-426E-40DD-AFC4-6F175D3DCCD1}">
              <a14:hiddenFill xmlns:a14="http://schemas.microsoft.com/office/drawing/2010/main">
                <a:solidFill>
                  <a:srgbClr val="FFFFFF"/>
                </a:solidFill>
              </a14:hiddenFill>
            </a:ext>
          </a:extLst>
        </p:spPr>
      </p:pic>
      <p:sp>
        <p:nvSpPr>
          <p:cNvPr id="46" name="Rectangle 7">
            <a:extLst>
              <a:ext uri="{FF2B5EF4-FFF2-40B4-BE49-F238E27FC236}">
                <a16:creationId xmlns:a16="http://schemas.microsoft.com/office/drawing/2014/main" id="{678AFB6E-FC91-4216-80AD-1B33739FD4F2}"/>
              </a:ext>
            </a:extLst>
          </p:cNvPr>
          <p:cNvSpPr/>
          <p:nvPr/>
        </p:nvSpPr>
        <p:spPr>
          <a:xfrm>
            <a:off x="6091231" y="5495238"/>
            <a:ext cx="1122436" cy="4932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サーバ</a:t>
            </a:r>
            <a:endParaRPr kumimoji="0" lang="en-US" altLang="ja-JP" sz="10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ストレージ</a:t>
            </a:r>
            <a:endParaRPr kumimoji="0" lang="en-US" altLang="ja-JP" sz="10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ネットワーク</a:t>
            </a:r>
            <a:endParaRPr kumimoji="0" lang="en-US" sz="10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7" name="Rectangle 42">
            <a:extLst>
              <a:ext uri="{FF2B5EF4-FFF2-40B4-BE49-F238E27FC236}">
                <a16:creationId xmlns:a16="http://schemas.microsoft.com/office/drawing/2014/main" id="{D88FE416-9F4C-4A67-9BBE-F9AF12CAB029}"/>
              </a:ext>
            </a:extLst>
          </p:cNvPr>
          <p:cNvSpPr/>
          <p:nvPr/>
        </p:nvSpPr>
        <p:spPr>
          <a:xfrm>
            <a:off x="7690399" y="5495237"/>
            <a:ext cx="924711" cy="4932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月単位の電力消費計測</a:t>
            </a:r>
            <a:endParaRPr kumimoji="0" lang="en-US" sz="10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pic>
        <p:nvPicPr>
          <p:cNvPr id="48" name="Picture 2" descr="https://www3.lenovo.com/medias/lenovo-systems-software-management-xclarity-intro.png?context=bWFzdGVyfHJvb3R8NjY0OXxpbWFnZS9wbmd8aDI2L2hlMS85NDQ4OTkwODAxOTUwLnBuZ3xjZTdiOWJhNDViMTVhMjJjNTFiMWRmNzlhMDFkYzRmN2NkNGJjMzk1NTUxN2ZhYjExYWU1MDJlYmUyNGJkYjIw">
            <a:extLst>
              <a:ext uri="{FF2B5EF4-FFF2-40B4-BE49-F238E27FC236}">
                <a16:creationId xmlns:a16="http://schemas.microsoft.com/office/drawing/2014/main" id="{6230B5C7-A5B5-4036-82B8-C4B5786689FD}"/>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633547" y="4609040"/>
            <a:ext cx="924711" cy="768275"/>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2">
            <a:extLst>
              <a:ext uri="{FF2B5EF4-FFF2-40B4-BE49-F238E27FC236}">
                <a16:creationId xmlns:a16="http://schemas.microsoft.com/office/drawing/2014/main" id="{3CCF6BAF-9805-4E1C-A96D-FA0DECDFA962}"/>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b="31330"/>
          <a:stretch/>
        </p:blipFill>
        <p:spPr>
          <a:xfrm>
            <a:off x="9464047" y="4528902"/>
            <a:ext cx="464455" cy="456884"/>
          </a:xfrm>
          <a:prstGeom prst="rect">
            <a:avLst/>
          </a:prstGeom>
        </p:spPr>
      </p:pic>
      <p:pic>
        <p:nvPicPr>
          <p:cNvPr id="50" name="Picture 8" descr="Related image">
            <a:extLst>
              <a:ext uri="{FF2B5EF4-FFF2-40B4-BE49-F238E27FC236}">
                <a16:creationId xmlns:a16="http://schemas.microsoft.com/office/drawing/2014/main" id="{1C50A7AB-D463-4238-BB66-7A5F696FEC34}"/>
              </a:ext>
            </a:extLst>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l="27683" t="5875" r="51514" b="72507"/>
          <a:stretch/>
        </p:blipFill>
        <p:spPr bwMode="auto">
          <a:xfrm>
            <a:off x="9057972" y="4476005"/>
            <a:ext cx="913918" cy="949727"/>
          </a:xfrm>
          <a:prstGeom prst="rect">
            <a:avLst/>
          </a:prstGeom>
          <a:noFill/>
          <a:extLst>
            <a:ext uri="{909E8E84-426E-40DD-AFC4-6F175D3DCCD1}">
              <a14:hiddenFill xmlns:a14="http://schemas.microsoft.com/office/drawing/2010/main">
                <a:solidFill>
                  <a:srgbClr val="FFFFFF"/>
                </a:solidFill>
              </a14:hiddenFill>
            </a:ext>
          </a:extLst>
        </p:spPr>
      </p:pic>
      <p:sp>
        <p:nvSpPr>
          <p:cNvPr id="51" name="Rectangle 43">
            <a:extLst>
              <a:ext uri="{FF2B5EF4-FFF2-40B4-BE49-F238E27FC236}">
                <a16:creationId xmlns:a16="http://schemas.microsoft.com/office/drawing/2014/main" id="{7E12019D-A95B-42F2-B707-B0C55992C03E}"/>
              </a:ext>
            </a:extLst>
          </p:cNvPr>
          <p:cNvSpPr/>
          <p:nvPr/>
        </p:nvSpPr>
        <p:spPr>
          <a:xfrm>
            <a:off x="9320762" y="5478629"/>
            <a:ext cx="804292" cy="46147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お客様ポータル</a:t>
            </a:r>
            <a:endParaRPr kumimoji="0" 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pic>
        <p:nvPicPr>
          <p:cNvPr id="52" name="Picture 21">
            <a:extLst>
              <a:ext uri="{FF2B5EF4-FFF2-40B4-BE49-F238E27FC236}">
                <a16:creationId xmlns:a16="http://schemas.microsoft.com/office/drawing/2014/main" id="{3615EB31-C792-4588-A3F3-72A8EF5FCAC0}"/>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b="54727"/>
          <a:stretch/>
        </p:blipFill>
        <p:spPr>
          <a:xfrm>
            <a:off x="9526356" y="4306775"/>
            <a:ext cx="969268" cy="6285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3" name="Rectangle 30">
            <a:extLst>
              <a:ext uri="{FF2B5EF4-FFF2-40B4-BE49-F238E27FC236}">
                <a16:creationId xmlns:a16="http://schemas.microsoft.com/office/drawing/2014/main" id="{6B398D2F-031D-4F56-B436-E02184A46486}"/>
              </a:ext>
            </a:extLst>
          </p:cNvPr>
          <p:cNvSpPr/>
          <p:nvPr/>
        </p:nvSpPr>
        <p:spPr>
          <a:xfrm>
            <a:off x="10931528" y="5495236"/>
            <a:ext cx="979068" cy="45388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レノボ</a:t>
            </a:r>
            <a:endParaRPr kumimoji="0" lang="en-US" altLang="ja-JP"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請求システム</a:t>
            </a:r>
            <a:endParaRPr kumimoji="0" 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pic>
        <p:nvPicPr>
          <p:cNvPr id="54" name="Picture 10" descr="Related image">
            <a:extLst>
              <a:ext uri="{FF2B5EF4-FFF2-40B4-BE49-F238E27FC236}">
                <a16:creationId xmlns:a16="http://schemas.microsoft.com/office/drawing/2014/main" id="{8ECCB00D-4C0D-4DD1-B780-10F65BBDA4EB}"/>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1069745" y="4403476"/>
            <a:ext cx="702635" cy="702635"/>
          </a:xfrm>
          <a:prstGeom prst="rect">
            <a:avLst/>
          </a:prstGeom>
          <a:noFill/>
          <a:extLst>
            <a:ext uri="{909E8E84-426E-40DD-AFC4-6F175D3DCCD1}">
              <a14:hiddenFill xmlns:a14="http://schemas.microsoft.com/office/drawing/2010/main">
                <a:solidFill>
                  <a:srgbClr val="FFFFFF"/>
                </a:solidFill>
              </a14:hiddenFill>
            </a:ext>
          </a:extLst>
        </p:spPr>
      </p:pic>
      <p:sp>
        <p:nvSpPr>
          <p:cNvPr id="55" name="矢印: 右 71">
            <a:extLst>
              <a:ext uri="{FF2B5EF4-FFF2-40B4-BE49-F238E27FC236}">
                <a16:creationId xmlns:a16="http://schemas.microsoft.com/office/drawing/2014/main" id="{0490C560-188F-442B-B69D-C47AA5296532}"/>
              </a:ext>
            </a:extLst>
          </p:cNvPr>
          <p:cNvSpPr/>
          <p:nvPr/>
        </p:nvSpPr>
        <p:spPr>
          <a:xfrm>
            <a:off x="8739839" y="4687522"/>
            <a:ext cx="297076" cy="411546"/>
          </a:xfrm>
          <a:prstGeom prst="rightArrow">
            <a:avLst/>
          </a:prstGeom>
          <a:ln/>
        </p:spPr>
        <p:style>
          <a:lnRef idx="2">
            <a:schemeClr val="dk1"/>
          </a:lnRef>
          <a:fillRef idx="1">
            <a:schemeClr val="lt1"/>
          </a:fillRef>
          <a:effectRef idx="0">
            <a:schemeClr val="dk1"/>
          </a:effectRef>
          <a:fontRef idx="minor">
            <a:schemeClr val="dk1"/>
          </a:fontRef>
        </p:style>
        <p:txBody>
          <a:bodyPr lIns="182880" tIns="182880" rIns="182880" bIns="182880" rtlCol="0" anchor="t"/>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err="1">
              <a:ln>
                <a:noFill/>
              </a:ln>
              <a:solidFill>
                <a:prstClr val="white"/>
              </a:solidFill>
              <a:effectLst/>
              <a:uLnTx/>
              <a:uFillTx/>
              <a:latin typeface="Arial"/>
              <a:ea typeface="ＭＳ Ｐゴシック" panose="020B0600070205080204" pitchFamily="50" charset="-128"/>
              <a:cs typeface="+mn-cs"/>
            </a:endParaRPr>
          </a:p>
        </p:txBody>
      </p:sp>
      <p:sp>
        <p:nvSpPr>
          <p:cNvPr id="56" name="矢印: 右 72">
            <a:extLst>
              <a:ext uri="{FF2B5EF4-FFF2-40B4-BE49-F238E27FC236}">
                <a16:creationId xmlns:a16="http://schemas.microsoft.com/office/drawing/2014/main" id="{62B55577-D158-4F7C-8494-DEB33BC244B7}"/>
              </a:ext>
            </a:extLst>
          </p:cNvPr>
          <p:cNvSpPr/>
          <p:nvPr/>
        </p:nvSpPr>
        <p:spPr>
          <a:xfrm>
            <a:off x="10668376" y="4683355"/>
            <a:ext cx="297076" cy="411546"/>
          </a:xfrm>
          <a:prstGeom prst="rightArrow">
            <a:avLst/>
          </a:prstGeom>
          <a:ln/>
        </p:spPr>
        <p:style>
          <a:lnRef idx="2">
            <a:schemeClr val="dk1"/>
          </a:lnRef>
          <a:fillRef idx="1">
            <a:schemeClr val="lt1"/>
          </a:fillRef>
          <a:effectRef idx="0">
            <a:schemeClr val="dk1"/>
          </a:effectRef>
          <a:fontRef idx="minor">
            <a:schemeClr val="dk1"/>
          </a:fontRef>
        </p:style>
        <p:txBody>
          <a:bodyPr lIns="182880" tIns="182880" rIns="182880" bIns="182880" rtlCol="0" anchor="t"/>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err="1">
              <a:ln>
                <a:noFill/>
              </a:ln>
              <a:solidFill>
                <a:prstClr val="white"/>
              </a:solidFill>
              <a:effectLst/>
              <a:uLnTx/>
              <a:uFillTx/>
              <a:latin typeface="Arial"/>
              <a:ea typeface="ＭＳ Ｐゴシック" panose="020B0600070205080204" pitchFamily="50" charset="-128"/>
              <a:cs typeface="+mn-cs"/>
            </a:endParaRPr>
          </a:p>
        </p:txBody>
      </p:sp>
      <p:sp>
        <p:nvSpPr>
          <p:cNvPr id="57" name="矢印: 右 73">
            <a:extLst>
              <a:ext uri="{FF2B5EF4-FFF2-40B4-BE49-F238E27FC236}">
                <a16:creationId xmlns:a16="http://schemas.microsoft.com/office/drawing/2014/main" id="{91CCE3E9-5C28-43CE-B888-577AF502FAFC}"/>
              </a:ext>
            </a:extLst>
          </p:cNvPr>
          <p:cNvSpPr/>
          <p:nvPr/>
        </p:nvSpPr>
        <p:spPr>
          <a:xfrm>
            <a:off x="7197949" y="4709291"/>
            <a:ext cx="297076" cy="411546"/>
          </a:xfrm>
          <a:prstGeom prst="rightArrow">
            <a:avLst/>
          </a:prstGeom>
          <a:ln/>
        </p:spPr>
        <p:style>
          <a:lnRef idx="2">
            <a:schemeClr val="dk1"/>
          </a:lnRef>
          <a:fillRef idx="1">
            <a:schemeClr val="lt1"/>
          </a:fillRef>
          <a:effectRef idx="0">
            <a:schemeClr val="dk1"/>
          </a:effectRef>
          <a:fontRef idx="minor">
            <a:schemeClr val="dk1"/>
          </a:fontRef>
        </p:style>
        <p:txBody>
          <a:bodyPr lIns="182880" tIns="182880" rIns="182880" bIns="182880" rtlCol="0" anchor="t"/>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err="1">
              <a:ln>
                <a:noFill/>
              </a:ln>
              <a:solidFill>
                <a:prstClr val="white"/>
              </a:solidFill>
              <a:effectLst/>
              <a:uLnTx/>
              <a:uFillTx/>
              <a:latin typeface="Arial"/>
              <a:ea typeface="ＭＳ Ｐゴシック" panose="020B0600070205080204" pitchFamily="50" charset="-128"/>
              <a:cs typeface="+mn-cs"/>
            </a:endParaRPr>
          </a:p>
        </p:txBody>
      </p:sp>
      <p:sp>
        <p:nvSpPr>
          <p:cNvPr id="58" name="右中かっこ 74">
            <a:extLst>
              <a:ext uri="{FF2B5EF4-FFF2-40B4-BE49-F238E27FC236}">
                <a16:creationId xmlns:a16="http://schemas.microsoft.com/office/drawing/2014/main" id="{F117347F-1DBF-4E28-B7C4-C8E8B41004A9}"/>
              </a:ext>
            </a:extLst>
          </p:cNvPr>
          <p:cNvSpPr/>
          <p:nvPr/>
        </p:nvSpPr>
        <p:spPr>
          <a:xfrm>
            <a:off x="6968191" y="4504539"/>
            <a:ext cx="141622" cy="872776"/>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a:ln>
                <a:noFill/>
              </a:ln>
              <a:solidFill>
                <a:prstClr val="white"/>
              </a:solidFill>
              <a:effectLst/>
              <a:uLnTx/>
              <a:uFillTx/>
              <a:latin typeface="Arial"/>
              <a:ea typeface="ＭＳ Ｐゴシック" panose="020B0600070205080204" pitchFamily="50" charset="-128"/>
              <a:cs typeface="+mn-cs"/>
            </a:endParaRPr>
          </a:p>
        </p:txBody>
      </p:sp>
      <p:sp>
        <p:nvSpPr>
          <p:cNvPr id="59" name="テキスト ボックス 75">
            <a:extLst>
              <a:ext uri="{FF2B5EF4-FFF2-40B4-BE49-F238E27FC236}">
                <a16:creationId xmlns:a16="http://schemas.microsoft.com/office/drawing/2014/main" id="{222C2E53-4B50-46F1-AA1D-D9B151E39994}"/>
              </a:ext>
            </a:extLst>
          </p:cNvPr>
          <p:cNvSpPr txBox="1"/>
          <p:nvPr/>
        </p:nvSpPr>
        <p:spPr>
          <a:xfrm>
            <a:off x="7740405" y="4310382"/>
            <a:ext cx="817853" cy="261610"/>
          </a:xfrm>
          <a:prstGeom prst="rect">
            <a:avLst/>
          </a:prstGeom>
          <a:noFill/>
        </p:spPr>
        <p:txBody>
          <a:bodyPr wrap="non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管理サーバ</a:t>
            </a:r>
            <a:endParaRPr kumimoji="1" lang="ja-JP" altLang="en-US" sz="2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endParaRPr>
          </a:p>
        </p:txBody>
      </p:sp>
      <p:sp>
        <p:nvSpPr>
          <p:cNvPr id="60" name="テキスト ボックス 76">
            <a:extLst>
              <a:ext uri="{FF2B5EF4-FFF2-40B4-BE49-F238E27FC236}">
                <a16:creationId xmlns:a16="http://schemas.microsoft.com/office/drawing/2014/main" id="{8F4CC43C-F084-4411-AEA3-109A89B15858}"/>
              </a:ext>
            </a:extLst>
          </p:cNvPr>
          <p:cNvSpPr txBox="1"/>
          <p:nvPr/>
        </p:nvSpPr>
        <p:spPr>
          <a:xfrm>
            <a:off x="7269117" y="6114027"/>
            <a:ext cx="4514478" cy="369332"/>
          </a:xfrm>
          <a:prstGeom prst="rect">
            <a:avLst/>
          </a:prstGeom>
          <a:noFill/>
        </p:spPr>
        <p:txBody>
          <a:bodyPr wrap="square">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利用した分を消費電力でモニター</a:t>
            </a:r>
            <a:endParaRPr kumimoji="0" lang="en-US" altLang="ja-JP"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 name="四角形: 角を丸くする 1">
            <a:extLst>
              <a:ext uri="{FF2B5EF4-FFF2-40B4-BE49-F238E27FC236}">
                <a16:creationId xmlns:a16="http://schemas.microsoft.com/office/drawing/2014/main" id="{2B6C6EEF-B22D-4C73-2808-6634CDAE4080}"/>
              </a:ext>
            </a:extLst>
          </p:cNvPr>
          <p:cNvSpPr/>
          <p:nvPr/>
        </p:nvSpPr>
        <p:spPr>
          <a:xfrm>
            <a:off x="11236036" y="66263"/>
            <a:ext cx="872405" cy="843420"/>
          </a:xfrm>
          <a:prstGeom prst="roundRect">
            <a:avLst/>
          </a:prstGeom>
          <a:solidFill>
            <a:srgbClr val="294E95"/>
          </a:solidFill>
          <a:ln w="25400" cap="flat" cmpd="sng" algn="ctr">
            <a:noFill/>
            <a:prstDash val="solid"/>
          </a:ln>
          <a:effectLst/>
        </p:spPr>
        <p:txBody>
          <a:bodyPr lIns="36000" tIns="0" rIns="36000" bIns="0"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05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サスティナ</a:t>
            </a:r>
            <a:br>
              <a:rPr kumimoji="1" lang="en-US" altLang="ja-JP" sz="105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br>
            <a:r>
              <a:rPr kumimoji="1" lang="ja-JP" altLang="en-US" sz="105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ビリティ</a:t>
            </a:r>
            <a:endParaRPr kumimoji="1" lang="en-US" altLang="ja-JP" sz="105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62" name="Slide Number Placeholder 5">
            <a:extLst>
              <a:ext uri="{FF2B5EF4-FFF2-40B4-BE49-F238E27FC236}">
                <a16:creationId xmlns:a16="http://schemas.microsoft.com/office/drawing/2014/main" id="{C3CBDCD1-D606-6A16-F033-8C192B72FDCC}"/>
              </a:ext>
            </a:extLst>
          </p:cNvPr>
          <p:cNvSpPr>
            <a:spLocks noGrp="1"/>
          </p:cNvSpPr>
          <p:nvPr>
            <p:ph type="sldNum" sz="quarter" idx="4"/>
          </p:nvPr>
        </p:nvSpPr>
        <p:spPr>
          <a:xfrm>
            <a:off x="11672569" y="6400800"/>
            <a:ext cx="439026" cy="155448"/>
          </a:xfrm>
          <a:prstGeom prst="rect">
            <a:avLst/>
          </a:prstGeom>
        </p:spPr>
        <p:txBody>
          <a:bodyPr vert="horz" lIns="0" tIns="0" rIns="0" bIns="0" rtlCol="0" anchor="ctr"/>
          <a:lstStyle>
            <a:lvl1pPr algn="ctr">
              <a:defRPr sz="1000">
                <a:solidFill>
                  <a:schemeClr val="bg1"/>
                </a:solidFill>
                <a:latin typeface="Arial" panose="020B0604020202020204" pitchFamily="34" charset="0"/>
                <a:cs typeface="Arial" panose="020B0604020202020204" pitchFamily="34" charset="0"/>
              </a:defRPr>
            </a:lvl1pPr>
          </a:lstStyle>
          <a:p>
            <a:fld id="{6D22F896-40B5-4ADD-8801-0D06FADFA095}" type="slidenum">
              <a:rPr lang="en-US" smtClean="0"/>
              <a:pPr/>
              <a:t>37</a:t>
            </a:fld>
            <a:endParaRPr lang="en-US" dirty="0"/>
          </a:p>
        </p:txBody>
      </p:sp>
    </p:spTree>
    <p:extLst>
      <p:ext uri="{BB962C8B-B14F-4D97-AF65-F5344CB8AC3E}">
        <p14:creationId xmlns:p14="http://schemas.microsoft.com/office/powerpoint/2010/main" val="2367218652"/>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矢印: 下 36">
            <a:extLst>
              <a:ext uri="{FF2B5EF4-FFF2-40B4-BE49-F238E27FC236}">
                <a16:creationId xmlns:a16="http://schemas.microsoft.com/office/drawing/2014/main" id="{21FE7176-5646-41C4-9AD4-687963AAEB15}"/>
              </a:ext>
            </a:extLst>
          </p:cNvPr>
          <p:cNvSpPr/>
          <p:nvPr/>
        </p:nvSpPr>
        <p:spPr>
          <a:xfrm rot="16200000">
            <a:off x="9829008" y="3067146"/>
            <a:ext cx="1498601" cy="3221034"/>
          </a:xfrm>
          <a:prstGeom prst="down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err="1">
              <a:ln>
                <a:noFill/>
              </a:ln>
              <a:solidFill>
                <a:prstClr val="white"/>
              </a:solidFill>
              <a:effectLst/>
              <a:uLnTx/>
              <a:uFillTx/>
              <a:latin typeface="Arial"/>
              <a:ea typeface="ＭＳ Ｐゴシック" panose="020B0600070205080204" pitchFamily="50" charset="-128"/>
              <a:cs typeface="+mn-cs"/>
            </a:endParaRPr>
          </a:p>
        </p:txBody>
      </p:sp>
      <p:sp>
        <p:nvSpPr>
          <p:cNvPr id="36" name="矢印: 下 35">
            <a:extLst>
              <a:ext uri="{FF2B5EF4-FFF2-40B4-BE49-F238E27FC236}">
                <a16:creationId xmlns:a16="http://schemas.microsoft.com/office/drawing/2014/main" id="{D74C56E5-7AFE-492A-9833-5FBE17DA4F1F}"/>
              </a:ext>
            </a:extLst>
          </p:cNvPr>
          <p:cNvSpPr/>
          <p:nvPr/>
        </p:nvSpPr>
        <p:spPr>
          <a:xfrm rot="16200000">
            <a:off x="9262329" y="917258"/>
            <a:ext cx="1498601" cy="2989897"/>
          </a:xfrm>
          <a:prstGeom prst="downArrow">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err="1">
              <a:ln>
                <a:noFill/>
              </a:ln>
              <a:solidFill>
                <a:prstClr val="white"/>
              </a:solidFill>
              <a:effectLst/>
              <a:uLnTx/>
              <a:uFillTx/>
              <a:latin typeface="Arial"/>
              <a:ea typeface="ＭＳ Ｐゴシック" panose="020B0600070205080204" pitchFamily="50" charset="-128"/>
              <a:cs typeface="+mn-cs"/>
            </a:endParaRPr>
          </a:p>
        </p:txBody>
      </p:sp>
      <p:sp>
        <p:nvSpPr>
          <p:cNvPr id="2" name="矢印: 下 1">
            <a:extLst>
              <a:ext uri="{FF2B5EF4-FFF2-40B4-BE49-F238E27FC236}">
                <a16:creationId xmlns:a16="http://schemas.microsoft.com/office/drawing/2014/main" id="{FB54C4F9-0D6A-408E-A1EF-4DC2FD4C11C8}"/>
              </a:ext>
            </a:extLst>
          </p:cNvPr>
          <p:cNvSpPr/>
          <p:nvPr/>
        </p:nvSpPr>
        <p:spPr>
          <a:xfrm rot="16200000">
            <a:off x="3571628" y="-1654916"/>
            <a:ext cx="1498601" cy="8159184"/>
          </a:xfrm>
          <a:prstGeom prst="downArrow">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err="1">
              <a:ln>
                <a:noFill/>
              </a:ln>
              <a:solidFill>
                <a:prstClr val="white"/>
              </a:solidFill>
              <a:effectLst/>
              <a:uLnTx/>
              <a:uFillTx/>
              <a:latin typeface="Arial"/>
              <a:ea typeface="ＭＳ Ｐゴシック" panose="020B0600070205080204" pitchFamily="50" charset="-128"/>
              <a:cs typeface="+mn-cs"/>
            </a:endParaRPr>
          </a:p>
        </p:txBody>
      </p:sp>
      <p:sp>
        <p:nvSpPr>
          <p:cNvPr id="24" name="Rectangle 45">
            <a:extLst>
              <a:ext uri="{FF2B5EF4-FFF2-40B4-BE49-F238E27FC236}">
                <a16:creationId xmlns:a16="http://schemas.microsoft.com/office/drawing/2014/main" id="{0EA02CFE-E138-49E9-BC53-6DEFE5770DF5}"/>
              </a:ext>
            </a:extLst>
          </p:cNvPr>
          <p:cNvSpPr/>
          <p:nvPr/>
        </p:nvSpPr>
        <p:spPr>
          <a:xfrm>
            <a:off x="350110" y="2134836"/>
            <a:ext cx="1435105" cy="521604"/>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altLang="ja-JP" sz="1200" b="1" i="0" u="none" strike="noStrike" kern="1200" cap="none" spc="0" normalizeH="0" baseline="0" noProof="0" dirty="0">
                <a:ln>
                  <a:noFill/>
                </a:ln>
                <a:solidFill>
                  <a:prstClr val="white"/>
                </a:solidFill>
                <a:effectLst/>
                <a:uLnTx/>
                <a:uFillTx/>
                <a:latin typeface="Arial"/>
                <a:ea typeface="ＭＳ Ｐゴシック" panose="020B0600070205080204" pitchFamily="50" charset="-128"/>
                <a:cs typeface="+mn-cs"/>
              </a:rPr>
              <a:t>1</a:t>
            </a:r>
            <a:r>
              <a:rPr kumimoji="0" lang="ja-JP" altLang="en-US" sz="1200" b="1" i="0" u="none" strike="noStrike" kern="1200" cap="none" spc="0" normalizeH="0" baseline="0" noProof="0" dirty="0">
                <a:ln>
                  <a:noFill/>
                </a:ln>
                <a:solidFill>
                  <a:prstClr val="white"/>
                </a:solidFill>
                <a:effectLst/>
                <a:uLnTx/>
                <a:uFillTx/>
                <a:latin typeface="Arial"/>
                <a:ea typeface="ＭＳ Ｐゴシック" panose="020B0600070205080204" pitchFamily="50" charset="-128"/>
                <a:cs typeface="+mn-cs"/>
              </a:rPr>
              <a:t>年目</a:t>
            </a:r>
            <a:endParaRPr kumimoji="0" lang="en-US" sz="1200" b="1" i="0" u="none" strike="noStrike" kern="1200" cap="none" spc="0" normalizeH="0" baseline="0" noProof="0" dirty="0">
              <a:ln>
                <a:noFill/>
              </a:ln>
              <a:solidFill>
                <a:prstClr val="white"/>
              </a:solidFill>
              <a:effectLst/>
              <a:uLnTx/>
              <a:uFillTx/>
              <a:latin typeface="Arial"/>
              <a:ea typeface="+mn-ea"/>
              <a:cs typeface="+mn-cs"/>
            </a:endParaRPr>
          </a:p>
        </p:txBody>
      </p:sp>
      <p:sp>
        <p:nvSpPr>
          <p:cNvPr id="25" name="Rectangle 45">
            <a:extLst>
              <a:ext uri="{FF2B5EF4-FFF2-40B4-BE49-F238E27FC236}">
                <a16:creationId xmlns:a16="http://schemas.microsoft.com/office/drawing/2014/main" id="{A2B29ED8-A3DA-4292-81F3-ED43D5D4091D}"/>
              </a:ext>
            </a:extLst>
          </p:cNvPr>
          <p:cNvSpPr/>
          <p:nvPr/>
        </p:nvSpPr>
        <p:spPr>
          <a:xfrm>
            <a:off x="1900549" y="2134836"/>
            <a:ext cx="1435105" cy="521604"/>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altLang="ja-JP" sz="1200" b="1" i="0" u="none" strike="noStrike" kern="1200" cap="none" spc="0" normalizeH="0" baseline="0" noProof="0" dirty="0">
                <a:ln>
                  <a:noFill/>
                </a:ln>
                <a:solidFill>
                  <a:prstClr val="white"/>
                </a:solidFill>
                <a:effectLst/>
                <a:uLnTx/>
                <a:uFillTx/>
                <a:latin typeface="Arial"/>
                <a:ea typeface="ＭＳ Ｐゴシック" panose="020B0600070205080204" pitchFamily="50" charset="-128"/>
                <a:cs typeface="+mn-cs"/>
              </a:rPr>
              <a:t>2</a:t>
            </a:r>
            <a:r>
              <a:rPr kumimoji="0" lang="ja-JP" altLang="en-US" sz="1200" b="1" i="0" u="none" strike="noStrike" kern="1200" cap="none" spc="0" normalizeH="0" baseline="0" noProof="0" dirty="0">
                <a:ln>
                  <a:noFill/>
                </a:ln>
                <a:solidFill>
                  <a:prstClr val="white"/>
                </a:solidFill>
                <a:effectLst/>
                <a:uLnTx/>
                <a:uFillTx/>
                <a:latin typeface="Arial"/>
                <a:ea typeface="ＭＳ Ｐゴシック" panose="020B0600070205080204" pitchFamily="50" charset="-128"/>
                <a:cs typeface="+mn-cs"/>
              </a:rPr>
              <a:t>年目</a:t>
            </a:r>
            <a:endParaRPr kumimoji="0" lang="en-US" sz="1200" b="1" i="0" u="none" strike="noStrike" kern="1200" cap="none" spc="0" normalizeH="0" baseline="0" noProof="0" dirty="0">
              <a:ln>
                <a:noFill/>
              </a:ln>
              <a:solidFill>
                <a:prstClr val="white"/>
              </a:solidFill>
              <a:effectLst/>
              <a:uLnTx/>
              <a:uFillTx/>
              <a:latin typeface="Arial"/>
              <a:ea typeface="+mn-ea"/>
              <a:cs typeface="+mn-cs"/>
            </a:endParaRPr>
          </a:p>
        </p:txBody>
      </p:sp>
      <p:sp>
        <p:nvSpPr>
          <p:cNvPr id="26" name="Rectangle 45">
            <a:extLst>
              <a:ext uri="{FF2B5EF4-FFF2-40B4-BE49-F238E27FC236}">
                <a16:creationId xmlns:a16="http://schemas.microsoft.com/office/drawing/2014/main" id="{8CBD138F-1F0D-4576-A384-114C09045AEA}"/>
              </a:ext>
            </a:extLst>
          </p:cNvPr>
          <p:cNvSpPr/>
          <p:nvPr/>
        </p:nvSpPr>
        <p:spPr>
          <a:xfrm>
            <a:off x="3453901" y="2134836"/>
            <a:ext cx="1435105" cy="521604"/>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altLang="ja-JP" sz="1200" b="1" i="0" u="none" strike="noStrike" kern="1200" cap="none" spc="0" normalizeH="0" baseline="0" noProof="0" dirty="0">
                <a:ln>
                  <a:noFill/>
                </a:ln>
                <a:solidFill>
                  <a:prstClr val="white"/>
                </a:solidFill>
                <a:effectLst/>
                <a:uLnTx/>
                <a:uFillTx/>
                <a:latin typeface="Arial"/>
                <a:ea typeface="ＭＳ Ｐゴシック" panose="020B0600070205080204" pitchFamily="50" charset="-128"/>
                <a:cs typeface="+mn-cs"/>
              </a:rPr>
              <a:t>3</a:t>
            </a:r>
            <a:r>
              <a:rPr kumimoji="0" lang="ja-JP" altLang="en-US" sz="1200" b="1" i="0" u="none" strike="noStrike" kern="1200" cap="none" spc="0" normalizeH="0" baseline="0" noProof="0" dirty="0">
                <a:ln>
                  <a:noFill/>
                </a:ln>
                <a:solidFill>
                  <a:prstClr val="white"/>
                </a:solidFill>
                <a:effectLst/>
                <a:uLnTx/>
                <a:uFillTx/>
                <a:latin typeface="Arial"/>
                <a:ea typeface="ＭＳ Ｐゴシック" panose="020B0600070205080204" pitchFamily="50" charset="-128"/>
                <a:cs typeface="+mn-cs"/>
              </a:rPr>
              <a:t>年目</a:t>
            </a:r>
            <a:endParaRPr kumimoji="0" lang="en-US" sz="1200" b="1" i="0" u="none" strike="noStrike" kern="1200" cap="none" spc="0" normalizeH="0" baseline="0" noProof="0" dirty="0">
              <a:ln>
                <a:noFill/>
              </a:ln>
              <a:solidFill>
                <a:prstClr val="white"/>
              </a:solidFill>
              <a:effectLst/>
              <a:uLnTx/>
              <a:uFillTx/>
              <a:latin typeface="Arial"/>
              <a:ea typeface="+mn-ea"/>
              <a:cs typeface="+mn-cs"/>
            </a:endParaRPr>
          </a:p>
        </p:txBody>
      </p:sp>
      <p:sp>
        <p:nvSpPr>
          <p:cNvPr id="27" name="Rectangle 45">
            <a:extLst>
              <a:ext uri="{FF2B5EF4-FFF2-40B4-BE49-F238E27FC236}">
                <a16:creationId xmlns:a16="http://schemas.microsoft.com/office/drawing/2014/main" id="{877D55A5-A9FA-40E2-9EF4-4426CD8B7C39}"/>
              </a:ext>
            </a:extLst>
          </p:cNvPr>
          <p:cNvSpPr/>
          <p:nvPr/>
        </p:nvSpPr>
        <p:spPr>
          <a:xfrm>
            <a:off x="4992733" y="2134836"/>
            <a:ext cx="1435105" cy="521604"/>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altLang="ja-JP" sz="1200" b="1" i="0" u="none" strike="noStrike" kern="1200" cap="none" spc="0" normalizeH="0" baseline="0" noProof="0" dirty="0">
                <a:ln>
                  <a:noFill/>
                </a:ln>
                <a:solidFill>
                  <a:prstClr val="white"/>
                </a:solidFill>
                <a:effectLst/>
                <a:uLnTx/>
                <a:uFillTx/>
                <a:latin typeface="Arial"/>
                <a:ea typeface="ＭＳ Ｐゴシック" panose="020B0600070205080204" pitchFamily="50" charset="-128"/>
                <a:cs typeface="+mn-cs"/>
              </a:rPr>
              <a:t>4</a:t>
            </a:r>
            <a:r>
              <a:rPr kumimoji="0" lang="ja-JP" altLang="en-US" sz="1200" b="1" i="0" u="none" strike="noStrike" kern="1200" cap="none" spc="0" normalizeH="0" baseline="0" noProof="0" dirty="0">
                <a:ln>
                  <a:noFill/>
                </a:ln>
                <a:solidFill>
                  <a:prstClr val="white"/>
                </a:solidFill>
                <a:effectLst/>
                <a:uLnTx/>
                <a:uFillTx/>
                <a:latin typeface="Arial"/>
                <a:ea typeface="ＭＳ Ｐゴシック" panose="020B0600070205080204" pitchFamily="50" charset="-128"/>
                <a:cs typeface="+mn-cs"/>
              </a:rPr>
              <a:t>年目</a:t>
            </a:r>
            <a:endParaRPr kumimoji="0" lang="en-US" sz="1200" b="1" i="0" u="none" strike="noStrike" kern="1200" cap="none" spc="0" normalizeH="0" baseline="0" noProof="0" dirty="0">
              <a:ln>
                <a:noFill/>
              </a:ln>
              <a:solidFill>
                <a:prstClr val="white"/>
              </a:solidFill>
              <a:effectLst/>
              <a:uLnTx/>
              <a:uFillTx/>
              <a:latin typeface="Arial"/>
              <a:ea typeface="+mn-ea"/>
              <a:cs typeface="+mn-cs"/>
            </a:endParaRPr>
          </a:p>
        </p:txBody>
      </p:sp>
      <p:sp>
        <p:nvSpPr>
          <p:cNvPr id="28" name="Rectangle 45">
            <a:extLst>
              <a:ext uri="{FF2B5EF4-FFF2-40B4-BE49-F238E27FC236}">
                <a16:creationId xmlns:a16="http://schemas.microsoft.com/office/drawing/2014/main" id="{D81AF9B7-DF2A-4A46-BBD3-018349FB9557}"/>
              </a:ext>
            </a:extLst>
          </p:cNvPr>
          <p:cNvSpPr/>
          <p:nvPr/>
        </p:nvSpPr>
        <p:spPr>
          <a:xfrm>
            <a:off x="6543172" y="2134836"/>
            <a:ext cx="1435105" cy="521604"/>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altLang="ja-JP" sz="1200" b="1" i="0" u="none" strike="noStrike" kern="1200" cap="none" spc="0" normalizeH="0" baseline="0" noProof="0" dirty="0">
                <a:ln>
                  <a:noFill/>
                </a:ln>
                <a:solidFill>
                  <a:prstClr val="white"/>
                </a:solidFill>
                <a:effectLst/>
                <a:uLnTx/>
                <a:uFillTx/>
                <a:latin typeface="Arial"/>
                <a:ea typeface="ＭＳ Ｐゴシック" panose="020B0600070205080204" pitchFamily="50" charset="-128"/>
                <a:cs typeface="+mn-cs"/>
              </a:rPr>
              <a:t>5</a:t>
            </a:r>
            <a:r>
              <a:rPr kumimoji="0" lang="ja-JP" altLang="en-US" sz="1200" b="1" i="0" u="none" strike="noStrike" kern="1200" cap="none" spc="0" normalizeH="0" baseline="0" noProof="0" dirty="0">
                <a:ln>
                  <a:noFill/>
                </a:ln>
                <a:solidFill>
                  <a:prstClr val="white"/>
                </a:solidFill>
                <a:effectLst/>
                <a:uLnTx/>
                <a:uFillTx/>
                <a:latin typeface="Arial"/>
                <a:ea typeface="ＭＳ Ｐゴシック" panose="020B0600070205080204" pitchFamily="50" charset="-128"/>
                <a:cs typeface="+mn-cs"/>
              </a:rPr>
              <a:t>年目</a:t>
            </a:r>
            <a:endParaRPr kumimoji="0" lang="en-US" sz="1200" b="1" i="0" u="none" strike="noStrike" kern="1200" cap="none" spc="0" normalizeH="0" baseline="0" noProof="0" dirty="0">
              <a:ln>
                <a:noFill/>
              </a:ln>
              <a:solidFill>
                <a:prstClr val="white"/>
              </a:solidFill>
              <a:effectLst/>
              <a:uLnTx/>
              <a:uFillTx/>
              <a:latin typeface="Arial"/>
              <a:ea typeface="+mn-ea"/>
              <a:cs typeface="+mn-cs"/>
            </a:endParaRPr>
          </a:p>
        </p:txBody>
      </p:sp>
      <p:sp>
        <p:nvSpPr>
          <p:cNvPr id="29" name="Rectangle 45">
            <a:extLst>
              <a:ext uri="{FF2B5EF4-FFF2-40B4-BE49-F238E27FC236}">
                <a16:creationId xmlns:a16="http://schemas.microsoft.com/office/drawing/2014/main" id="{98CB8290-9A42-4F76-BA32-B01F00CACB53}"/>
              </a:ext>
            </a:extLst>
          </p:cNvPr>
          <p:cNvSpPr/>
          <p:nvPr/>
        </p:nvSpPr>
        <p:spPr>
          <a:xfrm>
            <a:off x="9069387" y="4416863"/>
            <a:ext cx="1322044" cy="52160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altLang="ja-JP" sz="1200" b="1" i="0" u="none" strike="noStrike" kern="1200" cap="none" spc="0" normalizeH="0" baseline="0" noProof="0" dirty="0">
                <a:ln>
                  <a:noFill/>
                </a:ln>
                <a:solidFill>
                  <a:prstClr val="white"/>
                </a:solidFill>
                <a:effectLst/>
                <a:uLnTx/>
                <a:uFillTx/>
                <a:latin typeface="Arial"/>
                <a:ea typeface="ＭＳ Ｐゴシック" panose="020B0600070205080204" pitchFamily="50" charset="-128"/>
                <a:cs typeface="+mn-cs"/>
              </a:rPr>
              <a:t>1</a:t>
            </a:r>
            <a:r>
              <a:rPr kumimoji="0" lang="ja-JP" altLang="en-US" sz="1200" b="1" i="0" u="none" strike="noStrike" kern="1200" cap="none" spc="0" normalizeH="0" baseline="0" noProof="0" dirty="0">
                <a:ln>
                  <a:noFill/>
                </a:ln>
                <a:solidFill>
                  <a:prstClr val="white"/>
                </a:solidFill>
                <a:effectLst/>
                <a:uLnTx/>
                <a:uFillTx/>
                <a:latin typeface="Arial"/>
                <a:ea typeface="ＭＳ Ｐゴシック" panose="020B0600070205080204" pitchFamily="50" charset="-128"/>
                <a:cs typeface="+mn-cs"/>
              </a:rPr>
              <a:t>年目</a:t>
            </a:r>
            <a:endParaRPr kumimoji="0" lang="en-US" sz="1200" b="1" i="0" u="none" strike="noStrike" kern="1200" cap="none" spc="0" normalizeH="0" baseline="0" noProof="0" dirty="0">
              <a:ln>
                <a:noFill/>
              </a:ln>
              <a:solidFill>
                <a:prstClr val="white"/>
              </a:solidFill>
              <a:effectLst/>
              <a:uLnTx/>
              <a:uFillTx/>
              <a:latin typeface="Arial"/>
              <a:ea typeface="+mn-ea"/>
              <a:cs typeface="+mn-cs"/>
            </a:endParaRPr>
          </a:p>
        </p:txBody>
      </p:sp>
      <p:sp>
        <p:nvSpPr>
          <p:cNvPr id="30" name="Rectangle 45">
            <a:extLst>
              <a:ext uri="{FF2B5EF4-FFF2-40B4-BE49-F238E27FC236}">
                <a16:creationId xmlns:a16="http://schemas.microsoft.com/office/drawing/2014/main" id="{44408D6D-3DC5-42B6-8B3F-B819F913E672}"/>
              </a:ext>
            </a:extLst>
          </p:cNvPr>
          <p:cNvSpPr/>
          <p:nvPr/>
        </p:nvSpPr>
        <p:spPr>
          <a:xfrm>
            <a:off x="10493027" y="4414668"/>
            <a:ext cx="1322044" cy="52160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altLang="ja-JP" sz="1200" b="1" i="0" u="none" strike="noStrike" kern="1200" cap="none" spc="0" normalizeH="0" baseline="0" noProof="0" dirty="0">
                <a:ln>
                  <a:noFill/>
                </a:ln>
                <a:solidFill>
                  <a:prstClr val="white"/>
                </a:solidFill>
                <a:effectLst/>
                <a:uLnTx/>
                <a:uFillTx/>
                <a:latin typeface="Arial"/>
                <a:ea typeface="ＭＳ Ｐゴシック" panose="020B0600070205080204" pitchFamily="50" charset="-128"/>
                <a:cs typeface="+mn-cs"/>
              </a:rPr>
              <a:t>2</a:t>
            </a:r>
            <a:r>
              <a:rPr kumimoji="0" lang="ja-JP" altLang="en-US" sz="1200" b="1" i="0" u="none" strike="noStrike" kern="1200" cap="none" spc="0" normalizeH="0" baseline="0" noProof="0" dirty="0">
                <a:ln>
                  <a:noFill/>
                </a:ln>
                <a:solidFill>
                  <a:prstClr val="white"/>
                </a:solidFill>
                <a:effectLst/>
                <a:uLnTx/>
                <a:uFillTx/>
                <a:latin typeface="Arial"/>
                <a:ea typeface="ＭＳ Ｐゴシック" panose="020B0600070205080204" pitchFamily="50" charset="-128"/>
                <a:cs typeface="+mn-cs"/>
              </a:rPr>
              <a:t>年目</a:t>
            </a:r>
            <a:endParaRPr kumimoji="0" lang="en-US" sz="1200" b="1" i="0" u="none" strike="noStrike" kern="1200" cap="none" spc="0" normalizeH="0" baseline="0" noProof="0" dirty="0">
              <a:ln>
                <a:noFill/>
              </a:ln>
              <a:solidFill>
                <a:prstClr val="white"/>
              </a:solidFill>
              <a:effectLst/>
              <a:uLnTx/>
              <a:uFillTx/>
              <a:latin typeface="Arial"/>
              <a:ea typeface="+mn-ea"/>
              <a:cs typeface="+mn-cs"/>
            </a:endParaRPr>
          </a:p>
        </p:txBody>
      </p:sp>
      <p:sp>
        <p:nvSpPr>
          <p:cNvPr id="34" name="Rectangle 45">
            <a:extLst>
              <a:ext uri="{FF2B5EF4-FFF2-40B4-BE49-F238E27FC236}">
                <a16:creationId xmlns:a16="http://schemas.microsoft.com/office/drawing/2014/main" id="{566A7406-D611-467E-B08F-3956A617E8E5}"/>
              </a:ext>
            </a:extLst>
          </p:cNvPr>
          <p:cNvSpPr/>
          <p:nvPr/>
        </p:nvSpPr>
        <p:spPr>
          <a:xfrm>
            <a:off x="8601605" y="2134836"/>
            <a:ext cx="1227173" cy="521604"/>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white"/>
                </a:solidFill>
                <a:effectLst/>
                <a:uLnTx/>
                <a:uFillTx/>
                <a:latin typeface="Arial"/>
                <a:ea typeface="ＭＳ Ｐゴシック" panose="020B0600070205080204" pitchFamily="50" charset="-128"/>
                <a:cs typeface="+mn-cs"/>
              </a:rPr>
              <a:t>延長</a:t>
            </a:r>
            <a:r>
              <a:rPr kumimoji="0" lang="en-US" altLang="ja-JP" sz="1200" b="1" i="0" u="none" strike="noStrike" kern="1200" cap="none" spc="0" normalizeH="0" baseline="0" noProof="0" dirty="0">
                <a:ln>
                  <a:noFill/>
                </a:ln>
                <a:solidFill>
                  <a:prstClr val="white"/>
                </a:solidFill>
                <a:effectLst/>
                <a:uLnTx/>
                <a:uFillTx/>
                <a:latin typeface="Arial"/>
                <a:ea typeface="ＭＳ Ｐゴシック" panose="020B0600070205080204" pitchFamily="50" charset="-128"/>
                <a:cs typeface="+mn-cs"/>
              </a:rPr>
              <a:t>1</a:t>
            </a:r>
            <a:r>
              <a:rPr kumimoji="0" lang="ja-JP" altLang="en-US" sz="1200" b="1" i="0" u="none" strike="noStrike" kern="1200" cap="none" spc="0" normalizeH="0" baseline="0" noProof="0" dirty="0">
                <a:ln>
                  <a:noFill/>
                </a:ln>
                <a:solidFill>
                  <a:prstClr val="white"/>
                </a:solidFill>
                <a:effectLst/>
                <a:uLnTx/>
                <a:uFillTx/>
                <a:latin typeface="Arial"/>
                <a:ea typeface="ＭＳ Ｐゴシック" panose="020B0600070205080204" pitchFamily="50" charset="-128"/>
                <a:cs typeface="+mn-cs"/>
              </a:rPr>
              <a:t>年目</a:t>
            </a:r>
            <a:endParaRPr kumimoji="0" lang="en-US" sz="1200" b="1" i="0" u="none" strike="noStrike" kern="1200" cap="none" spc="0" normalizeH="0" baseline="0" noProof="0" dirty="0">
              <a:ln>
                <a:noFill/>
              </a:ln>
              <a:solidFill>
                <a:prstClr val="white"/>
              </a:solidFill>
              <a:effectLst/>
              <a:uLnTx/>
              <a:uFillTx/>
              <a:latin typeface="Arial"/>
              <a:ea typeface="+mn-ea"/>
              <a:cs typeface="+mn-cs"/>
            </a:endParaRPr>
          </a:p>
        </p:txBody>
      </p:sp>
      <p:sp>
        <p:nvSpPr>
          <p:cNvPr id="35" name="Rectangle 45">
            <a:extLst>
              <a:ext uri="{FF2B5EF4-FFF2-40B4-BE49-F238E27FC236}">
                <a16:creationId xmlns:a16="http://schemas.microsoft.com/office/drawing/2014/main" id="{BA20281F-76F8-4AFA-AB85-CF372EB01F7E}"/>
              </a:ext>
            </a:extLst>
          </p:cNvPr>
          <p:cNvSpPr/>
          <p:nvPr/>
        </p:nvSpPr>
        <p:spPr>
          <a:xfrm>
            <a:off x="9913702" y="2123085"/>
            <a:ext cx="1227174" cy="521604"/>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white"/>
                </a:solidFill>
                <a:effectLst/>
                <a:uLnTx/>
                <a:uFillTx/>
                <a:latin typeface="Arial"/>
                <a:ea typeface="ＭＳ Ｐゴシック" panose="020B0600070205080204" pitchFamily="50" charset="-128"/>
                <a:cs typeface="+mn-cs"/>
              </a:rPr>
              <a:t>延長</a:t>
            </a:r>
            <a:r>
              <a:rPr kumimoji="0" lang="en-US" altLang="ja-JP" sz="1200" b="1" i="0" u="none" strike="noStrike" kern="1200" cap="none" spc="0" normalizeH="0" baseline="0" noProof="0" dirty="0">
                <a:ln>
                  <a:noFill/>
                </a:ln>
                <a:solidFill>
                  <a:prstClr val="white"/>
                </a:solidFill>
                <a:effectLst/>
                <a:uLnTx/>
                <a:uFillTx/>
                <a:latin typeface="Arial"/>
                <a:ea typeface="ＭＳ Ｐゴシック" panose="020B0600070205080204" pitchFamily="50" charset="-128"/>
                <a:cs typeface="+mn-cs"/>
              </a:rPr>
              <a:t>2</a:t>
            </a:r>
            <a:r>
              <a:rPr kumimoji="0" lang="ja-JP" altLang="en-US" sz="1200" b="1" i="0" u="none" strike="noStrike" kern="1200" cap="none" spc="0" normalizeH="0" baseline="0" noProof="0" dirty="0">
                <a:ln>
                  <a:noFill/>
                </a:ln>
                <a:solidFill>
                  <a:prstClr val="white"/>
                </a:solidFill>
                <a:effectLst/>
                <a:uLnTx/>
                <a:uFillTx/>
                <a:latin typeface="Arial"/>
                <a:ea typeface="ＭＳ Ｐゴシック" panose="020B0600070205080204" pitchFamily="50" charset="-128"/>
                <a:cs typeface="+mn-cs"/>
              </a:rPr>
              <a:t>年目</a:t>
            </a:r>
            <a:endParaRPr kumimoji="0" lang="en-US" sz="1200" b="1" i="0" u="none" strike="noStrike" kern="1200" cap="none" spc="0" normalizeH="0" baseline="0" noProof="0" dirty="0">
              <a:ln>
                <a:noFill/>
              </a:ln>
              <a:solidFill>
                <a:prstClr val="white"/>
              </a:solidFill>
              <a:effectLst/>
              <a:uLnTx/>
              <a:uFillTx/>
              <a:latin typeface="Arial"/>
              <a:ea typeface="+mn-ea"/>
              <a:cs typeface="+mn-cs"/>
            </a:endParaRPr>
          </a:p>
        </p:txBody>
      </p:sp>
      <p:sp>
        <p:nvSpPr>
          <p:cNvPr id="38" name="テキスト ボックス 37">
            <a:extLst>
              <a:ext uri="{FF2B5EF4-FFF2-40B4-BE49-F238E27FC236}">
                <a16:creationId xmlns:a16="http://schemas.microsoft.com/office/drawing/2014/main" id="{582EA1FA-712B-4EC4-AEB3-5EB9745D7CFC}"/>
              </a:ext>
            </a:extLst>
          </p:cNvPr>
          <p:cNvSpPr txBox="1"/>
          <p:nvPr/>
        </p:nvSpPr>
        <p:spPr>
          <a:xfrm>
            <a:off x="8946083" y="3412755"/>
            <a:ext cx="1313180" cy="461665"/>
          </a:xfrm>
          <a:prstGeom prst="rect">
            <a:avLst/>
          </a:prstGeom>
          <a:noFill/>
        </p:spPr>
        <p:txBody>
          <a:bodyPr wrap="non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④マイグレーション</a:t>
            </a:r>
            <a:endParaRPr kumimoji="1" lang="en-US" altLang="ja-JP"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　　（製品入替）</a:t>
            </a:r>
          </a:p>
        </p:txBody>
      </p:sp>
      <p:sp>
        <p:nvSpPr>
          <p:cNvPr id="39" name="テキスト ボックス 38">
            <a:extLst>
              <a:ext uri="{FF2B5EF4-FFF2-40B4-BE49-F238E27FC236}">
                <a16:creationId xmlns:a16="http://schemas.microsoft.com/office/drawing/2014/main" id="{1A604C5E-1522-490D-91A7-F3EEF936696B}"/>
              </a:ext>
            </a:extLst>
          </p:cNvPr>
          <p:cNvSpPr txBox="1"/>
          <p:nvPr/>
        </p:nvSpPr>
        <p:spPr>
          <a:xfrm>
            <a:off x="7231207" y="4840650"/>
            <a:ext cx="2302232" cy="523220"/>
          </a:xfrm>
          <a:prstGeom prst="rect">
            <a:avLst/>
          </a:prstGeom>
          <a:noFill/>
        </p:spPr>
        <p:txBody>
          <a:bodyPr wrap="non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移行期間</a:t>
            </a:r>
            <a:endParaRPr kumimoji="1" lang="en-US" altLang="ja-JP"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（月額費用発生しません。）</a:t>
            </a:r>
          </a:p>
        </p:txBody>
      </p:sp>
      <p:sp>
        <p:nvSpPr>
          <p:cNvPr id="40" name="テキスト ボックス 39">
            <a:extLst>
              <a:ext uri="{FF2B5EF4-FFF2-40B4-BE49-F238E27FC236}">
                <a16:creationId xmlns:a16="http://schemas.microsoft.com/office/drawing/2014/main" id="{5ADA96E6-0B1B-4122-9B10-BC5D6D506E5A}"/>
              </a:ext>
            </a:extLst>
          </p:cNvPr>
          <p:cNvSpPr txBox="1"/>
          <p:nvPr/>
        </p:nvSpPr>
        <p:spPr>
          <a:xfrm>
            <a:off x="4904340" y="2943224"/>
            <a:ext cx="2739853" cy="461665"/>
          </a:xfrm>
          <a:prstGeom prst="rect">
            <a:avLst/>
          </a:prstGeom>
          <a:noFill/>
        </p:spPr>
        <p:txBody>
          <a:bodyPr wrap="non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契約終了前、</a:t>
            </a:r>
            <a:r>
              <a:rPr kumimoji="1" lang="en-US" altLang="ja-JP"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180</a:t>
            </a: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a:t>
            </a:r>
            <a:r>
              <a:rPr kumimoji="1" lang="en-US" altLang="ja-JP"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90</a:t>
            </a: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日間で契約満了</a:t>
            </a:r>
            <a:endParaRPr kumimoji="1" lang="en-US" altLang="ja-JP"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a:t>
            </a: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延長</a:t>
            </a:r>
            <a:r>
              <a:rPr kumimoji="1" lang="en-US" altLang="ja-JP"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a:t>
            </a: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マイグレーションの検討</a:t>
            </a:r>
            <a:endParaRPr kumimoji="1" lang="en-US" altLang="ja-JP"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endParaRPr>
          </a:p>
        </p:txBody>
      </p:sp>
      <p:sp>
        <p:nvSpPr>
          <p:cNvPr id="43" name="矢印: 左右 42">
            <a:extLst>
              <a:ext uri="{FF2B5EF4-FFF2-40B4-BE49-F238E27FC236}">
                <a16:creationId xmlns:a16="http://schemas.microsoft.com/office/drawing/2014/main" id="{981B13F4-03E7-4290-A0C9-91B1C9658108}"/>
              </a:ext>
            </a:extLst>
          </p:cNvPr>
          <p:cNvSpPr/>
          <p:nvPr/>
        </p:nvSpPr>
        <p:spPr>
          <a:xfrm>
            <a:off x="6905834" y="3206682"/>
            <a:ext cx="931878" cy="238154"/>
          </a:xfrm>
          <a:prstGeom prst="leftRightArrow">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err="1">
              <a:ln>
                <a:noFill/>
              </a:ln>
              <a:solidFill>
                <a:prstClr val="white"/>
              </a:solidFill>
              <a:effectLst/>
              <a:uLnTx/>
              <a:uFillTx/>
              <a:latin typeface="Arial"/>
              <a:ea typeface="ＭＳ Ｐゴシック" panose="020B0600070205080204" pitchFamily="50" charset="-128"/>
              <a:cs typeface="+mn-cs"/>
            </a:endParaRPr>
          </a:p>
        </p:txBody>
      </p:sp>
      <p:sp>
        <p:nvSpPr>
          <p:cNvPr id="44" name="矢印: 左右 43">
            <a:extLst>
              <a:ext uri="{FF2B5EF4-FFF2-40B4-BE49-F238E27FC236}">
                <a16:creationId xmlns:a16="http://schemas.microsoft.com/office/drawing/2014/main" id="{056F0BEC-EF93-4A2F-BE7C-2C4F01EF7940}"/>
              </a:ext>
            </a:extLst>
          </p:cNvPr>
          <p:cNvSpPr/>
          <p:nvPr/>
        </p:nvSpPr>
        <p:spPr>
          <a:xfrm>
            <a:off x="7847652" y="4590552"/>
            <a:ext cx="1069342" cy="298650"/>
          </a:xfrm>
          <a:prstGeom prst="leftRightArrow">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err="1">
              <a:ln>
                <a:noFill/>
              </a:ln>
              <a:solidFill>
                <a:prstClr val="white"/>
              </a:solidFill>
              <a:effectLst/>
              <a:uLnTx/>
              <a:uFillTx/>
              <a:latin typeface="Arial"/>
              <a:ea typeface="ＭＳ Ｐゴシック" panose="020B0600070205080204" pitchFamily="50" charset="-128"/>
              <a:cs typeface="+mn-cs"/>
            </a:endParaRPr>
          </a:p>
        </p:txBody>
      </p:sp>
      <p:cxnSp>
        <p:nvCxnSpPr>
          <p:cNvPr id="46" name="直線矢印コネクタ 45">
            <a:extLst>
              <a:ext uri="{FF2B5EF4-FFF2-40B4-BE49-F238E27FC236}">
                <a16:creationId xmlns:a16="http://schemas.microsoft.com/office/drawing/2014/main" id="{5BCEDE0D-EAE4-4CF2-9306-C91CF0FDD18A}"/>
              </a:ext>
            </a:extLst>
          </p:cNvPr>
          <p:cNvCxnSpPr>
            <a:cxnSpLocks/>
          </p:cNvCxnSpPr>
          <p:nvPr/>
        </p:nvCxnSpPr>
        <p:spPr>
          <a:xfrm>
            <a:off x="8246835" y="3079481"/>
            <a:ext cx="1227172" cy="1193919"/>
          </a:xfrm>
          <a:prstGeom prst="straightConnector1">
            <a:avLst/>
          </a:prstGeom>
          <a:ln w="76200">
            <a:tailEnd type="triangle"/>
          </a:ln>
        </p:spPr>
        <p:style>
          <a:lnRef idx="1">
            <a:schemeClr val="accent3"/>
          </a:lnRef>
          <a:fillRef idx="0">
            <a:schemeClr val="accent3"/>
          </a:fillRef>
          <a:effectRef idx="0">
            <a:schemeClr val="accent3"/>
          </a:effectRef>
          <a:fontRef idx="minor">
            <a:schemeClr val="tx1"/>
          </a:fontRef>
        </p:style>
      </p:cxnSp>
      <p:sp>
        <p:nvSpPr>
          <p:cNvPr id="50" name="テキスト ボックス 49">
            <a:extLst>
              <a:ext uri="{FF2B5EF4-FFF2-40B4-BE49-F238E27FC236}">
                <a16:creationId xmlns:a16="http://schemas.microsoft.com/office/drawing/2014/main" id="{80132AF1-CFDC-4C65-B7CE-F898A0BD7E27}"/>
              </a:ext>
            </a:extLst>
          </p:cNvPr>
          <p:cNvSpPr txBox="1"/>
          <p:nvPr/>
        </p:nvSpPr>
        <p:spPr>
          <a:xfrm>
            <a:off x="9147608" y="5526329"/>
            <a:ext cx="3041217" cy="523220"/>
          </a:xfrm>
          <a:prstGeom prst="rect">
            <a:avLst/>
          </a:prstGeom>
          <a:noFill/>
        </p:spPr>
        <p:txBody>
          <a:bodyPr wrap="non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移行完了後</a:t>
            </a:r>
            <a:endParaRPr kumimoji="1" lang="en-US" altLang="ja-JP"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新契約内容（新料金）でサービス開始</a:t>
            </a:r>
            <a:endParaRPr kumimoji="1" lang="en-US" altLang="ja-JP"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endParaRPr>
          </a:p>
        </p:txBody>
      </p:sp>
      <p:sp>
        <p:nvSpPr>
          <p:cNvPr id="51" name="テキスト ボックス 50">
            <a:extLst>
              <a:ext uri="{FF2B5EF4-FFF2-40B4-BE49-F238E27FC236}">
                <a16:creationId xmlns:a16="http://schemas.microsoft.com/office/drawing/2014/main" id="{FB7ACCFF-3198-4C02-9C44-00E189760E63}"/>
              </a:ext>
            </a:extLst>
          </p:cNvPr>
          <p:cNvSpPr txBox="1"/>
          <p:nvPr/>
        </p:nvSpPr>
        <p:spPr>
          <a:xfrm>
            <a:off x="6618614" y="4687910"/>
            <a:ext cx="1295547" cy="307777"/>
          </a:xfrm>
          <a:prstGeom prst="rect">
            <a:avLst/>
          </a:prstGeom>
          <a:noFill/>
        </p:spPr>
        <p:txBody>
          <a:bodyPr wrap="non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itchFamily="34" charset="0"/>
              </a:rPr>
              <a:t>HW</a:t>
            </a:r>
            <a:r>
              <a:rPr kumimoji="1" lang="ja-JP" altLang="en-US" sz="14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itchFamily="34" charset="0"/>
              </a:rPr>
              <a:t>手配</a:t>
            </a:r>
            <a:r>
              <a:rPr kumimoji="1" lang="en-US" altLang="ja-JP" sz="14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itchFamily="34" charset="0"/>
              </a:rPr>
              <a:t>/</a:t>
            </a:r>
            <a:r>
              <a:rPr kumimoji="1" lang="ja-JP" altLang="en-US" sz="14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itchFamily="34" charset="0"/>
              </a:rPr>
              <a:t>構築</a:t>
            </a:r>
            <a:endParaRPr kumimoji="1" lang="en-US" altLang="ja-JP" sz="14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itchFamily="34" charset="0"/>
            </a:endParaRPr>
          </a:p>
        </p:txBody>
      </p:sp>
      <p:sp>
        <p:nvSpPr>
          <p:cNvPr id="52" name="矢印: 下 51">
            <a:extLst>
              <a:ext uri="{FF2B5EF4-FFF2-40B4-BE49-F238E27FC236}">
                <a16:creationId xmlns:a16="http://schemas.microsoft.com/office/drawing/2014/main" id="{0892854A-8CDE-4DA4-9FAF-CFB5B0FD78AE}"/>
              </a:ext>
            </a:extLst>
          </p:cNvPr>
          <p:cNvSpPr/>
          <p:nvPr/>
        </p:nvSpPr>
        <p:spPr>
          <a:xfrm>
            <a:off x="4820774" y="1773958"/>
            <a:ext cx="304800" cy="277693"/>
          </a:xfrm>
          <a:prstGeom prst="down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err="1">
              <a:ln>
                <a:noFill/>
              </a:ln>
              <a:solidFill>
                <a:prstClr val="white"/>
              </a:solidFill>
              <a:effectLst/>
              <a:uLnTx/>
              <a:uFillTx/>
              <a:latin typeface="Arial"/>
              <a:ea typeface="ＭＳ Ｐゴシック" panose="020B0600070205080204" pitchFamily="50" charset="-128"/>
              <a:cs typeface="+mn-cs"/>
            </a:endParaRPr>
          </a:p>
        </p:txBody>
      </p:sp>
      <p:sp>
        <p:nvSpPr>
          <p:cNvPr id="53" name="テキスト ボックス 52">
            <a:extLst>
              <a:ext uri="{FF2B5EF4-FFF2-40B4-BE49-F238E27FC236}">
                <a16:creationId xmlns:a16="http://schemas.microsoft.com/office/drawing/2014/main" id="{C3111CF0-63DE-4E75-8CAB-A9C491320C16}"/>
              </a:ext>
            </a:extLst>
          </p:cNvPr>
          <p:cNvSpPr txBox="1"/>
          <p:nvPr/>
        </p:nvSpPr>
        <p:spPr>
          <a:xfrm>
            <a:off x="3631185" y="1287010"/>
            <a:ext cx="2379177" cy="461665"/>
          </a:xfrm>
          <a:prstGeom prst="rect">
            <a:avLst/>
          </a:prstGeom>
          <a:noFill/>
        </p:spPr>
        <p:txBody>
          <a:bodyPr wrap="non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①</a:t>
            </a:r>
            <a:r>
              <a:rPr kumimoji="1" lang="en-US" altLang="ja-JP"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HW</a:t>
            </a: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のキャパシティ拡張をした場合</a:t>
            </a:r>
            <a:endParaRPr kumimoji="1" lang="en-US" altLang="ja-JP"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　　そのタイミングで契約内容を更新</a:t>
            </a:r>
            <a:endParaRPr kumimoji="1" lang="en-US" altLang="ja-JP"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endParaRPr>
          </a:p>
        </p:txBody>
      </p:sp>
      <p:sp>
        <p:nvSpPr>
          <p:cNvPr id="54" name="テキスト ボックス 53">
            <a:extLst>
              <a:ext uri="{FF2B5EF4-FFF2-40B4-BE49-F238E27FC236}">
                <a16:creationId xmlns:a16="http://schemas.microsoft.com/office/drawing/2014/main" id="{9F5E6482-2361-4444-B594-24083CEFF987}"/>
              </a:ext>
            </a:extLst>
          </p:cNvPr>
          <p:cNvSpPr txBox="1"/>
          <p:nvPr/>
        </p:nvSpPr>
        <p:spPr>
          <a:xfrm>
            <a:off x="8480536" y="1392452"/>
            <a:ext cx="954107" cy="276999"/>
          </a:xfrm>
          <a:prstGeom prst="rect">
            <a:avLst/>
          </a:prstGeom>
          <a:noFill/>
        </p:spPr>
        <p:txBody>
          <a:bodyPr wrap="non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③契約延長</a:t>
            </a:r>
            <a:endParaRPr kumimoji="1" lang="en-US" altLang="ja-JP"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endParaRPr>
          </a:p>
        </p:txBody>
      </p:sp>
      <p:sp>
        <p:nvSpPr>
          <p:cNvPr id="55" name="矢印: 下 54">
            <a:extLst>
              <a:ext uri="{FF2B5EF4-FFF2-40B4-BE49-F238E27FC236}">
                <a16:creationId xmlns:a16="http://schemas.microsoft.com/office/drawing/2014/main" id="{A721077D-8132-4705-8F50-51A87AAF5ECB}"/>
              </a:ext>
            </a:extLst>
          </p:cNvPr>
          <p:cNvSpPr/>
          <p:nvPr/>
        </p:nvSpPr>
        <p:spPr>
          <a:xfrm>
            <a:off x="8484233" y="1747282"/>
            <a:ext cx="304800" cy="277693"/>
          </a:xfrm>
          <a:prstGeom prst="down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err="1">
              <a:ln>
                <a:noFill/>
              </a:ln>
              <a:solidFill>
                <a:prstClr val="white"/>
              </a:solidFill>
              <a:effectLst/>
              <a:uLnTx/>
              <a:uFillTx/>
              <a:latin typeface="Arial"/>
              <a:ea typeface="ＭＳ Ｐゴシック" panose="020B0600070205080204" pitchFamily="50" charset="-128"/>
              <a:cs typeface="+mn-cs"/>
            </a:endParaRPr>
          </a:p>
        </p:txBody>
      </p:sp>
      <p:sp>
        <p:nvSpPr>
          <p:cNvPr id="56" name="テキスト ボックス 55">
            <a:extLst>
              <a:ext uri="{FF2B5EF4-FFF2-40B4-BE49-F238E27FC236}">
                <a16:creationId xmlns:a16="http://schemas.microsoft.com/office/drawing/2014/main" id="{1A5178A0-6556-4DFC-BEEC-BD210A8376D7}"/>
              </a:ext>
            </a:extLst>
          </p:cNvPr>
          <p:cNvSpPr txBox="1"/>
          <p:nvPr/>
        </p:nvSpPr>
        <p:spPr>
          <a:xfrm>
            <a:off x="365488" y="3535000"/>
            <a:ext cx="4992775" cy="954107"/>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①契約途中の構成変更</a:t>
            </a:r>
            <a:endParaRPr kumimoji="1" lang="en-US" altLang="ja-JP"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②契約満了</a:t>
            </a:r>
            <a:r>
              <a:rPr kumimoji="1" lang="en-US" altLang="ja-JP"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a:t>
            </a:r>
            <a:r>
              <a:rPr kumimoji="1" lang="ja-JP" altLang="en-US"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廃棄撤去</a:t>
            </a:r>
            <a:endParaRPr kumimoji="1" lang="en-US" altLang="ja-JP"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③契約延長</a:t>
            </a:r>
            <a:endParaRPr kumimoji="1" lang="en-US" altLang="ja-JP"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④新しいインフラにマイグレーション（製品入替）</a:t>
            </a:r>
            <a:endParaRPr kumimoji="1" lang="en-US" altLang="ja-JP"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endParaRPr>
          </a:p>
        </p:txBody>
      </p:sp>
      <p:sp>
        <p:nvSpPr>
          <p:cNvPr id="57" name="テキスト ボックス 56">
            <a:extLst>
              <a:ext uri="{FF2B5EF4-FFF2-40B4-BE49-F238E27FC236}">
                <a16:creationId xmlns:a16="http://schemas.microsoft.com/office/drawing/2014/main" id="{1468C08D-BAB9-4828-8D7A-35B6F9A07581}"/>
              </a:ext>
            </a:extLst>
          </p:cNvPr>
          <p:cNvSpPr txBox="1"/>
          <p:nvPr/>
        </p:nvSpPr>
        <p:spPr>
          <a:xfrm>
            <a:off x="6651254" y="1398376"/>
            <a:ext cx="1792478" cy="276999"/>
          </a:xfrm>
          <a:prstGeom prst="rect">
            <a:avLst/>
          </a:prstGeom>
          <a:noFill/>
        </p:spPr>
        <p:txBody>
          <a:bodyPr wrap="non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②契約満了＝廃棄</a:t>
            </a:r>
            <a:r>
              <a:rPr kumimoji="1" lang="en-US" altLang="ja-JP"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a:t>
            </a: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撤去</a:t>
            </a:r>
            <a:endParaRPr kumimoji="1" lang="en-US" altLang="ja-JP"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endParaRPr>
          </a:p>
        </p:txBody>
      </p:sp>
      <p:sp>
        <p:nvSpPr>
          <p:cNvPr id="59" name="テキスト ボックス 58">
            <a:extLst>
              <a:ext uri="{FF2B5EF4-FFF2-40B4-BE49-F238E27FC236}">
                <a16:creationId xmlns:a16="http://schemas.microsoft.com/office/drawing/2014/main" id="{6E1A98E9-4B52-4E12-9265-D4BF691E8093}"/>
              </a:ext>
            </a:extLst>
          </p:cNvPr>
          <p:cNvSpPr txBox="1"/>
          <p:nvPr/>
        </p:nvSpPr>
        <p:spPr>
          <a:xfrm>
            <a:off x="398925" y="5631570"/>
            <a:ext cx="6506909" cy="523220"/>
          </a:xfrm>
          <a:prstGeom prst="rect">
            <a:avLst/>
          </a:prstGeom>
          <a:noFill/>
        </p:spPr>
        <p:txBody>
          <a:bodyPr wrap="non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・データ移行完了後、新しい機器の契約が開始</a:t>
            </a:r>
            <a:r>
              <a:rPr kumimoji="0" lang="en-US" altLang="ja-JP"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0" lang="ja-JP" altLang="en-US"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課金が開始されます。</a:t>
            </a:r>
            <a:endParaRPr kumimoji="0" lang="en-US" altLang="ja-JP"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・移行作業に発生する、プロジェクト管理、データ移行、などは別途費用が発生いたします。</a:t>
            </a:r>
            <a:endParaRPr kumimoji="0" lang="en-US" altLang="ja-JP"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65" name="Freeform 74">
            <a:extLst>
              <a:ext uri="{FF2B5EF4-FFF2-40B4-BE49-F238E27FC236}">
                <a16:creationId xmlns:a16="http://schemas.microsoft.com/office/drawing/2014/main" id="{9A2DE23C-56A7-4593-AF35-8AD010763590}"/>
              </a:ext>
            </a:extLst>
          </p:cNvPr>
          <p:cNvSpPr>
            <a:spLocks noChangeAspect="1" noEditPoints="1"/>
          </p:cNvSpPr>
          <p:nvPr/>
        </p:nvSpPr>
        <p:spPr bwMode="auto">
          <a:xfrm>
            <a:off x="8401787" y="3990367"/>
            <a:ext cx="440549" cy="336275"/>
          </a:xfrm>
          <a:custGeom>
            <a:avLst/>
            <a:gdLst>
              <a:gd name="T0" fmla="*/ 0 w 384"/>
              <a:gd name="T1" fmla="*/ 109 h 384"/>
              <a:gd name="T2" fmla="*/ 384 w 384"/>
              <a:gd name="T3" fmla="*/ 0 h 384"/>
              <a:gd name="T4" fmla="*/ 368 w 384"/>
              <a:gd name="T5" fmla="*/ 93 h 384"/>
              <a:gd name="T6" fmla="*/ 16 w 384"/>
              <a:gd name="T7" fmla="*/ 16 h 384"/>
              <a:gd name="T8" fmla="*/ 368 w 384"/>
              <a:gd name="T9" fmla="*/ 93 h 384"/>
              <a:gd name="T10" fmla="*/ 384 w 384"/>
              <a:gd name="T11" fmla="*/ 247 h 384"/>
              <a:gd name="T12" fmla="*/ 0 w 384"/>
              <a:gd name="T13" fmla="*/ 138 h 384"/>
              <a:gd name="T14" fmla="*/ 16 w 384"/>
              <a:gd name="T15" fmla="*/ 154 h 384"/>
              <a:gd name="T16" fmla="*/ 368 w 384"/>
              <a:gd name="T17" fmla="*/ 231 h 384"/>
              <a:gd name="T18" fmla="*/ 16 w 384"/>
              <a:gd name="T19" fmla="*/ 154 h 384"/>
              <a:gd name="T20" fmla="*/ 384 w 384"/>
              <a:gd name="T21" fmla="*/ 384 h 384"/>
              <a:gd name="T22" fmla="*/ 0 w 384"/>
              <a:gd name="T23" fmla="*/ 275 h 384"/>
              <a:gd name="T24" fmla="*/ 16 w 384"/>
              <a:gd name="T25" fmla="*/ 291 h 384"/>
              <a:gd name="T26" fmla="*/ 368 w 384"/>
              <a:gd name="T27" fmla="*/ 368 h 384"/>
              <a:gd name="T28" fmla="*/ 16 w 384"/>
              <a:gd name="T29" fmla="*/ 291 h 384"/>
              <a:gd name="T30" fmla="*/ 330 w 384"/>
              <a:gd name="T31" fmla="*/ 82 h 384"/>
              <a:gd name="T32" fmla="*/ 346 w 384"/>
              <a:gd name="T33" fmla="*/ 27 h 384"/>
              <a:gd name="T34" fmla="*/ 315 w 384"/>
              <a:gd name="T35" fmla="*/ 82 h 384"/>
              <a:gd name="T36" fmla="*/ 299 w 384"/>
              <a:gd name="T37" fmla="*/ 27 h 384"/>
              <a:gd name="T38" fmla="*/ 315 w 384"/>
              <a:gd name="T39" fmla="*/ 82 h 384"/>
              <a:gd name="T40" fmla="*/ 268 w 384"/>
              <a:gd name="T41" fmla="*/ 82 h 384"/>
              <a:gd name="T42" fmla="*/ 284 w 384"/>
              <a:gd name="T43" fmla="*/ 27 h 384"/>
              <a:gd name="T44" fmla="*/ 268 w 384"/>
              <a:gd name="T45" fmla="*/ 165 h 384"/>
              <a:gd name="T46" fmla="*/ 284 w 384"/>
              <a:gd name="T47" fmla="*/ 219 h 384"/>
              <a:gd name="T48" fmla="*/ 268 w 384"/>
              <a:gd name="T49" fmla="*/ 165 h 384"/>
              <a:gd name="T50" fmla="*/ 237 w 384"/>
              <a:gd name="T51" fmla="*/ 82 h 384"/>
              <a:gd name="T52" fmla="*/ 253 w 384"/>
              <a:gd name="T53" fmla="*/ 27 h 384"/>
              <a:gd name="T54" fmla="*/ 237 w 384"/>
              <a:gd name="T55" fmla="*/ 165 h 384"/>
              <a:gd name="T56" fmla="*/ 253 w 384"/>
              <a:gd name="T57" fmla="*/ 219 h 384"/>
              <a:gd name="T58" fmla="*/ 237 w 384"/>
              <a:gd name="T59" fmla="*/ 165 h 384"/>
              <a:gd name="T60" fmla="*/ 64 w 384"/>
              <a:gd name="T61" fmla="*/ 35 h 384"/>
              <a:gd name="T62" fmla="*/ 64 w 384"/>
              <a:gd name="T63" fmla="*/ 71 h 384"/>
              <a:gd name="T64" fmla="*/ 330 w 384"/>
              <a:gd name="T65" fmla="*/ 165 h 384"/>
              <a:gd name="T66" fmla="*/ 346 w 384"/>
              <a:gd name="T67" fmla="*/ 219 h 384"/>
              <a:gd name="T68" fmla="*/ 330 w 384"/>
              <a:gd name="T69" fmla="*/ 165 h 384"/>
              <a:gd name="T70" fmla="*/ 315 w 384"/>
              <a:gd name="T71" fmla="*/ 165 h 384"/>
              <a:gd name="T72" fmla="*/ 299 w 384"/>
              <a:gd name="T73" fmla="*/ 219 h 384"/>
              <a:gd name="T74" fmla="*/ 82 w 384"/>
              <a:gd name="T75" fmla="*/ 191 h 384"/>
              <a:gd name="T76" fmla="*/ 45 w 384"/>
              <a:gd name="T77" fmla="*/ 191 h 384"/>
              <a:gd name="T78" fmla="*/ 82 w 384"/>
              <a:gd name="T79" fmla="*/ 191 h 384"/>
              <a:gd name="T80" fmla="*/ 346 w 384"/>
              <a:gd name="T81" fmla="*/ 302 h 384"/>
              <a:gd name="T82" fmla="*/ 330 w 384"/>
              <a:gd name="T83" fmla="*/ 357 h 384"/>
              <a:gd name="T84" fmla="*/ 299 w 384"/>
              <a:gd name="T85" fmla="*/ 302 h 384"/>
              <a:gd name="T86" fmla="*/ 315 w 384"/>
              <a:gd name="T87" fmla="*/ 357 h 384"/>
              <a:gd name="T88" fmla="*/ 299 w 384"/>
              <a:gd name="T89" fmla="*/ 302 h 384"/>
              <a:gd name="T90" fmla="*/ 284 w 384"/>
              <a:gd name="T91" fmla="*/ 302 h 384"/>
              <a:gd name="T92" fmla="*/ 268 w 384"/>
              <a:gd name="T93" fmla="*/ 357 h 384"/>
              <a:gd name="T94" fmla="*/ 237 w 384"/>
              <a:gd name="T95" fmla="*/ 302 h 384"/>
              <a:gd name="T96" fmla="*/ 253 w 384"/>
              <a:gd name="T97" fmla="*/ 357 h 384"/>
              <a:gd name="T98" fmla="*/ 237 w 384"/>
              <a:gd name="T99" fmla="*/ 302 h 384"/>
              <a:gd name="T100" fmla="*/ 64 w 384"/>
              <a:gd name="T101" fmla="*/ 346 h 384"/>
              <a:gd name="T102" fmla="*/ 64 w 384"/>
              <a:gd name="T103" fmla="*/ 31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4" h="384">
                <a:moveTo>
                  <a:pt x="0" y="0"/>
                </a:moveTo>
                <a:cubicBezTo>
                  <a:pt x="0" y="109"/>
                  <a:pt x="0" y="109"/>
                  <a:pt x="0" y="109"/>
                </a:cubicBezTo>
                <a:cubicBezTo>
                  <a:pt x="384" y="109"/>
                  <a:pt x="384" y="109"/>
                  <a:pt x="384" y="109"/>
                </a:cubicBezTo>
                <a:cubicBezTo>
                  <a:pt x="384" y="0"/>
                  <a:pt x="384" y="0"/>
                  <a:pt x="384" y="0"/>
                </a:cubicBezTo>
                <a:lnTo>
                  <a:pt x="0" y="0"/>
                </a:lnTo>
                <a:close/>
                <a:moveTo>
                  <a:pt x="368" y="93"/>
                </a:moveTo>
                <a:cubicBezTo>
                  <a:pt x="16" y="93"/>
                  <a:pt x="16" y="93"/>
                  <a:pt x="16" y="93"/>
                </a:cubicBezTo>
                <a:cubicBezTo>
                  <a:pt x="16" y="16"/>
                  <a:pt x="16" y="16"/>
                  <a:pt x="16" y="16"/>
                </a:cubicBezTo>
                <a:cubicBezTo>
                  <a:pt x="368" y="16"/>
                  <a:pt x="368" y="16"/>
                  <a:pt x="368" y="16"/>
                </a:cubicBezTo>
                <a:lnTo>
                  <a:pt x="368" y="93"/>
                </a:lnTo>
                <a:close/>
                <a:moveTo>
                  <a:pt x="0" y="247"/>
                </a:moveTo>
                <a:cubicBezTo>
                  <a:pt x="384" y="247"/>
                  <a:pt x="384" y="247"/>
                  <a:pt x="384" y="247"/>
                </a:cubicBezTo>
                <a:cubicBezTo>
                  <a:pt x="384" y="138"/>
                  <a:pt x="384" y="138"/>
                  <a:pt x="384" y="138"/>
                </a:cubicBezTo>
                <a:cubicBezTo>
                  <a:pt x="0" y="138"/>
                  <a:pt x="0" y="138"/>
                  <a:pt x="0" y="138"/>
                </a:cubicBezTo>
                <a:lnTo>
                  <a:pt x="0" y="247"/>
                </a:lnTo>
                <a:close/>
                <a:moveTo>
                  <a:pt x="16" y="154"/>
                </a:moveTo>
                <a:cubicBezTo>
                  <a:pt x="368" y="154"/>
                  <a:pt x="368" y="154"/>
                  <a:pt x="368" y="154"/>
                </a:cubicBezTo>
                <a:cubicBezTo>
                  <a:pt x="368" y="231"/>
                  <a:pt x="368" y="231"/>
                  <a:pt x="368" y="231"/>
                </a:cubicBezTo>
                <a:cubicBezTo>
                  <a:pt x="16" y="231"/>
                  <a:pt x="16" y="231"/>
                  <a:pt x="16" y="231"/>
                </a:cubicBezTo>
                <a:lnTo>
                  <a:pt x="16" y="154"/>
                </a:lnTo>
                <a:close/>
                <a:moveTo>
                  <a:pt x="0" y="384"/>
                </a:moveTo>
                <a:cubicBezTo>
                  <a:pt x="384" y="384"/>
                  <a:pt x="384" y="384"/>
                  <a:pt x="384" y="384"/>
                </a:cubicBezTo>
                <a:cubicBezTo>
                  <a:pt x="384" y="275"/>
                  <a:pt x="384" y="275"/>
                  <a:pt x="384" y="275"/>
                </a:cubicBezTo>
                <a:cubicBezTo>
                  <a:pt x="0" y="275"/>
                  <a:pt x="0" y="275"/>
                  <a:pt x="0" y="275"/>
                </a:cubicBezTo>
                <a:lnTo>
                  <a:pt x="0" y="384"/>
                </a:lnTo>
                <a:close/>
                <a:moveTo>
                  <a:pt x="16" y="291"/>
                </a:moveTo>
                <a:cubicBezTo>
                  <a:pt x="368" y="291"/>
                  <a:pt x="368" y="291"/>
                  <a:pt x="368" y="291"/>
                </a:cubicBezTo>
                <a:cubicBezTo>
                  <a:pt x="368" y="368"/>
                  <a:pt x="368" y="368"/>
                  <a:pt x="368" y="368"/>
                </a:cubicBezTo>
                <a:cubicBezTo>
                  <a:pt x="16" y="368"/>
                  <a:pt x="16" y="368"/>
                  <a:pt x="16" y="368"/>
                </a:cubicBezTo>
                <a:lnTo>
                  <a:pt x="16" y="291"/>
                </a:lnTo>
                <a:close/>
                <a:moveTo>
                  <a:pt x="346" y="82"/>
                </a:moveTo>
                <a:cubicBezTo>
                  <a:pt x="330" y="82"/>
                  <a:pt x="330" y="82"/>
                  <a:pt x="330" y="82"/>
                </a:cubicBezTo>
                <a:cubicBezTo>
                  <a:pt x="330" y="27"/>
                  <a:pt x="330" y="27"/>
                  <a:pt x="330" y="27"/>
                </a:cubicBezTo>
                <a:cubicBezTo>
                  <a:pt x="346" y="27"/>
                  <a:pt x="346" y="27"/>
                  <a:pt x="346" y="27"/>
                </a:cubicBezTo>
                <a:lnTo>
                  <a:pt x="346" y="82"/>
                </a:lnTo>
                <a:close/>
                <a:moveTo>
                  <a:pt x="315" y="82"/>
                </a:moveTo>
                <a:cubicBezTo>
                  <a:pt x="299" y="82"/>
                  <a:pt x="299" y="82"/>
                  <a:pt x="299" y="82"/>
                </a:cubicBezTo>
                <a:cubicBezTo>
                  <a:pt x="299" y="27"/>
                  <a:pt x="299" y="27"/>
                  <a:pt x="299" y="27"/>
                </a:cubicBezTo>
                <a:cubicBezTo>
                  <a:pt x="315" y="27"/>
                  <a:pt x="315" y="27"/>
                  <a:pt x="315" y="27"/>
                </a:cubicBezTo>
                <a:lnTo>
                  <a:pt x="315" y="82"/>
                </a:lnTo>
                <a:close/>
                <a:moveTo>
                  <a:pt x="284" y="82"/>
                </a:moveTo>
                <a:cubicBezTo>
                  <a:pt x="268" y="82"/>
                  <a:pt x="268" y="82"/>
                  <a:pt x="268" y="82"/>
                </a:cubicBezTo>
                <a:cubicBezTo>
                  <a:pt x="268" y="27"/>
                  <a:pt x="268" y="27"/>
                  <a:pt x="268" y="27"/>
                </a:cubicBezTo>
                <a:cubicBezTo>
                  <a:pt x="284" y="27"/>
                  <a:pt x="284" y="27"/>
                  <a:pt x="284" y="27"/>
                </a:cubicBezTo>
                <a:lnTo>
                  <a:pt x="284" y="82"/>
                </a:lnTo>
                <a:close/>
                <a:moveTo>
                  <a:pt x="268" y="165"/>
                </a:moveTo>
                <a:cubicBezTo>
                  <a:pt x="284" y="165"/>
                  <a:pt x="284" y="165"/>
                  <a:pt x="284" y="165"/>
                </a:cubicBezTo>
                <a:cubicBezTo>
                  <a:pt x="284" y="219"/>
                  <a:pt x="284" y="219"/>
                  <a:pt x="284" y="219"/>
                </a:cubicBezTo>
                <a:cubicBezTo>
                  <a:pt x="268" y="219"/>
                  <a:pt x="268" y="219"/>
                  <a:pt x="268" y="219"/>
                </a:cubicBezTo>
                <a:lnTo>
                  <a:pt x="268" y="165"/>
                </a:lnTo>
                <a:close/>
                <a:moveTo>
                  <a:pt x="253" y="82"/>
                </a:moveTo>
                <a:cubicBezTo>
                  <a:pt x="237" y="82"/>
                  <a:pt x="237" y="82"/>
                  <a:pt x="237" y="82"/>
                </a:cubicBezTo>
                <a:cubicBezTo>
                  <a:pt x="237" y="27"/>
                  <a:pt x="237" y="27"/>
                  <a:pt x="237" y="27"/>
                </a:cubicBezTo>
                <a:cubicBezTo>
                  <a:pt x="253" y="27"/>
                  <a:pt x="253" y="27"/>
                  <a:pt x="253" y="27"/>
                </a:cubicBezTo>
                <a:lnTo>
                  <a:pt x="253" y="82"/>
                </a:lnTo>
                <a:close/>
                <a:moveTo>
                  <a:pt x="237" y="165"/>
                </a:moveTo>
                <a:cubicBezTo>
                  <a:pt x="253" y="165"/>
                  <a:pt x="253" y="165"/>
                  <a:pt x="253" y="165"/>
                </a:cubicBezTo>
                <a:cubicBezTo>
                  <a:pt x="253" y="219"/>
                  <a:pt x="253" y="219"/>
                  <a:pt x="253" y="219"/>
                </a:cubicBezTo>
                <a:cubicBezTo>
                  <a:pt x="237" y="219"/>
                  <a:pt x="237" y="219"/>
                  <a:pt x="237" y="219"/>
                </a:cubicBezTo>
                <a:lnTo>
                  <a:pt x="237" y="165"/>
                </a:lnTo>
                <a:close/>
                <a:moveTo>
                  <a:pt x="45" y="53"/>
                </a:moveTo>
                <a:cubicBezTo>
                  <a:pt x="45" y="43"/>
                  <a:pt x="54" y="35"/>
                  <a:pt x="64" y="35"/>
                </a:cubicBezTo>
                <a:cubicBezTo>
                  <a:pt x="74" y="35"/>
                  <a:pt x="82" y="43"/>
                  <a:pt x="82" y="53"/>
                </a:cubicBezTo>
                <a:cubicBezTo>
                  <a:pt x="82" y="63"/>
                  <a:pt x="74" y="71"/>
                  <a:pt x="64" y="71"/>
                </a:cubicBezTo>
                <a:cubicBezTo>
                  <a:pt x="54" y="71"/>
                  <a:pt x="45" y="63"/>
                  <a:pt x="45" y="53"/>
                </a:cubicBezTo>
                <a:close/>
                <a:moveTo>
                  <a:pt x="330" y="165"/>
                </a:moveTo>
                <a:cubicBezTo>
                  <a:pt x="346" y="165"/>
                  <a:pt x="346" y="165"/>
                  <a:pt x="346" y="165"/>
                </a:cubicBezTo>
                <a:cubicBezTo>
                  <a:pt x="346" y="219"/>
                  <a:pt x="346" y="219"/>
                  <a:pt x="346" y="219"/>
                </a:cubicBezTo>
                <a:cubicBezTo>
                  <a:pt x="330" y="219"/>
                  <a:pt x="330" y="219"/>
                  <a:pt x="330" y="219"/>
                </a:cubicBezTo>
                <a:lnTo>
                  <a:pt x="330" y="165"/>
                </a:lnTo>
                <a:close/>
                <a:moveTo>
                  <a:pt x="299" y="165"/>
                </a:moveTo>
                <a:cubicBezTo>
                  <a:pt x="315" y="165"/>
                  <a:pt x="315" y="165"/>
                  <a:pt x="315" y="165"/>
                </a:cubicBezTo>
                <a:cubicBezTo>
                  <a:pt x="315" y="219"/>
                  <a:pt x="315" y="219"/>
                  <a:pt x="315" y="219"/>
                </a:cubicBezTo>
                <a:cubicBezTo>
                  <a:pt x="299" y="219"/>
                  <a:pt x="299" y="219"/>
                  <a:pt x="299" y="219"/>
                </a:cubicBezTo>
                <a:lnTo>
                  <a:pt x="299" y="165"/>
                </a:lnTo>
                <a:close/>
                <a:moveTo>
                  <a:pt x="82" y="191"/>
                </a:moveTo>
                <a:cubicBezTo>
                  <a:pt x="82" y="201"/>
                  <a:pt x="74" y="209"/>
                  <a:pt x="64" y="209"/>
                </a:cubicBezTo>
                <a:cubicBezTo>
                  <a:pt x="54" y="209"/>
                  <a:pt x="45" y="201"/>
                  <a:pt x="45" y="191"/>
                </a:cubicBezTo>
                <a:cubicBezTo>
                  <a:pt x="45" y="180"/>
                  <a:pt x="54" y="172"/>
                  <a:pt x="64" y="172"/>
                </a:cubicBezTo>
                <a:cubicBezTo>
                  <a:pt x="74" y="172"/>
                  <a:pt x="82" y="180"/>
                  <a:pt x="82" y="191"/>
                </a:cubicBezTo>
                <a:close/>
                <a:moveTo>
                  <a:pt x="330" y="302"/>
                </a:moveTo>
                <a:cubicBezTo>
                  <a:pt x="346" y="302"/>
                  <a:pt x="346" y="302"/>
                  <a:pt x="346" y="302"/>
                </a:cubicBezTo>
                <a:cubicBezTo>
                  <a:pt x="346" y="357"/>
                  <a:pt x="346" y="357"/>
                  <a:pt x="346" y="357"/>
                </a:cubicBezTo>
                <a:cubicBezTo>
                  <a:pt x="330" y="357"/>
                  <a:pt x="330" y="357"/>
                  <a:pt x="330" y="357"/>
                </a:cubicBezTo>
                <a:lnTo>
                  <a:pt x="330" y="302"/>
                </a:lnTo>
                <a:close/>
                <a:moveTo>
                  <a:pt x="299" y="302"/>
                </a:moveTo>
                <a:cubicBezTo>
                  <a:pt x="315" y="302"/>
                  <a:pt x="315" y="302"/>
                  <a:pt x="315" y="302"/>
                </a:cubicBezTo>
                <a:cubicBezTo>
                  <a:pt x="315" y="357"/>
                  <a:pt x="315" y="357"/>
                  <a:pt x="315" y="357"/>
                </a:cubicBezTo>
                <a:cubicBezTo>
                  <a:pt x="299" y="357"/>
                  <a:pt x="299" y="357"/>
                  <a:pt x="299" y="357"/>
                </a:cubicBezTo>
                <a:lnTo>
                  <a:pt x="299" y="302"/>
                </a:lnTo>
                <a:close/>
                <a:moveTo>
                  <a:pt x="268" y="302"/>
                </a:moveTo>
                <a:cubicBezTo>
                  <a:pt x="284" y="302"/>
                  <a:pt x="284" y="302"/>
                  <a:pt x="284" y="302"/>
                </a:cubicBezTo>
                <a:cubicBezTo>
                  <a:pt x="284" y="357"/>
                  <a:pt x="284" y="357"/>
                  <a:pt x="284" y="357"/>
                </a:cubicBezTo>
                <a:cubicBezTo>
                  <a:pt x="268" y="357"/>
                  <a:pt x="268" y="357"/>
                  <a:pt x="268" y="357"/>
                </a:cubicBezTo>
                <a:lnTo>
                  <a:pt x="268" y="302"/>
                </a:lnTo>
                <a:close/>
                <a:moveTo>
                  <a:pt x="237" y="302"/>
                </a:moveTo>
                <a:cubicBezTo>
                  <a:pt x="253" y="302"/>
                  <a:pt x="253" y="302"/>
                  <a:pt x="253" y="302"/>
                </a:cubicBezTo>
                <a:cubicBezTo>
                  <a:pt x="253" y="357"/>
                  <a:pt x="253" y="357"/>
                  <a:pt x="253" y="357"/>
                </a:cubicBezTo>
                <a:cubicBezTo>
                  <a:pt x="237" y="357"/>
                  <a:pt x="237" y="357"/>
                  <a:pt x="237" y="357"/>
                </a:cubicBezTo>
                <a:lnTo>
                  <a:pt x="237" y="302"/>
                </a:lnTo>
                <a:close/>
                <a:moveTo>
                  <a:pt x="82" y="328"/>
                </a:moveTo>
                <a:cubicBezTo>
                  <a:pt x="82" y="338"/>
                  <a:pt x="74" y="346"/>
                  <a:pt x="64" y="346"/>
                </a:cubicBezTo>
                <a:cubicBezTo>
                  <a:pt x="54" y="346"/>
                  <a:pt x="45" y="338"/>
                  <a:pt x="45" y="328"/>
                </a:cubicBezTo>
                <a:cubicBezTo>
                  <a:pt x="45" y="318"/>
                  <a:pt x="54" y="310"/>
                  <a:pt x="64" y="310"/>
                </a:cubicBezTo>
                <a:cubicBezTo>
                  <a:pt x="74" y="310"/>
                  <a:pt x="82" y="318"/>
                  <a:pt x="82" y="328"/>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dirty="0">
              <a:ln>
                <a:noFill/>
              </a:ln>
              <a:solidFill>
                <a:prstClr val="white"/>
              </a:solidFill>
              <a:effectLst/>
              <a:uLnTx/>
              <a:uFillTx/>
              <a:latin typeface="Arial"/>
              <a:ea typeface="+mn-ea"/>
              <a:cs typeface="+mn-cs"/>
            </a:endParaRPr>
          </a:p>
        </p:txBody>
      </p:sp>
      <p:cxnSp>
        <p:nvCxnSpPr>
          <p:cNvPr id="61" name="Straight Arrow Connector 158">
            <a:extLst>
              <a:ext uri="{FF2B5EF4-FFF2-40B4-BE49-F238E27FC236}">
                <a16:creationId xmlns:a16="http://schemas.microsoft.com/office/drawing/2014/main" id="{E675EEBD-1C78-4399-9D4C-27762B0A6520}"/>
              </a:ext>
            </a:extLst>
          </p:cNvPr>
          <p:cNvCxnSpPr>
            <a:cxnSpLocks/>
          </p:cNvCxnSpPr>
          <p:nvPr/>
        </p:nvCxnSpPr>
        <p:spPr>
          <a:xfrm>
            <a:off x="1178223" y="1509540"/>
            <a:ext cx="18986" cy="54209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2" name="Rectangle 169">
            <a:extLst>
              <a:ext uri="{FF2B5EF4-FFF2-40B4-BE49-F238E27FC236}">
                <a16:creationId xmlns:a16="http://schemas.microsoft.com/office/drawing/2014/main" id="{6719EBD0-9E40-43B6-8117-3DC3F1504BC7}"/>
              </a:ext>
            </a:extLst>
          </p:cNvPr>
          <p:cNvSpPr/>
          <p:nvPr/>
        </p:nvSpPr>
        <p:spPr>
          <a:xfrm>
            <a:off x="286872" y="1237849"/>
            <a:ext cx="1104732" cy="354325"/>
          </a:xfrm>
          <a:prstGeom prst="rect">
            <a:avLst/>
          </a:prstGeom>
          <a:solidFill>
            <a:srgbClr val="FF0000"/>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a:ea typeface="+mn-ea"/>
                <a:cs typeface="+mn-cs"/>
              </a:rPr>
              <a:t>Managed by</a:t>
            </a: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a:ea typeface="+mn-ea"/>
                <a:cs typeface="+mn-cs"/>
              </a:rPr>
              <a:t>Lenovo</a:t>
            </a:r>
          </a:p>
        </p:txBody>
      </p:sp>
      <p:sp>
        <p:nvSpPr>
          <p:cNvPr id="68" name="Freeform 74">
            <a:extLst>
              <a:ext uri="{FF2B5EF4-FFF2-40B4-BE49-F238E27FC236}">
                <a16:creationId xmlns:a16="http://schemas.microsoft.com/office/drawing/2014/main" id="{0B89D1E6-457D-4883-8A24-8BBB331208E4}"/>
              </a:ext>
            </a:extLst>
          </p:cNvPr>
          <p:cNvSpPr>
            <a:spLocks noChangeAspect="1" noEditPoints="1"/>
          </p:cNvSpPr>
          <p:nvPr/>
        </p:nvSpPr>
        <p:spPr bwMode="auto">
          <a:xfrm>
            <a:off x="498998" y="1669451"/>
            <a:ext cx="440549" cy="336275"/>
          </a:xfrm>
          <a:custGeom>
            <a:avLst/>
            <a:gdLst>
              <a:gd name="T0" fmla="*/ 0 w 384"/>
              <a:gd name="T1" fmla="*/ 109 h 384"/>
              <a:gd name="T2" fmla="*/ 384 w 384"/>
              <a:gd name="T3" fmla="*/ 0 h 384"/>
              <a:gd name="T4" fmla="*/ 368 w 384"/>
              <a:gd name="T5" fmla="*/ 93 h 384"/>
              <a:gd name="T6" fmla="*/ 16 w 384"/>
              <a:gd name="T7" fmla="*/ 16 h 384"/>
              <a:gd name="T8" fmla="*/ 368 w 384"/>
              <a:gd name="T9" fmla="*/ 93 h 384"/>
              <a:gd name="T10" fmla="*/ 384 w 384"/>
              <a:gd name="T11" fmla="*/ 247 h 384"/>
              <a:gd name="T12" fmla="*/ 0 w 384"/>
              <a:gd name="T13" fmla="*/ 138 h 384"/>
              <a:gd name="T14" fmla="*/ 16 w 384"/>
              <a:gd name="T15" fmla="*/ 154 h 384"/>
              <a:gd name="T16" fmla="*/ 368 w 384"/>
              <a:gd name="T17" fmla="*/ 231 h 384"/>
              <a:gd name="T18" fmla="*/ 16 w 384"/>
              <a:gd name="T19" fmla="*/ 154 h 384"/>
              <a:gd name="T20" fmla="*/ 384 w 384"/>
              <a:gd name="T21" fmla="*/ 384 h 384"/>
              <a:gd name="T22" fmla="*/ 0 w 384"/>
              <a:gd name="T23" fmla="*/ 275 h 384"/>
              <a:gd name="T24" fmla="*/ 16 w 384"/>
              <a:gd name="T25" fmla="*/ 291 h 384"/>
              <a:gd name="T26" fmla="*/ 368 w 384"/>
              <a:gd name="T27" fmla="*/ 368 h 384"/>
              <a:gd name="T28" fmla="*/ 16 w 384"/>
              <a:gd name="T29" fmla="*/ 291 h 384"/>
              <a:gd name="T30" fmla="*/ 330 w 384"/>
              <a:gd name="T31" fmla="*/ 82 h 384"/>
              <a:gd name="T32" fmla="*/ 346 w 384"/>
              <a:gd name="T33" fmla="*/ 27 h 384"/>
              <a:gd name="T34" fmla="*/ 315 w 384"/>
              <a:gd name="T35" fmla="*/ 82 h 384"/>
              <a:gd name="T36" fmla="*/ 299 w 384"/>
              <a:gd name="T37" fmla="*/ 27 h 384"/>
              <a:gd name="T38" fmla="*/ 315 w 384"/>
              <a:gd name="T39" fmla="*/ 82 h 384"/>
              <a:gd name="T40" fmla="*/ 268 w 384"/>
              <a:gd name="T41" fmla="*/ 82 h 384"/>
              <a:gd name="T42" fmla="*/ 284 w 384"/>
              <a:gd name="T43" fmla="*/ 27 h 384"/>
              <a:gd name="T44" fmla="*/ 268 w 384"/>
              <a:gd name="T45" fmla="*/ 165 h 384"/>
              <a:gd name="T46" fmla="*/ 284 w 384"/>
              <a:gd name="T47" fmla="*/ 219 h 384"/>
              <a:gd name="T48" fmla="*/ 268 w 384"/>
              <a:gd name="T49" fmla="*/ 165 h 384"/>
              <a:gd name="T50" fmla="*/ 237 w 384"/>
              <a:gd name="T51" fmla="*/ 82 h 384"/>
              <a:gd name="T52" fmla="*/ 253 w 384"/>
              <a:gd name="T53" fmla="*/ 27 h 384"/>
              <a:gd name="T54" fmla="*/ 237 w 384"/>
              <a:gd name="T55" fmla="*/ 165 h 384"/>
              <a:gd name="T56" fmla="*/ 253 w 384"/>
              <a:gd name="T57" fmla="*/ 219 h 384"/>
              <a:gd name="T58" fmla="*/ 237 w 384"/>
              <a:gd name="T59" fmla="*/ 165 h 384"/>
              <a:gd name="T60" fmla="*/ 64 w 384"/>
              <a:gd name="T61" fmla="*/ 35 h 384"/>
              <a:gd name="T62" fmla="*/ 64 w 384"/>
              <a:gd name="T63" fmla="*/ 71 h 384"/>
              <a:gd name="T64" fmla="*/ 330 w 384"/>
              <a:gd name="T65" fmla="*/ 165 h 384"/>
              <a:gd name="T66" fmla="*/ 346 w 384"/>
              <a:gd name="T67" fmla="*/ 219 h 384"/>
              <a:gd name="T68" fmla="*/ 330 w 384"/>
              <a:gd name="T69" fmla="*/ 165 h 384"/>
              <a:gd name="T70" fmla="*/ 315 w 384"/>
              <a:gd name="T71" fmla="*/ 165 h 384"/>
              <a:gd name="T72" fmla="*/ 299 w 384"/>
              <a:gd name="T73" fmla="*/ 219 h 384"/>
              <a:gd name="T74" fmla="*/ 82 w 384"/>
              <a:gd name="T75" fmla="*/ 191 h 384"/>
              <a:gd name="T76" fmla="*/ 45 w 384"/>
              <a:gd name="T77" fmla="*/ 191 h 384"/>
              <a:gd name="T78" fmla="*/ 82 w 384"/>
              <a:gd name="T79" fmla="*/ 191 h 384"/>
              <a:gd name="T80" fmla="*/ 346 w 384"/>
              <a:gd name="T81" fmla="*/ 302 h 384"/>
              <a:gd name="T82" fmla="*/ 330 w 384"/>
              <a:gd name="T83" fmla="*/ 357 h 384"/>
              <a:gd name="T84" fmla="*/ 299 w 384"/>
              <a:gd name="T85" fmla="*/ 302 h 384"/>
              <a:gd name="T86" fmla="*/ 315 w 384"/>
              <a:gd name="T87" fmla="*/ 357 h 384"/>
              <a:gd name="T88" fmla="*/ 299 w 384"/>
              <a:gd name="T89" fmla="*/ 302 h 384"/>
              <a:gd name="T90" fmla="*/ 284 w 384"/>
              <a:gd name="T91" fmla="*/ 302 h 384"/>
              <a:gd name="T92" fmla="*/ 268 w 384"/>
              <a:gd name="T93" fmla="*/ 357 h 384"/>
              <a:gd name="T94" fmla="*/ 237 w 384"/>
              <a:gd name="T95" fmla="*/ 302 h 384"/>
              <a:gd name="T96" fmla="*/ 253 w 384"/>
              <a:gd name="T97" fmla="*/ 357 h 384"/>
              <a:gd name="T98" fmla="*/ 237 w 384"/>
              <a:gd name="T99" fmla="*/ 302 h 384"/>
              <a:gd name="T100" fmla="*/ 64 w 384"/>
              <a:gd name="T101" fmla="*/ 346 h 384"/>
              <a:gd name="T102" fmla="*/ 64 w 384"/>
              <a:gd name="T103" fmla="*/ 31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4" h="384">
                <a:moveTo>
                  <a:pt x="0" y="0"/>
                </a:moveTo>
                <a:cubicBezTo>
                  <a:pt x="0" y="109"/>
                  <a:pt x="0" y="109"/>
                  <a:pt x="0" y="109"/>
                </a:cubicBezTo>
                <a:cubicBezTo>
                  <a:pt x="384" y="109"/>
                  <a:pt x="384" y="109"/>
                  <a:pt x="384" y="109"/>
                </a:cubicBezTo>
                <a:cubicBezTo>
                  <a:pt x="384" y="0"/>
                  <a:pt x="384" y="0"/>
                  <a:pt x="384" y="0"/>
                </a:cubicBezTo>
                <a:lnTo>
                  <a:pt x="0" y="0"/>
                </a:lnTo>
                <a:close/>
                <a:moveTo>
                  <a:pt x="368" y="93"/>
                </a:moveTo>
                <a:cubicBezTo>
                  <a:pt x="16" y="93"/>
                  <a:pt x="16" y="93"/>
                  <a:pt x="16" y="93"/>
                </a:cubicBezTo>
                <a:cubicBezTo>
                  <a:pt x="16" y="16"/>
                  <a:pt x="16" y="16"/>
                  <a:pt x="16" y="16"/>
                </a:cubicBezTo>
                <a:cubicBezTo>
                  <a:pt x="368" y="16"/>
                  <a:pt x="368" y="16"/>
                  <a:pt x="368" y="16"/>
                </a:cubicBezTo>
                <a:lnTo>
                  <a:pt x="368" y="93"/>
                </a:lnTo>
                <a:close/>
                <a:moveTo>
                  <a:pt x="0" y="247"/>
                </a:moveTo>
                <a:cubicBezTo>
                  <a:pt x="384" y="247"/>
                  <a:pt x="384" y="247"/>
                  <a:pt x="384" y="247"/>
                </a:cubicBezTo>
                <a:cubicBezTo>
                  <a:pt x="384" y="138"/>
                  <a:pt x="384" y="138"/>
                  <a:pt x="384" y="138"/>
                </a:cubicBezTo>
                <a:cubicBezTo>
                  <a:pt x="0" y="138"/>
                  <a:pt x="0" y="138"/>
                  <a:pt x="0" y="138"/>
                </a:cubicBezTo>
                <a:lnTo>
                  <a:pt x="0" y="247"/>
                </a:lnTo>
                <a:close/>
                <a:moveTo>
                  <a:pt x="16" y="154"/>
                </a:moveTo>
                <a:cubicBezTo>
                  <a:pt x="368" y="154"/>
                  <a:pt x="368" y="154"/>
                  <a:pt x="368" y="154"/>
                </a:cubicBezTo>
                <a:cubicBezTo>
                  <a:pt x="368" y="231"/>
                  <a:pt x="368" y="231"/>
                  <a:pt x="368" y="231"/>
                </a:cubicBezTo>
                <a:cubicBezTo>
                  <a:pt x="16" y="231"/>
                  <a:pt x="16" y="231"/>
                  <a:pt x="16" y="231"/>
                </a:cubicBezTo>
                <a:lnTo>
                  <a:pt x="16" y="154"/>
                </a:lnTo>
                <a:close/>
                <a:moveTo>
                  <a:pt x="0" y="384"/>
                </a:moveTo>
                <a:cubicBezTo>
                  <a:pt x="384" y="384"/>
                  <a:pt x="384" y="384"/>
                  <a:pt x="384" y="384"/>
                </a:cubicBezTo>
                <a:cubicBezTo>
                  <a:pt x="384" y="275"/>
                  <a:pt x="384" y="275"/>
                  <a:pt x="384" y="275"/>
                </a:cubicBezTo>
                <a:cubicBezTo>
                  <a:pt x="0" y="275"/>
                  <a:pt x="0" y="275"/>
                  <a:pt x="0" y="275"/>
                </a:cubicBezTo>
                <a:lnTo>
                  <a:pt x="0" y="384"/>
                </a:lnTo>
                <a:close/>
                <a:moveTo>
                  <a:pt x="16" y="291"/>
                </a:moveTo>
                <a:cubicBezTo>
                  <a:pt x="368" y="291"/>
                  <a:pt x="368" y="291"/>
                  <a:pt x="368" y="291"/>
                </a:cubicBezTo>
                <a:cubicBezTo>
                  <a:pt x="368" y="368"/>
                  <a:pt x="368" y="368"/>
                  <a:pt x="368" y="368"/>
                </a:cubicBezTo>
                <a:cubicBezTo>
                  <a:pt x="16" y="368"/>
                  <a:pt x="16" y="368"/>
                  <a:pt x="16" y="368"/>
                </a:cubicBezTo>
                <a:lnTo>
                  <a:pt x="16" y="291"/>
                </a:lnTo>
                <a:close/>
                <a:moveTo>
                  <a:pt x="346" y="82"/>
                </a:moveTo>
                <a:cubicBezTo>
                  <a:pt x="330" y="82"/>
                  <a:pt x="330" y="82"/>
                  <a:pt x="330" y="82"/>
                </a:cubicBezTo>
                <a:cubicBezTo>
                  <a:pt x="330" y="27"/>
                  <a:pt x="330" y="27"/>
                  <a:pt x="330" y="27"/>
                </a:cubicBezTo>
                <a:cubicBezTo>
                  <a:pt x="346" y="27"/>
                  <a:pt x="346" y="27"/>
                  <a:pt x="346" y="27"/>
                </a:cubicBezTo>
                <a:lnTo>
                  <a:pt x="346" y="82"/>
                </a:lnTo>
                <a:close/>
                <a:moveTo>
                  <a:pt x="315" y="82"/>
                </a:moveTo>
                <a:cubicBezTo>
                  <a:pt x="299" y="82"/>
                  <a:pt x="299" y="82"/>
                  <a:pt x="299" y="82"/>
                </a:cubicBezTo>
                <a:cubicBezTo>
                  <a:pt x="299" y="27"/>
                  <a:pt x="299" y="27"/>
                  <a:pt x="299" y="27"/>
                </a:cubicBezTo>
                <a:cubicBezTo>
                  <a:pt x="315" y="27"/>
                  <a:pt x="315" y="27"/>
                  <a:pt x="315" y="27"/>
                </a:cubicBezTo>
                <a:lnTo>
                  <a:pt x="315" y="82"/>
                </a:lnTo>
                <a:close/>
                <a:moveTo>
                  <a:pt x="284" y="82"/>
                </a:moveTo>
                <a:cubicBezTo>
                  <a:pt x="268" y="82"/>
                  <a:pt x="268" y="82"/>
                  <a:pt x="268" y="82"/>
                </a:cubicBezTo>
                <a:cubicBezTo>
                  <a:pt x="268" y="27"/>
                  <a:pt x="268" y="27"/>
                  <a:pt x="268" y="27"/>
                </a:cubicBezTo>
                <a:cubicBezTo>
                  <a:pt x="284" y="27"/>
                  <a:pt x="284" y="27"/>
                  <a:pt x="284" y="27"/>
                </a:cubicBezTo>
                <a:lnTo>
                  <a:pt x="284" y="82"/>
                </a:lnTo>
                <a:close/>
                <a:moveTo>
                  <a:pt x="268" y="165"/>
                </a:moveTo>
                <a:cubicBezTo>
                  <a:pt x="284" y="165"/>
                  <a:pt x="284" y="165"/>
                  <a:pt x="284" y="165"/>
                </a:cubicBezTo>
                <a:cubicBezTo>
                  <a:pt x="284" y="219"/>
                  <a:pt x="284" y="219"/>
                  <a:pt x="284" y="219"/>
                </a:cubicBezTo>
                <a:cubicBezTo>
                  <a:pt x="268" y="219"/>
                  <a:pt x="268" y="219"/>
                  <a:pt x="268" y="219"/>
                </a:cubicBezTo>
                <a:lnTo>
                  <a:pt x="268" y="165"/>
                </a:lnTo>
                <a:close/>
                <a:moveTo>
                  <a:pt x="253" y="82"/>
                </a:moveTo>
                <a:cubicBezTo>
                  <a:pt x="237" y="82"/>
                  <a:pt x="237" y="82"/>
                  <a:pt x="237" y="82"/>
                </a:cubicBezTo>
                <a:cubicBezTo>
                  <a:pt x="237" y="27"/>
                  <a:pt x="237" y="27"/>
                  <a:pt x="237" y="27"/>
                </a:cubicBezTo>
                <a:cubicBezTo>
                  <a:pt x="253" y="27"/>
                  <a:pt x="253" y="27"/>
                  <a:pt x="253" y="27"/>
                </a:cubicBezTo>
                <a:lnTo>
                  <a:pt x="253" y="82"/>
                </a:lnTo>
                <a:close/>
                <a:moveTo>
                  <a:pt x="237" y="165"/>
                </a:moveTo>
                <a:cubicBezTo>
                  <a:pt x="253" y="165"/>
                  <a:pt x="253" y="165"/>
                  <a:pt x="253" y="165"/>
                </a:cubicBezTo>
                <a:cubicBezTo>
                  <a:pt x="253" y="219"/>
                  <a:pt x="253" y="219"/>
                  <a:pt x="253" y="219"/>
                </a:cubicBezTo>
                <a:cubicBezTo>
                  <a:pt x="237" y="219"/>
                  <a:pt x="237" y="219"/>
                  <a:pt x="237" y="219"/>
                </a:cubicBezTo>
                <a:lnTo>
                  <a:pt x="237" y="165"/>
                </a:lnTo>
                <a:close/>
                <a:moveTo>
                  <a:pt x="45" y="53"/>
                </a:moveTo>
                <a:cubicBezTo>
                  <a:pt x="45" y="43"/>
                  <a:pt x="54" y="35"/>
                  <a:pt x="64" y="35"/>
                </a:cubicBezTo>
                <a:cubicBezTo>
                  <a:pt x="74" y="35"/>
                  <a:pt x="82" y="43"/>
                  <a:pt x="82" y="53"/>
                </a:cubicBezTo>
                <a:cubicBezTo>
                  <a:pt x="82" y="63"/>
                  <a:pt x="74" y="71"/>
                  <a:pt x="64" y="71"/>
                </a:cubicBezTo>
                <a:cubicBezTo>
                  <a:pt x="54" y="71"/>
                  <a:pt x="45" y="63"/>
                  <a:pt x="45" y="53"/>
                </a:cubicBezTo>
                <a:close/>
                <a:moveTo>
                  <a:pt x="330" y="165"/>
                </a:moveTo>
                <a:cubicBezTo>
                  <a:pt x="346" y="165"/>
                  <a:pt x="346" y="165"/>
                  <a:pt x="346" y="165"/>
                </a:cubicBezTo>
                <a:cubicBezTo>
                  <a:pt x="346" y="219"/>
                  <a:pt x="346" y="219"/>
                  <a:pt x="346" y="219"/>
                </a:cubicBezTo>
                <a:cubicBezTo>
                  <a:pt x="330" y="219"/>
                  <a:pt x="330" y="219"/>
                  <a:pt x="330" y="219"/>
                </a:cubicBezTo>
                <a:lnTo>
                  <a:pt x="330" y="165"/>
                </a:lnTo>
                <a:close/>
                <a:moveTo>
                  <a:pt x="299" y="165"/>
                </a:moveTo>
                <a:cubicBezTo>
                  <a:pt x="315" y="165"/>
                  <a:pt x="315" y="165"/>
                  <a:pt x="315" y="165"/>
                </a:cubicBezTo>
                <a:cubicBezTo>
                  <a:pt x="315" y="219"/>
                  <a:pt x="315" y="219"/>
                  <a:pt x="315" y="219"/>
                </a:cubicBezTo>
                <a:cubicBezTo>
                  <a:pt x="299" y="219"/>
                  <a:pt x="299" y="219"/>
                  <a:pt x="299" y="219"/>
                </a:cubicBezTo>
                <a:lnTo>
                  <a:pt x="299" y="165"/>
                </a:lnTo>
                <a:close/>
                <a:moveTo>
                  <a:pt x="82" y="191"/>
                </a:moveTo>
                <a:cubicBezTo>
                  <a:pt x="82" y="201"/>
                  <a:pt x="74" y="209"/>
                  <a:pt x="64" y="209"/>
                </a:cubicBezTo>
                <a:cubicBezTo>
                  <a:pt x="54" y="209"/>
                  <a:pt x="45" y="201"/>
                  <a:pt x="45" y="191"/>
                </a:cubicBezTo>
                <a:cubicBezTo>
                  <a:pt x="45" y="180"/>
                  <a:pt x="54" y="172"/>
                  <a:pt x="64" y="172"/>
                </a:cubicBezTo>
                <a:cubicBezTo>
                  <a:pt x="74" y="172"/>
                  <a:pt x="82" y="180"/>
                  <a:pt x="82" y="191"/>
                </a:cubicBezTo>
                <a:close/>
                <a:moveTo>
                  <a:pt x="330" y="302"/>
                </a:moveTo>
                <a:cubicBezTo>
                  <a:pt x="346" y="302"/>
                  <a:pt x="346" y="302"/>
                  <a:pt x="346" y="302"/>
                </a:cubicBezTo>
                <a:cubicBezTo>
                  <a:pt x="346" y="357"/>
                  <a:pt x="346" y="357"/>
                  <a:pt x="346" y="357"/>
                </a:cubicBezTo>
                <a:cubicBezTo>
                  <a:pt x="330" y="357"/>
                  <a:pt x="330" y="357"/>
                  <a:pt x="330" y="357"/>
                </a:cubicBezTo>
                <a:lnTo>
                  <a:pt x="330" y="302"/>
                </a:lnTo>
                <a:close/>
                <a:moveTo>
                  <a:pt x="299" y="302"/>
                </a:moveTo>
                <a:cubicBezTo>
                  <a:pt x="315" y="302"/>
                  <a:pt x="315" y="302"/>
                  <a:pt x="315" y="302"/>
                </a:cubicBezTo>
                <a:cubicBezTo>
                  <a:pt x="315" y="357"/>
                  <a:pt x="315" y="357"/>
                  <a:pt x="315" y="357"/>
                </a:cubicBezTo>
                <a:cubicBezTo>
                  <a:pt x="299" y="357"/>
                  <a:pt x="299" y="357"/>
                  <a:pt x="299" y="357"/>
                </a:cubicBezTo>
                <a:lnTo>
                  <a:pt x="299" y="302"/>
                </a:lnTo>
                <a:close/>
                <a:moveTo>
                  <a:pt x="268" y="302"/>
                </a:moveTo>
                <a:cubicBezTo>
                  <a:pt x="284" y="302"/>
                  <a:pt x="284" y="302"/>
                  <a:pt x="284" y="302"/>
                </a:cubicBezTo>
                <a:cubicBezTo>
                  <a:pt x="284" y="357"/>
                  <a:pt x="284" y="357"/>
                  <a:pt x="284" y="357"/>
                </a:cubicBezTo>
                <a:cubicBezTo>
                  <a:pt x="268" y="357"/>
                  <a:pt x="268" y="357"/>
                  <a:pt x="268" y="357"/>
                </a:cubicBezTo>
                <a:lnTo>
                  <a:pt x="268" y="302"/>
                </a:lnTo>
                <a:close/>
                <a:moveTo>
                  <a:pt x="237" y="302"/>
                </a:moveTo>
                <a:cubicBezTo>
                  <a:pt x="253" y="302"/>
                  <a:pt x="253" y="302"/>
                  <a:pt x="253" y="302"/>
                </a:cubicBezTo>
                <a:cubicBezTo>
                  <a:pt x="253" y="357"/>
                  <a:pt x="253" y="357"/>
                  <a:pt x="253" y="357"/>
                </a:cubicBezTo>
                <a:cubicBezTo>
                  <a:pt x="237" y="357"/>
                  <a:pt x="237" y="357"/>
                  <a:pt x="237" y="357"/>
                </a:cubicBezTo>
                <a:lnTo>
                  <a:pt x="237" y="302"/>
                </a:lnTo>
                <a:close/>
                <a:moveTo>
                  <a:pt x="82" y="328"/>
                </a:moveTo>
                <a:cubicBezTo>
                  <a:pt x="82" y="338"/>
                  <a:pt x="74" y="346"/>
                  <a:pt x="64" y="346"/>
                </a:cubicBezTo>
                <a:cubicBezTo>
                  <a:pt x="54" y="346"/>
                  <a:pt x="45" y="338"/>
                  <a:pt x="45" y="328"/>
                </a:cubicBezTo>
                <a:cubicBezTo>
                  <a:pt x="45" y="318"/>
                  <a:pt x="54" y="310"/>
                  <a:pt x="64" y="310"/>
                </a:cubicBezTo>
                <a:cubicBezTo>
                  <a:pt x="74" y="310"/>
                  <a:pt x="82" y="318"/>
                  <a:pt x="82" y="328"/>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dirty="0">
              <a:ln>
                <a:noFill/>
              </a:ln>
              <a:solidFill>
                <a:prstClr val="white"/>
              </a:solidFill>
              <a:effectLst/>
              <a:uLnTx/>
              <a:uFillTx/>
              <a:latin typeface="Arial"/>
              <a:ea typeface="+mn-ea"/>
              <a:cs typeface="+mn-cs"/>
            </a:endParaRPr>
          </a:p>
        </p:txBody>
      </p:sp>
      <p:sp>
        <p:nvSpPr>
          <p:cNvPr id="70" name="矢印: 下 69">
            <a:extLst>
              <a:ext uri="{FF2B5EF4-FFF2-40B4-BE49-F238E27FC236}">
                <a16:creationId xmlns:a16="http://schemas.microsoft.com/office/drawing/2014/main" id="{04AC9E77-6A0E-42D1-8738-EA56991BBBE0}"/>
              </a:ext>
            </a:extLst>
          </p:cNvPr>
          <p:cNvSpPr/>
          <p:nvPr/>
        </p:nvSpPr>
        <p:spPr>
          <a:xfrm>
            <a:off x="7812559" y="1753352"/>
            <a:ext cx="304800" cy="277693"/>
          </a:xfrm>
          <a:prstGeom prst="down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err="1">
              <a:ln>
                <a:noFill/>
              </a:ln>
              <a:solidFill>
                <a:prstClr val="white"/>
              </a:solidFill>
              <a:effectLst/>
              <a:uLnTx/>
              <a:uFillTx/>
              <a:latin typeface="Arial"/>
              <a:ea typeface="ＭＳ Ｐゴシック" panose="020B0600070205080204" pitchFamily="50" charset="-128"/>
              <a:cs typeface="+mn-cs"/>
            </a:endParaRPr>
          </a:p>
        </p:txBody>
      </p:sp>
      <p:sp>
        <p:nvSpPr>
          <p:cNvPr id="71" name="テキスト ボックス 70">
            <a:extLst>
              <a:ext uri="{FF2B5EF4-FFF2-40B4-BE49-F238E27FC236}">
                <a16:creationId xmlns:a16="http://schemas.microsoft.com/office/drawing/2014/main" id="{4A4A4237-F504-4A3E-A3C7-4429419ABB8F}"/>
              </a:ext>
            </a:extLst>
          </p:cNvPr>
          <p:cNvSpPr txBox="1"/>
          <p:nvPr/>
        </p:nvSpPr>
        <p:spPr>
          <a:xfrm>
            <a:off x="241336" y="115657"/>
            <a:ext cx="4107215" cy="605422"/>
          </a:xfrm>
          <a:prstGeom prst="rect">
            <a:avLst/>
          </a:prstGeom>
          <a:noFill/>
        </p:spPr>
        <p:txBody>
          <a:bodyPr wrap="none" rtlCol="0">
            <a:spAutoFit/>
          </a:bodyPr>
          <a:lstStyle/>
          <a:p>
            <a:pPr marL="0" marR="0" lvl="0" indent="0" algn="l" defTabSz="1218987" rtl="0" eaLnBrk="1" fontAlgn="auto" latinLnBrk="0" hangingPunct="1">
              <a:lnSpc>
                <a:spcPct val="107000"/>
              </a:lnSpc>
              <a:spcBef>
                <a:spcPts val="0"/>
              </a:spcBef>
              <a:spcAft>
                <a:spcPts val="800"/>
              </a:spcAft>
              <a:buClrTx/>
              <a:buSzTx/>
              <a:buFontTx/>
              <a:buNone/>
              <a:tabLst/>
              <a:defRPr/>
            </a:pPr>
            <a:r>
              <a:rPr kumimoji="1" lang="en-US" altLang="ja-JP" sz="3200" b="0" i="0" u="none" strike="noStrike" kern="1200" cap="none" spc="-15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Levenim MT" panose="020B0604020202020204" pitchFamily="2" charset="-79"/>
              </a:rPr>
              <a:t>TruScale </a:t>
            </a:r>
            <a:r>
              <a:rPr kumimoji="1" lang="ja-JP" altLang="en-US" sz="3200" b="0" i="0" u="none" strike="noStrike" kern="1200" cap="none" spc="-15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Levenim MT" panose="020B0604020202020204" pitchFamily="2" charset="-79"/>
              </a:rPr>
              <a:t>サービス契約</a:t>
            </a:r>
          </a:p>
        </p:txBody>
      </p:sp>
      <p:sp>
        <p:nvSpPr>
          <p:cNvPr id="41" name="テキスト ボックス 40">
            <a:extLst>
              <a:ext uri="{FF2B5EF4-FFF2-40B4-BE49-F238E27FC236}">
                <a16:creationId xmlns:a16="http://schemas.microsoft.com/office/drawing/2014/main" id="{B6F9B1BE-2B02-49CD-8105-C908B175414C}"/>
              </a:ext>
            </a:extLst>
          </p:cNvPr>
          <p:cNvSpPr txBox="1"/>
          <p:nvPr/>
        </p:nvSpPr>
        <p:spPr>
          <a:xfrm>
            <a:off x="344368" y="754734"/>
            <a:ext cx="2348720" cy="400110"/>
          </a:xfrm>
          <a:prstGeom prst="rect">
            <a:avLst/>
          </a:prstGeom>
          <a:noFill/>
        </p:spPr>
        <p:txBody>
          <a:bodyPr wrap="non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例）</a:t>
            </a:r>
            <a:r>
              <a:rPr kumimoji="1" lang="en-US" altLang="ja-JP" sz="20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5</a:t>
            </a:r>
            <a:r>
              <a:rPr kumimoji="1" lang="ja-JP" altLang="en-US" sz="20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年契約の場合</a:t>
            </a:r>
            <a:endParaRPr kumimoji="1" lang="en-US" altLang="ja-JP" sz="20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endParaRPr>
          </a:p>
        </p:txBody>
      </p:sp>
      <p:sp>
        <p:nvSpPr>
          <p:cNvPr id="5" name="Slide Number Placeholder 5">
            <a:extLst>
              <a:ext uri="{FF2B5EF4-FFF2-40B4-BE49-F238E27FC236}">
                <a16:creationId xmlns:a16="http://schemas.microsoft.com/office/drawing/2014/main" id="{20CA4F0C-5E3F-B580-593E-9883ADBA4F44}"/>
              </a:ext>
            </a:extLst>
          </p:cNvPr>
          <p:cNvSpPr>
            <a:spLocks noGrp="1"/>
          </p:cNvSpPr>
          <p:nvPr>
            <p:ph type="sldNum" sz="quarter" idx="4"/>
          </p:nvPr>
        </p:nvSpPr>
        <p:spPr>
          <a:xfrm>
            <a:off x="11672569" y="6400800"/>
            <a:ext cx="439026" cy="155448"/>
          </a:xfrm>
          <a:prstGeom prst="rect">
            <a:avLst/>
          </a:prstGeom>
        </p:spPr>
        <p:txBody>
          <a:bodyPr vert="horz" lIns="0" tIns="0" rIns="0" bIns="0" rtlCol="0" anchor="ctr"/>
          <a:lstStyle>
            <a:lvl1pPr algn="ctr">
              <a:defRPr sz="1000">
                <a:solidFill>
                  <a:schemeClr val="bg1"/>
                </a:solidFill>
                <a:latin typeface="Arial" panose="020B0604020202020204" pitchFamily="34" charset="0"/>
                <a:cs typeface="Arial" panose="020B0604020202020204" pitchFamily="34" charset="0"/>
              </a:defRPr>
            </a:lvl1pPr>
          </a:lstStyle>
          <a:p>
            <a:fld id="{6D22F896-40B5-4ADD-8801-0D06FADFA095}" type="slidenum">
              <a:rPr lang="en-US" smtClean="0"/>
              <a:pPr/>
              <a:t>38</a:t>
            </a:fld>
            <a:endParaRPr lang="en-US" dirty="0"/>
          </a:p>
        </p:txBody>
      </p:sp>
    </p:spTree>
    <p:extLst>
      <p:ext uri="{BB962C8B-B14F-4D97-AF65-F5344CB8AC3E}">
        <p14:creationId xmlns:p14="http://schemas.microsoft.com/office/powerpoint/2010/main" val="4787308"/>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04CFCDFE-B2A3-4209-B03D-EABD477E4662}"/>
              </a:ext>
            </a:extLst>
          </p:cNvPr>
          <p:cNvSpPr/>
          <p:nvPr/>
        </p:nvSpPr>
        <p:spPr>
          <a:xfrm>
            <a:off x="6953256" y="2555226"/>
            <a:ext cx="982662" cy="113221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err="1">
              <a:ln>
                <a:noFill/>
              </a:ln>
              <a:solidFill>
                <a:prstClr val="white"/>
              </a:solidFill>
              <a:effectLst/>
              <a:uLnTx/>
              <a:uFillTx/>
              <a:latin typeface="Arial"/>
              <a:ea typeface="ＭＳ Ｐゴシック" panose="020B0600070205080204" pitchFamily="50" charset="-128"/>
              <a:cs typeface="+mn-cs"/>
            </a:endParaRPr>
          </a:p>
        </p:txBody>
      </p:sp>
      <p:sp>
        <p:nvSpPr>
          <p:cNvPr id="4" name="テキスト ボックス 3">
            <a:extLst>
              <a:ext uri="{FF2B5EF4-FFF2-40B4-BE49-F238E27FC236}">
                <a16:creationId xmlns:a16="http://schemas.microsoft.com/office/drawing/2014/main" id="{AB67914A-875F-4C8D-8371-9E6CC04FA964}"/>
              </a:ext>
            </a:extLst>
          </p:cNvPr>
          <p:cNvSpPr txBox="1"/>
          <p:nvPr/>
        </p:nvSpPr>
        <p:spPr>
          <a:xfrm>
            <a:off x="312736" y="131156"/>
            <a:ext cx="9688514" cy="605422"/>
          </a:xfrm>
          <a:prstGeom prst="rect">
            <a:avLst/>
          </a:prstGeom>
          <a:noFill/>
        </p:spPr>
        <p:txBody>
          <a:bodyPr wrap="square">
            <a:spAutoFit/>
          </a:bodyPr>
          <a:lstStyle/>
          <a:p>
            <a:pPr>
              <a:lnSpc>
                <a:spcPct val="107000"/>
              </a:lnSpc>
              <a:spcAft>
                <a:spcPts val="800"/>
              </a:spcAft>
              <a:defRPr/>
            </a:pPr>
            <a:r>
              <a:rPr kumimoji="1" lang="en-US" altLang="ja-JP" sz="3200" spc="-150" dirty="0">
                <a:solidFill>
                  <a:prstClr val="white"/>
                </a:solidFill>
                <a:latin typeface="UD デジタル 教科書体 NK-R" panose="02020400000000000000" pitchFamily="18" charset="-128"/>
                <a:ea typeface="UD デジタル 教科書体 NK-R" panose="02020400000000000000" pitchFamily="18" charset="-128"/>
                <a:cs typeface="Levenim MT" panose="020B0604020202020204" pitchFamily="2" charset="-79"/>
              </a:rPr>
              <a:t>IT</a:t>
            </a:r>
            <a:r>
              <a:rPr kumimoji="1" lang="ja-JP" altLang="en-US" sz="3200" spc="-150" dirty="0">
                <a:solidFill>
                  <a:prstClr val="white"/>
                </a:solidFill>
                <a:latin typeface="UD デジタル 教科書体 NK-R" panose="02020400000000000000" pitchFamily="18" charset="-128"/>
                <a:ea typeface="UD デジタル 教科書体 NK-R" panose="02020400000000000000" pitchFamily="18" charset="-128"/>
                <a:cs typeface="Levenim MT" panose="020B0604020202020204" pitchFamily="2" charset="-79"/>
              </a:rPr>
              <a:t>投資の効率化　 </a:t>
            </a:r>
            <a:r>
              <a:rPr kumimoji="1" lang="en-US" altLang="ja-JP" sz="3200" spc="-150" dirty="0">
                <a:solidFill>
                  <a:prstClr val="white"/>
                </a:solidFill>
                <a:latin typeface="UD デジタル 教科書体 NK-R" panose="02020400000000000000" pitchFamily="18" charset="-128"/>
                <a:ea typeface="UD デジタル 教科書体 NK-R" panose="02020400000000000000" pitchFamily="18" charset="-128"/>
                <a:cs typeface="Levenim MT" panose="020B0604020202020204" pitchFamily="2" charset="-79"/>
              </a:rPr>
              <a:t>-TruScale-</a:t>
            </a:r>
            <a:endParaRPr kumimoji="1" lang="ja-JP" altLang="en-US" sz="3200" spc="-150" dirty="0">
              <a:solidFill>
                <a:prstClr val="white"/>
              </a:solidFill>
              <a:latin typeface="UD デジタル 教科書体 NK-R" panose="02020400000000000000" pitchFamily="18" charset="-128"/>
              <a:ea typeface="UD デジタル 教科書体 NK-R" panose="02020400000000000000" pitchFamily="18" charset="-128"/>
              <a:cs typeface="Levenim MT" panose="020B0604020202020204" pitchFamily="2" charset="-79"/>
            </a:endParaRPr>
          </a:p>
        </p:txBody>
      </p:sp>
      <p:cxnSp>
        <p:nvCxnSpPr>
          <p:cNvPr id="5" name="直線矢印コネクタ 4">
            <a:extLst>
              <a:ext uri="{FF2B5EF4-FFF2-40B4-BE49-F238E27FC236}">
                <a16:creationId xmlns:a16="http://schemas.microsoft.com/office/drawing/2014/main" id="{0402F89E-B0D4-4650-946E-70A3E04979DE}"/>
              </a:ext>
            </a:extLst>
          </p:cNvPr>
          <p:cNvCxnSpPr>
            <a:cxnSpLocks/>
          </p:cNvCxnSpPr>
          <p:nvPr/>
        </p:nvCxnSpPr>
        <p:spPr>
          <a:xfrm flipV="1">
            <a:off x="2286000" y="2422445"/>
            <a:ext cx="66675" cy="3073480"/>
          </a:xfrm>
          <a:prstGeom prst="straightConnector1">
            <a:avLst/>
          </a:prstGeom>
          <a:ln w="57150">
            <a:solidFill>
              <a:schemeClr val="bg1"/>
            </a:solidFill>
            <a:tailEnd type="triangle"/>
          </a:ln>
        </p:spPr>
        <p:style>
          <a:lnRef idx="1">
            <a:schemeClr val="accent6"/>
          </a:lnRef>
          <a:fillRef idx="0">
            <a:schemeClr val="accent6"/>
          </a:fillRef>
          <a:effectRef idx="0">
            <a:schemeClr val="accent6"/>
          </a:effectRef>
          <a:fontRef idx="minor">
            <a:schemeClr val="tx1"/>
          </a:fontRef>
        </p:style>
      </p:cxnSp>
      <p:cxnSp>
        <p:nvCxnSpPr>
          <p:cNvPr id="6" name="直線矢印コネクタ 5">
            <a:extLst>
              <a:ext uri="{FF2B5EF4-FFF2-40B4-BE49-F238E27FC236}">
                <a16:creationId xmlns:a16="http://schemas.microsoft.com/office/drawing/2014/main" id="{BD101C4F-A61A-4ACC-AC75-316C72931C6A}"/>
              </a:ext>
            </a:extLst>
          </p:cNvPr>
          <p:cNvCxnSpPr>
            <a:cxnSpLocks/>
          </p:cNvCxnSpPr>
          <p:nvPr/>
        </p:nvCxnSpPr>
        <p:spPr>
          <a:xfrm>
            <a:off x="2286000" y="5443537"/>
            <a:ext cx="6343650" cy="10690"/>
          </a:xfrm>
          <a:prstGeom prst="straightConnector1">
            <a:avLst/>
          </a:prstGeom>
          <a:ln w="57150">
            <a:solidFill>
              <a:schemeClr val="bg1"/>
            </a:solidFill>
            <a:tailEnd type="triangle"/>
          </a:ln>
        </p:spPr>
        <p:style>
          <a:lnRef idx="1">
            <a:schemeClr val="accent6"/>
          </a:lnRef>
          <a:fillRef idx="0">
            <a:schemeClr val="accent6"/>
          </a:fillRef>
          <a:effectRef idx="0">
            <a:schemeClr val="accent6"/>
          </a:effectRef>
          <a:fontRef idx="minor">
            <a:schemeClr val="tx1"/>
          </a:fontRef>
        </p:style>
      </p:cxnSp>
      <p:sp>
        <p:nvSpPr>
          <p:cNvPr id="7" name="正方形/長方形 6">
            <a:extLst>
              <a:ext uri="{FF2B5EF4-FFF2-40B4-BE49-F238E27FC236}">
                <a16:creationId xmlns:a16="http://schemas.microsoft.com/office/drawing/2014/main" id="{C482D62A-BBD0-4B8C-9874-A77EB99A0DC4}"/>
              </a:ext>
            </a:extLst>
          </p:cNvPr>
          <p:cNvSpPr/>
          <p:nvPr/>
        </p:nvSpPr>
        <p:spPr>
          <a:xfrm>
            <a:off x="2693986" y="3721942"/>
            <a:ext cx="982662" cy="16930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err="1">
              <a:ln>
                <a:noFill/>
              </a:ln>
              <a:solidFill>
                <a:prstClr val="white"/>
              </a:solidFill>
              <a:effectLst/>
              <a:uLnTx/>
              <a:uFillTx/>
              <a:latin typeface="Arial"/>
              <a:ea typeface="ＭＳ Ｐゴシック" panose="020B0600070205080204" pitchFamily="50" charset="-128"/>
              <a:cs typeface="+mn-cs"/>
            </a:endParaRPr>
          </a:p>
        </p:txBody>
      </p:sp>
      <p:sp>
        <p:nvSpPr>
          <p:cNvPr id="8" name="正方形/長方形 7">
            <a:extLst>
              <a:ext uri="{FF2B5EF4-FFF2-40B4-BE49-F238E27FC236}">
                <a16:creationId xmlns:a16="http://schemas.microsoft.com/office/drawing/2014/main" id="{4F6F779F-BD79-4276-A062-09F021D8225B}"/>
              </a:ext>
            </a:extLst>
          </p:cNvPr>
          <p:cNvSpPr/>
          <p:nvPr/>
        </p:nvSpPr>
        <p:spPr>
          <a:xfrm>
            <a:off x="3762374" y="3729085"/>
            <a:ext cx="982662" cy="16858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err="1">
              <a:ln>
                <a:noFill/>
              </a:ln>
              <a:solidFill>
                <a:prstClr val="white"/>
              </a:solidFill>
              <a:effectLst/>
              <a:uLnTx/>
              <a:uFillTx/>
              <a:latin typeface="Arial"/>
              <a:ea typeface="ＭＳ Ｐゴシック" panose="020B0600070205080204" pitchFamily="50" charset="-128"/>
              <a:cs typeface="+mn-cs"/>
            </a:endParaRPr>
          </a:p>
        </p:txBody>
      </p:sp>
      <p:sp>
        <p:nvSpPr>
          <p:cNvPr id="9" name="正方形/長方形 8">
            <a:extLst>
              <a:ext uri="{FF2B5EF4-FFF2-40B4-BE49-F238E27FC236}">
                <a16:creationId xmlns:a16="http://schemas.microsoft.com/office/drawing/2014/main" id="{D11C40DC-9757-4A05-907D-E76DD6F2E06D}"/>
              </a:ext>
            </a:extLst>
          </p:cNvPr>
          <p:cNvSpPr/>
          <p:nvPr/>
        </p:nvSpPr>
        <p:spPr>
          <a:xfrm>
            <a:off x="4816474" y="3721942"/>
            <a:ext cx="982662" cy="168230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err="1">
              <a:ln>
                <a:noFill/>
              </a:ln>
              <a:solidFill>
                <a:prstClr val="white"/>
              </a:solidFill>
              <a:effectLst/>
              <a:uLnTx/>
              <a:uFillTx/>
              <a:latin typeface="Arial"/>
              <a:ea typeface="ＭＳ Ｐゴシック" panose="020B0600070205080204" pitchFamily="50" charset="-128"/>
              <a:cs typeface="+mn-cs"/>
            </a:endParaRPr>
          </a:p>
        </p:txBody>
      </p:sp>
      <p:sp>
        <p:nvSpPr>
          <p:cNvPr id="10" name="正方形/長方形 9">
            <a:extLst>
              <a:ext uri="{FF2B5EF4-FFF2-40B4-BE49-F238E27FC236}">
                <a16:creationId xmlns:a16="http://schemas.microsoft.com/office/drawing/2014/main" id="{A32F7F5B-AD17-4989-B5C3-BC6A592D5A86}"/>
              </a:ext>
            </a:extLst>
          </p:cNvPr>
          <p:cNvSpPr/>
          <p:nvPr/>
        </p:nvSpPr>
        <p:spPr>
          <a:xfrm>
            <a:off x="5884862" y="3721942"/>
            <a:ext cx="982662" cy="16692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err="1">
              <a:ln>
                <a:noFill/>
              </a:ln>
              <a:solidFill>
                <a:prstClr val="white"/>
              </a:solidFill>
              <a:effectLst/>
              <a:uLnTx/>
              <a:uFillTx/>
              <a:latin typeface="Arial"/>
              <a:ea typeface="ＭＳ Ｐゴシック" panose="020B0600070205080204" pitchFamily="50" charset="-128"/>
              <a:cs typeface="+mn-cs"/>
            </a:endParaRPr>
          </a:p>
        </p:txBody>
      </p:sp>
      <p:sp>
        <p:nvSpPr>
          <p:cNvPr id="11" name="正方形/長方形 10">
            <a:extLst>
              <a:ext uri="{FF2B5EF4-FFF2-40B4-BE49-F238E27FC236}">
                <a16:creationId xmlns:a16="http://schemas.microsoft.com/office/drawing/2014/main" id="{164DB623-EAE7-4E48-BD52-AEBBED0A12A4}"/>
              </a:ext>
            </a:extLst>
          </p:cNvPr>
          <p:cNvSpPr/>
          <p:nvPr/>
        </p:nvSpPr>
        <p:spPr>
          <a:xfrm>
            <a:off x="6953256" y="3721942"/>
            <a:ext cx="982662" cy="16692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err="1">
              <a:ln>
                <a:noFill/>
              </a:ln>
              <a:solidFill>
                <a:prstClr val="white"/>
              </a:solidFill>
              <a:effectLst/>
              <a:uLnTx/>
              <a:uFillTx/>
              <a:latin typeface="Arial"/>
              <a:ea typeface="ＭＳ Ｐゴシック" panose="020B0600070205080204" pitchFamily="50" charset="-128"/>
              <a:cs typeface="+mn-cs"/>
            </a:endParaRPr>
          </a:p>
        </p:txBody>
      </p:sp>
      <p:sp>
        <p:nvSpPr>
          <p:cNvPr id="12" name="正方形/長方形 11">
            <a:extLst>
              <a:ext uri="{FF2B5EF4-FFF2-40B4-BE49-F238E27FC236}">
                <a16:creationId xmlns:a16="http://schemas.microsoft.com/office/drawing/2014/main" id="{DD4E6B45-855D-4E16-81C1-713E23610CB5}"/>
              </a:ext>
            </a:extLst>
          </p:cNvPr>
          <p:cNvSpPr/>
          <p:nvPr/>
        </p:nvSpPr>
        <p:spPr>
          <a:xfrm>
            <a:off x="5884862" y="2555226"/>
            <a:ext cx="982662" cy="113221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err="1">
              <a:ln>
                <a:noFill/>
              </a:ln>
              <a:solidFill>
                <a:prstClr val="white"/>
              </a:solidFill>
              <a:effectLst/>
              <a:uLnTx/>
              <a:uFillTx/>
              <a:latin typeface="Arial"/>
              <a:ea typeface="ＭＳ Ｐゴシック" panose="020B0600070205080204" pitchFamily="50" charset="-128"/>
              <a:cs typeface="+mn-cs"/>
            </a:endParaRPr>
          </a:p>
        </p:txBody>
      </p:sp>
      <p:sp>
        <p:nvSpPr>
          <p:cNvPr id="13" name="テキスト ボックス 12">
            <a:extLst>
              <a:ext uri="{FF2B5EF4-FFF2-40B4-BE49-F238E27FC236}">
                <a16:creationId xmlns:a16="http://schemas.microsoft.com/office/drawing/2014/main" id="{2E08B78B-86E6-4207-A737-57E0C66A55B4}"/>
              </a:ext>
            </a:extLst>
          </p:cNvPr>
          <p:cNvSpPr txBox="1"/>
          <p:nvPr/>
        </p:nvSpPr>
        <p:spPr>
          <a:xfrm>
            <a:off x="2742664" y="5148303"/>
            <a:ext cx="5157584" cy="230832"/>
          </a:xfrm>
          <a:prstGeom prst="rect">
            <a:avLst/>
          </a:prstGeom>
          <a:solidFill>
            <a:srgbClr val="F36C21"/>
          </a:solidFill>
          <a:ln>
            <a:solidFill>
              <a:schemeClr val="accent2"/>
            </a:solidFill>
          </a:ln>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細かな運用リソース状況監視　</a:t>
            </a:r>
            <a:r>
              <a:rPr kumimoji="1" lang="en-US" altLang="ja-JP" sz="9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a:t>
            </a:r>
            <a:r>
              <a:rPr kumimoji="1" lang="ja-JP" altLang="en-US" sz="9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利用量監視 </a:t>
            </a:r>
            <a:r>
              <a:rPr kumimoji="1" lang="en-US" altLang="ja-JP" sz="9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 </a:t>
            </a:r>
            <a:r>
              <a:rPr kumimoji="1" lang="ja-JP" altLang="en-US" sz="9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レポート</a:t>
            </a:r>
          </a:p>
        </p:txBody>
      </p:sp>
      <p:sp>
        <p:nvSpPr>
          <p:cNvPr id="14" name="テキスト ボックス 13">
            <a:extLst>
              <a:ext uri="{FF2B5EF4-FFF2-40B4-BE49-F238E27FC236}">
                <a16:creationId xmlns:a16="http://schemas.microsoft.com/office/drawing/2014/main" id="{EE935808-8F55-4182-B3A2-9D9C927C8586}"/>
              </a:ext>
            </a:extLst>
          </p:cNvPr>
          <p:cNvSpPr txBox="1"/>
          <p:nvPr/>
        </p:nvSpPr>
        <p:spPr>
          <a:xfrm>
            <a:off x="1133903" y="4990482"/>
            <a:ext cx="1420582" cy="261610"/>
          </a:xfrm>
          <a:prstGeom prst="rect">
            <a:avLst/>
          </a:prstGeom>
          <a:solidFill>
            <a:schemeClr val="accent3"/>
          </a:solidFill>
        </p:spPr>
        <p:txBody>
          <a:bodyPr wrap="non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インフラリソース利用率</a:t>
            </a:r>
          </a:p>
        </p:txBody>
      </p:sp>
      <p:sp>
        <p:nvSpPr>
          <p:cNvPr id="15" name="テキスト ボックス 14">
            <a:extLst>
              <a:ext uri="{FF2B5EF4-FFF2-40B4-BE49-F238E27FC236}">
                <a16:creationId xmlns:a16="http://schemas.microsoft.com/office/drawing/2014/main" id="{BCF8525B-2BE7-4EEB-A927-035804A45E67}"/>
              </a:ext>
            </a:extLst>
          </p:cNvPr>
          <p:cNvSpPr txBox="1"/>
          <p:nvPr/>
        </p:nvSpPr>
        <p:spPr>
          <a:xfrm>
            <a:off x="10572928" y="5653264"/>
            <a:ext cx="1213794" cy="523220"/>
          </a:xfrm>
          <a:prstGeom prst="rect">
            <a:avLst/>
          </a:prstGeom>
          <a:noFill/>
        </p:spPr>
        <p:txBody>
          <a:bodyPr wrap="non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リソース予想で</a:t>
            </a:r>
            <a:endParaRPr kumimoji="1" lang="en-US" altLang="ja-JP"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増設した場合</a:t>
            </a:r>
          </a:p>
        </p:txBody>
      </p:sp>
      <p:sp>
        <p:nvSpPr>
          <p:cNvPr id="16" name="正方形/長方形 15">
            <a:extLst>
              <a:ext uri="{FF2B5EF4-FFF2-40B4-BE49-F238E27FC236}">
                <a16:creationId xmlns:a16="http://schemas.microsoft.com/office/drawing/2014/main" id="{D36ECD4C-1A0F-4960-B433-2B3F1D2440C1}"/>
              </a:ext>
            </a:extLst>
          </p:cNvPr>
          <p:cNvSpPr/>
          <p:nvPr/>
        </p:nvSpPr>
        <p:spPr>
          <a:xfrm>
            <a:off x="9575978" y="5653264"/>
            <a:ext cx="982662" cy="523219"/>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err="1">
              <a:ln>
                <a:noFill/>
              </a:ln>
              <a:solidFill>
                <a:prstClr val="white"/>
              </a:solidFill>
              <a:effectLst/>
              <a:uLnTx/>
              <a:uFillTx/>
              <a:latin typeface="Arial"/>
              <a:ea typeface="ＭＳ Ｐゴシック" panose="020B0600070205080204" pitchFamily="50" charset="-128"/>
              <a:cs typeface="+mn-cs"/>
            </a:endParaRPr>
          </a:p>
        </p:txBody>
      </p:sp>
      <p:cxnSp>
        <p:nvCxnSpPr>
          <p:cNvPr id="18" name="直線コネクタ 17">
            <a:extLst>
              <a:ext uri="{FF2B5EF4-FFF2-40B4-BE49-F238E27FC236}">
                <a16:creationId xmlns:a16="http://schemas.microsoft.com/office/drawing/2014/main" id="{81A3A7A3-5E80-4691-B282-870D0A5353AA}"/>
              </a:ext>
            </a:extLst>
          </p:cNvPr>
          <p:cNvCxnSpPr>
            <a:cxnSpLocks/>
          </p:cNvCxnSpPr>
          <p:nvPr/>
        </p:nvCxnSpPr>
        <p:spPr>
          <a:xfrm flipV="1">
            <a:off x="1886941" y="3702892"/>
            <a:ext cx="3798886" cy="7143"/>
          </a:xfrm>
          <a:prstGeom prst="line">
            <a:avLst/>
          </a:prstGeom>
          <a:ln w="28575">
            <a:solidFill>
              <a:schemeClr val="tx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BEAAC75F-C790-4670-970E-9C47E19A9C01}"/>
              </a:ext>
            </a:extLst>
          </p:cNvPr>
          <p:cNvSpPr txBox="1"/>
          <p:nvPr/>
        </p:nvSpPr>
        <p:spPr>
          <a:xfrm>
            <a:off x="663721" y="3598280"/>
            <a:ext cx="1160895" cy="261610"/>
          </a:xfrm>
          <a:prstGeom prst="rect">
            <a:avLst/>
          </a:prstGeom>
          <a:solidFill>
            <a:schemeClr val="tx2">
              <a:lumMod val="60000"/>
              <a:lumOff val="40000"/>
            </a:schemeClr>
          </a:solidFill>
        </p:spPr>
        <p:txBody>
          <a:bodyPr wrap="non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初期リソース計画</a:t>
            </a:r>
          </a:p>
        </p:txBody>
      </p:sp>
      <p:sp>
        <p:nvSpPr>
          <p:cNvPr id="20" name="四角形: 1 つの角を切り取る 19">
            <a:extLst>
              <a:ext uri="{FF2B5EF4-FFF2-40B4-BE49-F238E27FC236}">
                <a16:creationId xmlns:a16="http://schemas.microsoft.com/office/drawing/2014/main" id="{72414BCB-E256-4C04-8706-E7E73B147C78}"/>
              </a:ext>
            </a:extLst>
          </p:cNvPr>
          <p:cNvSpPr/>
          <p:nvPr/>
        </p:nvSpPr>
        <p:spPr>
          <a:xfrm flipV="1">
            <a:off x="2735044" y="3767872"/>
            <a:ext cx="911323" cy="901854"/>
          </a:xfrm>
          <a:prstGeom prst="snip1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err="1">
              <a:ln>
                <a:noFill/>
              </a:ln>
              <a:solidFill>
                <a:prstClr val="white"/>
              </a:solidFill>
              <a:effectLst/>
              <a:uLnTx/>
              <a:uFillTx/>
              <a:latin typeface="Arial"/>
              <a:ea typeface="ＭＳ Ｐゴシック" panose="020B0600070205080204" pitchFamily="50" charset="-128"/>
              <a:cs typeface="+mn-cs"/>
            </a:endParaRPr>
          </a:p>
        </p:txBody>
      </p:sp>
      <p:sp>
        <p:nvSpPr>
          <p:cNvPr id="21" name="テキスト ボックス 20">
            <a:extLst>
              <a:ext uri="{FF2B5EF4-FFF2-40B4-BE49-F238E27FC236}">
                <a16:creationId xmlns:a16="http://schemas.microsoft.com/office/drawing/2014/main" id="{114B40DB-FFC1-4284-98CE-BFBF9B2796F4}"/>
              </a:ext>
            </a:extLst>
          </p:cNvPr>
          <p:cNvSpPr txBox="1"/>
          <p:nvPr/>
        </p:nvSpPr>
        <p:spPr>
          <a:xfrm>
            <a:off x="8505832" y="2659557"/>
            <a:ext cx="938077" cy="769441"/>
          </a:xfrm>
          <a:prstGeom prst="rect">
            <a:avLst/>
          </a:prstGeom>
          <a:solidFill>
            <a:schemeClr val="accent1">
              <a:lumMod val="60000"/>
              <a:lumOff val="40000"/>
            </a:schemeClr>
          </a:solidFill>
        </p:spPr>
        <p:txBody>
          <a:bodyPr wrap="non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過剰投資</a:t>
            </a:r>
            <a:endParaRPr kumimoji="1" lang="en-US" altLang="ja-JP" sz="11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（使われてい</a:t>
            </a:r>
            <a:endParaRPr kumimoji="1" lang="en-US" altLang="ja-JP" sz="11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ないリソース</a:t>
            </a:r>
            <a:endParaRPr kumimoji="1" lang="en-US" altLang="ja-JP" sz="11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投資リスク）</a:t>
            </a:r>
          </a:p>
        </p:txBody>
      </p:sp>
      <p:sp>
        <p:nvSpPr>
          <p:cNvPr id="22" name="四角形: 1 つの角を切り取る 21">
            <a:extLst>
              <a:ext uri="{FF2B5EF4-FFF2-40B4-BE49-F238E27FC236}">
                <a16:creationId xmlns:a16="http://schemas.microsoft.com/office/drawing/2014/main" id="{F25DE90C-1C66-4AC2-9CC4-25D1DA3650EA}"/>
              </a:ext>
            </a:extLst>
          </p:cNvPr>
          <p:cNvSpPr/>
          <p:nvPr/>
        </p:nvSpPr>
        <p:spPr>
          <a:xfrm flipV="1">
            <a:off x="3776002" y="3748046"/>
            <a:ext cx="911323" cy="342686"/>
          </a:xfrm>
          <a:prstGeom prst="snip1Rect">
            <a:avLst/>
          </a:prstGeom>
          <a:solidFill>
            <a:srgbClr val="C4BEB6"/>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err="1">
              <a:ln>
                <a:noFill/>
              </a:ln>
              <a:solidFill>
                <a:prstClr val="white"/>
              </a:solidFill>
              <a:effectLst/>
              <a:uLnTx/>
              <a:uFillTx/>
              <a:latin typeface="Arial"/>
              <a:ea typeface="ＭＳ Ｐゴシック" panose="020B0600070205080204" pitchFamily="50" charset="-128"/>
              <a:cs typeface="+mn-cs"/>
            </a:endParaRPr>
          </a:p>
        </p:txBody>
      </p:sp>
      <p:cxnSp>
        <p:nvCxnSpPr>
          <p:cNvPr id="26" name="直線コネクタ 25">
            <a:extLst>
              <a:ext uri="{FF2B5EF4-FFF2-40B4-BE49-F238E27FC236}">
                <a16:creationId xmlns:a16="http://schemas.microsoft.com/office/drawing/2014/main" id="{CA141D73-3302-47D0-B53E-4E020039D627}"/>
              </a:ext>
            </a:extLst>
          </p:cNvPr>
          <p:cNvCxnSpPr>
            <a:cxnSpLocks/>
          </p:cNvCxnSpPr>
          <p:nvPr/>
        </p:nvCxnSpPr>
        <p:spPr>
          <a:xfrm>
            <a:off x="5055981" y="2514818"/>
            <a:ext cx="2728324" cy="8261"/>
          </a:xfrm>
          <a:prstGeom prst="line">
            <a:avLst/>
          </a:prstGeom>
          <a:ln w="28575">
            <a:solidFill>
              <a:schemeClr val="accent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ED1FA83C-D838-4DDC-8FD1-CAD53E6BCDE6}"/>
              </a:ext>
            </a:extLst>
          </p:cNvPr>
          <p:cNvSpPr txBox="1"/>
          <p:nvPr/>
        </p:nvSpPr>
        <p:spPr>
          <a:xfrm>
            <a:off x="3847204" y="2387104"/>
            <a:ext cx="1428596" cy="261610"/>
          </a:xfrm>
          <a:prstGeom prst="rect">
            <a:avLst/>
          </a:prstGeom>
          <a:solidFill>
            <a:srgbClr val="FFC000"/>
          </a:solidFill>
        </p:spPr>
        <p:txBody>
          <a:bodyPr wrap="non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追加の通常購入増設</a:t>
            </a:r>
          </a:p>
        </p:txBody>
      </p:sp>
      <p:cxnSp>
        <p:nvCxnSpPr>
          <p:cNvPr id="28" name="直線矢印コネクタ 27">
            <a:extLst>
              <a:ext uri="{FF2B5EF4-FFF2-40B4-BE49-F238E27FC236}">
                <a16:creationId xmlns:a16="http://schemas.microsoft.com/office/drawing/2014/main" id="{B255CFB4-F166-47D5-9256-9FA7BED64ADB}"/>
              </a:ext>
            </a:extLst>
          </p:cNvPr>
          <p:cNvCxnSpPr>
            <a:cxnSpLocks/>
          </p:cNvCxnSpPr>
          <p:nvPr/>
        </p:nvCxnSpPr>
        <p:spPr>
          <a:xfrm flipH="1">
            <a:off x="7600950" y="2926372"/>
            <a:ext cx="854819" cy="16853"/>
          </a:xfrm>
          <a:prstGeom prst="straightConnector1">
            <a:avLst/>
          </a:prstGeom>
          <a:ln w="28575">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矢印コネクタ 28">
            <a:extLst>
              <a:ext uri="{FF2B5EF4-FFF2-40B4-BE49-F238E27FC236}">
                <a16:creationId xmlns:a16="http://schemas.microsoft.com/office/drawing/2014/main" id="{355C6B84-B8F4-487F-B34C-1CE956BDDE67}"/>
              </a:ext>
            </a:extLst>
          </p:cNvPr>
          <p:cNvCxnSpPr>
            <a:cxnSpLocks/>
          </p:cNvCxnSpPr>
          <p:nvPr/>
        </p:nvCxnSpPr>
        <p:spPr>
          <a:xfrm>
            <a:off x="3185317" y="3317378"/>
            <a:ext cx="0" cy="712712"/>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096408C6-F7EE-44BD-B9D4-2B442A8E7434}"/>
              </a:ext>
            </a:extLst>
          </p:cNvPr>
          <p:cNvSpPr txBox="1"/>
          <p:nvPr/>
        </p:nvSpPr>
        <p:spPr>
          <a:xfrm>
            <a:off x="2869403" y="2886491"/>
            <a:ext cx="748923" cy="430887"/>
          </a:xfrm>
          <a:prstGeom prst="rect">
            <a:avLst/>
          </a:prstGeom>
          <a:solidFill>
            <a:schemeClr val="bg1">
              <a:lumMod val="65000"/>
            </a:schemeClr>
          </a:solidFill>
        </p:spPr>
        <p:txBody>
          <a:bodyPr wrap="non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初期投資</a:t>
            </a:r>
            <a:endParaRPr kumimoji="1" lang="en-US" altLang="ja-JP" sz="11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リスク</a:t>
            </a:r>
          </a:p>
        </p:txBody>
      </p:sp>
      <p:cxnSp>
        <p:nvCxnSpPr>
          <p:cNvPr id="31" name="直線矢印コネクタ 30">
            <a:extLst>
              <a:ext uri="{FF2B5EF4-FFF2-40B4-BE49-F238E27FC236}">
                <a16:creationId xmlns:a16="http://schemas.microsoft.com/office/drawing/2014/main" id="{6F03476E-57E9-44D7-9381-821CCAFD427E}"/>
              </a:ext>
            </a:extLst>
          </p:cNvPr>
          <p:cNvCxnSpPr>
            <a:cxnSpLocks/>
          </p:cNvCxnSpPr>
          <p:nvPr/>
        </p:nvCxnSpPr>
        <p:spPr>
          <a:xfrm flipV="1">
            <a:off x="3676648" y="3044277"/>
            <a:ext cx="2364579" cy="18138"/>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矢印: 右 31">
            <a:extLst>
              <a:ext uri="{FF2B5EF4-FFF2-40B4-BE49-F238E27FC236}">
                <a16:creationId xmlns:a16="http://schemas.microsoft.com/office/drawing/2014/main" id="{A4231900-C519-45EA-AAEF-DCCB626EE3AC}"/>
              </a:ext>
            </a:extLst>
          </p:cNvPr>
          <p:cNvSpPr/>
          <p:nvPr/>
        </p:nvSpPr>
        <p:spPr>
          <a:xfrm rot="16200000">
            <a:off x="3430903" y="5038196"/>
            <a:ext cx="310581" cy="90456"/>
          </a:xfrm>
          <a:prstGeom prst="rightArrow">
            <a:avLst/>
          </a:prstGeom>
          <a:solidFill>
            <a:srgbClr val="F36C2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err="1">
              <a:ln>
                <a:noFill/>
              </a:ln>
              <a:solidFill>
                <a:prstClr val="white"/>
              </a:solidFill>
              <a:effectLst/>
              <a:uLnTx/>
              <a:uFillTx/>
              <a:latin typeface="Arial"/>
              <a:ea typeface="ＭＳ Ｐゴシック" panose="020B0600070205080204" pitchFamily="50" charset="-128"/>
              <a:cs typeface="+mn-cs"/>
            </a:endParaRPr>
          </a:p>
        </p:txBody>
      </p:sp>
      <p:sp>
        <p:nvSpPr>
          <p:cNvPr id="33" name="矢印: 右 32">
            <a:extLst>
              <a:ext uri="{FF2B5EF4-FFF2-40B4-BE49-F238E27FC236}">
                <a16:creationId xmlns:a16="http://schemas.microsoft.com/office/drawing/2014/main" id="{7D7EFE1F-AD86-4D3F-A0A6-68AB7D1074BD}"/>
              </a:ext>
            </a:extLst>
          </p:cNvPr>
          <p:cNvSpPr/>
          <p:nvPr/>
        </p:nvSpPr>
        <p:spPr>
          <a:xfrm rot="16200000">
            <a:off x="4586530" y="4635491"/>
            <a:ext cx="944321" cy="93437"/>
          </a:xfrm>
          <a:prstGeom prst="rightArrow">
            <a:avLst/>
          </a:prstGeom>
          <a:solidFill>
            <a:srgbClr val="F36C2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err="1">
              <a:ln>
                <a:noFill/>
              </a:ln>
              <a:solidFill>
                <a:prstClr val="white"/>
              </a:solidFill>
              <a:effectLst/>
              <a:uLnTx/>
              <a:uFillTx/>
              <a:latin typeface="Arial"/>
              <a:ea typeface="ＭＳ Ｐゴシック" panose="020B0600070205080204" pitchFamily="50" charset="-128"/>
              <a:cs typeface="+mn-cs"/>
            </a:endParaRPr>
          </a:p>
        </p:txBody>
      </p:sp>
      <p:sp>
        <p:nvSpPr>
          <p:cNvPr id="34" name="矢印: 右 33">
            <a:extLst>
              <a:ext uri="{FF2B5EF4-FFF2-40B4-BE49-F238E27FC236}">
                <a16:creationId xmlns:a16="http://schemas.microsoft.com/office/drawing/2014/main" id="{26DA9148-8DC1-4612-9694-249A70B6DEF1}"/>
              </a:ext>
            </a:extLst>
          </p:cNvPr>
          <p:cNvSpPr/>
          <p:nvPr/>
        </p:nvSpPr>
        <p:spPr>
          <a:xfrm rot="16200000">
            <a:off x="3802260" y="4883436"/>
            <a:ext cx="405969" cy="80558"/>
          </a:xfrm>
          <a:prstGeom prst="rightArrow">
            <a:avLst/>
          </a:prstGeom>
          <a:solidFill>
            <a:srgbClr val="F36C2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err="1">
              <a:ln>
                <a:noFill/>
              </a:ln>
              <a:solidFill>
                <a:prstClr val="white"/>
              </a:solidFill>
              <a:effectLst/>
              <a:uLnTx/>
              <a:uFillTx/>
              <a:latin typeface="Arial"/>
              <a:ea typeface="ＭＳ Ｐゴシック" panose="020B0600070205080204" pitchFamily="50" charset="-128"/>
              <a:cs typeface="+mn-cs"/>
            </a:endParaRPr>
          </a:p>
        </p:txBody>
      </p:sp>
      <p:sp>
        <p:nvSpPr>
          <p:cNvPr id="35" name="矢印: 右 34">
            <a:extLst>
              <a:ext uri="{FF2B5EF4-FFF2-40B4-BE49-F238E27FC236}">
                <a16:creationId xmlns:a16="http://schemas.microsoft.com/office/drawing/2014/main" id="{C1AE810F-7A8F-4F56-9F28-6D0A3069A96A}"/>
              </a:ext>
            </a:extLst>
          </p:cNvPr>
          <p:cNvSpPr/>
          <p:nvPr/>
        </p:nvSpPr>
        <p:spPr>
          <a:xfrm rot="16200000">
            <a:off x="5791301" y="4444782"/>
            <a:ext cx="1266809" cy="97024"/>
          </a:xfrm>
          <a:prstGeom prst="rightArrow">
            <a:avLst/>
          </a:prstGeom>
          <a:solidFill>
            <a:srgbClr val="F36C2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err="1">
              <a:ln>
                <a:noFill/>
              </a:ln>
              <a:solidFill>
                <a:prstClr val="white"/>
              </a:solidFill>
              <a:effectLst/>
              <a:uLnTx/>
              <a:uFillTx/>
              <a:latin typeface="Arial"/>
              <a:ea typeface="ＭＳ Ｐゴシック" panose="020B0600070205080204" pitchFamily="50" charset="-128"/>
              <a:cs typeface="+mn-cs"/>
            </a:endParaRPr>
          </a:p>
        </p:txBody>
      </p:sp>
      <p:sp>
        <p:nvSpPr>
          <p:cNvPr id="36" name="矢印: 右 35">
            <a:extLst>
              <a:ext uri="{FF2B5EF4-FFF2-40B4-BE49-F238E27FC236}">
                <a16:creationId xmlns:a16="http://schemas.microsoft.com/office/drawing/2014/main" id="{BA0B7AD0-14C2-4EFC-A7EF-A93AF014B7C8}"/>
              </a:ext>
            </a:extLst>
          </p:cNvPr>
          <p:cNvSpPr/>
          <p:nvPr/>
        </p:nvSpPr>
        <p:spPr>
          <a:xfrm rot="16200000">
            <a:off x="6691695" y="4391482"/>
            <a:ext cx="1403031" cy="82966"/>
          </a:xfrm>
          <a:prstGeom prst="rightArrow">
            <a:avLst/>
          </a:prstGeom>
          <a:solidFill>
            <a:srgbClr val="F36C2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err="1">
              <a:ln>
                <a:noFill/>
              </a:ln>
              <a:solidFill>
                <a:prstClr val="white"/>
              </a:solidFill>
              <a:effectLst/>
              <a:uLnTx/>
              <a:uFillTx/>
              <a:latin typeface="Arial"/>
              <a:ea typeface="ＭＳ Ｐゴシック" panose="020B0600070205080204" pitchFamily="50" charset="-128"/>
              <a:cs typeface="+mn-cs"/>
            </a:endParaRPr>
          </a:p>
        </p:txBody>
      </p:sp>
      <p:sp>
        <p:nvSpPr>
          <p:cNvPr id="37" name="テキスト ボックス 36">
            <a:extLst>
              <a:ext uri="{FF2B5EF4-FFF2-40B4-BE49-F238E27FC236}">
                <a16:creationId xmlns:a16="http://schemas.microsoft.com/office/drawing/2014/main" id="{E5E1296A-20FB-4C8B-AFD1-DAEC7A2657BF}"/>
              </a:ext>
            </a:extLst>
          </p:cNvPr>
          <p:cNvSpPr txBox="1"/>
          <p:nvPr/>
        </p:nvSpPr>
        <p:spPr>
          <a:xfrm>
            <a:off x="10645188" y="4945333"/>
            <a:ext cx="1213794" cy="523220"/>
          </a:xfrm>
          <a:prstGeom prst="rect">
            <a:avLst/>
          </a:prstGeom>
          <a:noFill/>
        </p:spPr>
        <p:txBody>
          <a:bodyPr wrap="non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必要とされる</a:t>
            </a:r>
            <a:endParaRPr kumimoji="1" lang="en-US" altLang="ja-JP"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リソースの追加</a:t>
            </a:r>
          </a:p>
        </p:txBody>
      </p:sp>
      <p:grpSp>
        <p:nvGrpSpPr>
          <p:cNvPr id="38" name="グループ化 37">
            <a:extLst>
              <a:ext uri="{FF2B5EF4-FFF2-40B4-BE49-F238E27FC236}">
                <a16:creationId xmlns:a16="http://schemas.microsoft.com/office/drawing/2014/main" id="{0E331EBE-4BF2-4734-B0AC-E4C43BCA147C}"/>
              </a:ext>
            </a:extLst>
          </p:cNvPr>
          <p:cNvGrpSpPr/>
          <p:nvPr/>
        </p:nvGrpSpPr>
        <p:grpSpPr>
          <a:xfrm>
            <a:off x="9575978" y="5000278"/>
            <a:ext cx="982662" cy="276999"/>
            <a:chOff x="9575978" y="4727392"/>
            <a:chExt cx="982662" cy="276999"/>
          </a:xfrm>
        </p:grpSpPr>
        <p:sp>
          <p:nvSpPr>
            <p:cNvPr id="39" name="正方形/長方形 38">
              <a:extLst>
                <a:ext uri="{FF2B5EF4-FFF2-40B4-BE49-F238E27FC236}">
                  <a16:creationId xmlns:a16="http://schemas.microsoft.com/office/drawing/2014/main" id="{087AD7D6-E005-4B76-87ED-3DC7D3ED5DD6}"/>
                </a:ext>
              </a:extLst>
            </p:cNvPr>
            <p:cNvSpPr/>
            <p:nvPr/>
          </p:nvSpPr>
          <p:spPr>
            <a:xfrm>
              <a:off x="9575978" y="4765718"/>
              <a:ext cx="982662" cy="231126"/>
            </a:xfrm>
            <a:prstGeom prst="rect">
              <a:avLst/>
            </a:prstGeom>
            <a:solidFill>
              <a:srgbClr val="F36C2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err="1">
                <a:ln>
                  <a:noFill/>
                </a:ln>
                <a:solidFill>
                  <a:prstClr val="white"/>
                </a:solidFill>
                <a:effectLst/>
                <a:uLnTx/>
                <a:uFillTx/>
                <a:latin typeface="Arial"/>
                <a:ea typeface="ＭＳ Ｐゴシック" panose="020B0600070205080204" pitchFamily="50" charset="-128"/>
                <a:cs typeface="+mn-cs"/>
              </a:endParaRPr>
            </a:p>
          </p:txBody>
        </p:sp>
        <p:sp>
          <p:nvSpPr>
            <p:cNvPr id="40" name="テキスト ボックス 39">
              <a:extLst>
                <a:ext uri="{FF2B5EF4-FFF2-40B4-BE49-F238E27FC236}">
                  <a16:creationId xmlns:a16="http://schemas.microsoft.com/office/drawing/2014/main" id="{61F03453-76B7-4F82-879A-138C7BDF4144}"/>
                </a:ext>
              </a:extLst>
            </p:cNvPr>
            <p:cNvSpPr txBox="1"/>
            <p:nvPr/>
          </p:nvSpPr>
          <p:spPr>
            <a:xfrm>
              <a:off x="9664100" y="4727392"/>
              <a:ext cx="792909" cy="276999"/>
            </a:xfrm>
            <a:prstGeom prst="rect">
              <a:avLst/>
            </a:prstGeom>
            <a:noFill/>
          </p:spPr>
          <p:txBody>
            <a:bodyPr wrap="non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white"/>
                  </a:solidFill>
                  <a:effectLst/>
                  <a:uLnTx/>
                  <a:uFillTx/>
                  <a:latin typeface="Arial" pitchFamily="34" charset="0"/>
                  <a:ea typeface="ＭＳ Ｐゴシック" panose="020B0600070205080204" pitchFamily="50" charset="-128"/>
                  <a:cs typeface="Arial" pitchFamily="34" charset="0"/>
                </a:rPr>
                <a:t>TruScale</a:t>
              </a:r>
              <a:endParaRPr kumimoji="1" lang="ja-JP" altLang="en-US" sz="2000" b="0" i="0" u="none" strike="noStrike" kern="1200" cap="none" spc="0" normalizeH="0" baseline="0" noProof="0" dirty="0">
                <a:ln>
                  <a:noFill/>
                </a:ln>
                <a:solidFill>
                  <a:prstClr val="white"/>
                </a:solidFill>
                <a:effectLst/>
                <a:uLnTx/>
                <a:uFillTx/>
                <a:latin typeface="Arial" pitchFamily="34" charset="0"/>
                <a:ea typeface="ＭＳ Ｐゴシック" panose="020B0600070205080204" pitchFamily="50" charset="-128"/>
                <a:cs typeface="Arial" pitchFamily="34" charset="0"/>
              </a:endParaRPr>
            </a:p>
          </p:txBody>
        </p:sp>
      </p:grpSp>
      <p:grpSp>
        <p:nvGrpSpPr>
          <p:cNvPr id="41" name="グループ化 40">
            <a:extLst>
              <a:ext uri="{FF2B5EF4-FFF2-40B4-BE49-F238E27FC236}">
                <a16:creationId xmlns:a16="http://schemas.microsoft.com/office/drawing/2014/main" id="{152B3503-2DE5-4AB2-B890-84996635D7AB}"/>
              </a:ext>
            </a:extLst>
          </p:cNvPr>
          <p:cNvGrpSpPr/>
          <p:nvPr/>
        </p:nvGrpSpPr>
        <p:grpSpPr>
          <a:xfrm>
            <a:off x="5883269" y="3367255"/>
            <a:ext cx="982662" cy="276999"/>
            <a:chOff x="9575978" y="4727392"/>
            <a:chExt cx="982662" cy="276999"/>
          </a:xfrm>
        </p:grpSpPr>
        <p:sp>
          <p:nvSpPr>
            <p:cNvPr id="42" name="正方形/長方形 41">
              <a:extLst>
                <a:ext uri="{FF2B5EF4-FFF2-40B4-BE49-F238E27FC236}">
                  <a16:creationId xmlns:a16="http://schemas.microsoft.com/office/drawing/2014/main" id="{1CEEA49E-7BF5-4383-B4AB-A8D788829E11}"/>
                </a:ext>
              </a:extLst>
            </p:cNvPr>
            <p:cNvSpPr/>
            <p:nvPr/>
          </p:nvSpPr>
          <p:spPr>
            <a:xfrm>
              <a:off x="9575978" y="4765718"/>
              <a:ext cx="982662" cy="231126"/>
            </a:xfrm>
            <a:prstGeom prst="rect">
              <a:avLst/>
            </a:prstGeom>
            <a:solidFill>
              <a:srgbClr val="F36C2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err="1">
                <a:ln>
                  <a:noFill/>
                </a:ln>
                <a:solidFill>
                  <a:prstClr val="white"/>
                </a:solidFill>
                <a:effectLst/>
                <a:uLnTx/>
                <a:uFillTx/>
                <a:latin typeface="Arial"/>
                <a:ea typeface="ＭＳ Ｐゴシック" panose="020B0600070205080204" pitchFamily="50" charset="-128"/>
                <a:cs typeface="+mn-cs"/>
              </a:endParaRPr>
            </a:p>
          </p:txBody>
        </p:sp>
        <p:sp>
          <p:nvSpPr>
            <p:cNvPr id="43" name="テキスト ボックス 42">
              <a:extLst>
                <a:ext uri="{FF2B5EF4-FFF2-40B4-BE49-F238E27FC236}">
                  <a16:creationId xmlns:a16="http://schemas.microsoft.com/office/drawing/2014/main" id="{9F25AE87-62FC-43BE-89AE-9C5AD08E511A}"/>
                </a:ext>
              </a:extLst>
            </p:cNvPr>
            <p:cNvSpPr txBox="1"/>
            <p:nvPr/>
          </p:nvSpPr>
          <p:spPr>
            <a:xfrm>
              <a:off x="9664100" y="4727392"/>
              <a:ext cx="792909" cy="276999"/>
            </a:xfrm>
            <a:prstGeom prst="rect">
              <a:avLst/>
            </a:prstGeom>
            <a:noFill/>
          </p:spPr>
          <p:txBody>
            <a:bodyPr wrap="non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white"/>
                  </a:solidFill>
                  <a:effectLst/>
                  <a:uLnTx/>
                  <a:uFillTx/>
                  <a:latin typeface="Arial" pitchFamily="34" charset="0"/>
                  <a:ea typeface="ＭＳ Ｐゴシック" panose="020B0600070205080204" pitchFamily="50" charset="-128"/>
                  <a:cs typeface="Arial" pitchFamily="34" charset="0"/>
                </a:rPr>
                <a:t>TruScale</a:t>
              </a:r>
              <a:endParaRPr kumimoji="1" lang="ja-JP" altLang="en-US" sz="2000" b="0" i="0" u="none" strike="noStrike" kern="1200" cap="none" spc="0" normalizeH="0" baseline="0" noProof="0" dirty="0">
                <a:ln>
                  <a:noFill/>
                </a:ln>
                <a:solidFill>
                  <a:prstClr val="white"/>
                </a:solidFill>
                <a:effectLst/>
                <a:uLnTx/>
                <a:uFillTx/>
                <a:latin typeface="Arial" pitchFamily="34" charset="0"/>
                <a:ea typeface="ＭＳ Ｐゴシック" panose="020B0600070205080204" pitchFamily="50" charset="-128"/>
                <a:cs typeface="Arial" pitchFamily="34" charset="0"/>
              </a:endParaRPr>
            </a:p>
          </p:txBody>
        </p:sp>
      </p:grpSp>
      <p:grpSp>
        <p:nvGrpSpPr>
          <p:cNvPr id="44" name="グループ化 43">
            <a:extLst>
              <a:ext uri="{FF2B5EF4-FFF2-40B4-BE49-F238E27FC236}">
                <a16:creationId xmlns:a16="http://schemas.microsoft.com/office/drawing/2014/main" id="{24A597A9-6B7A-4FA2-B49A-A85333BAB27D}"/>
              </a:ext>
            </a:extLst>
          </p:cNvPr>
          <p:cNvGrpSpPr/>
          <p:nvPr/>
        </p:nvGrpSpPr>
        <p:grpSpPr>
          <a:xfrm>
            <a:off x="6968353" y="3378025"/>
            <a:ext cx="982662" cy="276999"/>
            <a:chOff x="9575978" y="4727392"/>
            <a:chExt cx="982662" cy="276999"/>
          </a:xfrm>
        </p:grpSpPr>
        <p:sp>
          <p:nvSpPr>
            <p:cNvPr id="45" name="正方形/長方形 44">
              <a:extLst>
                <a:ext uri="{FF2B5EF4-FFF2-40B4-BE49-F238E27FC236}">
                  <a16:creationId xmlns:a16="http://schemas.microsoft.com/office/drawing/2014/main" id="{2AFC71BF-F29A-4D01-97C9-C20B79D9C658}"/>
                </a:ext>
              </a:extLst>
            </p:cNvPr>
            <p:cNvSpPr/>
            <p:nvPr/>
          </p:nvSpPr>
          <p:spPr>
            <a:xfrm>
              <a:off x="9575978" y="4765718"/>
              <a:ext cx="982662" cy="231126"/>
            </a:xfrm>
            <a:prstGeom prst="rect">
              <a:avLst/>
            </a:prstGeom>
            <a:solidFill>
              <a:srgbClr val="F36C2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err="1">
                <a:ln>
                  <a:noFill/>
                </a:ln>
                <a:solidFill>
                  <a:prstClr val="white"/>
                </a:solidFill>
                <a:effectLst/>
                <a:uLnTx/>
                <a:uFillTx/>
                <a:latin typeface="Arial"/>
                <a:ea typeface="ＭＳ Ｐゴシック" panose="020B0600070205080204" pitchFamily="50" charset="-128"/>
                <a:cs typeface="+mn-cs"/>
              </a:endParaRPr>
            </a:p>
          </p:txBody>
        </p:sp>
        <p:sp>
          <p:nvSpPr>
            <p:cNvPr id="46" name="テキスト ボックス 45">
              <a:extLst>
                <a:ext uri="{FF2B5EF4-FFF2-40B4-BE49-F238E27FC236}">
                  <a16:creationId xmlns:a16="http://schemas.microsoft.com/office/drawing/2014/main" id="{707D24C4-9D3F-4B1D-92F3-58CB3E098679}"/>
                </a:ext>
              </a:extLst>
            </p:cNvPr>
            <p:cNvSpPr txBox="1"/>
            <p:nvPr/>
          </p:nvSpPr>
          <p:spPr>
            <a:xfrm>
              <a:off x="9664100" y="4727392"/>
              <a:ext cx="792909" cy="276999"/>
            </a:xfrm>
            <a:prstGeom prst="rect">
              <a:avLst/>
            </a:prstGeom>
            <a:noFill/>
          </p:spPr>
          <p:txBody>
            <a:bodyPr wrap="non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white"/>
                  </a:solidFill>
                  <a:effectLst/>
                  <a:uLnTx/>
                  <a:uFillTx/>
                  <a:latin typeface="Arial" pitchFamily="34" charset="0"/>
                  <a:ea typeface="ＭＳ Ｐゴシック" panose="020B0600070205080204" pitchFamily="50" charset="-128"/>
                  <a:cs typeface="Arial" pitchFamily="34" charset="0"/>
                </a:rPr>
                <a:t>TruScale</a:t>
              </a:r>
              <a:endParaRPr kumimoji="1" lang="ja-JP" altLang="en-US" sz="2000" b="0" i="0" u="none" strike="noStrike" kern="1200" cap="none" spc="0" normalizeH="0" baseline="0" noProof="0" dirty="0">
                <a:ln>
                  <a:noFill/>
                </a:ln>
                <a:solidFill>
                  <a:prstClr val="white"/>
                </a:solidFill>
                <a:effectLst/>
                <a:uLnTx/>
                <a:uFillTx/>
                <a:latin typeface="Arial" pitchFamily="34" charset="0"/>
                <a:ea typeface="ＭＳ Ｐゴシック" panose="020B0600070205080204" pitchFamily="50" charset="-128"/>
                <a:cs typeface="Arial" pitchFamily="34" charset="0"/>
              </a:endParaRPr>
            </a:p>
          </p:txBody>
        </p:sp>
      </p:grpSp>
      <p:sp>
        <p:nvSpPr>
          <p:cNvPr id="47" name="フリーフォーム: 図形 46">
            <a:extLst>
              <a:ext uri="{FF2B5EF4-FFF2-40B4-BE49-F238E27FC236}">
                <a16:creationId xmlns:a16="http://schemas.microsoft.com/office/drawing/2014/main" id="{992DB18A-88F0-430C-B6D2-787509BE5F0F}"/>
              </a:ext>
            </a:extLst>
          </p:cNvPr>
          <p:cNvSpPr/>
          <p:nvPr/>
        </p:nvSpPr>
        <p:spPr>
          <a:xfrm>
            <a:off x="2524125" y="3533775"/>
            <a:ext cx="5410200" cy="1597159"/>
          </a:xfrm>
          <a:custGeom>
            <a:avLst/>
            <a:gdLst>
              <a:gd name="connsiteX0" fmla="*/ 0 w 5410200"/>
              <a:gd name="connsiteY0" fmla="*/ 1552575 h 1597159"/>
              <a:gd name="connsiteX1" fmla="*/ 676275 w 5410200"/>
              <a:gd name="connsiteY1" fmla="*/ 1571625 h 1597159"/>
              <a:gd name="connsiteX2" fmla="*/ 1209675 w 5410200"/>
              <a:gd name="connsiteY2" fmla="*/ 1247775 h 1597159"/>
              <a:gd name="connsiteX3" fmla="*/ 2333625 w 5410200"/>
              <a:gd name="connsiteY3" fmla="*/ 733425 h 1597159"/>
              <a:gd name="connsiteX4" fmla="*/ 2971800 w 5410200"/>
              <a:gd name="connsiteY4" fmla="*/ 352425 h 1597159"/>
              <a:gd name="connsiteX5" fmla="*/ 3743325 w 5410200"/>
              <a:gd name="connsiteY5" fmla="*/ 285750 h 1597159"/>
              <a:gd name="connsiteX6" fmla="*/ 4314825 w 5410200"/>
              <a:gd name="connsiteY6" fmla="*/ 114300 h 1597159"/>
              <a:gd name="connsiteX7" fmla="*/ 5067300 w 5410200"/>
              <a:gd name="connsiteY7" fmla="*/ 28575 h 1597159"/>
              <a:gd name="connsiteX8" fmla="*/ 5410200 w 5410200"/>
              <a:gd name="connsiteY8" fmla="*/ 0 h 1597159"/>
              <a:gd name="connsiteX9" fmla="*/ 5410200 w 5410200"/>
              <a:gd name="connsiteY9" fmla="*/ 0 h 159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10200" h="1597159">
                <a:moveTo>
                  <a:pt x="0" y="1552575"/>
                </a:moveTo>
                <a:cubicBezTo>
                  <a:pt x="237331" y="1587500"/>
                  <a:pt x="474663" y="1622425"/>
                  <a:pt x="676275" y="1571625"/>
                </a:cubicBezTo>
                <a:cubicBezTo>
                  <a:pt x="877887" y="1520825"/>
                  <a:pt x="933450" y="1387475"/>
                  <a:pt x="1209675" y="1247775"/>
                </a:cubicBezTo>
                <a:cubicBezTo>
                  <a:pt x="1485900" y="1108075"/>
                  <a:pt x="2039938" y="882650"/>
                  <a:pt x="2333625" y="733425"/>
                </a:cubicBezTo>
                <a:cubicBezTo>
                  <a:pt x="2627312" y="584200"/>
                  <a:pt x="2736850" y="427037"/>
                  <a:pt x="2971800" y="352425"/>
                </a:cubicBezTo>
                <a:cubicBezTo>
                  <a:pt x="3206750" y="277813"/>
                  <a:pt x="3519488" y="325437"/>
                  <a:pt x="3743325" y="285750"/>
                </a:cubicBezTo>
                <a:cubicBezTo>
                  <a:pt x="3967162" y="246063"/>
                  <a:pt x="4094163" y="157162"/>
                  <a:pt x="4314825" y="114300"/>
                </a:cubicBezTo>
                <a:cubicBezTo>
                  <a:pt x="4535487" y="71438"/>
                  <a:pt x="4884738" y="47625"/>
                  <a:pt x="5067300" y="28575"/>
                </a:cubicBezTo>
                <a:cubicBezTo>
                  <a:pt x="5249862" y="9525"/>
                  <a:pt x="5410200" y="0"/>
                  <a:pt x="5410200" y="0"/>
                </a:cubicBezTo>
                <a:lnTo>
                  <a:pt x="5410200" y="0"/>
                </a:lnTo>
              </a:path>
            </a:pathLst>
          </a:custGeom>
          <a:ln w="38100"/>
        </p:spPr>
        <p:style>
          <a:lnRef idx="1">
            <a:schemeClr val="accent3"/>
          </a:lnRef>
          <a:fillRef idx="0">
            <a:schemeClr val="accent3"/>
          </a:fillRef>
          <a:effectRef idx="0">
            <a:schemeClr val="accent3"/>
          </a:effectRef>
          <a:fontRef idx="minor">
            <a:schemeClr val="tx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Arial"/>
              <a:ea typeface="ＭＳ Ｐゴシック" panose="020B0600070205080204" pitchFamily="50" charset="-128"/>
              <a:cs typeface="+mn-cs"/>
            </a:endParaRPr>
          </a:p>
        </p:txBody>
      </p:sp>
      <p:sp>
        <p:nvSpPr>
          <p:cNvPr id="48" name="テキスト ボックス 47">
            <a:extLst>
              <a:ext uri="{FF2B5EF4-FFF2-40B4-BE49-F238E27FC236}">
                <a16:creationId xmlns:a16="http://schemas.microsoft.com/office/drawing/2014/main" id="{31CBE622-CA7D-436D-8A00-15AE958BEB22}"/>
              </a:ext>
            </a:extLst>
          </p:cNvPr>
          <p:cNvSpPr txBox="1"/>
          <p:nvPr/>
        </p:nvSpPr>
        <p:spPr>
          <a:xfrm>
            <a:off x="2956859" y="5579723"/>
            <a:ext cx="554960" cy="261610"/>
          </a:xfrm>
          <a:prstGeom prst="rect">
            <a:avLst/>
          </a:prstGeom>
          <a:noFill/>
        </p:spPr>
        <p:txBody>
          <a:bodyPr wrap="non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1</a:t>
            </a:r>
            <a:r>
              <a:rPr kumimoji="1" lang="ja-JP" altLang="en-US" sz="11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年目</a:t>
            </a:r>
            <a:endParaRPr kumimoji="1" lang="ja-JP" altLang="en-US" sz="2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endParaRPr>
          </a:p>
        </p:txBody>
      </p:sp>
      <p:sp>
        <p:nvSpPr>
          <p:cNvPr id="49" name="テキスト ボックス 48">
            <a:extLst>
              <a:ext uri="{FF2B5EF4-FFF2-40B4-BE49-F238E27FC236}">
                <a16:creationId xmlns:a16="http://schemas.microsoft.com/office/drawing/2014/main" id="{61AA0BE2-DEA2-4D8D-9E9F-5E591F104516}"/>
              </a:ext>
            </a:extLst>
          </p:cNvPr>
          <p:cNvSpPr txBox="1"/>
          <p:nvPr/>
        </p:nvSpPr>
        <p:spPr>
          <a:xfrm>
            <a:off x="3963708" y="5604459"/>
            <a:ext cx="554960" cy="261610"/>
          </a:xfrm>
          <a:prstGeom prst="rect">
            <a:avLst/>
          </a:prstGeom>
          <a:noFill/>
        </p:spPr>
        <p:txBody>
          <a:bodyPr wrap="non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2</a:t>
            </a:r>
            <a:r>
              <a:rPr kumimoji="1" lang="ja-JP" altLang="en-US" sz="11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年目</a:t>
            </a:r>
            <a:endParaRPr kumimoji="1" lang="ja-JP" altLang="en-US" sz="2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endParaRPr>
          </a:p>
        </p:txBody>
      </p:sp>
      <p:sp>
        <p:nvSpPr>
          <p:cNvPr id="50" name="テキスト ボックス 49">
            <a:extLst>
              <a:ext uri="{FF2B5EF4-FFF2-40B4-BE49-F238E27FC236}">
                <a16:creationId xmlns:a16="http://schemas.microsoft.com/office/drawing/2014/main" id="{3E109AE3-3B80-49E6-AA79-997FF773CB45}"/>
              </a:ext>
            </a:extLst>
          </p:cNvPr>
          <p:cNvSpPr txBox="1"/>
          <p:nvPr/>
        </p:nvSpPr>
        <p:spPr>
          <a:xfrm>
            <a:off x="5007845" y="5593582"/>
            <a:ext cx="554960" cy="261610"/>
          </a:xfrm>
          <a:prstGeom prst="rect">
            <a:avLst/>
          </a:prstGeom>
          <a:noFill/>
        </p:spPr>
        <p:txBody>
          <a:bodyPr wrap="non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3</a:t>
            </a:r>
            <a:r>
              <a:rPr kumimoji="1" lang="ja-JP" altLang="en-US" sz="11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年目</a:t>
            </a:r>
            <a:endParaRPr kumimoji="1" lang="ja-JP" altLang="en-US" sz="2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endParaRPr>
          </a:p>
        </p:txBody>
      </p:sp>
      <p:sp>
        <p:nvSpPr>
          <p:cNvPr id="51" name="テキスト ボックス 50">
            <a:extLst>
              <a:ext uri="{FF2B5EF4-FFF2-40B4-BE49-F238E27FC236}">
                <a16:creationId xmlns:a16="http://schemas.microsoft.com/office/drawing/2014/main" id="{59186E67-7E5D-4ABE-BFB2-23449219A9FA}"/>
              </a:ext>
            </a:extLst>
          </p:cNvPr>
          <p:cNvSpPr txBox="1"/>
          <p:nvPr/>
        </p:nvSpPr>
        <p:spPr>
          <a:xfrm>
            <a:off x="6030766" y="5593582"/>
            <a:ext cx="554960" cy="261610"/>
          </a:xfrm>
          <a:prstGeom prst="rect">
            <a:avLst/>
          </a:prstGeom>
          <a:noFill/>
        </p:spPr>
        <p:txBody>
          <a:bodyPr wrap="non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4</a:t>
            </a:r>
            <a:r>
              <a:rPr kumimoji="1" lang="ja-JP" altLang="en-US" sz="11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年目</a:t>
            </a:r>
            <a:endParaRPr kumimoji="1" lang="ja-JP" altLang="en-US" sz="2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endParaRPr>
          </a:p>
        </p:txBody>
      </p:sp>
      <p:sp>
        <p:nvSpPr>
          <p:cNvPr id="52" name="テキスト ボックス 51">
            <a:extLst>
              <a:ext uri="{FF2B5EF4-FFF2-40B4-BE49-F238E27FC236}">
                <a16:creationId xmlns:a16="http://schemas.microsoft.com/office/drawing/2014/main" id="{FBC57F80-C55E-4647-A9B2-818E58D865B3}"/>
              </a:ext>
            </a:extLst>
          </p:cNvPr>
          <p:cNvSpPr txBox="1"/>
          <p:nvPr/>
        </p:nvSpPr>
        <p:spPr>
          <a:xfrm>
            <a:off x="7097940" y="5593582"/>
            <a:ext cx="554960" cy="261610"/>
          </a:xfrm>
          <a:prstGeom prst="rect">
            <a:avLst/>
          </a:prstGeom>
          <a:noFill/>
        </p:spPr>
        <p:txBody>
          <a:bodyPr wrap="non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5</a:t>
            </a:r>
            <a:r>
              <a:rPr kumimoji="1" lang="ja-JP" altLang="en-US" sz="11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年目</a:t>
            </a:r>
            <a:endParaRPr kumimoji="1" lang="ja-JP" altLang="en-US" sz="2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endParaRPr>
          </a:p>
        </p:txBody>
      </p:sp>
      <p:sp>
        <p:nvSpPr>
          <p:cNvPr id="53" name="テキスト ボックス 52">
            <a:extLst>
              <a:ext uri="{FF2B5EF4-FFF2-40B4-BE49-F238E27FC236}">
                <a16:creationId xmlns:a16="http://schemas.microsoft.com/office/drawing/2014/main" id="{BDD04A2A-52E7-446E-B986-B42D7B4E0289}"/>
              </a:ext>
            </a:extLst>
          </p:cNvPr>
          <p:cNvSpPr txBox="1"/>
          <p:nvPr/>
        </p:nvSpPr>
        <p:spPr>
          <a:xfrm>
            <a:off x="1702990" y="2156530"/>
            <a:ext cx="1253869" cy="307777"/>
          </a:xfrm>
          <a:prstGeom prst="rect">
            <a:avLst/>
          </a:prstGeom>
          <a:noFill/>
        </p:spPr>
        <p:txBody>
          <a:bodyPr wrap="non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IT</a:t>
            </a:r>
            <a:r>
              <a:rPr kumimoji="1" lang="ja-JP" altLang="en-US"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機器リソース</a:t>
            </a:r>
          </a:p>
        </p:txBody>
      </p:sp>
      <p:sp>
        <p:nvSpPr>
          <p:cNvPr id="54" name="矢印: 右 53">
            <a:extLst>
              <a:ext uri="{FF2B5EF4-FFF2-40B4-BE49-F238E27FC236}">
                <a16:creationId xmlns:a16="http://schemas.microsoft.com/office/drawing/2014/main" id="{77D498CD-5F8C-4192-8162-A761A4EE401A}"/>
              </a:ext>
            </a:extLst>
          </p:cNvPr>
          <p:cNvSpPr/>
          <p:nvPr/>
        </p:nvSpPr>
        <p:spPr>
          <a:xfrm>
            <a:off x="9878427" y="4616744"/>
            <a:ext cx="284860" cy="149921"/>
          </a:xfrm>
          <a:prstGeom prst="rightArrow">
            <a:avLst>
              <a:gd name="adj1" fmla="val 50000"/>
              <a:gd name="adj2" fmla="val 50000"/>
            </a:avLst>
          </a:prstGeom>
          <a:solidFill>
            <a:srgbClr val="F36C2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err="1">
              <a:ln>
                <a:noFill/>
              </a:ln>
              <a:solidFill>
                <a:prstClr val="white"/>
              </a:solidFill>
              <a:effectLst/>
              <a:uLnTx/>
              <a:uFillTx/>
              <a:latin typeface="Arial"/>
              <a:ea typeface="ＭＳ Ｐゴシック" panose="020B0600070205080204" pitchFamily="50" charset="-128"/>
              <a:cs typeface="+mn-cs"/>
            </a:endParaRPr>
          </a:p>
        </p:txBody>
      </p:sp>
      <p:sp>
        <p:nvSpPr>
          <p:cNvPr id="55" name="テキスト ボックス 54">
            <a:extLst>
              <a:ext uri="{FF2B5EF4-FFF2-40B4-BE49-F238E27FC236}">
                <a16:creationId xmlns:a16="http://schemas.microsoft.com/office/drawing/2014/main" id="{1815A9F8-7E54-495A-92E7-D2C3BEF0BBDF}"/>
              </a:ext>
            </a:extLst>
          </p:cNvPr>
          <p:cNvSpPr txBox="1"/>
          <p:nvPr/>
        </p:nvSpPr>
        <p:spPr>
          <a:xfrm>
            <a:off x="10143072" y="4537815"/>
            <a:ext cx="1686680" cy="307777"/>
          </a:xfrm>
          <a:prstGeom prst="rect">
            <a:avLst/>
          </a:prstGeom>
          <a:noFill/>
        </p:spPr>
        <p:txBody>
          <a:bodyPr wrap="non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リソース</a:t>
            </a:r>
            <a:r>
              <a:rPr kumimoji="1" lang="en-US" altLang="ja-JP"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a:t>
            </a:r>
            <a:r>
              <a:rPr kumimoji="1" lang="ja-JP" altLang="en-US"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利用量計測</a:t>
            </a:r>
          </a:p>
        </p:txBody>
      </p:sp>
      <p:sp>
        <p:nvSpPr>
          <p:cNvPr id="56" name="矢印: 右 55">
            <a:extLst>
              <a:ext uri="{FF2B5EF4-FFF2-40B4-BE49-F238E27FC236}">
                <a16:creationId xmlns:a16="http://schemas.microsoft.com/office/drawing/2014/main" id="{A9892C11-68EF-4EB1-9F04-1198062BE57B}"/>
              </a:ext>
            </a:extLst>
          </p:cNvPr>
          <p:cNvSpPr/>
          <p:nvPr/>
        </p:nvSpPr>
        <p:spPr>
          <a:xfrm rot="16200000">
            <a:off x="3996184" y="4801534"/>
            <a:ext cx="579357" cy="89349"/>
          </a:xfrm>
          <a:prstGeom prst="rightArrow">
            <a:avLst/>
          </a:prstGeom>
          <a:solidFill>
            <a:srgbClr val="F36C2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err="1">
              <a:ln>
                <a:noFill/>
              </a:ln>
              <a:solidFill>
                <a:prstClr val="white"/>
              </a:solidFill>
              <a:effectLst/>
              <a:uLnTx/>
              <a:uFillTx/>
              <a:latin typeface="Arial"/>
              <a:ea typeface="ＭＳ Ｐゴシック" panose="020B0600070205080204" pitchFamily="50" charset="-128"/>
              <a:cs typeface="+mn-cs"/>
            </a:endParaRPr>
          </a:p>
        </p:txBody>
      </p:sp>
      <p:sp>
        <p:nvSpPr>
          <p:cNvPr id="57" name="矢印: 右 56">
            <a:extLst>
              <a:ext uri="{FF2B5EF4-FFF2-40B4-BE49-F238E27FC236}">
                <a16:creationId xmlns:a16="http://schemas.microsoft.com/office/drawing/2014/main" id="{0FDD7AC5-1918-4AF7-9F42-BFF607693A22}"/>
              </a:ext>
            </a:extLst>
          </p:cNvPr>
          <p:cNvSpPr/>
          <p:nvPr/>
        </p:nvSpPr>
        <p:spPr>
          <a:xfrm rot="16200000">
            <a:off x="4276181" y="4768138"/>
            <a:ext cx="638903" cy="97391"/>
          </a:xfrm>
          <a:prstGeom prst="rightArrow">
            <a:avLst/>
          </a:prstGeom>
          <a:solidFill>
            <a:srgbClr val="F36C2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err="1">
              <a:ln>
                <a:noFill/>
              </a:ln>
              <a:solidFill>
                <a:prstClr val="white"/>
              </a:solidFill>
              <a:effectLst/>
              <a:uLnTx/>
              <a:uFillTx/>
              <a:latin typeface="Arial"/>
              <a:ea typeface="ＭＳ Ｐゴシック" panose="020B0600070205080204" pitchFamily="50" charset="-128"/>
              <a:cs typeface="+mn-cs"/>
            </a:endParaRPr>
          </a:p>
        </p:txBody>
      </p:sp>
      <p:sp>
        <p:nvSpPr>
          <p:cNvPr id="58" name="矢印: 右 57">
            <a:extLst>
              <a:ext uri="{FF2B5EF4-FFF2-40B4-BE49-F238E27FC236}">
                <a16:creationId xmlns:a16="http://schemas.microsoft.com/office/drawing/2014/main" id="{523BB06E-D329-41EF-BD50-D66DC6BE8E68}"/>
              </a:ext>
            </a:extLst>
          </p:cNvPr>
          <p:cNvSpPr/>
          <p:nvPr/>
        </p:nvSpPr>
        <p:spPr>
          <a:xfrm rot="16200000">
            <a:off x="4787963" y="4554075"/>
            <a:ext cx="1034984" cy="108298"/>
          </a:xfrm>
          <a:prstGeom prst="rightArrow">
            <a:avLst/>
          </a:prstGeom>
          <a:solidFill>
            <a:srgbClr val="F36C2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err="1">
              <a:ln>
                <a:noFill/>
              </a:ln>
              <a:solidFill>
                <a:prstClr val="white"/>
              </a:solidFill>
              <a:effectLst/>
              <a:uLnTx/>
              <a:uFillTx/>
              <a:latin typeface="Arial"/>
              <a:ea typeface="ＭＳ Ｐゴシック" panose="020B0600070205080204" pitchFamily="50" charset="-128"/>
              <a:cs typeface="+mn-cs"/>
            </a:endParaRPr>
          </a:p>
        </p:txBody>
      </p:sp>
      <p:sp>
        <p:nvSpPr>
          <p:cNvPr id="59" name="矢印: 右 58">
            <a:extLst>
              <a:ext uri="{FF2B5EF4-FFF2-40B4-BE49-F238E27FC236}">
                <a16:creationId xmlns:a16="http://schemas.microsoft.com/office/drawing/2014/main" id="{8CE10DF6-4ADF-4CB9-9168-196003D2C2AF}"/>
              </a:ext>
            </a:extLst>
          </p:cNvPr>
          <p:cNvSpPr/>
          <p:nvPr/>
        </p:nvSpPr>
        <p:spPr>
          <a:xfrm rot="16200000">
            <a:off x="4984795" y="4476019"/>
            <a:ext cx="1190803" cy="108300"/>
          </a:xfrm>
          <a:prstGeom prst="rightArrow">
            <a:avLst/>
          </a:prstGeom>
          <a:solidFill>
            <a:srgbClr val="F36C2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err="1">
              <a:ln>
                <a:noFill/>
              </a:ln>
              <a:solidFill>
                <a:prstClr val="white"/>
              </a:solidFill>
              <a:effectLst/>
              <a:uLnTx/>
              <a:uFillTx/>
              <a:latin typeface="Arial"/>
              <a:ea typeface="ＭＳ Ｐゴシック" panose="020B0600070205080204" pitchFamily="50" charset="-128"/>
              <a:cs typeface="+mn-cs"/>
            </a:endParaRPr>
          </a:p>
        </p:txBody>
      </p:sp>
      <p:sp>
        <p:nvSpPr>
          <p:cNvPr id="60" name="矢印: 右 59">
            <a:extLst>
              <a:ext uri="{FF2B5EF4-FFF2-40B4-BE49-F238E27FC236}">
                <a16:creationId xmlns:a16="http://schemas.microsoft.com/office/drawing/2014/main" id="{20F3DDB6-2D4D-4FF4-8D8D-A93E6CBABBD6}"/>
              </a:ext>
            </a:extLst>
          </p:cNvPr>
          <p:cNvSpPr/>
          <p:nvPr/>
        </p:nvSpPr>
        <p:spPr>
          <a:xfrm rot="16200000">
            <a:off x="5985951" y="4401359"/>
            <a:ext cx="1391483" cy="97026"/>
          </a:xfrm>
          <a:prstGeom prst="rightArrow">
            <a:avLst/>
          </a:prstGeom>
          <a:solidFill>
            <a:srgbClr val="F36C2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err="1">
              <a:ln>
                <a:noFill/>
              </a:ln>
              <a:solidFill>
                <a:prstClr val="white"/>
              </a:solidFill>
              <a:effectLst/>
              <a:uLnTx/>
              <a:uFillTx/>
              <a:latin typeface="Arial"/>
              <a:ea typeface="ＭＳ Ｐゴシック" panose="020B0600070205080204" pitchFamily="50" charset="-128"/>
              <a:cs typeface="+mn-cs"/>
            </a:endParaRPr>
          </a:p>
        </p:txBody>
      </p:sp>
      <p:sp>
        <p:nvSpPr>
          <p:cNvPr id="62" name="矢印: 右 61">
            <a:extLst>
              <a:ext uri="{FF2B5EF4-FFF2-40B4-BE49-F238E27FC236}">
                <a16:creationId xmlns:a16="http://schemas.microsoft.com/office/drawing/2014/main" id="{7207487D-2255-4D74-9EC7-D27C8BFCB12A}"/>
              </a:ext>
            </a:extLst>
          </p:cNvPr>
          <p:cNvSpPr/>
          <p:nvPr/>
        </p:nvSpPr>
        <p:spPr>
          <a:xfrm rot="16200000">
            <a:off x="6950290" y="4391514"/>
            <a:ext cx="1403031" cy="82966"/>
          </a:xfrm>
          <a:prstGeom prst="rightArrow">
            <a:avLst/>
          </a:prstGeom>
          <a:solidFill>
            <a:srgbClr val="F36C2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err="1">
              <a:ln>
                <a:noFill/>
              </a:ln>
              <a:solidFill>
                <a:prstClr val="white"/>
              </a:solidFill>
              <a:effectLst/>
              <a:uLnTx/>
              <a:uFillTx/>
              <a:latin typeface="Arial"/>
              <a:ea typeface="ＭＳ Ｐゴシック" panose="020B0600070205080204" pitchFamily="50" charset="-128"/>
              <a:cs typeface="+mn-cs"/>
            </a:endParaRPr>
          </a:p>
        </p:txBody>
      </p:sp>
      <p:sp>
        <p:nvSpPr>
          <p:cNvPr id="63" name="矢印: 右 62">
            <a:extLst>
              <a:ext uri="{FF2B5EF4-FFF2-40B4-BE49-F238E27FC236}">
                <a16:creationId xmlns:a16="http://schemas.microsoft.com/office/drawing/2014/main" id="{247882D5-EE28-490B-82CB-F0873D33F35A}"/>
              </a:ext>
            </a:extLst>
          </p:cNvPr>
          <p:cNvSpPr/>
          <p:nvPr/>
        </p:nvSpPr>
        <p:spPr>
          <a:xfrm rot="16200000">
            <a:off x="5504619" y="4453970"/>
            <a:ext cx="1266809" cy="97024"/>
          </a:xfrm>
          <a:prstGeom prst="rightArrow">
            <a:avLst/>
          </a:prstGeom>
          <a:solidFill>
            <a:srgbClr val="F36C2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err="1">
              <a:ln>
                <a:noFill/>
              </a:ln>
              <a:solidFill>
                <a:prstClr val="white"/>
              </a:solidFill>
              <a:effectLst/>
              <a:uLnTx/>
              <a:uFillTx/>
              <a:latin typeface="Arial"/>
              <a:ea typeface="ＭＳ Ｐゴシック" panose="020B0600070205080204" pitchFamily="50" charset="-128"/>
              <a:cs typeface="+mn-cs"/>
            </a:endParaRPr>
          </a:p>
        </p:txBody>
      </p:sp>
      <p:sp>
        <p:nvSpPr>
          <p:cNvPr id="66" name="矢印: 右 65">
            <a:extLst>
              <a:ext uri="{FF2B5EF4-FFF2-40B4-BE49-F238E27FC236}">
                <a16:creationId xmlns:a16="http://schemas.microsoft.com/office/drawing/2014/main" id="{C7BED327-709B-4340-844D-8D6979063A7D}"/>
              </a:ext>
            </a:extLst>
          </p:cNvPr>
          <p:cNvSpPr/>
          <p:nvPr/>
        </p:nvSpPr>
        <p:spPr>
          <a:xfrm rot="16200000">
            <a:off x="3124277" y="5169372"/>
            <a:ext cx="310581" cy="90456"/>
          </a:xfrm>
          <a:prstGeom prst="rightArrow">
            <a:avLst/>
          </a:prstGeom>
          <a:solidFill>
            <a:srgbClr val="F36C2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err="1">
              <a:ln>
                <a:noFill/>
              </a:ln>
              <a:solidFill>
                <a:prstClr val="white"/>
              </a:solidFill>
              <a:effectLst/>
              <a:uLnTx/>
              <a:uFillTx/>
              <a:latin typeface="Arial"/>
              <a:ea typeface="ＭＳ Ｐゴシック" panose="020B0600070205080204" pitchFamily="50" charset="-128"/>
              <a:cs typeface="+mn-cs"/>
            </a:endParaRPr>
          </a:p>
        </p:txBody>
      </p:sp>
      <p:sp>
        <p:nvSpPr>
          <p:cNvPr id="67" name="矢印: 右 66">
            <a:extLst>
              <a:ext uri="{FF2B5EF4-FFF2-40B4-BE49-F238E27FC236}">
                <a16:creationId xmlns:a16="http://schemas.microsoft.com/office/drawing/2014/main" id="{FDB337B7-0581-4BD7-838D-8961EEE1EF15}"/>
              </a:ext>
            </a:extLst>
          </p:cNvPr>
          <p:cNvSpPr/>
          <p:nvPr/>
        </p:nvSpPr>
        <p:spPr>
          <a:xfrm rot="16200000">
            <a:off x="6424452" y="4401250"/>
            <a:ext cx="1403031" cy="82966"/>
          </a:xfrm>
          <a:prstGeom prst="rightArrow">
            <a:avLst/>
          </a:prstGeom>
          <a:solidFill>
            <a:srgbClr val="F36C2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err="1">
              <a:ln>
                <a:noFill/>
              </a:ln>
              <a:solidFill>
                <a:prstClr val="white"/>
              </a:solidFill>
              <a:effectLst/>
              <a:uLnTx/>
              <a:uFillTx/>
              <a:latin typeface="Arial"/>
              <a:ea typeface="ＭＳ Ｐゴシック" panose="020B0600070205080204" pitchFamily="50" charset="-128"/>
              <a:cs typeface="+mn-cs"/>
            </a:endParaRPr>
          </a:p>
        </p:txBody>
      </p:sp>
      <p:sp>
        <p:nvSpPr>
          <p:cNvPr id="68" name="テキスト ボックス 67">
            <a:extLst>
              <a:ext uri="{FF2B5EF4-FFF2-40B4-BE49-F238E27FC236}">
                <a16:creationId xmlns:a16="http://schemas.microsoft.com/office/drawing/2014/main" id="{CFC2BD9D-E46E-4459-8783-F91D05174B9E}"/>
              </a:ext>
            </a:extLst>
          </p:cNvPr>
          <p:cNvSpPr txBox="1"/>
          <p:nvPr/>
        </p:nvSpPr>
        <p:spPr>
          <a:xfrm>
            <a:off x="8187709" y="2019618"/>
            <a:ext cx="3759200" cy="52322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リソース予想</a:t>
            </a:r>
            <a:endParaRPr kumimoji="1" lang="en-US" altLang="ja-JP"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（初期リソース利用率からキャパシティ増設判断）</a:t>
            </a:r>
          </a:p>
        </p:txBody>
      </p:sp>
      <p:cxnSp>
        <p:nvCxnSpPr>
          <p:cNvPr id="25" name="直線コネクタ 24">
            <a:extLst>
              <a:ext uri="{FF2B5EF4-FFF2-40B4-BE49-F238E27FC236}">
                <a16:creationId xmlns:a16="http://schemas.microsoft.com/office/drawing/2014/main" id="{660CF303-3E11-48BF-B2B1-4AD3B76E9715}"/>
              </a:ext>
            </a:extLst>
          </p:cNvPr>
          <p:cNvCxnSpPr>
            <a:cxnSpLocks/>
          </p:cNvCxnSpPr>
          <p:nvPr/>
        </p:nvCxnSpPr>
        <p:spPr>
          <a:xfrm flipV="1">
            <a:off x="2723159" y="2237567"/>
            <a:ext cx="5523902" cy="2771909"/>
          </a:xfrm>
          <a:prstGeom prst="line">
            <a:avLst/>
          </a:prstGeom>
          <a:ln>
            <a:solidFill>
              <a:schemeClr val="accent6">
                <a:lumMod val="75000"/>
              </a:schemeClr>
            </a:solidFill>
            <a:prstDash val="sysDash"/>
          </a:ln>
        </p:spPr>
        <p:style>
          <a:lnRef idx="2">
            <a:schemeClr val="accent1"/>
          </a:lnRef>
          <a:fillRef idx="0">
            <a:schemeClr val="accent1"/>
          </a:fillRef>
          <a:effectRef idx="1">
            <a:schemeClr val="accent1"/>
          </a:effectRef>
          <a:fontRef idx="minor">
            <a:schemeClr val="tx1"/>
          </a:fontRef>
        </p:style>
      </p:cxnSp>
      <p:sp>
        <p:nvSpPr>
          <p:cNvPr id="72" name="テキスト ボックス 71">
            <a:extLst>
              <a:ext uri="{FF2B5EF4-FFF2-40B4-BE49-F238E27FC236}">
                <a16:creationId xmlns:a16="http://schemas.microsoft.com/office/drawing/2014/main" id="{E53576F2-A7D8-404D-B48C-9D304CF7A574}"/>
              </a:ext>
            </a:extLst>
          </p:cNvPr>
          <p:cNvSpPr txBox="1"/>
          <p:nvPr/>
        </p:nvSpPr>
        <p:spPr>
          <a:xfrm>
            <a:off x="5002258" y="4556529"/>
            <a:ext cx="1762021" cy="276999"/>
          </a:xfrm>
          <a:prstGeom prst="rect">
            <a:avLst/>
          </a:prstGeom>
          <a:noFill/>
        </p:spPr>
        <p:txBody>
          <a:bodyPr wrap="non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itchFamily="34" charset="0"/>
              </a:rPr>
              <a:t>実利用量に合わせた課金</a:t>
            </a:r>
          </a:p>
        </p:txBody>
      </p:sp>
      <p:sp>
        <p:nvSpPr>
          <p:cNvPr id="70" name="テキスト ボックス 69">
            <a:extLst>
              <a:ext uri="{FF2B5EF4-FFF2-40B4-BE49-F238E27FC236}">
                <a16:creationId xmlns:a16="http://schemas.microsoft.com/office/drawing/2014/main" id="{401B427C-DE72-4F59-9F1B-7DDE30159011}"/>
              </a:ext>
            </a:extLst>
          </p:cNvPr>
          <p:cNvSpPr txBox="1"/>
          <p:nvPr/>
        </p:nvSpPr>
        <p:spPr>
          <a:xfrm>
            <a:off x="445154" y="935323"/>
            <a:ext cx="11288713" cy="1077218"/>
          </a:xfrm>
          <a:prstGeom prst="rect">
            <a:avLst/>
          </a:prstGeom>
          <a:noFill/>
        </p:spPr>
        <p:txBody>
          <a:bodyPr wrap="square">
            <a:spAutoFit/>
          </a:bodyPr>
          <a:lstStyle/>
          <a:p>
            <a:pPr algn="l" fontAlgn="base"/>
            <a:r>
              <a:rPr lang="en-US" altLang="ja-JP" sz="1600" b="0" i="0" dirty="0">
                <a:solidFill>
                  <a:schemeClr val="bg1"/>
                </a:solidFill>
                <a:effectLst/>
                <a:latin typeface="Meiryo UI" panose="020B0604030504040204" pitchFamily="50" charset="-128"/>
                <a:ea typeface="Meiryo UI" panose="020B0604030504040204" pitchFamily="50" charset="-128"/>
              </a:rPr>
              <a:t>TruScale</a:t>
            </a:r>
            <a:r>
              <a:rPr lang="ja-JP" altLang="en-US" sz="1600" b="0" i="0" dirty="0">
                <a:solidFill>
                  <a:schemeClr val="bg1"/>
                </a:solidFill>
                <a:effectLst/>
                <a:latin typeface="Meiryo UI" panose="020B0604030504040204" pitchFamily="50" charset="-128"/>
                <a:ea typeface="Meiryo UI" panose="020B0604030504040204" pitchFamily="50" charset="-128"/>
              </a:rPr>
              <a:t>サービスは、ハードウェア資産をレノボで保有する形態をとります。</a:t>
            </a:r>
            <a:endParaRPr lang="en-US" altLang="ja-JP" sz="1600" b="0" i="0" dirty="0">
              <a:solidFill>
                <a:schemeClr val="bg1"/>
              </a:solidFill>
              <a:effectLst/>
              <a:latin typeface="Meiryo UI" panose="020B0604030504040204" pitchFamily="50" charset="-128"/>
              <a:ea typeface="Meiryo UI" panose="020B0604030504040204" pitchFamily="50" charset="-128"/>
            </a:endParaRPr>
          </a:p>
          <a:p>
            <a:pPr algn="l" fontAlgn="base"/>
            <a:r>
              <a:rPr lang="ja-JP" altLang="en-US" sz="1600" b="0" i="0" dirty="0">
                <a:solidFill>
                  <a:schemeClr val="bg1"/>
                </a:solidFill>
                <a:effectLst/>
                <a:latin typeface="Meiryo UI" panose="020B0604030504040204" pitchFamily="50" charset="-128"/>
                <a:ea typeface="Meiryo UI" panose="020B0604030504040204" pitchFamily="50" charset="-128"/>
              </a:rPr>
              <a:t>そのためオンプレミスでありながらオフバランス化が実現し、キャッシュフローの改善につなげることができます。</a:t>
            </a:r>
            <a:r>
              <a:rPr lang="ja-JP" altLang="en-US" sz="1600" dirty="0">
                <a:solidFill>
                  <a:schemeClr val="bg1"/>
                </a:solidFill>
                <a:latin typeface="Meiryo UI" panose="020B0604030504040204" pitchFamily="50" charset="-128"/>
                <a:ea typeface="Meiryo UI" panose="020B0604030504040204" pitchFamily="50" charset="-128"/>
              </a:rPr>
              <a:t>従量課金は、</a:t>
            </a:r>
            <a:r>
              <a:rPr lang="en-US" altLang="ja-JP" sz="1600" b="0" i="0" dirty="0">
                <a:solidFill>
                  <a:schemeClr val="bg1"/>
                </a:solidFill>
                <a:effectLst/>
                <a:latin typeface="Meiryo UI" panose="020B0604030504040204" pitchFamily="50" charset="-128"/>
                <a:ea typeface="Meiryo UI" panose="020B0604030504040204" pitchFamily="50" charset="-128"/>
              </a:rPr>
              <a:t>IT</a:t>
            </a:r>
            <a:r>
              <a:rPr lang="ja-JP" altLang="en-US" sz="1600" b="0" i="0" dirty="0">
                <a:solidFill>
                  <a:schemeClr val="bg1"/>
                </a:solidFill>
                <a:effectLst/>
                <a:latin typeface="Meiryo UI" panose="020B0604030504040204" pitchFamily="50" charset="-128"/>
                <a:ea typeface="Meiryo UI" panose="020B0604030504040204" pitchFamily="50" charset="-128"/>
              </a:rPr>
              <a:t>機器を使用した分だけ利用料金として計算するするため、初期投資を抑制することができます。またお客様の状況に応じて</a:t>
            </a:r>
            <a:r>
              <a:rPr lang="en-US" altLang="ja-JP" sz="1600" b="0" i="0" dirty="0">
                <a:solidFill>
                  <a:schemeClr val="bg1"/>
                </a:solidFill>
                <a:effectLst/>
                <a:latin typeface="Meiryo UI" panose="020B0604030504040204" pitchFamily="50" charset="-128"/>
                <a:ea typeface="Meiryo UI" panose="020B0604030504040204" pitchFamily="50" charset="-128"/>
              </a:rPr>
              <a:t>IT</a:t>
            </a:r>
            <a:r>
              <a:rPr lang="ja-JP" altLang="en-US" sz="1600" b="0" i="0" dirty="0">
                <a:solidFill>
                  <a:schemeClr val="bg1"/>
                </a:solidFill>
                <a:effectLst/>
                <a:latin typeface="Meiryo UI" panose="020B0604030504040204" pitchFamily="50" charset="-128"/>
                <a:ea typeface="Meiryo UI" panose="020B0604030504040204" pitchFamily="50" charset="-128"/>
              </a:rPr>
              <a:t>リソースの追加増設が可能なため、無駄なくサービスを利用できます。</a:t>
            </a:r>
          </a:p>
        </p:txBody>
      </p:sp>
      <p:sp>
        <p:nvSpPr>
          <p:cNvPr id="23" name="Slide Number Placeholder 5">
            <a:extLst>
              <a:ext uri="{FF2B5EF4-FFF2-40B4-BE49-F238E27FC236}">
                <a16:creationId xmlns:a16="http://schemas.microsoft.com/office/drawing/2014/main" id="{A0D32409-10A5-7EEF-C54F-FE5D0EE27BB5}"/>
              </a:ext>
            </a:extLst>
          </p:cNvPr>
          <p:cNvSpPr>
            <a:spLocks noGrp="1"/>
          </p:cNvSpPr>
          <p:nvPr>
            <p:ph type="sldNum" sz="quarter" idx="4"/>
          </p:nvPr>
        </p:nvSpPr>
        <p:spPr>
          <a:xfrm>
            <a:off x="11672569" y="6400800"/>
            <a:ext cx="439026" cy="155448"/>
          </a:xfrm>
          <a:prstGeom prst="rect">
            <a:avLst/>
          </a:prstGeom>
        </p:spPr>
        <p:txBody>
          <a:bodyPr vert="horz" lIns="0" tIns="0" rIns="0" bIns="0" rtlCol="0" anchor="ctr"/>
          <a:lstStyle>
            <a:lvl1pPr algn="ctr">
              <a:defRPr sz="1000">
                <a:solidFill>
                  <a:schemeClr val="bg1"/>
                </a:solidFill>
                <a:latin typeface="Arial" panose="020B0604020202020204" pitchFamily="34" charset="0"/>
                <a:cs typeface="Arial" panose="020B0604020202020204" pitchFamily="34" charset="0"/>
              </a:defRPr>
            </a:lvl1pPr>
          </a:lstStyle>
          <a:p>
            <a:fld id="{6D22F896-40B5-4ADD-8801-0D06FADFA095}" type="slidenum">
              <a:rPr lang="en-US" smtClean="0"/>
              <a:pPr/>
              <a:t>39</a:t>
            </a:fld>
            <a:endParaRPr lang="en-US" dirty="0"/>
          </a:p>
        </p:txBody>
      </p:sp>
    </p:spTree>
    <p:extLst>
      <p:ext uri="{BB962C8B-B14F-4D97-AF65-F5344CB8AC3E}">
        <p14:creationId xmlns:p14="http://schemas.microsoft.com/office/powerpoint/2010/main" val="96508155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
            <a:extLst>
              <a:ext uri="{FF2B5EF4-FFF2-40B4-BE49-F238E27FC236}">
                <a16:creationId xmlns:a16="http://schemas.microsoft.com/office/drawing/2014/main" id="{FD79AB14-44B0-B8C0-D7B1-C262D8B825D6}"/>
              </a:ext>
            </a:extLst>
          </p:cNvPr>
          <p:cNvSpPr>
            <a:spLocks noGrp="1"/>
          </p:cNvSpPr>
          <p:nvPr>
            <p:ph type="title"/>
          </p:nvPr>
        </p:nvSpPr>
        <p:spPr>
          <a:xfrm>
            <a:off x="760412" y="442528"/>
            <a:ext cx="10671049" cy="418576"/>
          </a:xfrm>
        </p:spPr>
        <p:txBody>
          <a:bodyPr/>
          <a:lstStyle/>
          <a:p>
            <a:r>
              <a:rPr kumimoji="1" lang="ja-JP" altLang="en-US" dirty="0">
                <a:latin typeface="UD デジタル 教科書体 NK-R" panose="02020400000000000000" pitchFamily="18" charset="-128"/>
                <a:ea typeface="UD デジタル 教科書体 NK-R" panose="02020400000000000000" pitchFamily="18" charset="-128"/>
              </a:rPr>
              <a:t>何故　オンプレミス回帰という流れが発生しているのか？</a:t>
            </a:r>
          </a:p>
        </p:txBody>
      </p:sp>
      <p:sp>
        <p:nvSpPr>
          <p:cNvPr id="13" name="コンテンツ プレースホルダー 2">
            <a:extLst>
              <a:ext uri="{FF2B5EF4-FFF2-40B4-BE49-F238E27FC236}">
                <a16:creationId xmlns:a16="http://schemas.microsoft.com/office/drawing/2014/main" id="{9324EEC3-24A9-8A90-9AA1-7729E6E68C9B}"/>
              </a:ext>
            </a:extLst>
          </p:cNvPr>
          <p:cNvSpPr>
            <a:spLocks noGrp="1"/>
          </p:cNvSpPr>
          <p:nvPr>
            <p:ph sz="half" idx="1"/>
          </p:nvPr>
        </p:nvSpPr>
        <p:spPr>
          <a:xfrm>
            <a:off x="760414" y="1308880"/>
            <a:ext cx="4533900" cy="2202805"/>
          </a:xfrm>
        </p:spPr>
        <p:txBody>
          <a:bodyPr/>
          <a:lstStyle/>
          <a:p>
            <a:r>
              <a:rPr kumimoji="1" lang="ja-JP" altLang="en-US" dirty="0">
                <a:latin typeface="UD デジタル 教科書体 NK-R" panose="02020400000000000000" pitchFamily="18" charset="-128"/>
                <a:ea typeface="UD デジタル 教科書体 NK-R" panose="02020400000000000000" pitchFamily="18" charset="-128"/>
              </a:rPr>
              <a:t>「クラウドに期待した・していた事」の代表例</a:t>
            </a:r>
            <a:endParaRPr kumimoji="1" lang="en-US" altLang="ja-JP" dirty="0">
              <a:latin typeface="UD デジタル 教科書体 NK-R" panose="02020400000000000000" pitchFamily="18" charset="-128"/>
              <a:ea typeface="UD デジタル 教科書体 NK-R" panose="02020400000000000000" pitchFamily="18" charset="-128"/>
            </a:endParaRPr>
          </a:p>
          <a:p>
            <a:pPr lvl="1"/>
            <a:r>
              <a:rPr lang="en-US" altLang="ja-JP" sz="2000" dirty="0">
                <a:solidFill>
                  <a:srgbClr val="00B050"/>
                </a:solidFill>
                <a:latin typeface="UD デジタル 教科書体 NK-R" panose="02020400000000000000" pitchFamily="18" charset="-128"/>
                <a:ea typeface="UD デジタル 教科書体 NK-R" panose="02020400000000000000" pitchFamily="18" charset="-128"/>
              </a:rPr>
              <a:t>IT</a:t>
            </a:r>
            <a:r>
              <a:rPr lang="ja-JP" altLang="en-US" sz="2000" dirty="0">
                <a:solidFill>
                  <a:srgbClr val="00B050"/>
                </a:solidFill>
                <a:latin typeface="UD デジタル 教科書体 NK-R" panose="02020400000000000000" pitchFamily="18" charset="-128"/>
                <a:ea typeface="UD デジタル 教科書体 NK-R" panose="02020400000000000000" pitchFamily="18" charset="-128"/>
              </a:rPr>
              <a:t>リソースの拡張・縮小などがし易い</a:t>
            </a:r>
            <a:endParaRPr lang="en-US" altLang="ja-JP" sz="2000" dirty="0">
              <a:solidFill>
                <a:srgbClr val="00B050"/>
              </a:solidFill>
              <a:latin typeface="UD デジタル 教科書体 NK-R" panose="02020400000000000000" pitchFamily="18" charset="-128"/>
              <a:ea typeface="UD デジタル 教科書体 NK-R" panose="02020400000000000000" pitchFamily="18" charset="-128"/>
            </a:endParaRPr>
          </a:p>
          <a:p>
            <a:pPr lvl="1"/>
            <a:r>
              <a:rPr lang="ja-JP" altLang="en-US" sz="2000" dirty="0">
                <a:solidFill>
                  <a:srgbClr val="00B050"/>
                </a:solidFill>
                <a:latin typeface="UD デジタル 教科書体 NK-R" panose="02020400000000000000" pitchFamily="18" charset="-128"/>
                <a:ea typeface="UD デジタル 教科書体 NK-R" panose="02020400000000000000" pitchFamily="18" charset="-128"/>
              </a:rPr>
              <a:t>可用性・冗長性の検討からの解放</a:t>
            </a:r>
            <a:endParaRPr lang="en-US" altLang="ja-JP" sz="2000" dirty="0">
              <a:solidFill>
                <a:srgbClr val="00B050"/>
              </a:solidFill>
              <a:latin typeface="UD デジタル 教科書体 NK-R" panose="02020400000000000000" pitchFamily="18" charset="-128"/>
              <a:ea typeface="UD デジタル 教科書体 NK-R" panose="02020400000000000000" pitchFamily="18" charset="-128"/>
            </a:endParaRPr>
          </a:p>
          <a:p>
            <a:pPr lvl="1"/>
            <a:r>
              <a:rPr kumimoji="1" lang="ja-JP" altLang="en-US" sz="2000" dirty="0">
                <a:solidFill>
                  <a:srgbClr val="00B050"/>
                </a:solidFill>
                <a:latin typeface="UD デジタル 教科書体 NK-R" panose="02020400000000000000" pitchFamily="18" charset="-128"/>
                <a:ea typeface="UD デジタル 教科書体 NK-R" panose="02020400000000000000" pitchFamily="18" charset="-128"/>
              </a:rPr>
              <a:t>買取金額より安い従量課金モデル</a:t>
            </a:r>
            <a:endParaRPr lang="en-US" altLang="ja-JP" sz="2000" dirty="0">
              <a:solidFill>
                <a:srgbClr val="00B050"/>
              </a:solidFill>
              <a:latin typeface="UD デジタル 教科書体 NK-R" panose="02020400000000000000" pitchFamily="18" charset="-128"/>
              <a:ea typeface="UD デジタル 教科書体 NK-R" panose="02020400000000000000" pitchFamily="18" charset="-128"/>
            </a:endParaRPr>
          </a:p>
          <a:p>
            <a:pPr lvl="1"/>
            <a:r>
              <a:rPr lang="ja-JP" altLang="en-US" sz="2000" dirty="0">
                <a:solidFill>
                  <a:srgbClr val="00B050"/>
                </a:solidFill>
                <a:latin typeface="UD デジタル 教科書体 NK-R" panose="02020400000000000000" pitchFamily="18" charset="-128"/>
                <a:ea typeface="UD デジタル 教科書体 NK-R" panose="02020400000000000000" pitchFamily="18" charset="-128"/>
              </a:rPr>
              <a:t>運用工数の大幅軽減</a:t>
            </a:r>
            <a:br>
              <a:rPr lang="en-US" altLang="ja-JP" sz="2000" dirty="0">
                <a:solidFill>
                  <a:srgbClr val="00B050"/>
                </a:solidFill>
                <a:latin typeface="UD デジタル 教科書体 NK-R" panose="02020400000000000000" pitchFamily="18" charset="-128"/>
                <a:ea typeface="UD デジタル 教科書体 NK-R" panose="02020400000000000000" pitchFamily="18" charset="-128"/>
              </a:rPr>
            </a:br>
            <a:r>
              <a:rPr lang="ja-JP" altLang="en-US" sz="2000" dirty="0">
                <a:solidFill>
                  <a:srgbClr val="00B050"/>
                </a:solidFill>
                <a:latin typeface="UD デジタル 教科書体 NK-R" panose="02020400000000000000" pitchFamily="18" charset="-128"/>
                <a:ea typeface="UD デジタル 教科書体 NK-R" panose="02020400000000000000" pitchFamily="18" charset="-128"/>
              </a:rPr>
              <a:t>（</a:t>
            </a:r>
            <a:r>
              <a:rPr lang="en-US" altLang="ja-JP" sz="2000" dirty="0">
                <a:solidFill>
                  <a:srgbClr val="00B050"/>
                </a:solidFill>
                <a:latin typeface="UD デジタル 教科書体 NK-R" panose="02020400000000000000" pitchFamily="18" charset="-128"/>
                <a:ea typeface="UD デジタル 教科書体 NK-R" panose="02020400000000000000" pitchFamily="18" charset="-128"/>
              </a:rPr>
              <a:t>FW</a:t>
            </a:r>
            <a:r>
              <a:rPr lang="ja-JP" altLang="en-US" sz="2000" dirty="0">
                <a:solidFill>
                  <a:srgbClr val="00B050"/>
                </a:solidFill>
                <a:latin typeface="UD デジタル 教科書体 NK-R" panose="02020400000000000000" pitchFamily="18" charset="-128"/>
                <a:ea typeface="UD デジタル 教科書体 NK-R" panose="02020400000000000000" pitchFamily="18" charset="-128"/>
              </a:rPr>
              <a:t>のアップデートなど含む）</a:t>
            </a:r>
            <a:endParaRPr lang="en-US" altLang="ja-JP" sz="2000" dirty="0">
              <a:solidFill>
                <a:srgbClr val="00B050"/>
              </a:solidFill>
              <a:latin typeface="UD デジタル 教科書体 NK-R" panose="02020400000000000000" pitchFamily="18" charset="-128"/>
              <a:ea typeface="UD デジタル 教科書体 NK-R" panose="02020400000000000000" pitchFamily="18" charset="-128"/>
            </a:endParaRPr>
          </a:p>
          <a:p>
            <a:pPr lvl="1"/>
            <a:endParaRPr kumimoji="1" lang="en-US" altLang="ja-JP" sz="2000" dirty="0">
              <a:latin typeface="UD デジタル 教科書体 NK-R" panose="02020400000000000000" pitchFamily="18" charset="-128"/>
              <a:ea typeface="UD デジタル 教科書体 NK-R" panose="02020400000000000000" pitchFamily="18" charset="-128"/>
            </a:endParaRPr>
          </a:p>
          <a:p>
            <a:pPr lvl="1"/>
            <a:endParaRPr kumimoji="1" lang="en-US" altLang="ja-JP" sz="2000" dirty="0">
              <a:latin typeface="UD デジタル 教科書体 NK-R" panose="02020400000000000000" pitchFamily="18" charset="-128"/>
              <a:ea typeface="UD デジタル 教科書体 NK-R" panose="02020400000000000000" pitchFamily="18" charset="-128"/>
            </a:endParaRPr>
          </a:p>
          <a:p>
            <a:pPr lvl="1"/>
            <a:endParaRPr kumimoji="1" lang="ja-JP" altLang="en-US" sz="2000" dirty="0">
              <a:latin typeface="UD デジタル 教科書体 NK-R" panose="02020400000000000000" pitchFamily="18" charset="-128"/>
              <a:ea typeface="UD デジタル 教科書体 NK-R" panose="02020400000000000000" pitchFamily="18" charset="-128"/>
            </a:endParaRPr>
          </a:p>
        </p:txBody>
      </p:sp>
      <p:sp>
        <p:nvSpPr>
          <p:cNvPr id="14" name="コンテンツ プレースホルダー 2">
            <a:extLst>
              <a:ext uri="{FF2B5EF4-FFF2-40B4-BE49-F238E27FC236}">
                <a16:creationId xmlns:a16="http://schemas.microsoft.com/office/drawing/2014/main" id="{82BB1F27-CDEB-6BB0-F858-58F0C26B3614}"/>
              </a:ext>
            </a:extLst>
          </p:cNvPr>
          <p:cNvSpPr txBox="1">
            <a:spLocks/>
          </p:cNvSpPr>
          <p:nvPr/>
        </p:nvSpPr>
        <p:spPr bwMode="gray">
          <a:xfrm>
            <a:off x="5866109" y="1317194"/>
            <a:ext cx="6322716" cy="1970755"/>
          </a:xfrm>
          <a:prstGeom prst="rect">
            <a:avLst/>
          </a:prstGeom>
        </p:spPr>
        <p:txBody>
          <a:bodyPr lIns="0" tIns="0" rIns="0" bIns="0"/>
          <a:lstStyle>
            <a:lvl1pPr marL="171450" indent="-171450" algn="l" defTabSz="1218987" rtl="0" eaLnBrk="1" latinLnBrk="0" hangingPunct="1">
              <a:lnSpc>
                <a:spcPct val="90000"/>
              </a:lnSpc>
              <a:spcBef>
                <a:spcPts val="1000"/>
              </a:spcBef>
              <a:buClrTx/>
              <a:buFont typeface="Arial" panose="020B0604020202020204" pitchFamily="34" charset="0"/>
              <a:buChar char="•"/>
              <a:defRPr kumimoji="1" sz="2000" kern="1200">
                <a:solidFill>
                  <a:schemeClr val="bg1"/>
                </a:solidFill>
                <a:latin typeface="Arial" pitchFamily="34" charset="0"/>
                <a:ea typeface="+mn-ea"/>
                <a:cs typeface="Arial" pitchFamily="34" charset="0"/>
              </a:defRPr>
            </a:lvl1pPr>
            <a:lvl2pPr marL="609493" indent="-228560" algn="l" defTabSz="1218987" rtl="0" eaLnBrk="1" latinLnBrk="0" hangingPunct="1">
              <a:lnSpc>
                <a:spcPct val="90000"/>
              </a:lnSpc>
              <a:spcBef>
                <a:spcPts val="500"/>
              </a:spcBef>
              <a:buClrTx/>
              <a:buFont typeface="Arial" pitchFamily="34" charset="0"/>
              <a:buChar char="–"/>
              <a:defRPr kumimoji="1" sz="1800" kern="1200">
                <a:solidFill>
                  <a:schemeClr val="bg1"/>
                </a:solidFill>
                <a:latin typeface="Arial" pitchFamily="34" charset="0"/>
                <a:ea typeface="+mn-ea"/>
                <a:cs typeface="Arial" pitchFamily="34" charset="0"/>
              </a:defRPr>
            </a:lvl2pPr>
            <a:lvl3pPr marL="835938" indent="-150258" algn="l" defTabSz="1218987" rtl="0" eaLnBrk="1" latinLnBrk="0" hangingPunct="1">
              <a:lnSpc>
                <a:spcPct val="90000"/>
              </a:lnSpc>
              <a:spcBef>
                <a:spcPts val="500"/>
              </a:spcBef>
              <a:buClrTx/>
              <a:buFont typeface="Arial" panose="020B0604020202020204" pitchFamily="34" charset="0"/>
              <a:buChar char="-"/>
              <a:defRPr kumimoji="1" sz="1800" kern="1200">
                <a:solidFill>
                  <a:schemeClr val="bg1"/>
                </a:solidFill>
                <a:latin typeface="Arial" pitchFamily="34" charset="0"/>
                <a:ea typeface="+mn-ea"/>
                <a:cs typeface="Arial" pitchFamily="34" charset="0"/>
              </a:defRPr>
            </a:lvl3pPr>
            <a:lvl4pPr marL="1147033" indent="-156606" algn="l" defTabSz="1218987" rtl="0" eaLnBrk="1" latinLnBrk="0" hangingPunct="1">
              <a:lnSpc>
                <a:spcPct val="90000"/>
              </a:lnSpc>
              <a:spcBef>
                <a:spcPts val="500"/>
              </a:spcBef>
              <a:buClrTx/>
              <a:buFont typeface="Arial" panose="020B0604020202020204" pitchFamily="34" charset="0"/>
              <a:buChar char="-"/>
              <a:defRPr kumimoji="1" sz="1800" kern="1200">
                <a:solidFill>
                  <a:schemeClr val="bg1"/>
                </a:solidFill>
                <a:latin typeface="Arial" pitchFamily="34" charset="0"/>
                <a:ea typeface="+mn-ea"/>
                <a:cs typeface="Arial" pitchFamily="34" charset="0"/>
              </a:defRPr>
            </a:lvl4pPr>
            <a:lvl5pPr marL="1445431" indent="-150258" algn="l" defTabSz="1218987" rtl="0" eaLnBrk="1" latinLnBrk="0" hangingPunct="1">
              <a:lnSpc>
                <a:spcPct val="90000"/>
              </a:lnSpc>
              <a:spcBef>
                <a:spcPts val="500"/>
              </a:spcBef>
              <a:buClrTx/>
              <a:buFont typeface="Arial" panose="020B0604020202020204" pitchFamily="34" charset="0"/>
              <a:buChar char="-"/>
              <a:defRPr kumimoji="1" sz="1800" kern="1200">
                <a:solidFill>
                  <a:schemeClr val="bg1"/>
                </a:solidFill>
                <a:latin typeface="Arial" pitchFamily="34" charset="0"/>
                <a:ea typeface="+mn-ea"/>
                <a:cs typeface="Arial" pitchFamily="34" charset="0"/>
              </a:defRPr>
            </a:lvl5pPr>
            <a:lvl6pPr marL="3352213" indent="-304747" algn="l" defTabSz="1218987" rtl="0" eaLnBrk="1" latinLnBrk="0" hangingPunct="1">
              <a:spcBef>
                <a:spcPct val="20000"/>
              </a:spcBef>
              <a:buFont typeface="Arial" pitchFamily="34" charset="0"/>
              <a:buChar char="•"/>
              <a:defRPr kumimoji="1" sz="24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kumimoji="1" sz="24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kumimoji="1" sz="24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kumimoji="1" sz="2400" kern="1200">
                <a:solidFill>
                  <a:schemeClr val="tx1"/>
                </a:solidFill>
                <a:latin typeface="+mn-lt"/>
                <a:ea typeface="+mn-ea"/>
                <a:cs typeface="+mn-cs"/>
              </a:defRPr>
            </a:lvl9pPr>
          </a:lstStyle>
          <a:p>
            <a:r>
              <a:rPr lang="ja-JP" altLang="en-US" dirty="0">
                <a:latin typeface="UD デジタル 教科書体 NK-R" panose="02020400000000000000" pitchFamily="18" charset="-128"/>
                <a:ea typeface="UD デジタル 教科書体 NK-R" panose="02020400000000000000" pitchFamily="18" charset="-128"/>
              </a:rPr>
              <a:t>「クラウドを利用して判明した事</a:t>
            </a:r>
            <a:endParaRPr lang="en-US" altLang="ja-JP" dirty="0">
              <a:latin typeface="UD デジタル 教科書体 NK-R" panose="02020400000000000000" pitchFamily="18" charset="-128"/>
              <a:ea typeface="UD デジタル 教科書体 NK-R" panose="02020400000000000000" pitchFamily="18" charset="-128"/>
            </a:endParaRPr>
          </a:p>
          <a:p>
            <a:pPr lvl="1"/>
            <a:r>
              <a:rPr lang="ja-JP" altLang="en-US" sz="2000" dirty="0">
                <a:solidFill>
                  <a:srgbClr val="FFC000"/>
                </a:solidFill>
                <a:latin typeface="UD デジタル 教科書体 NK-R" panose="02020400000000000000" pitchFamily="18" charset="-128"/>
                <a:ea typeface="UD デジタル 教科書体 NK-R" panose="02020400000000000000" pitchFamily="18" charset="-128"/>
              </a:rPr>
              <a:t>クラウドも壊れる</a:t>
            </a:r>
            <a:endParaRPr lang="en-US" altLang="ja-JP" sz="2000" dirty="0">
              <a:solidFill>
                <a:srgbClr val="FFC000"/>
              </a:solidFill>
              <a:latin typeface="UD デジタル 教科書体 NK-R" panose="02020400000000000000" pitchFamily="18" charset="-128"/>
              <a:ea typeface="UD デジタル 教科書体 NK-R" panose="02020400000000000000" pitchFamily="18" charset="-128"/>
            </a:endParaRPr>
          </a:p>
          <a:p>
            <a:pPr lvl="1"/>
            <a:r>
              <a:rPr lang="ja-JP" altLang="en-US" sz="2000" dirty="0">
                <a:solidFill>
                  <a:srgbClr val="FFC000"/>
                </a:solidFill>
                <a:latin typeface="UD デジタル 教科書体 NK-R" panose="02020400000000000000" pitchFamily="18" charset="-128"/>
                <a:ea typeface="UD デジタル 教科書体 NK-R" panose="02020400000000000000" pitchFamily="18" charset="-128"/>
              </a:rPr>
              <a:t>可用性・冗長性対策はクラウドでも不可欠</a:t>
            </a:r>
            <a:endParaRPr lang="en-US" altLang="ja-JP" sz="2000" dirty="0">
              <a:solidFill>
                <a:srgbClr val="FFC000"/>
              </a:solidFill>
              <a:latin typeface="UD デジタル 教科書体 NK-R" panose="02020400000000000000" pitchFamily="18" charset="-128"/>
              <a:ea typeface="UD デジタル 教科書体 NK-R" panose="02020400000000000000" pitchFamily="18" charset="-128"/>
            </a:endParaRPr>
          </a:p>
          <a:p>
            <a:pPr lvl="1"/>
            <a:r>
              <a:rPr lang="ja-JP" altLang="en-US" sz="2000" dirty="0">
                <a:solidFill>
                  <a:srgbClr val="FFC000"/>
                </a:solidFill>
                <a:latin typeface="UD デジタル 教科書体 NK-R" panose="02020400000000000000" pitchFamily="18" charset="-128"/>
                <a:ea typeface="UD デジタル 教科書体 NK-R" panose="02020400000000000000" pitchFamily="18" charset="-128"/>
              </a:rPr>
              <a:t>コストが高くなった</a:t>
            </a:r>
            <a:endParaRPr lang="en-US" altLang="ja-JP" sz="2000" dirty="0">
              <a:solidFill>
                <a:srgbClr val="FFC000"/>
              </a:solidFill>
              <a:latin typeface="UD デジタル 教科書体 NK-R" panose="02020400000000000000" pitchFamily="18" charset="-128"/>
              <a:ea typeface="UD デジタル 教科書体 NK-R" panose="02020400000000000000" pitchFamily="18" charset="-128"/>
            </a:endParaRPr>
          </a:p>
          <a:p>
            <a:pPr lvl="1"/>
            <a:r>
              <a:rPr lang="ja-JP" altLang="en-US" sz="2000" dirty="0">
                <a:solidFill>
                  <a:srgbClr val="FFC000"/>
                </a:solidFill>
                <a:latin typeface="UD デジタル 教科書体 NK-R" panose="02020400000000000000" pitchFamily="18" charset="-128"/>
                <a:ea typeface="UD デジタル 教科書体 NK-R" panose="02020400000000000000" pitchFamily="18" charset="-128"/>
              </a:rPr>
              <a:t>複数環境のバージョン管理と運用で工数増加</a:t>
            </a:r>
            <a:endParaRPr lang="en-US" altLang="ja-JP" sz="2000" dirty="0">
              <a:solidFill>
                <a:srgbClr val="FFC000"/>
              </a:solidFill>
              <a:latin typeface="UD デジタル 教科書体 NK-R" panose="02020400000000000000" pitchFamily="18" charset="-128"/>
              <a:ea typeface="UD デジタル 教科書体 NK-R" panose="02020400000000000000" pitchFamily="18" charset="-128"/>
            </a:endParaRPr>
          </a:p>
          <a:p>
            <a:pPr lvl="1"/>
            <a:r>
              <a:rPr lang="ja-JP" altLang="en-US" sz="2000" dirty="0">
                <a:solidFill>
                  <a:srgbClr val="FFC000"/>
                </a:solidFill>
                <a:latin typeface="UD デジタル 教科書体 NK-R" panose="02020400000000000000" pitchFamily="18" charset="-128"/>
                <a:ea typeface="UD デジタル 教科書体 NK-R" panose="02020400000000000000" pitchFamily="18" charset="-128"/>
              </a:rPr>
              <a:t>後から価格や、ライセンス体系が変更になる</a:t>
            </a:r>
            <a:endParaRPr lang="en-US" altLang="ja-JP" sz="2000" dirty="0">
              <a:latin typeface="UD デジタル 教科書体 NK-R" panose="02020400000000000000" pitchFamily="18" charset="-128"/>
              <a:ea typeface="UD デジタル 教科書体 NK-R" panose="02020400000000000000" pitchFamily="18" charset="-128"/>
            </a:endParaRPr>
          </a:p>
          <a:p>
            <a:pPr lvl="1"/>
            <a:endParaRPr lang="ja-JP" altLang="en-US" sz="2000" dirty="0">
              <a:latin typeface="UD デジタル 教科書体 NK-R" panose="02020400000000000000" pitchFamily="18" charset="-128"/>
              <a:ea typeface="UD デジタル 教科書体 NK-R" panose="02020400000000000000" pitchFamily="18" charset="-128"/>
            </a:endParaRPr>
          </a:p>
        </p:txBody>
      </p:sp>
      <p:sp>
        <p:nvSpPr>
          <p:cNvPr id="15" name="矢印: 右 14">
            <a:extLst>
              <a:ext uri="{FF2B5EF4-FFF2-40B4-BE49-F238E27FC236}">
                <a16:creationId xmlns:a16="http://schemas.microsoft.com/office/drawing/2014/main" id="{95AE0DAF-2325-A3B3-7ABA-F1366E95B7E6}"/>
              </a:ext>
            </a:extLst>
          </p:cNvPr>
          <p:cNvSpPr/>
          <p:nvPr/>
        </p:nvSpPr>
        <p:spPr>
          <a:xfrm>
            <a:off x="5211305" y="1946329"/>
            <a:ext cx="751668" cy="778790"/>
          </a:xfrm>
          <a:prstGeom prst="rightArrow">
            <a:avLst/>
          </a:prstGeom>
          <a:gradFill flip="none" rotWithShape="1">
            <a:gsLst>
              <a:gs pos="0">
                <a:srgbClr val="00B050"/>
              </a:gs>
              <a:gs pos="59000">
                <a:srgbClr val="FFC000"/>
              </a:gs>
              <a:gs pos="100000">
                <a:srgbClr val="FFC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l"/>
            <a:endParaRPr kumimoji="1" lang="ja-JP" altLang="en-US" sz="1600" dirty="0" err="1">
              <a:solidFill>
                <a:prstClr val="white"/>
              </a:solidFill>
              <a:latin typeface="UD デジタル 教科書体 NK-R" panose="02020400000000000000" pitchFamily="18" charset="-128"/>
              <a:ea typeface="UD デジタル 教科書体 NK-R" panose="02020400000000000000" pitchFamily="18" charset="-128"/>
            </a:endParaRPr>
          </a:p>
        </p:txBody>
      </p:sp>
      <p:sp>
        <p:nvSpPr>
          <p:cNvPr id="3" name="テキスト ボックス 2">
            <a:extLst>
              <a:ext uri="{FF2B5EF4-FFF2-40B4-BE49-F238E27FC236}">
                <a16:creationId xmlns:a16="http://schemas.microsoft.com/office/drawing/2014/main" id="{2BD2E774-6D2C-9A4E-CEC4-569765126FF0}"/>
              </a:ext>
            </a:extLst>
          </p:cNvPr>
          <p:cNvSpPr txBox="1"/>
          <p:nvPr/>
        </p:nvSpPr>
        <p:spPr>
          <a:xfrm>
            <a:off x="1111788" y="3653499"/>
            <a:ext cx="10115082" cy="2523768"/>
          </a:xfrm>
          <a:prstGeom prst="rect">
            <a:avLst/>
          </a:prstGeom>
          <a:noFill/>
        </p:spPr>
        <p:txBody>
          <a:bodyPr wrap="square" rtlCol="0">
            <a:spAutoFit/>
          </a:bodyPr>
          <a:lstStyle/>
          <a:p>
            <a:pPr algn="l"/>
            <a:r>
              <a:rPr kumimoji="1" lang="ja-JP" altLang="en-US" sz="20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下記の要件が満たせたらクラウドを利用する必要ありますか？　</a:t>
            </a:r>
            <a:r>
              <a:rPr kumimoji="1" lang="en-US" altLang="ja-JP" sz="20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a:t>
            </a:r>
            <a:r>
              <a:rPr kumimoji="1" lang="ja-JP" altLang="en-US" sz="20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と尋ねてみてください</a:t>
            </a:r>
            <a:r>
              <a:rPr kumimoji="1" lang="en-US" altLang="ja-JP" sz="20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a:t>
            </a:r>
            <a:br>
              <a:rPr kumimoji="1" lang="en-US" altLang="ja-JP" sz="20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br>
            <a:endParaRPr kumimoji="1" lang="en-US" altLang="ja-JP" sz="2000" dirty="0">
              <a:solidFill>
                <a:srgbClr val="FFFF00"/>
              </a:solidFill>
              <a:latin typeface="UD デジタル 教科書体 NK-R" panose="02020400000000000000" pitchFamily="18" charset="-128"/>
              <a:ea typeface="UD デジタル 教科書体 NK-R" panose="02020400000000000000" pitchFamily="18" charset="-128"/>
              <a:cs typeface="Arial" pitchFamily="34" charset="0"/>
            </a:endParaRPr>
          </a:p>
          <a:p>
            <a:pPr marL="285750" indent="-285750" algn="l">
              <a:buFont typeface="Wingdings" panose="05000000000000000000" pitchFamily="2" charset="2"/>
              <a:buChar char="l"/>
            </a:pPr>
            <a:r>
              <a:rPr kumimoji="1" lang="ja-JP" altLang="en-US" sz="20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ハードウェアの管理・監視</a:t>
            </a:r>
            <a:endParaRPr kumimoji="1" lang="en-US" altLang="ja-JP" sz="20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endParaRPr>
          </a:p>
          <a:p>
            <a:pPr marL="285750" indent="-285750" algn="l">
              <a:buFont typeface="Wingdings" panose="05000000000000000000" pitchFamily="2" charset="2"/>
              <a:buChar char="l"/>
            </a:pPr>
            <a:r>
              <a:rPr kumimoji="1" lang="ja-JP" altLang="en-US" sz="20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必要なタイミングに必要な容量を増設</a:t>
            </a:r>
            <a:endParaRPr kumimoji="1" lang="en-US" altLang="ja-JP" sz="20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endParaRPr>
          </a:p>
          <a:p>
            <a:pPr marL="285750" indent="-285750" algn="l">
              <a:buFont typeface="Wingdings" panose="05000000000000000000" pitchFamily="2" charset="2"/>
              <a:buChar char="l"/>
            </a:pPr>
            <a:r>
              <a:rPr kumimoji="1" lang="ja-JP" altLang="en-US" sz="20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数年に</a:t>
            </a:r>
            <a:r>
              <a:rPr kumimoji="1" lang="en-US" altLang="ja-JP" sz="20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1</a:t>
            </a:r>
            <a:r>
              <a:rPr kumimoji="1" lang="ja-JP" altLang="en-US" sz="20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度実施する移行作業</a:t>
            </a:r>
            <a:endParaRPr kumimoji="1" lang="en-US" altLang="ja-JP" sz="20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endParaRPr>
          </a:p>
          <a:p>
            <a:pPr marL="285750" indent="-285750" algn="l">
              <a:buFont typeface="Wingdings" panose="05000000000000000000" pitchFamily="2" charset="2"/>
              <a:buChar char="l"/>
            </a:pPr>
            <a:r>
              <a:rPr kumimoji="1" lang="ja-JP" altLang="en-US" sz="20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一括支払いではなく、月額でかつ経費計上したい・安くみせたい</a:t>
            </a:r>
            <a:r>
              <a:rPr kumimoji="1" lang="en-US" altLang="ja-JP" sz="20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a:t>
            </a:r>
            <a:r>
              <a:rPr kumimoji="1" lang="ja-JP" altLang="en-US" sz="20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感じたい</a:t>
            </a:r>
            <a:r>
              <a:rPr kumimoji="1" lang="en-US" altLang="ja-JP" sz="20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a:t>
            </a:r>
          </a:p>
          <a:p>
            <a:pPr marL="285750" indent="-285750" algn="l">
              <a:buFont typeface="Wingdings" panose="05000000000000000000" pitchFamily="2" charset="2"/>
              <a:buChar char="l"/>
            </a:pPr>
            <a:r>
              <a:rPr kumimoji="1" lang="ja-JP" altLang="en-US" sz="20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インフラの稼働状況は一目で把握したい</a:t>
            </a:r>
            <a:endParaRPr kumimoji="1" lang="en-US" altLang="ja-JP" sz="1800" dirty="0">
              <a:solidFill>
                <a:srgbClr val="FFFF00"/>
              </a:solidFill>
              <a:latin typeface="UD デジタル 教科書体 NK-R" panose="02020400000000000000" pitchFamily="18" charset="-128"/>
              <a:ea typeface="UD デジタル 教科書体 NK-R" panose="02020400000000000000" pitchFamily="18" charset="-128"/>
              <a:cs typeface="Arial" pitchFamily="34" charset="0"/>
            </a:endParaRPr>
          </a:p>
          <a:p>
            <a:pPr algn="l"/>
            <a:r>
              <a:rPr kumimoji="1" lang="ja-JP" altLang="en-US" sz="1800" dirty="0">
                <a:solidFill>
                  <a:srgbClr val="FFFF00"/>
                </a:solidFill>
                <a:latin typeface="UD デジタル 教科書体 NK-R" panose="02020400000000000000" pitchFamily="18" charset="-128"/>
                <a:ea typeface="UD デジタル 教科書体 NK-R" panose="02020400000000000000" pitchFamily="18" charset="-128"/>
                <a:cs typeface="Arial" pitchFamily="34" charset="0"/>
              </a:rPr>
              <a:t>　</a:t>
            </a:r>
            <a:endParaRPr kumimoji="1" lang="en-US" altLang="ja-JP" sz="1800" dirty="0">
              <a:solidFill>
                <a:srgbClr val="FFFF00"/>
              </a:solidFill>
              <a:latin typeface="UD デジタル 教科書体 NK-R" panose="02020400000000000000" pitchFamily="18" charset="-128"/>
              <a:ea typeface="UD デジタル 教科書体 NK-R" panose="02020400000000000000" pitchFamily="18" charset="-128"/>
              <a:cs typeface="Arial" pitchFamily="34" charset="0"/>
            </a:endParaRPr>
          </a:p>
        </p:txBody>
      </p:sp>
      <p:sp>
        <p:nvSpPr>
          <p:cNvPr id="6" name="Slide Number Placeholder 5">
            <a:extLst>
              <a:ext uri="{FF2B5EF4-FFF2-40B4-BE49-F238E27FC236}">
                <a16:creationId xmlns:a16="http://schemas.microsoft.com/office/drawing/2014/main" id="{B72870D9-6D75-68EA-7C27-9E06548EB02A}"/>
              </a:ext>
            </a:extLst>
          </p:cNvPr>
          <p:cNvSpPr>
            <a:spLocks noGrp="1"/>
          </p:cNvSpPr>
          <p:nvPr>
            <p:ph type="sldNum" sz="quarter" idx="4"/>
          </p:nvPr>
        </p:nvSpPr>
        <p:spPr>
          <a:xfrm>
            <a:off x="11672569" y="6400800"/>
            <a:ext cx="439026" cy="155448"/>
          </a:xfrm>
          <a:prstGeom prst="rect">
            <a:avLst/>
          </a:prstGeom>
        </p:spPr>
        <p:txBody>
          <a:bodyPr vert="horz" lIns="0" tIns="0" rIns="0" bIns="0" rtlCol="0" anchor="ctr"/>
          <a:lstStyle>
            <a:lvl1pPr algn="ctr">
              <a:defRPr sz="1000">
                <a:solidFill>
                  <a:schemeClr val="bg1"/>
                </a:solidFill>
                <a:latin typeface="Arial" panose="020B0604020202020204" pitchFamily="34" charset="0"/>
                <a:cs typeface="Arial" panose="020B0604020202020204" pitchFamily="34" charset="0"/>
              </a:defRPr>
            </a:lvl1pPr>
          </a:lstStyle>
          <a:p>
            <a:fld id="{6D22F896-40B5-4ADD-8801-0D06FADFA095}" type="slidenum">
              <a:rPr lang="en-US" smtClean="0"/>
              <a:pPr/>
              <a:t>4</a:t>
            </a:fld>
            <a:endParaRPr lang="en-US" dirty="0"/>
          </a:p>
        </p:txBody>
      </p:sp>
    </p:spTree>
    <p:extLst>
      <p:ext uri="{BB962C8B-B14F-4D97-AF65-F5344CB8AC3E}">
        <p14:creationId xmlns:p14="http://schemas.microsoft.com/office/powerpoint/2010/main" val="187402289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xEl>
                                              <p:pRg st="1" end="1"/>
                                            </p:txEl>
                                          </p:spTgt>
                                        </p:tgtEl>
                                        <p:attrNameLst>
                                          <p:attrName>style.visibility</p:attrName>
                                        </p:attrNameLst>
                                      </p:cBhvr>
                                      <p:to>
                                        <p:strVal val="visible"/>
                                      </p:to>
                                    </p:set>
                                    <p:animEffect transition="in" filter="fade">
                                      <p:cBhvr>
                                        <p:cTn id="10" dur="500"/>
                                        <p:tgtEl>
                                          <p:spTgt spid="1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xEl>
                                              <p:pRg st="2" end="2"/>
                                            </p:txEl>
                                          </p:spTgt>
                                        </p:tgtEl>
                                        <p:attrNameLst>
                                          <p:attrName>style.visibility</p:attrName>
                                        </p:attrNameLst>
                                      </p:cBhvr>
                                      <p:to>
                                        <p:strVal val="visible"/>
                                      </p:to>
                                    </p:set>
                                    <p:animEffect transition="in" filter="fade">
                                      <p:cBhvr>
                                        <p:cTn id="13" dur="500"/>
                                        <p:tgtEl>
                                          <p:spTgt spid="1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xEl>
                                              <p:pRg st="3" end="3"/>
                                            </p:txEl>
                                          </p:spTgt>
                                        </p:tgtEl>
                                        <p:attrNameLst>
                                          <p:attrName>style.visibility</p:attrName>
                                        </p:attrNameLst>
                                      </p:cBhvr>
                                      <p:to>
                                        <p:strVal val="visible"/>
                                      </p:to>
                                    </p:set>
                                    <p:animEffect transition="in" filter="fade">
                                      <p:cBhvr>
                                        <p:cTn id="16" dur="500"/>
                                        <p:tgtEl>
                                          <p:spTgt spid="1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xEl>
                                              <p:pRg st="4" end="4"/>
                                            </p:txEl>
                                          </p:spTgt>
                                        </p:tgtEl>
                                        <p:attrNameLst>
                                          <p:attrName>style.visibility</p:attrName>
                                        </p:attrNameLst>
                                      </p:cBhvr>
                                      <p:to>
                                        <p:strVal val="visible"/>
                                      </p:to>
                                    </p:set>
                                    <p:animEffect transition="in" filter="fade">
                                      <p:cBhvr>
                                        <p:cTn id="19" dur="500"/>
                                        <p:tgtEl>
                                          <p:spTgt spid="1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4">
                                            <p:txEl>
                                              <p:pRg st="0" end="0"/>
                                            </p:txEl>
                                          </p:spTgt>
                                        </p:tgtEl>
                                        <p:attrNameLst>
                                          <p:attrName>style.visibility</p:attrName>
                                        </p:attrNameLst>
                                      </p:cBhvr>
                                      <p:to>
                                        <p:strVal val="visible"/>
                                      </p:to>
                                    </p:set>
                                    <p:animEffect transition="in" filter="fade">
                                      <p:cBhvr>
                                        <p:cTn id="29" dur="500"/>
                                        <p:tgtEl>
                                          <p:spTgt spid="14">
                                            <p:txEl>
                                              <p:pRg st="0" end="0"/>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4">
                                            <p:txEl>
                                              <p:pRg st="1" end="1"/>
                                            </p:txEl>
                                          </p:spTgt>
                                        </p:tgtEl>
                                        <p:attrNameLst>
                                          <p:attrName>style.visibility</p:attrName>
                                        </p:attrNameLst>
                                      </p:cBhvr>
                                      <p:to>
                                        <p:strVal val="visible"/>
                                      </p:to>
                                    </p:set>
                                    <p:animEffect transition="in" filter="fade">
                                      <p:cBhvr>
                                        <p:cTn id="32" dur="500"/>
                                        <p:tgtEl>
                                          <p:spTgt spid="14">
                                            <p:txEl>
                                              <p:pRg st="1" end="1"/>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
                                            <p:txEl>
                                              <p:pRg st="2" end="2"/>
                                            </p:txEl>
                                          </p:spTgt>
                                        </p:tgtEl>
                                        <p:attrNameLst>
                                          <p:attrName>style.visibility</p:attrName>
                                        </p:attrNameLst>
                                      </p:cBhvr>
                                      <p:to>
                                        <p:strVal val="visible"/>
                                      </p:to>
                                    </p:set>
                                    <p:animEffect transition="in" filter="fade">
                                      <p:cBhvr>
                                        <p:cTn id="35" dur="500"/>
                                        <p:tgtEl>
                                          <p:spTgt spid="14">
                                            <p:txEl>
                                              <p:pRg st="2" end="2"/>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4">
                                            <p:txEl>
                                              <p:pRg st="3" end="3"/>
                                            </p:txEl>
                                          </p:spTgt>
                                        </p:tgtEl>
                                        <p:attrNameLst>
                                          <p:attrName>style.visibility</p:attrName>
                                        </p:attrNameLst>
                                      </p:cBhvr>
                                      <p:to>
                                        <p:strVal val="visible"/>
                                      </p:to>
                                    </p:set>
                                    <p:animEffect transition="in" filter="fade">
                                      <p:cBhvr>
                                        <p:cTn id="38" dur="500"/>
                                        <p:tgtEl>
                                          <p:spTgt spid="14">
                                            <p:txEl>
                                              <p:pRg st="3" end="3"/>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4">
                                            <p:txEl>
                                              <p:pRg st="4" end="4"/>
                                            </p:txEl>
                                          </p:spTgt>
                                        </p:tgtEl>
                                        <p:attrNameLst>
                                          <p:attrName>style.visibility</p:attrName>
                                        </p:attrNameLst>
                                      </p:cBhvr>
                                      <p:to>
                                        <p:strVal val="visible"/>
                                      </p:to>
                                    </p:set>
                                    <p:animEffect transition="in" filter="fade">
                                      <p:cBhvr>
                                        <p:cTn id="41" dur="500"/>
                                        <p:tgtEl>
                                          <p:spTgt spid="14">
                                            <p:txEl>
                                              <p:pRg st="4" end="4"/>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4">
                                            <p:txEl>
                                              <p:pRg st="5" end="5"/>
                                            </p:txEl>
                                          </p:spTgt>
                                        </p:tgtEl>
                                        <p:attrNameLst>
                                          <p:attrName>style.visibility</p:attrName>
                                        </p:attrNameLst>
                                      </p:cBhvr>
                                      <p:to>
                                        <p:strVal val="visible"/>
                                      </p:to>
                                    </p:set>
                                    <p:animEffect transition="in" filter="fade">
                                      <p:cBhvr>
                                        <p:cTn id="44" dur="500"/>
                                        <p:tgtEl>
                                          <p:spTgt spid="14">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1000"/>
                                        <p:tgtEl>
                                          <p:spTgt spid="3"/>
                                        </p:tgtEl>
                                      </p:cBhvr>
                                    </p:animEffect>
                                    <p:anim calcmode="lin" valueType="num">
                                      <p:cBhvr>
                                        <p:cTn id="50" dur="1000" fill="hold"/>
                                        <p:tgtEl>
                                          <p:spTgt spid="3"/>
                                        </p:tgtEl>
                                        <p:attrNameLst>
                                          <p:attrName>ppt_x</p:attrName>
                                        </p:attrNameLst>
                                      </p:cBhvr>
                                      <p:tavLst>
                                        <p:tav tm="0">
                                          <p:val>
                                            <p:strVal val="#ppt_x"/>
                                          </p:val>
                                        </p:tav>
                                        <p:tav tm="100000">
                                          <p:val>
                                            <p:strVal val="#ppt_x"/>
                                          </p:val>
                                        </p:tav>
                                      </p:tavLst>
                                    </p:anim>
                                    <p:anim calcmode="lin" valueType="num">
                                      <p:cBhvr>
                                        <p:cTn id="5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4" grpId="0" uiExpand="1" build="p"/>
      <p:bldP spid="15" grpId="0" animBg="1"/>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1E40F5-0A24-412E-9D74-57E119F8CAA2}"/>
              </a:ext>
            </a:extLst>
          </p:cNvPr>
          <p:cNvSpPr>
            <a:spLocks noGrp="1"/>
          </p:cNvSpPr>
          <p:nvPr>
            <p:ph type="title"/>
          </p:nvPr>
        </p:nvSpPr>
        <p:spPr/>
        <p:txBody>
          <a:bodyPr/>
          <a:lstStyle/>
          <a:p>
            <a:r>
              <a:rPr kumimoji="1" lang="ja-JP" altLang="en-US" dirty="0">
                <a:latin typeface="UD デジタル 教科書体 NK-R" panose="02020400000000000000" pitchFamily="18" charset="-128"/>
                <a:ea typeface="UD デジタル 教科書体 NK-R" panose="02020400000000000000" pitchFamily="18" charset="-128"/>
              </a:rPr>
              <a:t>米沢ファクトリーインテクグレーションサービスで安心を提供</a:t>
            </a:r>
          </a:p>
        </p:txBody>
      </p:sp>
      <p:sp>
        <p:nvSpPr>
          <p:cNvPr id="5" name="正方形/長方形 4">
            <a:extLst>
              <a:ext uri="{FF2B5EF4-FFF2-40B4-BE49-F238E27FC236}">
                <a16:creationId xmlns:a16="http://schemas.microsoft.com/office/drawing/2014/main" id="{BDDE6615-63A2-44F0-849D-570622BA2300}"/>
              </a:ext>
            </a:extLst>
          </p:cNvPr>
          <p:cNvSpPr/>
          <p:nvPr/>
        </p:nvSpPr>
        <p:spPr>
          <a:xfrm>
            <a:off x="548640" y="1131399"/>
            <a:ext cx="10874734" cy="923330"/>
          </a:xfrm>
          <a:prstGeom prst="rect">
            <a:avLst/>
          </a:prstGeom>
        </p:spPr>
        <p:txBody>
          <a:bodyPr wrap="square">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ファクトリーインテクグレーションサービスは、山形県の米沢工場で行っています。</a:t>
            </a:r>
            <a:r>
              <a:rPr kumimoji="0" lang="en-US" altLang="ja-JP"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ThinkAgile HX</a:t>
            </a:r>
            <a:r>
              <a:rPr kumimoji="0"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シリーズを良好な状態で</a:t>
            </a:r>
            <a:br>
              <a:rPr kumimoji="0" lang="en-US" altLang="ja-JP"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br>
            <a:r>
              <a:rPr kumimoji="0"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ご利用を開始いただくために提供しています。</a:t>
            </a:r>
            <a:endParaRPr kumimoji="0" lang="en-US" altLang="ja-JP"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仮想インフラ環境が整った状態でお客様のもとにお届けします。　→　着荷時の不良を限りなく</a:t>
            </a:r>
            <a:r>
              <a:rPr kumimoji="0" lang="en-US" altLang="ja-JP"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0</a:t>
            </a:r>
            <a:r>
              <a:rPr kumimoji="0"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％へ</a:t>
            </a:r>
            <a:endParaRPr kumimoji="0" lang="en-US" altLang="ja-JP"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pic>
        <p:nvPicPr>
          <p:cNvPr id="6" name="Picture 6">
            <a:extLst>
              <a:ext uri="{FF2B5EF4-FFF2-40B4-BE49-F238E27FC236}">
                <a16:creationId xmlns:a16="http://schemas.microsoft.com/office/drawing/2014/main" id="{C4477130-86AB-4B4C-9121-B5B940B10B8B}"/>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518756" y="2044153"/>
            <a:ext cx="3750500" cy="2082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a:hlinkClick r:id="rId3" action="ppaction://hlinkfile"/>
            <a:extLst>
              <a:ext uri="{FF2B5EF4-FFF2-40B4-BE49-F238E27FC236}">
                <a16:creationId xmlns:a16="http://schemas.microsoft.com/office/drawing/2014/main" id="{DF060CCB-F644-48F9-BB28-F5957810570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18756" y="4288820"/>
            <a:ext cx="3750500" cy="2262856"/>
          </a:xfrm>
          <a:prstGeom prst="rect">
            <a:avLst/>
          </a:prstGeom>
          <a:noFill/>
          <a:ln w="9525">
            <a:noFill/>
            <a:miter lim="800000"/>
            <a:headEnd/>
            <a:tailEnd/>
          </a:ln>
        </p:spPr>
      </p:pic>
      <p:graphicFrame>
        <p:nvGraphicFramePr>
          <p:cNvPr id="8" name="表 7">
            <a:extLst>
              <a:ext uri="{FF2B5EF4-FFF2-40B4-BE49-F238E27FC236}">
                <a16:creationId xmlns:a16="http://schemas.microsoft.com/office/drawing/2014/main" id="{7BF28C77-4E9F-4D6E-A92C-24B561248685}"/>
              </a:ext>
            </a:extLst>
          </p:cNvPr>
          <p:cNvGraphicFramePr>
            <a:graphicFrameLocks noGrp="1"/>
          </p:cNvGraphicFramePr>
          <p:nvPr/>
        </p:nvGraphicFramePr>
        <p:xfrm>
          <a:off x="689544" y="2044153"/>
          <a:ext cx="6237750" cy="4162522"/>
        </p:xfrm>
        <a:graphic>
          <a:graphicData uri="http://schemas.openxmlformats.org/drawingml/2006/table">
            <a:tbl>
              <a:tblPr firstRow="1" bandRow="1">
                <a:tableStyleId>{8EC20E35-A176-4012-BC5E-935CFFF8708E}</a:tableStyleId>
              </a:tblPr>
              <a:tblGrid>
                <a:gridCol w="6237750">
                  <a:extLst>
                    <a:ext uri="{9D8B030D-6E8A-4147-A177-3AD203B41FA5}">
                      <a16:colId xmlns:a16="http://schemas.microsoft.com/office/drawing/2014/main" val="3045284809"/>
                    </a:ext>
                  </a:extLst>
                </a:gridCol>
              </a:tblGrid>
              <a:tr h="422756">
                <a:tc>
                  <a:txBody>
                    <a:bodyPr/>
                    <a:lstStyle/>
                    <a:p>
                      <a:r>
                        <a:rPr kumimoji="1" lang="ja-JP" altLang="en-US" sz="2000" dirty="0">
                          <a:latin typeface="Meiryo UI" panose="020B0604030504040204" pitchFamily="50" charset="-128"/>
                          <a:ea typeface="Meiryo UI" panose="020B0604030504040204" pitchFamily="50" charset="-128"/>
                        </a:rPr>
                        <a:t>サービス内容</a:t>
                      </a:r>
                    </a:p>
                  </a:txBody>
                  <a:tcPr>
                    <a:solidFill>
                      <a:schemeClr val="tx2"/>
                    </a:solidFill>
                  </a:tcPr>
                </a:tc>
                <a:extLst>
                  <a:ext uri="{0D108BD9-81ED-4DB2-BD59-A6C34878D82A}">
                    <a16:rowId xmlns:a16="http://schemas.microsoft.com/office/drawing/2014/main" val="3700281290"/>
                  </a:ext>
                </a:extLst>
              </a:tr>
              <a:tr h="1723544">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メイリオ" pitchFamily="50" charset="-128"/>
                        </a:rPr>
                        <a:t>検品検査</a:t>
                      </a:r>
                      <a:endParaRPr kumimoji="0" lang="en-US" altLang="ja-JP" sz="2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メイリオ" pitchFamily="50" charset="-128"/>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メイリオ" pitchFamily="50" charset="-128"/>
                        </a:rPr>
                        <a:t>・ハードウェア診断チェック</a:t>
                      </a:r>
                      <a:endParaRPr kumimoji="0" lang="en-US" altLang="ja-JP" sz="2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メイリオ" pitchFamily="50" charset="-128"/>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メイリオ" pitchFamily="50" charset="-128"/>
                        </a:rPr>
                        <a:t>・</a:t>
                      </a:r>
                      <a:r>
                        <a:rPr kumimoji="0" lang="en-US" altLang="ja-JP" sz="2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メイリオ" pitchFamily="50" charset="-128"/>
                        </a:rPr>
                        <a:t>ThinkAgile </a:t>
                      </a:r>
                      <a:r>
                        <a:rPr kumimoji="0" lang="ja-JP" altLang="en-US" sz="2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メイリオ" pitchFamily="50" charset="-128"/>
                        </a:rPr>
                        <a:t>製品の初期セットアップ</a:t>
                      </a:r>
                      <a:endParaRPr kumimoji="0" lang="en-US" altLang="ja-JP" sz="2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メイリオ" pitchFamily="50" charset="-128"/>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メイリオ" pitchFamily="50" charset="-128"/>
                        </a:rPr>
                        <a:t>・</a:t>
                      </a:r>
                      <a:r>
                        <a:rPr kumimoji="0" lang="en-US" altLang="ja-JP" sz="2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メイリオ" pitchFamily="50" charset="-128"/>
                        </a:rPr>
                        <a:t>HW</a:t>
                      </a:r>
                      <a:r>
                        <a:rPr kumimoji="0" lang="ja-JP" altLang="en-US" sz="2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メイリオ" pitchFamily="50" charset="-128"/>
                        </a:rPr>
                        <a:t>ファームウェア更新</a:t>
                      </a:r>
                      <a:endParaRPr kumimoji="0" lang="en-US" altLang="ja-JP" sz="2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メイリオ" pitchFamily="50" charset="-128"/>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メイリオ" pitchFamily="50" charset="-128"/>
                        </a:rPr>
                        <a:t>・各種</a:t>
                      </a:r>
                      <a:r>
                        <a:rPr kumimoji="0" lang="en-US" altLang="ja-JP" sz="2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メイリオ" pitchFamily="50" charset="-128"/>
                        </a:rPr>
                        <a:t>IP</a:t>
                      </a:r>
                      <a:r>
                        <a:rPr kumimoji="0" lang="ja-JP" altLang="en-US" sz="2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メイリオ" pitchFamily="50" charset="-128"/>
                        </a:rPr>
                        <a:t>アドレス情報の事前構成</a:t>
                      </a:r>
                    </a:p>
                  </a:txBody>
                  <a:tcPr/>
                </a:tc>
                <a:extLst>
                  <a:ext uri="{0D108BD9-81ED-4DB2-BD59-A6C34878D82A}">
                    <a16:rowId xmlns:a16="http://schemas.microsoft.com/office/drawing/2014/main" val="2936741346"/>
                  </a:ext>
                </a:extLst>
              </a:tr>
              <a:tr h="422756">
                <a:tc>
                  <a:txBody>
                    <a:bodyPr/>
                    <a:lstStyle/>
                    <a:p>
                      <a:r>
                        <a:rPr kumimoji="1" lang="ja-JP" altLang="en-US" sz="2000" dirty="0">
                          <a:solidFill>
                            <a:schemeClr val="bg1"/>
                          </a:solidFill>
                          <a:latin typeface="Meiryo UI" panose="020B0604030504040204" pitchFamily="50" charset="-128"/>
                          <a:ea typeface="Meiryo UI" panose="020B0604030504040204" pitchFamily="50" charset="-128"/>
                        </a:rPr>
                        <a:t>対象</a:t>
                      </a:r>
                    </a:p>
                  </a:txBody>
                  <a:tcPr>
                    <a:solidFill>
                      <a:schemeClr val="tx2"/>
                    </a:solidFill>
                  </a:tcPr>
                </a:tc>
                <a:extLst>
                  <a:ext uri="{0D108BD9-81ED-4DB2-BD59-A6C34878D82A}">
                    <a16:rowId xmlns:a16="http://schemas.microsoft.com/office/drawing/2014/main" val="91360603"/>
                  </a:ext>
                </a:extLst>
              </a:tr>
              <a:tr h="747954">
                <a:tc>
                  <a:txBody>
                    <a:bodyPr/>
                    <a:lstStyle/>
                    <a:p>
                      <a:r>
                        <a:rPr kumimoji="1" lang="ja-JP" altLang="en-US" sz="2000" dirty="0">
                          <a:latin typeface="Meiryo UI" panose="020B0604030504040204" pitchFamily="50" charset="-128"/>
                          <a:ea typeface="Meiryo UI" panose="020B0604030504040204" pitchFamily="50" charset="-128"/>
                        </a:rPr>
                        <a:t>・</a:t>
                      </a:r>
                      <a:r>
                        <a:rPr kumimoji="1" lang="en-US" altLang="ja-JP" sz="2000" dirty="0">
                          <a:latin typeface="Meiryo UI" panose="020B0604030504040204" pitchFamily="50" charset="-128"/>
                          <a:ea typeface="Meiryo UI" panose="020B0604030504040204" pitchFamily="50" charset="-128"/>
                        </a:rPr>
                        <a:t>ThinkAgile</a:t>
                      </a:r>
                      <a:r>
                        <a:rPr kumimoji="1" lang="ja-JP" altLang="en-US" sz="2000" dirty="0">
                          <a:latin typeface="Meiryo UI" panose="020B0604030504040204" pitchFamily="50" charset="-128"/>
                          <a:ea typeface="Meiryo UI" panose="020B0604030504040204" pitchFamily="50" charset="-128"/>
                        </a:rPr>
                        <a:t> </a:t>
                      </a:r>
                      <a:r>
                        <a:rPr kumimoji="1" lang="en-US" altLang="ja-JP" sz="2000" dirty="0">
                          <a:latin typeface="Meiryo UI" panose="020B0604030504040204" pitchFamily="50" charset="-128"/>
                          <a:ea typeface="Meiryo UI" panose="020B0604030504040204" pitchFamily="50" charset="-128"/>
                        </a:rPr>
                        <a:t>HX</a:t>
                      </a:r>
                      <a:r>
                        <a:rPr kumimoji="1" lang="ja-JP" altLang="en-US" sz="2000" dirty="0">
                          <a:latin typeface="Meiryo UI" panose="020B0604030504040204" pitchFamily="50" charset="-128"/>
                          <a:ea typeface="Meiryo UI" panose="020B0604030504040204" pitchFamily="50" charset="-128"/>
                        </a:rPr>
                        <a:t>シリーズ</a:t>
                      </a:r>
                    </a:p>
                  </a:txBody>
                  <a:tcPr/>
                </a:tc>
                <a:extLst>
                  <a:ext uri="{0D108BD9-81ED-4DB2-BD59-A6C34878D82A}">
                    <a16:rowId xmlns:a16="http://schemas.microsoft.com/office/drawing/2014/main" val="1397417164"/>
                  </a:ext>
                </a:extLst>
              </a:tr>
              <a:tr h="422756">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メイリオ" pitchFamily="50" charset="-128"/>
                        </a:rPr>
                        <a:t>作業場所</a:t>
                      </a:r>
                    </a:p>
                  </a:txBody>
                  <a:tcPr>
                    <a:solidFill>
                      <a:schemeClr val="tx2"/>
                    </a:solidFill>
                  </a:tcPr>
                </a:tc>
                <a:extLst>
                  <a:ext uri="{0D108BD9-81ED-4DB2-BD59-A6C34878D82A}">
                    <a16:rowId xmlns:a16="http://schemas.microsoft.com/office/drawing/2014/main" val="2480293202"/>
                  </a:ext>
                </a:extLst>
              </a:tr>
              <a:tr h="422756">
                <a:tc>
                  <a:txBody>
                    <a:bodyPr/>
                    <a:lstStyle/>
                    <a:p>
                      <a:r>
                        <a:rPr kumimoji="0" lang="ja-JP" altLang="en-US" sz="2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メイリオ" pitchFamily="50" charset="-128"/>
                        </a:rPr>
                        <a:t>・</a:t>
                      </a:r>
                      <a:r>
                        <a:rPr kumimoji="0" lang="en-US" altLang="ja-JP" sz="2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メイリオ" pitchFamily="50" charset="-128"/>
                        </a:rPr>
                        <a:t>NEC</a:t>
                      </a:r>
                      <a:r>
                        <a:rPr kumimoji="0" lang="ja-JP" altLang="en-US" sz="2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メイリオ" pitchFamily="50" charset="-128"/>
                        </a:rPr>
                        <a:t>米沢工場</a:t>
                      </a:r>
                      <a:endParaRPr kumimoji="1" lang="ja-JP" altLang="en-US" sz="20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741959580"/>
                  </a:ext>
                </a:extLst>
              </a:tr>
            </a:tbl>
          </a:graphicData>
        </a:graphic>
      </p:graphicFrame>
      <p:sp>
        <p:nvSpPr>
          <p:cNvPr id="9" name="Slide Number Placeholder 5">
            <a:extLst>
              <a:ext uri="{FF2B5EF4-FFF2-40B4-BE49-F238E27FC236}">
                <a16:creationId xmlns:a16="http://schemas.microsoft.com/office/drawing/2014/main" id="{630CB73E-DB8B-E73A-8601-B0D621817925}"/>
              </a:ext>
            </a:extLst>
          </p:cNvPr>
          <p:cNvSpPr>
            <a:spLocks noGrp="1"/>
          </p:cNvSpPr>
          <p:nvPr>
            <p:ph type="sldNum" sz="quarter" idx="4"/>
          </p:nvPr>
        </p:nvSpPr>
        <p:spPr>
          <a:xfrm>
            <a:off x="11672569" y="6400800"/>
            <a:ext cx="439026" cy="155448"/>
          </a:xfrm>
          <a:prstGeom prst="rect">
            <a:avLst/>
          </a:prstGeom>
        </p:spPr>
        <p:txBody>
          <a:bodyPr vert="horz" lIns="0" tIns="0" rIns="0" bIns="0" rtlCol="0" anchor="ctr"/>
          <a:lstStyle>
            <a:lvl1pPr algn="ctr">
              <a:defRPr sz="1000">
                <a:solidFill>
                  <a:schemeClr val="bg1"/>
                </a:solidFill>
                <a:latin typeface="Arial" panose="020B0604020202020204" pitchFamily="34" charset="0"/>
                <a:cs typeface="Arial" panose="020B0604020202020204" pitchFamily="34" charset="0"/>
              </a:defRPr>
            </a:lvl1pPr>
          </a:lstStyle>
          <a:p>
            <a:fld id="{6D22F896-40B5-4ADD-8801-0D06FADFA095}" type="slidenum">
              <a:rPr lang="en-US" smtClean="0"/>
              <a:pPr/>
              <a:t>40</a:t>
            </a:fld>
            <a:endParaRPr lang="en-US" dirty="0"/>
          </a:p>
        </p:txBody>
      </p:sp>
    </p:spTree>
    <p:extLst>
      <p:ext uri="{BB962C8B-B14F-4D97-AF65-F5344CB8AC3E}">
        <p14:creationId xmlns:p14="http://schemas.microsoft.com/office/powerpoint/2010/main" val="2640020504"/>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F6C65791-777E-4726-948D-0E013B760210}"/>
              </a:ext>
            </a:extLst>
          </p:cNvPr>
          <p:cNvSpPr>
            <a:spLocks noGrp="1"/>
          </p:cNvSpPr>
          <p:nvPr>
            <p:ph type="title"/>
          </p:nvPr>
        </p:nvSpPr>
        <p:spPr>
          <a:xfrm>
            <a:off x="329497" y="304115"/>
            <a:ext cx="11073384" cy="521072"/>
          </a:xfrm>
        </p:spPr>
        <p:txBody>
          <a:bodyPr/>
          <a:lstStyle/>
          <a:p>
            <a:r>
              <a:rPr lang="en-US" altLang="ja-JP" sz="3200" b="0" dirty="0">
                <a:latin typeface="UD デジタル 教科書体 NK-R" panose="02020400000000000000" pitchFamily="18" charset="-128"/>
                <a:ea typeface="UD デジタル 教科書体 NK-R" panose="02020400000000000000" pitchFamily="18" charset="-128"/>
              </a:rPr>
              <a:t>Lenovo + IBM</a:t>
            </a:r>
            <a:r>
              <a:rPr lang="ja-JP" altLang="en-US" sz="3200" b="0" dirty="0">
                <a:latin typeface="UD デジタル 教科書体 NK-R" panose="02020400000000000000" pitchFamily="18" charset="-128"/>
                <a:ea typeface="UD デジタル 教科書体 NK-R" panose="02020400000000000000" pitchFamily="18" charset="-128"/>
              </a:rPr>
              <a:t>による信頼のハードウェア・サポート</a:t>
            </a:r>
          </a:p>
        </p:txBody>
      </p:sp>
      <p:sp>
        <p:nvSpPr>
          <p:cNvPr id="7" name="Text Box 331">
            <a:extLst>
              <a:ext uri="{FF2B5EF4-FFF2-40B4-BE49-F238E27FC236}">
                <a16:creationId xmlns:a16="http://schemas.microsoft.com/office/drawing/2014/main" id="{FF9B091D-B158-464C-BCC2-6C5AE6504C83}"/>
              </a:ext>
            </a:extLst>
          </p:cNvPr>
          <p:cNvSpPr txBox="1">
            <a:spLocks noChangeArrowheads="1"/>
          </p:cNvSpPr>
          <p:nvPr/>
        </p:nvSpPr>
        <p:spPr bwMode="auto">
          <a:xfrm>
            <a:off x="481216" y="1404248"/>
            <a:ext cx="4713507" cy="399694"/>
          </a:xfrm>
          <a:prstGeom prst="rect">
            <a:avLst/>
          </a:prstGeom>
          <a:ln/>
        </p:spPr>
        <p:style>
          <a:lnRef idx="1">
            <a:schemeClr val="accent4"/>
          </a:lnRef>
          <a:fillRef idx="3">
            <a:schemeClr val="accent4"/>
          </a:fillRef>
          <a:effectRef idx="2">
            <a:schemeClr val="accent4"/>
          </a:effectRef>
          <a:fontRef idx="minor">
            <a:schemeClr val="lt1"/>
          </a:fontRef>
        </p:style>
        <p:txBody>
          <a:bodyPr wrap="square">
            <a:spAutoFit/>
          </a:bodyPr>
          <a:lstStyle/>
          <a:p>
            <a:pPr algn="ctr" defTabSz="1218621">
              <a:defRPr/>
            </a:pPr>
            <a:r>
              <a:rPr lang="ja-JP" altLang="en-US" sz="1996" b="1" dirty="0">
                <a:solidFill>
                  <a:prstClr val="white"/>
                </a:solidFill>
                <a:latin typeface="Meiryo UI" panose="020B0604030504040204" pitchFamily="50" charset="-128"/>
                <a:ea typeface="Meiryo UI" panose="020B0604030504040204" pitchFamily="50" charset="-128"/>
              </a:rPr>
              <a:t>障害受付は</a:t>
            </a:r>
            <a:r>
              <a:rPr lang="en-US" altLang="ja-JP" sz="1996" b="1" dirty="0">
                <a:solidFill>
                  <a:prstClr val="white"/>
                </a:solidFill>
                <a:latin typeface="Meiryo UI" panose="020B0604030504040204" pitchFamily="50" charset="-128"/>
                <a:ea typeface="Meiryo UI" panose="020B0604030504040204" pitchFamily="50" charset="-128"/>
              </a:rPr>
              <a:t>24</a:t>
            </a:r>
            <a:r>
              <a:rPr lang="ja-JP" altLang="en-US" sz="1996" b="1" dirty="0">
                <a:solidFill>
                  <a:prstClr val="white"/>
                </a:solidFill>
                <a:latin typeface="Meiryo UI" panose="020B0604030504040204" pitchFamily="50" charset="-128"/>
                <a:ea typeface="Meiryo UI" panose="020B0604030504040204" pitchFamily="50" charset="-128"/>
              </a:rPr>
              <a:t>時間</a:t>
            </a:r>
            <a:r>
              <a:rPr lang="en-US" altLang="ja-JP" sz="1996" b="1" dirty="0">
                <a:solidFill>
                  <a:prstClr val="white"/>
                </a:solidFill>
                <a:latin typeface="Meiryo UI" panose="020B0604030504040204" pitchFamily="50" charset="-128"/>
                <a:ea typeface="Meiryo UI" panose="020B0604030504040204" pitchFamily="50" charset="-128"/>
              </a:rPr>
              <a:t>365</a:t>
            </a:r>
            <a:r>
              <a:rPr lang="ja-JP" altLang="en-US" sz="1996" b="1" dirty="0">
                <a:solidFill>
                  <a:prstClr val="white"/>
                </a:solidFill>
                <a:latin typeface="Meiryo UI" panose="020B0604030504040204" pitchFamily="50" charset="-128"/>
                <a:ea typeface="Meiryo UI" panose="020B0604030504040204" pitchFamily="50" charset="-128"/>
              </a:rPr>
              <a:t>日のサポート</a:t>
            </a:r>
          </a:p>
        </p:txBody>
      </p:sp>
      <p:sp>
        <p:nvSpPr>
          <p:cNvPr id="8" name="Text Box 332">
            <a:extLst>
              <a:ext uri="{FF2B5EF4-FFF2-40B4-BE49-F238E27FC236}">
                <a16:creationId xmlns:a16="http://schemas.microsoft.com/office/drawing/2014/main" id="{D9E7F940-820E-4808-BE0F-506BBC43BAAD}"/>
              </a:ext>
            </a:extLst>
          </p:cNvPr>
          <p:cNvSpPr txBox="1">
            <a:spLocks noChangeArrowheads="1"/>
          </p:cNvSpPr>
          <p:nvPr/>
        </p:nvSpPr>
        <p:spPr bwMode="auto">
          <a:xfrm>
            <a:off x="6496432" y="3116885"/>
            <a:ext cx="5034052" cy="399694"/>
          </a:xfrm>
          <a:prstGeom prst="rect">
            <a:avLst/>
          </a:prstGeom>
          <a:ln/>
        </p:spPr>
        <p:style>
          <a:lnRef idx="1">
            <a:schemeClr val="accent4"/>
          </a:lnRef>
          <a:fillRef idx="3">
            <a:schemeClr val="accent4"/>
          </a:fillRef>
          <a:effectRef idx="2">
            <a:schemeClr val="accent4"/>
          </a:effectRef>
          <a:fontRef idx="minor">
            <a:schemeClr val="lt1"/>
          </a:fontRef>
        </p:style>
        <p:txBody>
          <a:bodyPr wrap="square">
            <a:spAutoFit/>
          </a:bodyPr>
          <a:lstStyle/>
          <a:p>
            <a:pPr algn="ctr" defTabSz="1218621">
              <a:defRPr/>
            </a:pPr>
            <a:r>
              <a:rPr lang="en-US" altLang="ja-JP" sz="1996" b="1" dirty="0">
                <a:solidFill>
                  <a:prstClr val="white"/>
                </a:solidFill>
                <a:latin typeface="Meiryo UI" panose="020B0604030504040204" pitchFamily="50" charset="-128"/>
                <a:ea typeface="Meiryo UI" panose="020B0604030504040204" pitchFamily="50" charset="-128"/>
              </a:rPr>
              <a:t>24</a:t>
            </a:r>
            <a:r>
              <a:rPr lang="ja-JP" altLang="en-US" sz="1996" b="1" dirty="0">
                <a:solidFill>
                  <a:prstClr val="white"/>
                </a:solidFill>
                <a:latin typeface="Meiryo UI" panose="020B0604030504040204" pitchFamily="50" charset="-128"/>
                <a:ea typeface="Meiryo UI" panose="020B0604030504040204" pitchFamily="50" charset="-128"/>
              </a:rPr>
              <a:t>時間稼動の保守部品ストックセンター</a:t>
            </a:r>
          </a:p>
        </p:txBody>
      </p:sp>
      <p:sp>
        <p:nvSpPr>
          <p:cNvPr id="9" name="Text Box 333">
            <a:extLst>
              <a:ext uri="{FF2B5EF4-FFF2-40B4-BE49-F238E27FC236}">
                <a16:creationId xmlns:a16="http://schemas.microsoft.com/office/drawing/2014/main" id="{B985F112-5E08-44BF-B3DA-635CBFE3D490}"/>
              </a:ext>
            </a:extLst>
          </p:cNvPr>
          <p:cNvSpPr txBox="1">
            <a:spLocks noChangeArrowheads="1"/>
          </p:cNvSpPr>
          <p:nvPr/>
        </p:nvSpPr>
        <p:spPr bwMode="auto">
          <a:xfrm>
            <a:off x="6479301" y="3602698"/>
            <a:ext cx="4513852" cy="3107733"/>
          </a:xfrm>
          <a:prstGeom prst="rect">
            <a:avLst/>
          </a:prstGeom>
          <a:noFill/>
          <a:ln>
            <a:noFill/>
          </a:ln>
          <a:effectLst/>
          <a:extLst>
            <a:ext uri="{909E8E84-426E-40DD-AFC4-6F175D3DCCD1}">
              <a14:hiddenFill xmlns:a14="http://schemas.microsoft.com/office/drawing/2010/main">
                <a:solidFill>
                  <a:srgbClr val="7889FB"/>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180759" indent="-180759" defTabSz="1218621">
              <a:spcAft>
                <a:spcPts val="600"/>
              </a:spcAft>
              <a:buFont typeface="Arial" panose="020B0604020202020204" pitchFamily="34" charset="0"/>
              <a:buChar char="•"/>
              <a:defRPr/>
            </a:pPr>
            <a:r>
              <a:rPr lang="ja-JP" altLang="en-US" sz="1600" dirty="0">
                <a:solidFill>
                  <a:prstClr val="white"/>
                </a:solidFill>
                <a:latin typeface="Meiryo UI" panose="020B0604030504040204" pitchFamily="34" charset="-128"/>
                <a:ea typeface="Meiryo UI" panose="020B0604030504040204" pitchFamily="34" charset="-128"/>
                <a:cs typeface="Meiryo" pitchFamily="50" charset="-128"/>
              </a:rPr>
              <a:t>東京のセントラルストックを中心に、</a:t>
            </a:r>
            <a:br>
              <a:rPr lang="en-US" altLang="ja-JP" sz="1600" dirty="0">
                <a:solidFill>
                  <a:prstClr val="white"/>
                </a:solidFill>
                <a:latin typeface="Meiryo UI" panose="020B0604030504040204" pitchFamily="34" charset="-128"/>
                <a:ea typeface="Meiryo UI" panose="020B0604030504040204" pitchFamily="34" charset="-128"/>
                <a:cs typeface="Meiryo" pitchFamily="50" charset="-128"/>
              </a:rPr>
            </a:br>
            <a:r>
              <a:rPr lang="ja-JP" altLang="en-US" sz="1600" dirty="0">
                <a:solidFill>
                  <a:prstClr val="white"/>
                </a:solidFill>
                <a:latin typeface="Meiryo UI" panose="020B0604030504040204" pitchFamily="34" charset="-128"/>
                <a:ea typeface="Meiryo UI" panose="020B0604030504040204" pitchFamily="34" charset="-128"/>
                <a:cs typeface="Meiryo" pitchFamily="50" charset="-128"/>
              </a:rPr>
              <a:t>全国</a:t>
            </a:r>
            <a:r>
              <a:rPr lang="en-US" altLang="ja-JP" sz="1600" dirty="0">
                <a:solidFill>
                  <a:prstClr val="white"/>
                </a:solidFill>
                <a:latin typeface="Meiryo UI" panose="020B0604030504040204" pitchFamily="34" charset="-128"/>
                <a:ea typeface="Meiryo UI" panose="020B0604030504040204" pitchFamily="34" charset="-128"/>
                <a:cs typeface="Meiryo" pitchFamily="50" charset="-128"/>
              </a:rPr>
              <a:t>5</a:t>
            </a:r>
            <a:r>
              <a:rPr lang="ja-JP" altLang="en-US" sz="1600" dirty="0">
                <a:solidFill>
                  <a:prstClr val="white"/>
                </a:solidFill>
                <a:latin typeface="Meiryo UI" panose="020B0604030504040204" pitchFamily="34" charset="-128"/>
                <a:ea typeface="Meiryo UI" panose="020B0604030504040204" pitchFamily="34" charset="-128"/>
                <a:cs typeface="Meiryo" pitchFamily="50" charset="-128"/>
              </a:rPr>
              <a:t>ケ所の拠点および 各地の</a:t>
            </a:r>
            <a:br>
              <a:rPr lang="en-US" altLang="ja-JP" sz="1600" dirty="0">
                <a:solidFill>
                  <a:prstClr val="white"/>
                </a:solidFill>
                <a:latin typeface="Meiryo UI" panose="020B0604030504040204" pitchFamily="34" charset="-128"/>
                <a:ea typeface="Meiryo UI" panose="020B0604030504040204" pitchFamily="34" charset="-128"/>
                <a:cs typeface="Meiryo" pitchFamily="50" charset="-128"/>
              </a:rPr>
            </a:br>
            <a:r>
              <a:rPr lang="ja-JP" altLang="en-US" sz="1600" dirty="0">
                <a:solidFill>
                  <a:prstClr val="white"/>
                </a:solidFill>
                <a:latin typeface="Meiryo UI" panose="020B0604030504040204" pitchFamily="34" charset="-128"/>
                <a:ea typeface="Meiryo UI" panose="020B0604030504040204" pitchFamily="34" charset="-128"/>
                <a:cs typeface="Meiryo" pitchFamily="50" charset="-128"/>
              </a:rPr>
              <a:t>パーツセンターを配置</a:t>
            </a:r>
          </a:p>
          <a:p>
            <a:pPr marL="180759" indent="-180759" defTabSz="1218621">
              <a:spcAft>
                <a:spcPts val="600"/>
              </a:spcAft>
              <a:buFont typeface="Arial" panose="020B0604020202020204" pitchFamily="34" charset="0"/>
              <a:buChar char="•"/>
              <a:defRPr/>
            </a:pPr>
            <a:r>
              <a:rPr lang="ja-JP" altLang="en-US" sz="1600" b="1" u="sng" dirty="0">
                <a:solidFill>
                  <a:prstClr val="white"/>
                </a:solidFill>
                <a:latin typeface="Meiryo UI" panose="020B0604030504040204" pitchFamily="34" charset="-128"/>
                <a:ea typeface="Meiryo UI" panose="020B0604030504040204" pitchFamily="34" charset="-128"/>
                <a:cs typeface="Meiryo" pitchFamily="50" charset="-128"/>
              </a:rPr>
              <a:t>全国</a:t>
            </a:r>
            <a:r>
              <a:rPr lang="en-US" altLang="ja-JP" sz="1600" b="1" u="sng" dirty="0">
                <a:solidFill>
                  <a:prstClr val="white"/>
                </a:solidFill>
                <a:latin typeface="Meiryo UI" panose="020B0604030504040204" pitchFamily="34" charset="-128"/>
                <a:ea typeface="Meiryo UI" panose="020B0604030504040204" pitchFamily="34" charset="-128"/>
                <a:cs typeface="Meiryo" pitchFamily="50" charset="-128"/>
              </a:rPr>
              <a:t>30</a:t>
            </a:r>
            <a:r>
              <a:rPr lang="ja-JP" altLang="en-US" sz="1600" b="1" u="sng" dirty="0">
                <a:solidFill>
                  <a:prstClr val="white"/>
                </a:solidFill>
                <a:latin typeface="Meiryo UI" panose="020B0604030504040204" pitchFamily="34" charset="-128"/>
                <a:ea typeface="Meiryo UI" panose="020B0604030504040204" pitchFamily="34" charset="-128"/>
                <a:cs typeface="Meiryo" pitchFamily="50" charset="-128"/>
              </a:rPr>
              <a:t>ｹ所のストックセンター</a:t>
            </a:r>
            <a:r>
              <a:rPr lang="ja-JP" altLang="en-US" sz="1600" dirty="0">
                <a:solidFill>
                  <a:prstClr val="white"/>
                </a:solidFill>
                <a:latin typeface="Meiryo UI" panose="020B0604030504040204" pitchFamily="34" charset="-128"/>
                <a:ea typeface="Meiryo UI" panose="020B0604030504040204" pitchFamily="34" charset="-128"/>
                <a:cs typeface="Meiryo" pitchFamily="50" charset="-128"/>
              </a:rPr>
              <a:t>を</a:t>
            </a:r>
            <a:br>
              <a:rPr lang="en-US" altLang="ja-JP" sz="1600" dirty="0">
                <a:solidFill>
                  <a:prstClr val="white"/>
                </a:solidFill>
                <a:latin typeface="Meiryo UI" panose="020B0604030504040204" pitchFamily="34" charset="-128"/>
                <a:ea typeface="Meiryo UI" panose="020B0604030504040204" pitchFamily="34" charset="-128"/>
                <a:cs typeface="Meiryo" pitchFamily="50" charset="-128"/>
              </a:rPr>
            </a:br>
            <a:r>
              <a:rPr lang="ja-JP" altLang="en-US" sz="1600" dirty="0">
                <a:solidFill>
                  <a:prstClr val="white"/>
                </a:solidFill>
                <a:latin typeface="Meiryo UI" panose="020B0604030504040204" pitchFamily="34" charset="-128"/>
                <a:ea typeface="Meiryo UI" panose="020B0604030504040204" pitchFamily="34" charset="-128"/>
                <a:cs typeface="Meiryo" pitchFamily="50" charset="-128"/>
              </a:rPr>
              <a:t>階層的に配置</a:t>
            </a:r>
          </a:p>
          <a:p>
            <a:pPr marL="180759" indent="-180759" defTabSz="1218621">
              <a:spcAft>
                <a:spcPts val="600"/>
              </a:spcAft>
              <a:buFont typeface="Arial" panose="020B0604020202020204" pitchFamily="34" charset="0"/>
              <a:buChar char="•"/>
              <a:defRPr/>
            </a:pPr>
            <a:r>
              <a:rPr lang="ja-JP" altLang="en-US" sz="1600" dirty="0">
                <a:solidFill>
                  <a:prstClr val="white"/>
                </a:solidFill>
                <a:latin typeface="Meiryo UI" panose="020B0604030504040204" pitchFamily="34" charset="-128"/>
                <a:ea typeface="Meiryo UI" panose="020B0604030504040204" pitchFamily="34" charset="-128"/>
                <a:cs typeface="Meiryo" pitchFamily="50" charset="-128"/>
              </a:rPr>
              <a:t>復旧作業に必要な交換部品を</a:t>
            </a:r>
            <a:r>
              <a:rPr lang="en-US" altLang="ja-JP" sz="1600" dirty="0">
                <a:solidFill>
                  <a:prstClr val="white"/>
                </a:solidFill>
                <a:latin typeface="Meiryo UI" panose="020B0604030504040204" pitchFamily="34" charset="-128"/>
                <a:ea typeface="Meiryo UI" panose="020B0604030504040204" pitchFamily="34" charset="-128"/>
                <a:cs typeface="Meiryo" pitchFamily="50" charset="-128"/>
              </a:rPr>
              <a:t>30</a:t>
            </a:r>
            <a:r>
              <a:rPr lang="ja-JP" altLang="en-US" sz="1600" dirty="0">
                <a:solidFill>
                  <a:prstClr val="white"/>
                </a:solidFill>
                <a:latin typeface="Meiryo UI" panose="020B0604030504040204" pitchFamily="34" charset="-128"/>
                <a:ea typeface="Meiryo UI" panose="020B0604030504040204" pitchFamily="34" charset="-128"/>
                <a:cs typeface="Meiryo" pitchFamily="50" charset="-128"/>
              </a:rPr>
              <a:t>ヶ所のストックセンターで</a:t>
            </a:r>
            <a:r>
              <a:rPr lang="en-US" altLang="ja-JP" sz="1600" dirty="0">
                <a:solidFill>
                  <a:prstClr val="white"/>
                </a:solidFill>
                <a:latin typeface="Meiryo UI" panose="020B0604030504040204" pitchFamily="34" charset="-128"/>
                <a:ea typeface="Meiryo UI" panose="020B0604030504040204" pitchFamily="34" charset="-128"/>
                <a:cs typeface="Meiryo" pitchFamily="50" charset="-128"/>
              </a:rPr>
              <a:t>24</a:t>
            </a:r>
            <a:r>
              <a:rPr lang="ja-JP" altLang="en-US" sz="1600" dirty="0">
                <a:solidFill>
                  <a:prstClr val="white"/>
                </a:solidFill>
                <a:latin typeface="Meiryo UI" panose="020B0604030504040204" pitchFamily="34" charset="-128"/>
                <a:ea typeface="Meiryo UI" panose="020B0604030504040204" pitchFamily="34" charset="-128"/>
                <a:cs typeface="Meiryo" pitchFamily="50" charset="-128"/>
              </a:rPr>
              <a:t>時間</a:t>
            </a:r>
            <a:r>
              <a:rPr lang="en-US" altLang="ja-JP" sz="1600" dirty="0">
                <a:solidFill>
                  <a:prstClr val="white"/>
                </a:solidFill>
                <a:latin typeface="Meiryo UI" panose="020B0604030504040204" pitchFamily="34" charset="-128"/>
                <a:ea typeface="Meiryo UI" panose="020B0604030504040204" pitchFamily="34" charset="-128"/>
                <a:cs typeface="Meiryo" pitchFamily="50" charset="-128"/>
              </a:rPr>
              <a:t>365</a:t>
            </a:r>
            <a:r>
              <a:rPr lang="ja-JP" altLang="en-US" sz="1600" dirty="0">
                <a:solidFill>
                  <a:prstClr val="white"/>
                </a:solidFill>
                <a:latin typeface="Meiryo UI" panose="020B0604030504040204" pitchFamily="34" charset="-128"/>
                <a:ea typeface="Meiryo UI" panose="020B0604030504040204" pitchFamily="34" charset="-128"/>
                <a:cs typeface="Meiryo" pitchFamily="50" charset="-128"/>
              </a:rPr>
              <a:t>日配送可能としています</a:t>
            </a:r>
            <a:endParaRPr lang="en-US" altLang="ja-JP" sz="1600" dirty="0">
              <a:solidFill>
                <a:prstClr val="white"/>
              </a:solidFill>
              <a:latin typeface="Meiryo UI" panose="020B0604030504040204" pitchFamily="34" charset="-128"/>
              <a:ea typeface="Meiryo UI" panose="020B0604030504040204" pitchFamily="34" charset="-128"/>
              <a:cs typeface="Meiryo" pitchFamily="50" charset="-128"/>
            </a:endParaRPr>
          </a:p>
          <a:p>
            <a:pPr marL="180759" indent="-180759" defTabSz="1218621">
              <a:spcAft>
                <a:spcPts val="600"/>
              </a:spcAft>
              <a:buFont typeface="Arial" panose="020B0604020202020204" pitchFamily="34" charset="0"/>
              <a:buChar char="•"/>
              <a:defRPr/>
            </a:pPr>
            <a:r>
              <a:rPr lang="ja-JP" altLang="en-US" sz="1600" spc="-53"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全世界をカバーする部品管理システムにより適切な  </a:t>
            </a:r>
            <a:r>
              <a:rPr lang="ja-JP" altLang="en-US" sz="1600" spc="-27"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部品を適切な場所に配置し、必要なときに直ちに  </a:t>
            </a:r>
            <a:r>
              <a:rPr lang="ja-JP" altLang="en-US" sz="1600" spc="-47"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お客様にお届けする仕組みをもっています。</a:t>
            </a:r>
            <a:endParaRPr lang="ja-JP" altLang="en-US" sz="1600" dirty="0">
              <a:solidFill>
                <a:prstClr val="white"/>
              </a:solidFill>
              <a:latin typeface="Meiryo UI" panose="020B0604030504040204" pitchFamily="34" charset="-128"/>
              <a:ea typeface="Meiryo UI" panose="020B0604030504040204" pitchFamily="34" charset="-128"/>
              <a:cs typeface="Meiryo" pitchFamily="50" charset="-128"/>
            </a:endParaRPr>
          </a:p>
          <a:p>
            <a:pPr defTabSz="1218621">
              <a:spcAft>
                <a:spcPts val="600"/>
              </a:spcAft>
              <a:defRPr/>
            </a:pPr>
            <a:endParaRPr lang="en-US" altLang="ja-JP" sz="1600" dirty="0">
              <a:solidFill>
                <a:prstClr val="white"/>
              </a:solidFill>
              <a:latin typeface="Meiryo UI" panose="020B0604030504040204" pitchFamily="34" charset="-128"/>
              <a:ea typeface="Meiryo UI" panose="020B0604030504040204" pitchFamily="34" charset="-128"/>
              <a:cs typeface="Meiryo" pitchFamily="50" charset="-128"/>
            </a:endParaRPr>
          </a:p>
        </p:txBody>
      </p:sp>
      <p:sp>
        <p:nvSpPr>
          <p:cNvPr id="10" name="Text Box 334">
            <a:extLst>
              <a:ext uri="{FF2B5EF4-FFF2-40B4-BE49-F238E27FC236}">
                <a16:creationId xmlns:a16="http://schemas.microsoft.com/office/drawing/2014/main" id="{DE6827E1-0970-4EC8-B454-ADA6DEE9FB6A}"/>
              </a:ext>
            </a:extLst>
          </p:cNvPr>
          <p:cNvSpPr txBox="1">
            <a:spLocks noChangeArrowheads="1"/>
          </p:cNvSpPr>
          <p:nvPr/>
        </p:nvSpPr>
        <p:spPr bwMode="auto">
          <a:xfrm>
            <a:off x="481212" y="2662908"/>
            <a:ext cx="4712317" cy="399288"/>
          </a:xfrm>
          <a:prstGeom prst="rect">
            <a:avLst/>
          </a:prstGeom>
          <a:ln/>
        </p:spPr>
        <p:style>
          <a:lnRef idx="1">
            <a:schemeClr val="accent4"/>
          </a:lnRef>
          <a:fillRef idx="3">
            <a:schemeClr val="accent4"/>
          </a:fillRef>
          <a:effectRef idx="2">
            <a:schemeClr val="accent4"/>
          </a:effectRef>
          <a:fontRef idx="minor">
            <a:schemeClr val="lt1"/>
          </a:fontRef>
        </p:style>
        <p:txBody>
          <a:bodyPr wrap="square">
            <a:spAutoFit/>
          </a:bodyPr>
          <a:lstStyle/>
          <a:p>
            <a:pPr algn="ctr" defTabSz="1218621">
              <a:defRPr/>
            </a:pPr>
            <a:r>
              <a:rPr lang="ja-JP" altLang="en-US" sz="1996" b="1" dirty="0">
                <a:solidFill>
                  <a:prstClr val="white"/>
                </a:solidFill>
                <a:latin typeface="Meiryo UI" panose="020B0604030504040204" pitchFamily="50" charset="-128"/>
                <a:ea typeface="Meiryo UI" panose="020B0604030504040204" pitchFamily="50" charset="-128"/>
              </a:rPr>
              <a:t>スペシャリストによるリモート技術支援</a:t>
            </a:r>
          </a:p>
        </p:txBody>
      </p:sp>
      <p:sp>
        <p:nvSpPr>
          <p:cNvPr id="11" name="Text Box 335">
            <a:extLst>
              <a:ext uri="{FF2B5EF4-FFF2-40B4-BE49-F238E27FC236}">
                <a16:creationId xmlns:a16="http://schemas.microsoft.com/office/drawing/2014/main" id="{5BF64A74-3396-4295-915F-5EA84514D4A6}"/>
              </a:ext>
            </a:extLst>
          </p:cNvPr>
          <p:cNvSpPr txBox="1">
            <a:spLocks noChangeArrowheads="1"/>
          </p:cNvSpPr>
          <p:nvPr/>
        </p:nvSpPr>
        <p:spPr bwMode="auto">
          <a:xfrm>
            <a:off x="481214" y="3162567"/>
            <a:ext cx="4755882" cy="1230144"/>
          </a:xfrm>
          <a:prstGeom prst="rect">
            <a:avLst/>
          </a:prstGeom>
          <a:noFill/>
          <a:ln>
            <a:noFill/>
          </a:ln>
          <a:effectLst/>
          <a:extLst>
            <a:ext uri="{909E8E84-426E-40DD-AFC4-6F175D3DCCD1}">
              <a14:hiddenFill xmlns:a14="http://schemas.microsoft.com/office/drawing/2010/main">
                <a:solidFill>
                  <a:srgbClr val="7889FB"/>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180759" indent="-180759" defTabSz="1218621">
              <a:spcAft>
                <a:spcPts val="600"/>
              </a:spcAft>
              <a:buFont typeface="Arial" panose="020B0604020202020204" pitchFamily="34" charset="0"/>
              <a:buChar char="•"/>
              <a:defRPr/>
            </a:pPr>
            <a:r>
              <a:rPr lang="ja-JP" altLang="en-US" sz="1600" dirty="0">
                <a:solidFill>
                  <a:prstClr val="white"/>
                </a:solidFill>
                <a:latin typeface="Meiryo UI" panose="020B0604030504040204" pitchFamily="34" charset="-128"/>
                <a:ea typeface="Meiryo UI" panose="020B0604030504040204" pitchFamily="34" charset="-128"/>
                <a:cs typeface="Meiryo" pitchFamily="50" charset="-128"/>
              </a:rPr>
              <a:t>障害受付後、</a:t>
            </a:r>
            <a:r>
              <a:rPr lang="en-US" altLang="ja-JP" sz="1600" dirty="0">
                <a:solidFill>
                  <a:prstClr val="white"/>
                </a:solidFill>
                <a:latin typeface="Meiryo UI" panose="020B0604030504040204" pitchFamily="34" charset="-128"/>
                <a:ea typeface="Meiryo UI" panose="020B0604030504040204" pitchFamily="34" charset="-128"/>
                <a:cs typeface="Meiryo" pitchFamily="50" charset="-128"/>
              </a:rPr>
              <a:t>H/W</a:t>
            </a:r>
            <a:r>
              <a:rPr lang="ja-JP" altLang="en-US" sz="1600" dirty="0">
                <a:solidFill>
                  <a:prstClr val="white"/>
                </a:solidFill>
                <a:latin typeface="Meiryo UI" panose="020B0604030504040204" pitchFamily="34" charset="-128"/>
                <a:ea typeface="Meiryo UI" panose="020B0604030504040204" pitchFamily="34" charset="-128"/>
                <a:cs typeface="Meiryo" pitchFamily="50" charset="-128"/>
              </a:rPr>
              <a:t>障害テクニカルセンターの</a:t>
            </a:r>
            <a:br>
              <a:rPr lang="en-US" altLang="ja-JP" sz="1600" dirty="0">
                <a:solidFill>
                  <a:prstClr val="white"/>
                </a:solidFill>
                <a:latin typeface="Meiryo UI" panose="020B0604030504040204" pitchFamily="34" charset="-128"/>
                <a:ea typeface="Meiryo UI" panose="020B0604030504040204" pitchFamily="34" charset="-128"/>
                <a:cs typeface="Meiryo" pitchFamily="50" charset="-128"/>
              </a:rPr>
            </a:br>
            <a:r>
              <a:rPr lang="ja-JP" altLang="en-US" sz="1600" dirty="0">
                <a:solidFill>
                  <a:prstClr val="white"/>
                </a:solidFill>
                <a:latin typeface="Meiryo UI" panose="020B0604030504040204" pitchFamily="34" charset="-128"/>
                <a:ea typeface="Meiryo UI" panose="020B0604030504040204" pitchFamily="34" charset="-128"/>
                <a:cs typeface="Meiryo" pitchFamily="50" charset="-128"/>
              </a:rPr>
              <a:t>サポート要員が対応</a:t>
            </a:r>
            <a:endParaRPr lang="en-US" altLang="ja-JP" sz="1600" dirty="0">
              <a:solidFill>
                <a:prstClr val="white"/>
              </a:solidFill>
              <a:latin typeface="Meiryo UI" panose="020B0604030504040204" pitchFamily="34" charset="-128"/>
              <a:ea typeface="Meiryo UI" panose="020B0604030504040204" pitchFamily="34" charset="-128"/>
              <a:cs typeface="Meiryo" pitchFamily="50" charset="-128"/>
            </a:endParaRPr>
          </a:p>
          <a:p>
            <a:pPr marL="180759" indent="-180759" defTabSz="1218621">
              <a:spcAft>
                <a:spcPts val="600"/>
              </a:spcAft>
              <a:buFont typeface="Arial" panose="020B0604020202020204" pitchFamily="34" charset="0"/>
              <a:buChar char="•"/>
              <a:defRPr/>
            </a:pPr>
            <a:r>
              <a:rPr lang="ja-JP" altLang="en-US" sz="1600" dirty="0">
                <a:solidFill>
                  <a:prstClr val="white"/>
                </a:solidFill>
                <a:latin typeface="Meiryo UI" panose="020B0604030504040204" pitchFamily="34" charset="-128"/>
                <a:ea typeface="Meiryo UI" panose="020B0604030504040204" pitchFamily="34" charset="-128"/>
                <a:cs typeface="Meiryo" pitchFamily="50" charset="-128"/>
              </a:rPr>
              <a:t>技術員到着前の問題判別、部品手配を開始</a:t>
            </a:r>
            <a:endParaRPr lang="en-US" altLang="ja-JP" sz="1600" dirty="0">
              <a:solidFill>
                <a:prstClr val="white"/>
              </a:solidFill>
              <a:latin typeface="Meiryo UI" panose="020B0604030504040204" pitchFamily="34" charset="-128"/>
              <a:ea typeface="Meiryo UI" panose="020B0604030504040204" pitchFamily="34" charset="-128"/>
              <a:cs typeface="Meiryo" pitchFamily="50" charset="-128"/>
            </a:endParaRPr>
          </a:p>
          <a:p>
            <a:pPr marL="180759" indent="-180759" defTabSz="1218621">
              <a:spcAft>
                <a:spcPts val="600"/>
              </a:spcAft>
              <a:buFont typeface="Arial" panose="020B0604020202020204" pitchFamily="34" charset="0"/>
              <a:buChar char="•"/>
              <a:defRPr/>
            </a:pPr>
            <a:r>
              <a:rPr lang="ja-JP" altLang="en-US" sz="1600" dirty="0">
                <a:solidFill>
                  <a:prstClr val="white"/>
                </a:solidFill>
                <a:latin typeface="Meiryo UI" panose="020B0604030504040204" pitchFamily="34" charset="-128"/>
                <a:ea typeface="Meiryo UI" panose="020B0604030504040204" pitchFamily="34" charset="-128"/>
                <a:cs typeface="Meiryo" pitchFamily="50" charset="-128"/>
              </a:rPr>
              <a:t>日本国内に</a:t>
            </a:r>
            <a:r>
              <a:rPr lang="en-US" altLang="ja-JP" sz="1600" dirty="0">
                <a:solidFill>
                  <a:prstClr val="white"/>
                </a:solidFill>
                <a:latin typeface="Meiryo UI" panose="020B0604030504040204" pitchFamily="34" charset="-128"/>
                <a:ea typeface="Meiryo UI" panose="020B0604030504040204" pitchFamily="34" charset="-128"/>
                <a:cs typeface="Meiryo" pitchFamily="50" charset="-128"/>
              </a:rPr>
              <a:t>L2</a:t>
            </a:r>
            <a:r>
              <a:rPr lang="ja-JP" altLang="en-US" sz="1600" dirty="0">
                <a:solidFill>
                  <a:prstClr val="white"/>
                </a:solidFill>
                <a:latin typeface="Meiryo UI" panose="020B0604030504040204" pitchFamily="34" charset="-128"/>
                <a:ea typeface="Meiryo UI" panose="020B0604030504040204" pitchFamily="34" charset="-128"/>
                <a:cs typeface="Meiryo" pitchFamily="50" charset="-128"/>
              </a:rPr>
              <a:t>サポート拠点を設置</a:t>
            </a:r>
          </a:p>
        </p:txBody>
      </p:sp>
      <p:sp>
        <p:nvSpPr>
          <p:cNvPr id="12" name="Text Box 336">
            <a:extLst>
              <a:ext uri="{FF2B5EF4-FFF2-40B4-BE49-F238E27FC236}">
                <a16:creationId xmlns:a16="http://schemas.microsoft.com/office/drawing/2014/main" id="{170863D3-05B6-49AA-A105-5EAA488CD95D}"/>
              </a:ext>
            </a:extLst>
          </p:cNvPr>
          <p:cNvSpPr txBox="1">
            <a:spLocks noChangeArrowheads="1"/>
          </p:cNvSpPr>
          <p:nvPr/>
        </p:nvSpPr>
        <p:spPr bwMode="auto">
          <a:xfrm>
            <a:off x="481212" y="1858875"/>
            <a:ext cx="5218857" cy="338466"/>
          </a:xfrm>
          <a:prstGeom prst="rect">
            <a:avLst/>
          </a:prstGeom>
          <a:noFill/>
          <a:ln>
            <a:noFill/>
          </a:ln>
          <a:effectLst/>
          <a:extLst>
            <a:ext uri="{909E8E84-426E-40DD-AFC4-6F175D3DCCD1}">
              <a14:hiddenFill xmlns:a14="http://schemas.microsoft.com/office/drawing/2010/main">
                <a:solidFill>
                  <a:srgbClr val="7889FB"/>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180759" indent="-180759" defTabSz="1218621">
              <a:buFont typeface="Arial" panose="020B0604020202020204" pitchFamily="34" charset="0"/>
              <a:buChar char="•"/>
              <a:defRPr/>
            </a:pPr>
            <a:r>
              <a:rPr lang="ja-JP" altLang="en-US" sz="1600" dirty="0">
                <a:solidFill>
                  <a:prstClr val="white"/>
                </a:solidFill>
                <a:latin typeface="Meiryo" pitchFamily="50" charset="-128"/>
                <a:ea typeface="Meiryo" pitchFamily="50" charset="-128"/>
                <a:cs typeface="Meiryo" pitchFamily="50" charset="-128"/>
              </a:rPr>
              <a:t>総合窓口：サービスラインにて</a:t>
            </a:r>
            <a:r>
              <a:rPr lang="en-US" altLang="ja-JP" sz="1600" dirty="0">
                <a:solidFill>
                  <a:prstClr val="white"/>
                </a:solidFill>
                <a:latin typeface="Meiryo" pitchFamily="50" charset="-128"/>
                <a:ea typeface="Meiryo" pitchFamily="50" charset="-128"/>
                <a:cs typeface="Meiryo" pitchFamily="50" charset="-128"/>
              </a:rPr>
              <a:t>24</a:t>
            </a:r>
            <a:r>
              <a:rPr lang="ja-JP" altLang="en-US" sz="1600" dirty="0">
                <a:solidFill>
                  <a:prstClr val="white"/>
                </a:solidFill>
                <a:latin typeface="Meiryo" pitchFamily="50" charset="-128"/>
                <a:ea typeface="Meiryo" pitchFamily="50" charset="-128"/>
                <a:cs typeface="Meiryo" pitchFamily="50" charset="-128"/>
              </a:rPr>
              <a:t>時間</a:t>
            </a:r>
            <a:r>
              <a:rPr lang="en-US" altLang="ja-JP" sz="1600" dirty="0">
                <a:solidFill>
                  <a:prstClr val="white"/>
                </a:solidFill>
                <a:latin typeface="Meiryo" pitchFamily="50" charset="-128"/>
                <a:ea typeface="Meiryo" pitchFamily="50" charset="-128"/>
                <a:cs typeface="Meiryo" pitchFamily="50" charset="-128"/>
              </a:rPr>
              <a:t>365</a:t>
            </a:r>
            <a:r>
              <a:rPr lang="ja-JP" altLang="en-US" sz="1600" dirty="0">
                <a:solidFill>
                  <a:prstClr val="white"/>
                </a:solidFill>
                <a:latin typeface="Meiryo" pitchFamily="50" charset="-128"/>
                <a:ea typeface="Meiryo" pitchFamily="50" charset="-128"/>
                <a:cs typeface="Meiryo" pitchFamily="50" charset="-128"/>
              </a:rPr>
              <a:t>日対応</a:t>
            </a:r>
          </a:p>
        </p:txBody>
      </p:sp>
      <p:sp>
        <p:nvSpPr>
          <p:cNvPr id="13" name="Text Box 337">
            <a:extLst>
              <a:ext uri="{FF2B5EF4-FFF2-40B4-BE49-F238E27FC236}">
                <a16:creationId xmlns:a16="http://schemas.microsoft.com/office/drawing/2014/main" id="{A59B2688-1952-42B8-934E-C09141DBEABB}"/>
              </a:ext>
            </a:extLst>
          </p:cNvPr>
          <p:cNvSpPr txBox="1">
            <a:spLocks noChangeArrowheads="1"/>
          </p:cNvSpPr>
          <p:nvPr/>
        </p:nvSpPr>
        <p:spPr bwMode="auto">
          <a:xfrm>
            <a:off x="385106" y="872140"/>
            <a:ext cx="8756511" cy="399902"/>
          </a:xfrm>
          <a:prstGeom prst="rect">
            <a:avLst/>
          </a:prstGeom>
          <a:noFill/>
          <a:ln>
            <a:noFill/>
          </a:ln>
          <a:effectLst/>
          <a:extLst>
            <a:ext uri="{909E8E84-426E-40DD-AFC4-6F175D3DCCD1}">
              <a14:hiddenFill xmlns:a14="http://schemas.microsoft.com/office/drawing/2010/main">
                <a:solidFill>
                  <a:srgbClr val="7889FB"/>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1218621">
              <a:defRPr/>
            </a:pPr>
            <a:r>
              <a:rPr lang="ja-JP" altLang="en-US" sz="1998" dirty="0">
                <a:solidFill>
                  <a:prstClr val="white"/>
                </a:solidFill>
                <a:latin typeface="Meiryo UI" panose="020B0604030504040204" pitchFamily="34" charset="-128"/>
                <a:ea typeface="Meiryo UI" panose="020B0604030504040204" pitchFamily="34" charset="-128"/>
                <a:cs typeface="Meiryo" pitchFamily="50" charset="-128"/>
              </a:rPr>
              <a:t> 日本で保守サービスのご提供を始めて以来、</a:t>
            </a:r>
            <a:r>
              <a:rPr lang="en-US" altLang="ja-JP" sz="1998" dirty="0">
                <a:solidFill>
                  <a:prstClr val="white"/>
                </a:solidFill>
                <a:latin typeface="Meiryo UI" panose="020B0604030504040204" pitchFamily="34" charset="-128"/>
                <a:ea typeface="Meiryo UI" panose="020B0604030504040204" pitchFamily="34" charset="-128"/>
                <a:cs typeface="Meiryo" pitchFamily="50" charset="-128"/>
              </a:rPr>
              <a:t>75</a:t>
            </a:r>
            <a:r>
              <a:rPr lang="ja-JP" altLang="en-US" sz="1998" dirty="0">
                <a:solidFill>
                  <a:prstClr val="white"/>
                </a:solidFill>
                <a:latin typeface="Meiryo UI" panose="020B0604030504040204" pitchFamily="34" charset="-128"/>
                <a:ea typeface="Meiryo UI" panose="020B0604030504040204" pitchFamily="34" charset="-128"/>
                <a:cs typeface="Meiryo" pitchFamily="50" charset="-128"/>
              </a:rPr>
              <a:t>年の歴史</a:t>
            </a:r>
          </a:p>
        </p:txBody>
      </p:sp>
      <p:pic>
        <p:nvPicPr>
          <p:cNvPr id="14" name="Picture 338" descr="センターの様子の写真">
            <a:extLst>
              <a:ext uri="{FF2B5EF4-FFF2-40B4-BE49-F238E27FC236}">
                <a16:creationId xmlns:a16="http://schemas.microsoft.com/office/drawing/2014/main" id="{E7AA8A9E-292F-4950-9868-3427F8D65DC7}"/>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57466" y="4652836"/>
            <a:ext cx="2313350" cy="152079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53" descr="BXP62684">
            <a:extLst>
              <a:ext uri="{FF2B5EF4-FFF2-40B4-BE49-F238E27FC236}">
                <a16:creationId xmlns:a16="http://schemas.microsoft.com/office/drawing/2014/main" id="{B70B955C-3289-4E31-9865-8EFF9961D99D}"/>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407455" y="3548903"/>
            <a:ext cx="1226399" cy="1413235"/>
          </a:xfrm>
          <a:prstGeom prst="rect">
            <a:avLst/>
          </a:prstGeom>
          <a:noFill/>
          <a:extLst>
            <a:ext uri="{909E8E84-426E-40DD-AFC4-6F175D3DCCD1}">
              <a14:hiddenFill xmlns:a14="http://schemas.microsoft.com/office/drawing/2010/main">
                <a:solidFill>
                  <a:srgbClr val="FFFFFF"/>
                </a:solidFill>
              </a14:hiddenFill>
            </a:ext>
          </a:extLst>
        </p:spPr>
      </p:pic>
      <p:sp>
        <p:nvSpPr>
          <p:cNvPr id="16" name="Text Box 363">
            <a:extLst>
              <a:ext uri="{FF2B5EF4-FFF2-40B4-BE49-F238E27FC236}">
                <a16:creationId xmlns:a16="http://schemas.microsoft.com/office/drawing/2014/main" id="{065ACD59-494F-44B4-B56D-63A23908D093}"/>
              </a:ext>
            </a:extLst>
          </p:cNvPr>
          <p:cNvSpPr txBox="1">
            <a:spLocks noChangeArrowheads="1"/>
          </p:cNvSpPr>
          <p:nvPr/>
        </p:nvSpPr>
        <p:spPr bwMode="auto">
          <a:xfrm>
            <a:off x="7891905" y="1404253"/>
            <a:ext cx="3554416" cy="399669"/>
          </a:xfrm>
          <a:prstGeom prst="rect">
            <a:avLst/>
          </a:prstGeom>
          <a:ln/>
        </p:spPr>
        <p:style>
          <a:lnRef idx="1">
            <a:schemeClr val="accent4"/>
          </a:lnRef>
          <a:fillRef idx="3">
            <a:schemeClr val="accent4"/>
          </a:fillRef>
          <a:effectRef idx="2">
            <a:schemeClr val="accent4"/>
          </a:effectRef>
          <a:fontRef idx="minor">
            <a:schemeClr val="lt1"/>
          </a:fontRef>
        </p:style>
        <p:txBody>
          <a:bodyPr wrap="square">
            <a:spAutoFit/>
          </a:bodyPr>
          <a:lstStyle/>
          <a:p>
            <a:pPr algn="ctr" defTabSz="1218621">
              <a:defRPr/>
            </a:pPr>
            <a:r>
              <a:rPr lang="ja-JP" altLang="en-US" sz="1996" b="1" dirty="0">
                <a:solidFill>
                  <a:prstClr val="white"/>
                </a:solidFill>
                <a:latin typeface="Meiryo UI" panose="020B0604030504040204" pitchFamily="34" charset="-128"/>
                <a:ea typeface="Meiryo UI" panose="020B0604030504040204" pitchFamily="34" charset="-128"/>
              </a:rPr>
              <a:t>全国</a:t>
            </a:r>
            <a:r>
              <a:rPr lang="ja-JP" altLang="en-US" sz="1996" b="1" dirty="0">
                <a:solidFill>
                  <a:prstClr val="white"/>
                </a:solidFill>
                <a:latin typeface="Meiryo UI" panose="020B0604030504040204" pitchFamily="50" charset="-128"/>
                <a:ea typeface="Meiryo UI" panose="020B0604030504040204" pitchFamily="50" charset="-128"/>
              </a:rPr>
              <a:t>規模の技術員体制</a:t>
            </a:r>
          </a:p>
        </p:txBody>
      </p:sp>
      <p:sp>
        <p:nvSpPr>
          <p:cNvPr id="17" name="Text Box 336">
            <a:extLst>
              <a:ext uri="{FF2B5EF4-FFF2-40B4-BE49-F238E27FC236}">
                <a16:creationId xmlns:a16="http://schemas.microsoft.com/office/drawing/2014/main" id="{F2C44406-801D-4E9B-9C5A-C4DF954C552E}"/>
              </a:ext>
            </a:extLst>
          </p:cNvPr>
          <p:cNvSpPr txBox="1">
            <a:spLocks noChangeArrowheads="1"/>
          </p:cNvSpPr>
          <p:nvPr/>
        </p:nvSpPr>
        <p:spPr bwMode="auto">
          <a:xfrm>
            <a:off x="7891907" y="1845939"/>
            <a:ext cx="3901630" cy="584319"/>
          </a:xfrm>
          <a:prstGeom prst="rect">
            <a:avLst/>
          </a:prstGeom>
          <a:noFill/>
          <a:ln>
            <a:noFill/>
          </a:ln>
          <a:effectLst/>
          <a:extLst>
            <a:ext uri="{909E8E84-426E-40DD-AFC4-6F175D3DCCD1}">
              <a14:hiddenFill xmlns:a14="http://schemas.microsoft.com/office/drawing/2010/main">
                <a:solidFill>
                  <a:srgbClr val="7889FB"/>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180759" indent="-180759" defTabSz="1218621">
              <a:buFont typeface="Arial" panose="020B0604020202020204" pitchFamily="34" charset="0"/>
              <a:buChar char="•"/>
              <a:defRPr/>
            </a:pPr>
            <a:r>
              <a:rPr lang="ja-JP" altLang="en-US" sz="1600" dirty="0">
                <a:solidFill>
                  <a:prstClr val="white"/>
                </a:solidFill>
                <a:latin typeface="Meiryo UI" panose="020B0604030504040204" pitchFamily="34" charset="-128"/>
                <a:ea typeface="Meiryo UI" panose="020B0604030504040204" pitchFamily="34" charset="-128"/>
                <a:cs typeface="Meiryo" pitchFamily="50" charset="-128"/>
              </a:rPr>
              <a:t>すべての都道府県に技術員を配備し、約</a:t>
            </a:r>
            <a:r>
              <a:rPr lang="en-US" altLang="ja-JP" sz="1600" dirty="0">
                <a:solidFill>
                  <a:prstClr val="white"/>
                </a:solidFill>
                <a:latin typeface="Meiryo UI" panose="020B0604030504040204" pitchFamily="34" charset="-128"/>
                <a:ea typeface="Meiryo UI" panose="020B0604030504040204" pitchFamily="34" charset="-128"/>
                <a:cs typeface="Meiryo" pitchFamily="50" charset="-128"/>
              </a:rPr>
              <a:t>1000</a:t>
            </a:r>
            <a:r>
              <a:rPr lang="ja-JP" altLang="en-US" sz="1600" dirty="0">
                <a:solidFill>
                  <a:prstClr val="white"/>
                </a:solidFill>
                <a:latin typeface="Meiryo UI" panose="020B0604030504040204" pitchFamily="34" charset="-128"/>
                <a:ea typeface="Meiryo UI" panose="020B0604030504040204" pitchFamily="34" charset="-128"/>
                <a:cs typeface="Meiryo" pitchFamily="50" charset="-128"/>
              </a:rPr>
              <a:t>名体制でサポート</a:t>
            </a:r>
          </a:p>
        </p:txBody>
      </p:sp>
      <p:grpSp>
        <p:nvGrpSpPr>
          <p:cNvPr id="18" name="グループ化 311">
            <a:extLst>
              <a:ext uri="{FF2B5EF4-FFF2-40B4-BE49-F238E27FC236}">
                <a16:creationId xmlns:a16="http://schemas.microsoft.com/office/drawing/2014/main" id="{32BC5D9D-7359-4C80-A03B-AEF04AE9B143}"/>
              </a:ext>
            </a:extLst>
          </p:cNvPr>
          <p:cNvGrpSpPr/>
          <p:nvPr/>
        </p:nvGrpSpPr>
        <p:grpSpPr>
          <a:xfrm>
            <a:off x="2921393" y="1803941"/>
            <a:ext cx="4675782" cy="4413414"/>
            <a:chOff x="1485461" y="1463935"/>
            <a:chExt cx="4679437" cy="4416864"/>
          </a:xfrm>
        </p:grpSpPr>
        <p:grpSp>
          <p:nvGrpSpPr>
            <p:cNvPr id="19" name="グループ化 312">
              <a:extLst>
                <a:ext uri="{FF2B5EF4-FFF2-40B4-BE49-F238E27FC236}">
                  <a16:creationId xmlns:a16="http://schemas.microsoft.com/office/drawing/2014/main" id="{B26CA1B4-3CF4-48E4-9725-5D75B336749B}"/>
                </a:ext>
              </a:extLst>
            </p:cNvPr>
            <p:cNvGrpSpPr/>
            <p:nvPr/>
          </p:nvGrpSpPr>
          <p:grpSpPr>
            <a:xfrm>
              <a:off x="1485461" y="1463935"/>
              <a:ext cx="4679437" cy="4416864"/>
              <a:chOff x="1467501" y="1475920"/>
              <a:chExt cx="4679437" cy="4416864"/>
            </a:xfrm>
            <a:solidFill>
              <a:srgbClr val="92D050"/>
            </a:solidFill>
          </p:grpSpPr>
          <p:grpSp>
            <p:nvGrpSpPr>
              <p:cNvPr id="128" name="Group 366">
                <a:extLst>
                  <a:ext uri="{FF2B5EF4-FFF2-40B4-BE49-F238E27FC236}">
                    <a16:creationId xmlns:a16="http://schemas.microsoft.com/office/drawing/2014/main" id="{B0DF53F0-23FA-4465-9E64-E7AAC26D2EAA}"/>
                  </a:ext>
                </a:extLst>
              </p:cNvPr>
              <p:cNvGrpSpPr>
                <a:grpSpLocks/>
              </p:cNvGrpSpPr>
              <p:nvPr/>
            </p:nvGrpSpPr>
            <p:grpSpPr bwMode="auto">
              <a:xfrm>
                <a:off x="1467501" y="1475920"/>
                <a:ext cx="4679437" cy="4215381"/>
                <a:chOff x="2894" y="851"/>
                <a:chExt cx="2866" cy="2406"/>
              </a:xfrm>
              <a:grpFill/>
            </p:grpSpPr>
            <p:sp>
              <p:nvSpPr>
                <p:cNvPr id="137" name="Freeform 367">
                  <a:extLst>
                    <a:ext uri="{FF2B5EF4-FFF2-40B4-BE49-F238E27FC236}">
                      <a16:creationId xmlns:a16="http://schemas.microsoft.com/office/drawing/2014/main" id="{BDE707E6-96F7-4FAC-8E02-41A80FC6549C}"/>
                    </a:ext>
                  </a:extLst>
                </p:cNvPr>
                <p:cNvSpPr>
                  <a:spLocks/>
                </p:cNvSpPr>
                <p:nvPr/>
              </p:nvSpPr>
              <p:spPr bwMode="auto">
                <a:xfrm>
                  <a:off x="5517" y="863"/>
                  <a:ext cx="243" cy="195"/>
                </a:xfrm>
                <a:custGeom>
                  <a:avLst/>
                  <a:gdLst>
                    <a:gd name="T0" fmla="*/ 378 w 641"/>
                    <a:gd name="T1" fmla="*/ 117 h 440"/>
                    <a:gd name="T2" fmla="*/ 466 w 641"/>
                    <a:gd name="T3" fmla="*/ 101 h 440"/>
                    <a:gd name="T4" fmla="*/ 491 w 641"/>
                    <a:gd name="T5" fmla="*/ 87 h 440"/>
                    <a:gd name="T6" fmla="*/ 564 w 641"/>
                    <a:gd name="T7" fmla="*/ 6 h 440"/>
                    <a:gd name="T8" fmla="*/ 626 w 641"/>
                    <a:gd name="T9" fmla="*/ 4 h 440"/>
                    <a:gd name="T10" fmla="*/ 632 w 641"/>
                    <a:gd name="T11" fmla="*/ 29 h 440"/>
                    <a:gd name="T12" fmla="*/ 632 w 641"/>
                    <a:gd name="T13" fmla="*/ 74 h 440"/>
                    <a:gd name="T14" fmla="*/ 564 w 641"/>
                    <a:gd name="T15" fmla="*/ 80 h 440"/>
                    <a:gd name="T16" fmla="*/ 513 w 641"/>
                    <a:gd name="T17" fmla="*/ 114 h 440"/>
                    <a:gd name="T18" fmla="*/ 442 w 641"/>
                    <a:gd name="T19" fmla="*/ 142 h 440"/>
                    <a:gd name="T20" fmla="*/ 389 w 641"/>
                    <a:gd name="T21" fmla="*/ 177 h 440"/>
                    <a:gd name="T22" fmla="*/ 338 w 641"/>
                    <a:gd name="T23" fmla="*/ 226 h 440"/>
                    <a:gd name="T24" fmla="*/ 260 w 641"/>
                    <a:gd name="T25" fmla="*/ 221 h 440"/>
                    <a:gd name="T26" fmla="*/ 246 w 641"/>
                    <a:gd name="T27" fmla="*/ 250 h 440"/>
                    <a:gd name="T28" fmla="*/ 151 w 641"/>
                    <a:gd name="T29" fmla="*/ 337 h 440"/>
                    <a:gd name="T30" fmla="*/ 101 w 641"/>
                    <a:gd name="T31" fmla="*/ 390 h 440"/>
                    <a:gd name="T32" fmla="*/ 47 w 641"/>
                    <a:gd name="T33" fmla="*/ 414 h 440"/>
                    <a:gd name="T34" fmla="*/ 7 w 641"/>
                    <a:gd name="T35" fmla="*/ 438 h 440"/>
                    <a:gd name="T36" fmla="*/ 19 w 641"/>
                    <a:gd name="T37" fmla="*/ 401 h 440"/>
                    <a:gd name="T38" fmla="*/ 11 w 641"/>
                    <a:gd name="T39" fmla="*/ 388 h 440"/>
                    <a:gd name="T40" fmla="*/ 36 w 641"/>
                    <a:gd name="T41" fmla="*/ 381 h 440"/>
                    <a:gd name="T42" fmla="*/ 47 w 641"/>
                    <a:gd name="T43" fmla="*/ 374 h 440"/>
                    <a:gd name="T44" fmla="*/ 53 w 641"/>
                    <a:gd name="T45" fmla="*/ 350 h 440"/>
                    <a:gd name="T46" fmla="*/ 101 w 641"/>
                    <a:gd name="T47" fmla="*/ 330 h 440"/>
                    <a:gd name="T48" fmla="*/ 71 w 641"/>
                    <a:gd name="T49" fmla="*/ 308 h 440"/>
                    <a:gd name="T50" fmla="*/ 88 w 641"/>
                    <a:gd name="T51" fmla="*/ 289 h 440"/>
                    <a:gd name="T52" fmla="*/ 126 w 641"/>
                    <a:gd name="T53" fmla="*/ 276 h 440"/>
                    <a:gd name="T54" fmla="*/ 197 w 641"/>
                    <a:gd name="T55" fmla="*/ 223 h 440"/>
                    <a:gd name="T56" fmla="*/ 190 w 641"/>
                    <a:gd name="T57" fmla="*/ 183 h 440"/>
                    <a:gd name="T58" fmla="*/ 226 w 641"/>
                    <a:gd name="T59" fmla="*/ 190 h 440"/>
                    <a:gd name="T60" fmla="*/ 260 w 641"/>
                    <a:gd name="T61" fmla="*/ 175 h 440"/>
                    <a:gd name="T62" fmla="*/ 293 w 641"/>
                    <a:gd name="T63" fmla="*/ 142 h 440"/>
                    <a:gd name="T64" fmla="*/ 313 w 641"/>
                    <a:gd name="T65" fmla="*/ 131 h 440"/>
                    <a:gd name="T66" fmla="*/ 305 w 641"/>
                    <a:gd name="T67" fmla="*/ 76 h 440"/>
                    <a:gd name="T68" fmla="*/ 329 w 641"/>
                    <a:gd name="T69" fmla="*/ 63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41" h="440">
                      <a:moveTo>
                        <a:pt x="355" y="107"/>
                      </a:moveTo>
                      <a:lnTo>
                        <a:pt x="378" y="117"/>
                      </a:lnTo>
                      <a:lnTo>
                        <a:pt x="395" y="120"/>
                      </a:lnTo>
                      <a:lnTo>
                        <a:pt x="466" y="101"/>
                      </a:lnTo>
                      <a:lnTo>
                        <a:pt x="477" y="87"/>
                      </a:lnTo>
                      <a:lnTo>
                        <a:pt x="491" y="87"/>
                      </a:lnTo>
                      <a:lnTo>
                        <a:pt x="506" y="76"/>
                      </a:lnTo>
                      <a:lnTo>
                        <a:pt x="564" y="6"/>
                      </a:lnTo>
                      <a:lnTo>
                        <a:pt x="591" y="0"/>
                      </a:lnTo>
                      <a:lnTo>
                        <a:pt x="626" y="4"/>
                      </a:lnTo>
                      <a:lnTo>
                        <a:pt x="641" y="17"/>
                      </a:lnTo>
                      <a:lnTo>
                        <a:pt x="632" y="29"/>
                      </a:lnTo>
                      <a:lnTo>
                        <a:pt x="639" y="51"/>
                      </a:lnTo>
                      <a:lnTo>
                        <a:pt x="632" y="74"/>
                      </a:lnTo>
                      <a:lnTo>
                        <a:pt x="620" y="77"/>
                      </a:lnTo>
                      <a:lnTo>
                        <a:pt x="564" y="80"/>
                      </a:lnTo>
                      <a:lnTo>
                        <a:pt x="542" y="91"/>
                      </a:lnTo>
                      <a:lnTo>
                        <a:pt x="513" y="114"/>
                      </a:lnTo>
                      <a:lnTo>
                        <a:pt x="446" y="133"/>
                      </a:lnTo>
                      <a:lnTo>
                        <a:pt x="442" y="142"/>
                      </a:lnTo>
                      <a:lnTo>
                        <a:pt x="419" y="151"/>
                      </a:lnTo>
                      <a:lnTo>
                        <a:pt x="389" y="177"/>
                      </a:lnTo>
                      <a:lnTo>
                        <a:pt x="365" y="205"/>
                      </a:lnTo>
                      <a:lnTo>
                        <a:pt x="338" y="226"/>
                      </a:lnTo>
                      <a:lnTo>
                        <a:pt x="293" y="230"/>
                      </a:lnTo>
                      <a:lnTo>
                        <a:pt x="260" y="221"/>
                      </a:lnTo>
                      <a:lnTo>
                        <a:pt x="246" y="238"/>
                      </a:lnTo>
                      <a:lnTo>
                        <a:pt x="246" y="250"/>
                      </a:lnTo>
                      <a:lnTo>
                        <a:pt x="233" y="278"/>
                      </a:lnTo>
                      <a:lnTo>
                        <a:pt x="151" y="337"/>
                      </a:lnTo>
                      <a:lnTo>
                        <a:pt x="118" y="388"/>
                      </a:lnTo>
                      <a:lnTo>
                        <a:pt x="101" y="390"/>
                      </a:lnTo>
                      <a:lnTo>
                        <a:pt x="78" y="388"/>
                      </a:lnTo>
                      <a:lnTo>
                        <a:pt x="47" y="414"/>
                      </a:lnTo>
                      <a:lnTo>
                        <a:pt x="36" y="440"/>
                      </a:lnTo>
                      <a:lnTo>
                        <a:pt x="7" y="438"/>
                      </a:lnTo>
                      <a:lnTo>
                        <a:pt x="0" y="425"/>
                      </a:lnTo>
                      <a:lnTo>
                        <a:pt x="19" y="401"/>
                      </a:lnTo>
                      <a:lnTo>
                        <a:pt x="26" y="396"/>
                      </a:lnTo>
                      <a:lnTo>
                        <a:pt x="11" y="388"/>
                      </a:lnTo>
                      <a:lnTo>
                        <a:pt x="24" y="364"/>
                      </a:lnTo>
                      <a:lnTo>
                        <a:pt x="36" y="381"/>
                      </a:lnTo>
                      <a:lnTo>
                        <a:pt x="47" y="379"/>
                      </a:lnTo>
                      <a:lnTo>
                        <a:pt x="47" y="374"/>
                      </a:lnTo>
                      <a:lnTo>
                        <a:pt x="40" y="358"/>
                      </a:lnTo>
                      <a:lnTo>
                        <a:pt x="53" y="350"/>
                      </a:lnTo>
                      <a:lnTo>
                        <a:pt x="78" y="359"/>
                      </a:lnTo>
                      <a:lnTo>
                        <a:pt x="101" y="330"/>
                      </a:lnTo>
                      <a:lnTo>
                        <a:pt x="100" y="312"/>
                      </a:lnTo>
                      <a:lnTo>
                        <a:pt x="71" y="308"/>
                      </a:lnTo>
                      <a:lnTo>
                        <a:pt x="78" y="291"/>
                      </a:lnTo>
                      <a:lnTo>
                        <a:pt x="88" y="289"/>
                      </a:lnTo>
                      <a:lnTo>
                        <a:pt x="111" y="304"/>
                      </a:lnTo>
                      <a:lnTo>
                        <a:pt x="126" y="276"/>
                      </a:lnTo>
                      <a:lnTo>
                        <a:pt x="159" y="256"/>
                      </a:lnTo>
                      <a:lnTo>
                        <a:pt x="197" y="223"/>
                      </a:lnTo>
                      <a:lnTo>
                        <a:pt x="197" y="198"/>
                      </a:lnTo>
                      <a:lnTo>
                        <a:pt x="190" y="183"/>
                      </a:lnTo>
                      <a:lnTo>
                        <a:pt x="217" y="179"/>
                      </a:lnTo>
                      <a:lnTo>
                        <a:pt x="226" y="190"/>
                      </a:lnTo>
                      <a:lnTo>
                        <a:pt x="245" y="190"/>
                      </a:lnTo>
                      <a:lnTo>
                        <a:pt x="260" y="175"/>
                      </a:lnTo>
                      <a:lnTo>
                        <a:pt x="262" y="159"/>
                      </a:lnTo>
                      <a:lnTo>
                        <a:pt x="293" y="142"/>
                      </a:lnTo>
                      <a:lnTo>
                        <a:pt x="305" y="142"/>
                      </a:lnTo>
                      <a:lnTo>
                        <a:pt x="313" y="131"/>
                      </a:lnTo>
                      <a:lnTo>
                        <a:pt x="305" y="107"/>
                      </a:lnTo>
                      <a:lnTo>
                        <a:pt x="305" y="76"/>
                      </a:lnTo>
                      <a:lnTo>
                        <a:pt x="321" y="62"/>
                      </a:lnTo>
                      <a:lnTo>
                        <a:pt x="329" y="63"/>
                      </a:lnTo>
                      <a:lnTo>
                        <a:pt x="355" y="107"/>
                      </a:lnTo>
                      <a:close/>
                    </a:path>
                  </a:pathLst>
                </a:custGeom>
                <a:grpFill/>
                <a:ln w="1588">
                  <a:solidFill>
                    <a:srgbClr val="000000"/>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138" name="Freeform 368">
                  <a:extLst>
                    <a:ext uri="{FF2B5EF4-FFF2-40B4-BE49-F238E27FC236}">
                      <a16:creationId xmlns:a16="http://schemas.microsoft.com/office/drawing/2014/main" id="{6989E1DD-4962-4170-BD7C-C71EA3C8A003}"/>
                    </a:ext>
                  </a:extLst>
                </p:cNvPr>
                <p:cNvSpPr>
                  <a:spLocks/>
                </p:cNvSpPr>
                <p:nvPr/>
              </p:nvSpPr>
              <p:spPr bwMode="auto">
                <a:xfrm>
                  <a:off x="5339" y="1048"/>
                  <a:ext cx="142" cy="138"/>
                </a:xfrm>
                <a:custGeom>
                  <a:avLst/>
                  <a:gdLst>
                    <a:gd name="T0" fmla="*/ 125 w 376"/>
                    <a:gd name="T1" fmla="*/ 209 h 309"/>
                    <a:gd name="T2" fmla="*/ 133 w 376"/>
                    <a:gd name="T3" fmla="*/ 182 h 309"/>
                    <a:gd name="T4" fmla="*/ 146 w 376"/>
                    <a:gd name="T5" fmla="*/ 180 h 309"/>
                    <a:gd name="T6" fmla="*/ 140 w 376"/>
                    <a:gd name="T7" fmla="*/ 167 h 309"/>
                    <a:gd name="T8" fmla="*/ 160 w 376"/>
                    <a:gd name="T9" fmla="*/ 156 h 309"/>
                    <a:gd name="T10" fmla="*/ 160 w 376"/>
                    <a:gd name="T11" fmla="*/ 145 h 309"/>
                    <a:gd name="T12" fmla="*/ 190 w 376"/>
                    <a:gd name="T13" fmla="*/ 125 h 309"/>
                    <a:gd name="T14" fmla="*/ 210 w 376"/>
                    <a:gd name="T15" fmla="*/ 122 h 309"/>
                    <a:gd name="T16" fmla="*/ 221 w 376"/>
                    <a:gd name="T17" fmla="*/ 95 h 309"/>
                    <a:gd name="T18" fmla="*/ 269 w 376"/>
                    <a:gd name="T19" fmla="*/ 90 h 309"/>
                    <a:gd name="T20" fmla="*/ 297 w 376"/>
                    <a:gd name="T21" fmla="*/ 80 h 309"/>
                    <a:gd name="T22" fmla="*/ 311 w 376"/>
                    <a:gd name="T23" fmla="*/ 73 h 309"/>
                    <a:gd name="T24" fmla="*/ 316 w 376"/>
                    <a:gd name="T25" fmla="*/ 50 h 309"/>
                    <a:gd name="T26" fmla="*/ 329 w 376"/>
                    <a:gd name="T27" fmla="*/ 45 h 309"/>
                    <a:gd name="T28" fmla="*/ 349 w 376"/>
                    <a:gd name="T29" fmla="*/ 53 h 309"/>
                    <a:gd name="T30" fmla="*/ 358 w 376"/>
                    <a:gd name="T31" fmla="*/ 46 h 309"/>
                    <a:gd name="T32" fmla="*/ 361 w 376"/>
                    <a:gd name="T33" fmla="*/ 35 h 309"/>
                    <a:gd name="T34" fmla="*/ 376 w 376"/>
                    <a:gd name="T35" fmla="*/ 20 h 309"/>
                    <a:gd name="T36" fmla="*/ 321 w 376"/>
                    <a:gd name="T37" fmla="*/ 37 h 309"/>
                    <a:gd name="T38" fmla="*/ 293 w 376"/>
                    <a:gd name="T39" fmla="*/ 29 h 309"/>
                    <a:gd name="T40" fmla="*/ 234 w 376"/>
                    <a:gd name="T41" fmla="*/ 0 h 309"/>
                    <a:gd name="T42" fmla="*/ 208 w 376"/>
                    <a:gd name="T43" fmla="*/ 22 h 309"/>
                    <a:gd name="T44" fmla="*/ 193 w 376"/>
                    <a:gd name="T45" fmla="*/ 46 h 309"/>
                    <a:gd name="T46" fmla="*/ 192 w 376"/>
                    <a:gd name="T47" fmla="*/ 73 h 309"/>
                    <a:gd name="T48" fmla="*/ 160 w 376"/>
                    <a:gd name="T49" fmla="*/ 95 h 309"/>
                    <a:gd name="T50" fmla="*/ 109 w 376"/>
                    <a:gd name="T51" fmla="*/ 148 h 309"/>
                    <a:gd name="T52" fmla="*/ 109 w 376"/>
                    <a:gd name="T53" fmla="*/ 165 h 309"/>
                    <a:gd name="T54" fmla="*/ 65 w 376"/>
                    <a:gd name="T55" fmla="*/ 195 h 309"/>
                    <a:gd name="T56" fmla="*/ 64 w 376"/>
                    <a:gd name="T57" fmla="*/ 203 h 309"/>
                    <a:gd name="T58" fmla="*/ 18 w 376"/>
                    <a:gd name="T59" fmla="*/ 240 h 309"/>
                    <a:gd name="T60" fmla="*/ 0 w 376"/>
                    <a:gd name="T61" fmla="*/ 247 h 309"/>
                    <a:gd name="T62" fmla="*/ 13 w 376"/>
                    <a:gd name="T63" fmla="*/ 288 h 309"/>
                    <a:gd name="T64" fmla="*/ 54 w 376"/>
                    <a:gd name="T65" fmla="*/ 285 h 309"/>
                    <a:gd name="T66" fmla="*/ 54 w 376"/>
                    <a:gd name="T67" fmla="*/ 309 h 309"/>
                    <a:gd name="T68" fmla="*/ 65 w 376"/>
                    <a:gd name="T69" fmla="*/ 309 h 309"/>
                    <a:gd name="T70" fmla="*/ 64 w 376"/>
                    <a:gd name="T71" fmla="*/ 242 h 309"/>
                    <a:gd name="T72" fmla="*/ 69 w 376"/>
                    <a:gd name="T73" fmla="*/ 231 h 309"/>
                    <a:gd name="T74" fmla="*/ 116 w 376"/>
                    <a:gd name="T75" fmla="*/ 217 h 309"/>
                    <a:gd name="T76" fmla="*/ 125 w 376"/>
                    <a:gd name="T77" fmla="*/ 209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76" h="309">
                      <a:moveTo>
                        <a:pt x="125" y="209"/>
                      </a:moveTo>
                      <a:lnTo>
                        <a:pt x="133" y="182"/>
                      </a:lnTo>
                      <a:lnTo>
                        <a:pt x="146" y="180"/>
                      </a:lnTo>
                      <a:lnTo>
                        <a:pt x="140" y="167"/>
                      </a:lnTo>
                      <a:lnTo>
                        <a:pt x="160" y="156"/>
                      </a:lnTo>
                      <a:lnTo>
                        <a:pt x="160" y="145"/>
                      </a:lnTo>
                      <a:lnTo>
                        <a:pt x="190" y="125"/>
                      </a:lnTo>
                      <a:lnTo>
                        <a:pt x="210" y="122"/>
                      </a:lnTo>
                      <a:lnTo>
                        <a:pt x="221" y="95"/>
                      </a:lnTo>
                      <a:lnTo>
                        <a:pt x="269" y="90"/>
                      </a:lnTo>
                      <a:lnTo>
                        <a:pt x="297" y="80"/>
                      </a:lnTo>
                      <a:lnTo>
                        <a:pt x="311" y="73"/>
                      </a:lnTo>
                      <a:lnTo>
                        <a:pt x="316" y="50"/>
                      </a:lnTo>
                      <a:lnTo>
                        <a:pt x="329" y="45"/>
                      </a:lnTo>
                      <a:lnTo>
                        <a:pt x="349" y="53"/>
                      </a:lnTo>
                      <a:lnTo>
                        <a:pt x="358" y="46"/>
                      </a:lnTo>
                      <a:lnTo>
                        <a:pt x="361" y="35"/>
                      </a:lnTo>
                      <a:lnTo>
                        <a:pt x="376" y="20"/>
                      </a:lnTo>
                      <a:lnTo>
                        <a:pt x="321" y="37"/>
                      </a:lnTo>
                      <a:lnTo>
                        <a:pt x="293" y="29"/>
                      </a:lnTo>
                      <a:lnTo>
                        <a:pt x="234" y="0"/>
                      </a:lnTo>
                      <a:lnTo>
                        <a:pt x="208" y="22"/>
                      </a:lnTo>
                      <a:lnTo>
                        <a:pt x="193" y="46"/>
                      </a:lnTo>
                      <a:lnTo>
                        <a:pt x="192" y="73"/>
                      </a:lnTo>
                      <a:lnTo>
                        <a:pt x="160" y="95"/>
                      </a:lnTo>
                      <a:lnTo>
                        <a:pt x="109" y="148"/>
                      </a:lnTo>
                      <a:lnTo>
                        <a:pt x="109" y="165"/>
                      </a:lnTo>
                      <a:lnTo>
                        <a:pt x="65" y="195"/>
                      </a:lnTo>
                      <a:lnTo>
                        <a:pt x="64" y="203"/>
                      </a:lnTo>
                      <a:lnTo>
                        <a:pt x="18" y="240"/>
                      </a:lnTo>
                      <a:lnTo>
                        <a:pt x="0" y="247"/>
                      </a:lnTo>
                      <a:lnTo>
                        <a:pt x="13" y="288"/>
                      </a:lnTo>
                      <a:lnTo>
                        <a:pt x="54" y="285"/>
                      </a:lnTo>
                      <a:lnTo>
                        <a:pt x="54" y="309"/>
                      </a:lnTo>
                      <a:lnTo>
                        <a:pt x="65" y="309"/>
                      </a:lnTo>
                      <a:lnTo>
                        <a:pt x="64" y="242"/>
                      </a:lnTo>
                      <a:lnTo>
                        <a:pt x="69" y="231"/>
                      </a:lnTo>
                      <a:lnTo>
                        <a:pt x="116" y="217"/>
                      </a:lnTo>
                      <a:lnTo>
                        <a:pt x="125" y="209"/>
                      </a:lnTo>
                      <a:close/>
                    </a:path>
                  </a:pathLst>
                </a:custGeom>
                <a:grpFill/>
                <a:ln w="1588">
                  <a:solidFill>
                    <a:srgbClr val="000000"/>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139" name="Freeform 369">
                  <a:extLst>
                    <a:ext uri="{FF2B5EF4-FFF2-40B4-BE49-F238E27FC236}">
                      <a16:creationId xmlns:a16="http://schemas.microsoft.com/office/drawing/2014/main" id="{D3EE092D-FC6D-4924-8C6E-95BEA806C5C4}"/>
                    </a:ext>
                  </a:extLst>
                </p:cNvPr>
                <p:cNvSpPr>
                  <a:spLocks/>
                </p:cNvSpPr>
                <p:nvPr/>
              </p:nvSpPr>
              <p:spPr bwMode="auto">
                <a:xfrm>
                  <a:off x="4605" y="909"/>
                  <a:ext cx="791" cy="652"/>
                </a:xfrm>
                <a:custGeom>
                  <a:avLst/>
                  <a:gdLst>
                    <a:gd name="T0" fmla="*/ 234 w 2091"/>
                    <a:gd name="T1" fmla="*/ 1062 h 1471"/>
                    <a:gd name="T2" fmla="*/ 345 w 2091"/>
                    <a:gd name="T3" fmla="*/ 1065 h 1471"/>
                    <a:gd name="T4" fmla="*/ 395 w 2091"/>
                    <a:gd name="T5" fmla="*/ 1121 h 1471"/>
                    <a:gd name="T6" fmla="*/ 408 w 2091"/>
                    <a:gd name="T7" fmla="*/ 1144 h 1471"/>
                    <a:gd name="T8" fmla="*/ 561 w 2091"/>
                    <a:gd name="T9" fmla="*/ 1057 h 1471"/>
                    <a:gd name="T10" fmla="*/ 752 w 2091"/>
                    <a:gd name="T11" fmla="*/ 1052 h 1471"/>
                    <a:gd name="T12" fmla="*/ 939 w 2091"/>
                    <a:gd name="T13" fmla="*/ 1148 h 1471"/>
                    <a:gd name="T14" fmla="*/ 1205 w 2091"/>
                    <a:gd name="T15" fmla="*/ 1258 h 1471"/>
                    <a:gd name="T16" fmla="*/ 1247 w 2091"/>
                    <a:gd name="T17" fmla="*/ 1231 h 1471"/>
                    <a:gd name="T18" fmla="*/ 1340 w 2091"/>
                    <a:gd name="T19" fmla="*/ 1012 h 1471"/>
                    <a:gd name="T20" fmla="*/ 1588 w 2091"/>
                    <a:gd name="T21" fmla="*/ 878 h 1471"/>
                    <a:gd name="T22" fmla="*/ 1702 w 2091"/>
                    <a:gd name="T23" fmla="*/ 893 h 1471"/>
                    <a:gd name="T24" fmla="*/ 1721 w 2091"/>
                    <a:gd name="T25" fmla="*/ 872 h 1471"/>
                    <a:gd name="T26" fmla="*/ 1798 w 2091"/>
                    <a:gd name="T27" fmla="*/ 855 h 1471"/>
                    <a:gd name="T28" fmla="*/ 1781 w 2091"/>
                    <a:gd name="T29" fmla="*/ 878 h 1471"/>
                    <a:gd name="T30" fmla="*/ 1851 w 2091"/>
                    <a:gd name="T31" fmla="*/ 851 h 1471"/>
                    <a:gd name="T32" fmla="*/ 1859 w 2091"/>
                    <a:gd name="T33" fmla="*/ 834 h 1471"/>
                    <a:gd name="T34" fmla="*/ 1958 w 2091"/>
                    <a:gd name="T35" fmla="*/ 794 h 1471"/>
                    <a:gd name="T36" fmla="*/ 2066 w 2091"/>
                    <a:gd name="T37" fmla="*/ 735 h 1471"/>
                    <a:gd name="T38" fmla="*/ 1976 w 2091"/>
                    <a:gd name="T39" fmla="*/ 763 h 1471"/>
                    <a:gd name="T40" fmla="*/ 1895 w 2091"/>
                    <a:gd name="T41" fmla="*/ 748 h 1471"/>
                    <a:gd name="T42" fmla="*/ 1876 w 2091"/>
                    <a:gd name="T43" fmla="*/ 654 h 1471"/>
                    <a:gd name="T44" fmla="*/ 1907 w 2091"/>
                    <a:gd name="T45" fmla="*/ 666 h 1471"/>
                    <a:gd name="T46" fmla="*/ 1913 w 2091"/>
                    <a:gd name="T47" fmla="*/ 649 h 1471"/>
                    <a:gd name="T48" fmla="*/ 1870 w 2091"/>
                    <a:gd name="T49" fmla="*/ 490 h 1471"/>
                    <a:gd name="T50" fmla="*/ 1876 w 2091"/>
                    <a:gd name="T51" fmla="*/ 405 h 1471"/>
                    <a:gd name="T52" fmla="*/ 1723 w 2091"/>
                    <a:gd name="T53" fmla="*/ 544 h 1471"/>
                    <a:gd name="T54" fmla="*/ 1553 w 2091"/>
                    <a:gd name="T55" fmla="*/ 515 h 1471"/>
                    <a:gd name="T56" fmla="*/ 1500 w 2091"/>
                    <a:gd name="T57" fmla="*/ 514 h 1471"/>
                    <a:gd name="T58" fmla="*/ 1444 w 2091"/>
                    <a:gd name="T59" fmla="*/ 480 h 1471"/>
                    <a:gd name="T60" fmla="*/ 1352 w 2091"/>
                    <a:gd name="T61" fmla="*/ 480 h 1471"/>
                    <a:gd name="T62" fmla="*/ 1311 w 2091"/>
                    <a:gd name="T63" fmla="*/ 444 h 1471"/>
                    <a:gd name="T64" fmla="*/ 1055 w 2091"/>
                    <a:gd name="T65" fmla="*/ 298 h 1471"/>
                    <a:gd name="T66" fmla="*/ 928 w 2091"/>
                    <a:gd name="T67" fmla="*/ 166 h 1471"/>
                    <a:gd name="T68" fmla="*/ 737 w 2091"/>
                    <a:gd name="T69" fmla="*/ 7 h 1471"/>
                    <a:gd name="T70" fmla="*/ 686 w 2091"/>
                    <a:gd name="T71" fmla="*/ 42 h 1471"/>
                    <a:gd name="T72" fmla="*/ 636 w 2091"/>
                    <a:gd name="T73" fmla="*/ 69 h 1471"/>
                    <a:gd name="T74" fmla="*/ 683 w 2091"/>
                    <a:gd name="T75" fmla="*/ 283 h 1471"/>
                    <a:gd name="T76" fmla="*/ 650 w 2091"/>
                    <a:gd name="T77" fmla="*/ 517 h 1471"/>
                    <a:gd name="T78" fmla="*/ 584 w 2091"/>
                    <a:gd name="T79" fmla="*/ 599 h 1471"/>
                    <a:gd name="T80" fmla="*/ 560 w 2091"/>
                    <a:gd name="T81" fmla="*/ 691 h 1471"/>
                    <a:gd name="T82" fmla="*/ 532 w 2091"/>
                    <a:gd name="T83" fmla="*/ 826 h 1471"/>
                    <a:gd name="T84" fmla="*/ 430 w 2091"/>
                    <a:gd name="T85" fmla="*/ 815 h 1471"/>
                    <a:gd name="T86" fmla="*/ 299 w 2091"/>
                    <a:gd name="T87" fmla="*/ 801 h 1471"/>
                    <a:gd name="T88" fmla="*/ 201 w 2091"/>
                    <a:gd name="T89" fmla="*/ 782 h 1471"/>
                    <a:gd name="T90" fmla="*/ 260 w 2091"/>
                    <a:gd name="T91" fmla="*/ 902 h 1471"/>
                    <a:gd name="T92" fmla="*/ 174 w 2091"/>
                    <a:gd name="T93" fmla="*/ 984 h 1471"/>
                    <a:gd name="T94" fmla="*/ 91 w 2091"/>
                    <a:gd name="T95" fmla="*/ 1010 h 1471"/>
                    <a:gd name="T96" fmla="*/ 24 w 2091"/>
                    <a:gd name="T97" fmla="*/ 1100 h 1471"/>
                    <a:gd name="T98" fmla="*/ 47 w 2091"/>
                    <a:gd name="T99" fmla="*/ 1210 h 1471"/>
                    <a:gd name="T100" fmla="*/ 120 w 2091"/>
                    <a:gd name="T101" fmla="*/ 1317 h 1471"/>
                    <a:gd name="T102" fmla="*/ 68 w 2091"/>
                    <a:gd name="T103" fmla="*/ 1393 h 1471"/>
                    <a:gd name="T104" fmla="*/ 130 w 2091"/>
                    <a:gd name="T105" fmla="*/ 1461 h 1471"/>
                    <a:gd name="T106" fmla="*/ 227 w 2091"/>
                    <a:gd name="T107" fmla="*/ 1393 h 1471"/>
                    <a:gd name="T108" fmla="*/ 320 w 2091"/>
                    <a:gd name="T109" fmla="*/ 1321 h 1471"/>
                    <a:gd name="T110" fmla="*/ 356 w 2091"/>
                    <a:gd name="T111" fmla="*/ 1338 h 1471"/>
                    <a:gd name="T112" fmla="*/ 477 w 2091"/>
                    <a:gd name="T113" fmla="*/ 1332 h 1471"/>
                    <a:gd name="T114" fmla="*/ 418 w 2091"/>
                    <a:gd name="T115" fmla="*/ 1287 h 1471"/>
                    <a:gd name="T116" fmla="*/ 223 w 2091"/>
                    <a:gd name="T117" fmla="*/ 1183 h 1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91" h="1471">
                      <a:moveTo>
                        <a:pt x="179" y="1167"/>
                      </a:moveTo>
                      <a:lnTo>
                        <a:pt x="175" y="1138"/>
                      </a:lnTo>
                      <a:lnTo>
                        <a:pt x="190" y="1109"/>
                      </a:lnTo>
                      <a:lnTo>
                        <a:pt x="234" y="1062"/>
                      </a:lnTo>
                      <a:lnTo>
                        <a:pt x="253" y="1049"/>
                      </a:lnTo>
                      <a:lnTo>
                        <a:pt x="279" y="1057"/>
                      </a:lnTo>
                      <a:lnTo>
                        <a:pt x="313" y="1052"/>
                      </a:lnTo>
                      <a:lnTo>
                        <a:pt x="345" y="1065"/>
                      </a:lnTo>
                      <a:lnTo>
                        <a:pt x="353" y="1078"/>
                      </a:lnTo>
                      <a:lnTo>
                        <a:pt x="372" y="1087"/>
                      </a:lnTo>
                      <a:lnTo>
                        <a:pt x="384" y="1100"/>
                      </a:lnTo>
                      <a:lnTo>
                        <a:pt x="395" y="1121"/>
                      </a:lnTo>
                      <a:lnTo>
                        <a:pt x="424" y="1133"/>
                      </a:lnTo>
                      <a:lnTo>
                        <a:pt x="418" y="1138"/>
                      </a:lnTo>
                      <a:lnTo>
                        <a:pt x="405" y="1133"/>
                      </a:lnTo>
                      <a:lnTo>
                        <a:pt x="408" y="1144"/>
                      </a:lnTo>
                      <a:lnTo>
                        <a:pt x="424" y="1152"/>
                      </a:lnTo>
                      <a:lnTo>
                        <a:pt x="461" y="1117"/>
                      </a:lnTo>
                      <a:lnTo>
                        <a:pt x="483" y="1110"/>
                      </a:lnTo>
                      <a:lnTo>
                        <a:pt x="561" y="1057"/>
                      </a:lnTo>
                      <a:lnTo>
                        <a:pt x="597" y="1044"/>
                      </a:lnTo>
                      <a:lnTo>
                        <a:pt x="653" y="1030"/>
                      </a:lnTo>
                      <a:lnTo>
                        <a:pt x="691" y="1034"/>
                      </a:lnTo>
                      <a:lnTo>
                        <a:pt x="752" y="1052"/>
                      </a:lnTo>
                      <a:lnTo>
                        <a:pt x="792" y="1081"/>
                      </a:lnTo>
                      <a:lnTo>
                        <a:pt x="826" y="1082"/>
                      </a:lnTo>
                      <a:lnTo>
                        <a:pt x="858" y="1106"/>
                      </a:lnTo>
                      <a:lnTo>
                        <a:pt x="939" y="1148"/>
                      </a:lnTo>
                      <a:lnTo>
                        <a:pt x="1070" y="1199"/>
                      </a:lnTo>
                      <a:lnTo>
                        <a:pt x="1157" y="1216"/>
                      </a:lnTo>
                      <a:lnTo>
                        <a:pt x="1177" y="1232"/>
                      </a:lnTo>
                      <a:lnTo>
                        <a:pt x="1205" y="1258"/>
                      </a:lnTo>
                      <a:lnTo>
                        <a:pt x="1220" y="1269"/>
                      </a:lnTo>
                      <a:lnTo>
                        <a:pt x="1232" y="1271"/>
                      </a:lnTo>
                      <a:lnTo>
                        <a:pt x="1231" y="1250"/>
                      </a:lnTo>
                      <a:lnTo>
                        <a:pt x="1247" y="1231"/>
                      </a:lnTo>
                      <a:lnTo>
                        <a:pt x="1257" y="1177"/>
                      </a:lnTo>
                      <a:lnTo>
                        <a:pt x="1249" y="1146"/>
                      </a:lnTo>
                      <a:lnTo>
                        <a:pt x="1261" y="1106"/>
                      </a:lnTo>
                      <a:lnTo>
                        <a:pt x="1340" y="1012"/>
                      </a:lnTo>
                      <a:lnTo>
                        <a:pt x="1421" y="946"/>
                      </a:lnTo>
                      <a:lnTo>
                        <a:pt x="1513" y="893"/>
                      </a:lnTo>
                      <a:lnTo>
                        <a:pt x="1554" y="880"/>
                      </a:lnTo>
                      <a:lnTo>
                        <a:pt x="1588" y="878"/>
                      </a:lnTo>
                      <a:lnTo>
                        <a:pt x="1600" y="882"/>
                      </a:lnTo>
                      <a:lnTo>
                        <a:pt x="1606" y="893"/>
                      </a:lnTo>
                      <a:lnTo>
                        <a:pt x="1634" y="896"/>
                      </a:lnTo>
                      <a:lnTo>
                        <a:pt x="1702" y="893"/>
                      </a:lnTo>
                      <a:lnTo>
                        <a:pt x="1736" y="901"/>
                      </a:lnTo>
                      <a:lnTo>
                        <a:pt x="1740" y="895"/>
                      </a:lnTo>
                      <a:lnTo>
                        <a:pt x="1725" y="882"/>
                      </a:lnTo>
                      <a:lnTo>
                        <a:pt x="1721" y="872"/>
                      </a:lnTo>
                      <a:lnTo>
                        <a:pt x="1733" y="859"/>
                      </a:lnTo>
                      <a:lnTo>
                        <a:pt x="1761" y="855"/>
                      </a:lnTo>
                      <a:lnTo>
                        <a:pt x="1767" y="844"/>
                      </a:lnTo>
                      <a:lnTo>
                        <a:pt x="1798" y="855"/>
                      </a:lnTo>
                      <a:lnTo>
                        <a:pt x="1777" y="859"/>
                      </a:lnTo>
                      <a:lnTo>
                        <a:pt x="1762" y="858"/>
                      </a:lnTo>
                      <a:lnTo>
                        <a:pt x="1762" y="866"/>
                      </a:lnTo>
                      <a:lnTo>
                        <a:pt x="1781" y="878"/>
                      </a:lnTo>
                      <a:lnTo>
                        <a:pt x="1807" y="878"/>
                      </a:lnTo>
                      <a:lnTo>
                        <a:pt x="1827" y="870"/>
                      </a:lnTo>
                      <a:lnTo>
                        <a:pt x="1835" y="857"/>
                      </a:lnTo>
                      <a:lnTo>
                        <a:pt x="1851" y="851"/>
                      </a:lnTo>
                      <a:lnTo>
                        <a:pt x="1854" y="841"/>
                      </a:lnTo>
                      <a:lnTo>
                        <a:pt x="1876" y="837"/>
                      </a:lnTo>
                      <a:lnTo>
                        <a:pt x="1873" y="834"/>
                      </a:lnTo>
                      <a:lnTo>
                        <a:pt x="1859" y="834"/>
                      </a:lnTo>
                      <a:lnTo>
                        <a:pt x="1859" y="827"/>
                      </a:lnTo>
                      <a:lnTo>
                        <a:pt x="1865" y="815"/>
                      </a:lnTo>
                      <a:lnTo>
                        <a:pt x="1895" y="815"/>
                      </a:lnTo>
                      <a:lnTo>
                        <a:pt x="1958" y="794"/>
                      </a:lnTo>
                      <a:lnTo>
                        <a:pt x="1981" y="801"/>
                      </a:lnTo>
                      <a:lnTo>
                        <a:pt x="1992" y="794"/>
                      </a:lnTo>
                      <a:lnTo>
                        <a:pt x="2017" y="750"/>
                      </a:lnTo>
                      <a:lnTo>
                        <a:pt x="2066" y="735"/>
                      </a:lnTo>
                      <a:lnTo>
                        <a:pt x="2091" y="724"/>
                      </a:lnTo>
                      <a:lnTo>
                        <a:pt x="2091" y="713"/>
                      </a:lnTo>
                      <a:lnTo>
                        <a:pt x="2040" y="714"/>
                      </a:lnTo>
                      <a:lnTo>
                        <a:pt x="1976" y="763"/>
                      </a:lnTo>
                      <a:lnTo>
                        <a:pt x="1922" y="767"/>
                      </a:lnTo>
                      <a:lnTo>
                        <a:pt x="1910" y="757"/>
                      </a:lnTo>
                      <a:lnTo>
                        <a:pt x="1913" y="753"/>
                      </a:lnTo>
                      <a:lnTo>
                        <a:pt x="1895" y="748"/>
                      </a:lnTo>
                      <a:lnTo>
                        <a:pt x="1897" y="736"/>
                      </a:lnTo>
                      <a:lnTo>
                        <a:pt x="1946" y="753"/>
                      </a:lnTo>
                      <a:lnTo>
                        <a:pt x="1908" y="723"/>
                      </a:lnTo>
                      <a:lnTo>
                        <a:pt x="1876" y="654"/>
                      </a:lnTo>
                      <a:lnTo>
                        <a:pt x="1876" y="647"/>
                      </a:lnTo>
                      <a:lnTo>
                        <a:pt x="1903" y="653"/>
                      </a:lnTo>
                      <a:lnTo>
                        <a:pt x="1910" y="658"/>
                      </a:lnTo>
                      <a:lnTo>
                        <a:pt x="1907" y="666"/>
                      </a:lnTo>
                      <a:lnTo>
                        <a:pt x="1914" y="668"/>
                      </a:lnTo>
                      <a:lnTo>
                        <a:pt x="1922" y="666"/>
                      </a:lnTo>
                      <a:lnTo>
                        <a:pt x="1922" y="658"/>
                      </a:lnTo>
                      <a:lnTo>
                        <a:pt x="1913" y="649"/>
                      </a:lnTo>
                      <a:lnTo>
                        <a:pt x="1851" y="636"/>
                      </a:lnTo>
                      <a:lnTo>
                        <a:pt x="1821" y="588"/>
                      </a:lnTo>
                      <a:lnTo>
                        <a:pt x="1829" y="541"/>
                      </a:lnTo>
                      <a:lnTo>
                        <a:pt x="1870" y="490"/>
                      </a:lnTo>
                      <a:lnTo>
                        <a:pt x="1872" y="467"/>
                      </a:lnTo>
                      <a:lnTo>
                        <a:pt x="1910" y="416"/>
                      </a:lnTo>
                      <a:lnTo>
                        <a:pt x="1895" y="386"/>
                      </a:lnTo>
                      <a:lnTo>
                        <a:pt x="1876" y="405"/>
                      </a:lnTo>
                      <a:lnTo>
                        <a:pt x="1854" y="439"/>
                      </a:lnTo>
                      <a:lnTo>
                        <a:pt x="1793" y="475"/>
                      </a:lnTo>
                      <a:lnTo>
                        <a:pt x="1777" y="497"/>
                      </a:lnTo>
                      <a:lnTo>
                        <a:pt x="1723" y="544"/>
                      </a:lnTo>
                      <a:lnTo>
                        <a:pt x="1656" y="546"/>
                      </a:lnTo>
                      <a:lnTo>
                        <a:pt x="1598" y="541"/>
                      </a:lnTo>
                      <a:lnTo>
                        <a:pt x="1563" y="528"/>
                      </a:lnTo>
                      <a:lnTo>
                        <a:pt x="1553" y="515"/>
                      </a:lnTo>
                      <a:lnTo>
                        <a:pt x="1535" y="482"/>
                      </a:lnTo>
                      <a:lnTo>
                        <a:pt x="1513" y="488"/>
                      </a:lnTo>
                      <a:lnTo>
                        <a:pt x="1513" y="508"/>
                      </a:lnTo>
                      <a:lnTo>
                        <a:pt x="1500" y="514"/>
                      </a:lnTo>
                      <a:lnTo>
                        <a:pt x="1486" y="514"/>
                      </a:lnTo>
                      <a:lnTo>
                        <a:pt x="1492" y="492"/>
                      </a:lnTo>
                      <a:lnTo>
                        <a:pt x="1508" y="488"/>
                      </a:lnTo>
                      <a:lnTo>
                        <a:pt x="1444" y="480"/>
                      </a:lnTo>
                      <a:lnTo>
                        <a:pt x="1434" y="493"/>
                      </a:lnTo>
                      <a:lnTo>
                        <a:pt x="1421" y="497"/>
                      </a:lnTo>
                      <a:lnTo>
                        <a:pt x="1369" y="489"/>
                      </a:lnTo>
                      <a:lnTo>
                        <a:pt x="1352" y="480"/>
                      </a:lnTo>
                      <a:lnTo>
                        <a:pt x="1346" y="471"/>
                      </a:lnTo>
                      <a:lnTo>
                        <a:pt x="1352" y="464"/>
                      </a:lnTo>
                      <a:lnTo>
                        <a:pt x="1434" y="475"/>
                      </a:lnTo>
                      <a:lnTo>
                        <a:pt x="1311" y="444"/>
                      </a:lnTo>
                      <a:lnTo>
                        <a:pt x="1198" y="393"/>
                      </a:lnTo>
                      <a:lnTo>
                        <a:pt x="1147" y="363"/>
                      </a:lnTo>
                      <a:lnTo>
                        <a:pt x="1113" y="352"/>
                      </a:lnTo>
                      <a:lnTo>
                        <a:pt x="1055" y="298"/>
                      </a:lnTo>
                      <a:lnTo>
                        <a:pt x="1019" y="283"/>
                      </a:lnTo>
                      <a:lnTo>
                        <a:pt x="986" y="239"/>
                      </a:lnTo>
                      <a:lnTo>
                        <a:pt x="950" y="203"/>
                      </a:lnTo>
                      <a:lnTo>
                        <a:pt x="928" y="166"/>
                      </a:lnTo>
                      <a:lnTo>
                        <a:pt x="855" y="118"/>
                      </a:lnTo>
                      <a:lnTo>
                        <a:pt x="808" y="66"/>
                      </a:lnTo>
                      <a:lnTo>
                        <a:pt x="769" y="43"/>
                      </a:lnTo>
                      <a:lnTo>
                        <a:pt x="737" y="7"/>
                      </a:lnTo>
                      <a:lnTo>
                        <a:pt x="728" y="0"/>
                      </a:lnTo>
                      <a:lnTo>
                        <a:pt x="714" y="4"/>
                      </a:lnTo>
                      <a:lnTo>
                        <a:pt x="700" y="33"/>
                      </a:lnTo>
                      <a:lnTo>
                        <a:pt x="686" y="42"/>
                      </a:lnTo>
                      <a:lnTo>
                        <a:pt x="650" y="46"/>
                      </a:lnTo>
                      <a:lnTo>
                        <a:pt x="635" y="28"/>
                      </a:lnTo>
                      <a:lnTo>
                        <a:pt x="630" y="46"/>
                      </a:lnTo>
                      <a:lnTo>
                        <a:pt x="636" y="69"/>
                      </a:lnTo>
                      <a:lnTo>
                        <a:pt x="613" y="94"/>
                      </a:lnTo>
                      <a:lnTo>
                        <a:pt x="603" y="118"/>
                      </a:lnTo>
                      <a:lnTo>
                        <a:pt x="660" y="205"/>
                      </a:lnTo>
                      <a:lnTo>
                        <a:pt x="683" y="283"/>
                      </a:lnTo>
                      <a:lnTo>
                        <a:pt x="691" y="327"/>
                      </a:lnTo>
                      <a:lnTo>
                        <a:pt x="669" y="403"/>
                      </a:lnTo>
                      <a:lnTo>
                        <a:pt x="639" y="432"/>
                      </a:lnTo>
                      <a:lnTo>
                        <a:pt x="650" y="517"/>
                      </a:lnTo>
                      <a:lnTo>
                        <a:pt x="650" y="549"/>
                      </a:lnTo>
                      <a:lnTo>
                        <a:pt x="630" y="584"/>
                      </a:lnTo>
                      <a:lnTo>
                        <a:pt x="603" y="595"/>
                      </a:lnTo>
                      <a:lnTo>
                        <a:pt x="584" y="599"/>
                      </a:lnTo>
                      <a:lnTo>
                        <a:pt x="553" y="613"/>
                      </a:lnTo>
                      <a:lnTo>
                        <a:pt x="541" y="633"/>
                      </a:lnTo>
                      <a:lnTo>
                        <a:pt x="541" y="646"/>
                      </a:lnTo>
                      <a:lnTo>
                        <a:pt x="560" y="691"/>
                      </a:lnTo>
                      <a:lnTo>
                        <a:pt x="549" y="710"/>
                      </a:lnTo>
                      <a:lnTo>
                        <a:pt x="575" y="761"/>
                      </a:lnTo>
                      <a:lnTo>
                        <a:pt x="579" y="779"/>
                      </a:lnTo>
                      <a:lnTo>
                        <a:pt x="532" y="826"/>
                      </a:lnTo>
                      <a:lnTo>
                        <a:pt x="501" y="844"/>
                      </a:lnTo>
                      <a:lnTo>
                        <a:pt x="477" y="845"/>
                      </a:lnTo>
                      <a:lnTo>
                        <a:pt x="434" y="833"/>
                      </a:lnTo>
                      <a:lnTo>
                        <a:pt x="430" y="815"/>
                      </a:lnTo>
                      <a:lnTo>
                        <a:pt x="418" y="815"/>
                      </a:lnTo>
                      <a:lnTo>
                        <a:pt x="389" y="829"/>
                      </a:lnTo>
                      <a:lnTo>
                        <a:pt x="356" y="829"/>
                      </a:lnTo>
                      <a:lnTo>
                        <a:pt x="299" y="801"/>
                      </a:lnTo>
                      <a:lnTo>
                        <a:pt x="263" y="771"/>
                      </a:lnTo>
                      <a:lnTo>
                        <a:pt x="241" y="767"/>
                      </a:lnTo>
                      <a:lnTo>
                        <a:pt x="237" y="776"/>
                      </a:lnTo>
                      <a:lnTo>
                        <a:pt x="201" y="782"/>
                      </a:lnTo>
                      <a:lnTo>
                        <a:pt x="194" y="821"/>
                      </a:lnTo>
                      <a:lnTo>
                        <a:pt x="234" y="857"/>
                      </a:lnTo>
                      <a:lnTo>
                        <a:pt x="263" y="896"/>
                      </a:lnTo>
                      <a:lnTo>
                        <a:pt x="260" y="902"/>
                      </a:lnTo>
                      <a:lnTo>
                        <a:pt x="211" y="929"/>
                      </a:lnTo>
                      <a:lnTo>
                        <a:pt x="204" y="946"/>
                      </a:lnTo>
                      <a:lnTo>
                        <a:pt x="175" y="964"/>
                      </a:lnTo>
                      <a:lnTo>
                        <a:pt x="174" y="984"/>
                      </a:lnTo>
                      <a:lnTo>
                        <a:pt x="165" y="981"/>
                      </a:lnTo>
                      <a:lnTo>
                        <a:pt x="146" y="962"/>
                      </a:lnTo>
                      <a:lnTo>
                        <a:pt x="127" y="986"/>
                      </a:lnTo>
                      <a:lnTo>
                        <a:pt x="91" y="1010"/>
                      </a:lnTo>
                      <a:lnTo>
                        <a:pt x="68" y="1010"/>
                      </a:lnTo>
                      <a:lnTo>
                        <a:pt x="27" y="1022"/>
                      </a:lnTo>
                      <a:lnTo>
                        <a:pt x="16" y="1041"/>
                      </a:lnTo>
                      <a:lnTo>
                        <a:pt x="24" y="1100"/>
                      </a:lnTo>
                      <a:lnTo>
                        <a:pt x="0" y="1133"/>
                      </a:lnTo>
                      <a:lnTo>
                        <a:pt x="5" y="1168"/>
                      </a:lnTo>
                      <a:lnTo>
                        <a:pt x="34" y="1183"/>
                      </a:lnTo>
                      <a:lnTo>
                        <a:pt x="47" y="1210"/>
                      </a:lnTo>
                      <a:lnTo>
                        <a:pt x="89" y="1216"/>
                      </a:lnTo>
                      <a:lnTo>
                        <a:pt x="107" y="1241"/>
                      </a:lnTo>
                      <a:lnTo>
                        <a:pt x="127" y="1287"/>
                      </a:lnTo>
                      <a:lnTo>
                        <a:pt x="120" y="1317"/>
                      </a:lnTo>
                      <a:lnTo>
                        <a:pt x="115" y="1321"/>
                      </a:lnTo>
                      <a:lnTo>
                        <a:pt x="98" y="1327"/>
                      </a:lnTo>
                      <a:lnTo>
                        <a:pt x="98" y="1343"/>
                      </a:lnTo>
                      <a:lnTo>
                        <a:pt x="68" y="1393"/>
                      </a:lnTo>
                      <a:lnTo>
                        <a:pt x="68" y="1405"/>
                      </a:lnTo>
                      <a:lnTo>
                        <a:pt x="91" y="1448"/>
                      </a:lnTo>
                      <a:lnTo>
                        <a:pt x="102" y="1460"/>
                      </a:lnTo>
                      <a:lnTo>
                        <a:pt x="130" y="1461"/>
                      </a:lnTo>
                      <a:lnTo>
                        <a:pt x="146" y="1471"/>
                      </a:lnTo>
                      <a:lnTo>
                        <a:pt x="174" y="1439"/>
                      </a:lnTo>
                      <a:lnTo>
                        <a:pt x="232" y="1426"/>
                      </a:lnTo>
                      <a:lnTo>
                        <a:pt x="227" y="1393"/>
                      </a:lnTo>
                      <a:lnTo>
                        <a:pt x="232" y="1375"/>
                      </a:lnTo>
                      <a:lnTo>
                        <a:pt x="287" y="1357"/>
                      </a:lnTo>
                      <a:lnTo>
                        <a:pt x="310" y="1321"/>
                      </a:lnTo>
                      <a:lnTo>
                        <a:pt x="320" y="1321"/>
                      </a:lnTo>
                      <a:lnTo>
                        <a:pt x="335" y="1331"/>
                      </a:lnTo>
                      <a:lnTo>
                        <a:pt x="320" y="1343"/>
                      </a:lnTo>
                      <a:lnTo>
                        <a:pt x="327" y="1351"/>
                      </a:lnTo>
                      <a:lnTo>
                        <a:pt x="356" y="1338"/>
                      </a:lnTo>
                      <a:lnTo>
                        <a:pt x="387" y="1346"/>
                      </a:lnTo>
                      <a:lnTo>
                        <a:pt x="432" y="1364"/>
                      </a:lnTo>
                      <a:lnTo>
                        <a:pt x="469" y="1349"/>
                      </a:lnTo>
                      <a:lnTo>
                        <a:pt x="477" y="1332"/>
                      </a:lnTo>
                      <a:lnTo>
                        <a:pt x="493" y="1332"/>
                      </a:lnTo>
                      <a:lnTo>
                        <a:pt x="480" y="1309"/>
                      </a:lnTo>
                      <a:lnTo>
                        <a:pt x="471" y="1300"/>
                      </a:lnTo>
                      <a:lnTo>
                        <a:pt x="418" y="1287"/>
                      </a:lnTo>
                      <a:lnTo>
                        <a:pt x="344" y="1211"/>
                      </a:lnTo>
                      <a:lnTo>
                        <a:pt x="327" y="1210"/>
                      </a:lnTo>
                      <a:lnTo>
                        <a:pt x="274" y="1216"/>
                      </a:lnTo>
                      <a:lnTo>
                        <a:pt x="223" y="1183"/>
                      </a:lnTo>
                      <a:lnTo>
                        <a:pt x="179" y="1167"/>
                      </a:lnTo>
                      <a:close/>
                    </a:path>
                  </a:pathLst>
                </a:custGeom>
                <a:grpFill/>
                <a:ln w="1588">
                  <a:solidFill>
                    <a:srgbClr val="000000"/>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140" name="Freeform 370">
                  <a:extLst>
                    <a:ext uri="{FF2B5EF4-FFF2-40B4-BE49-F238E27FC236}">
                      <a16:creationId xmlns:a16="http://schemas.microsoft.com/office/drawing/2014/main" id="{46924F00-CDD2-4A1E-B288-091E330F8145}"/>
                    </a:ext>
                  </a:extLst>
                </p:cNvPr>
                <p:cNvSpPr>
                  <a:spLocks/>
                </p:cNvSpPr>
                <p:nvPr/>
              </p:nvSpPr>
              <p:spPr bwMode="auto">
                <a:xfrm>
                  <a:off x="4094" y="2330"/>
                  <a:ext cx="202" cy="204"/>
                </a:xfrm>
                <a:custGeom>
                  <a:avLst/>
                  <a:gdLst>
                    <a:gd name="T0" fmla="*/ 44 w 534"/>
                    <a:gd name="T1" fmla="*/ 349 h 461"/>
                    <a:gd name="T2" fmla="*/ 37 w 534"/>
                    <a:gd name="T3" fmla="*/ 330 h 461"/>
                    <a:gd name="T4" fmla="*/ 17 w 534"/>
                    <a:gd name="T5" fmla="*/ 321 h 461"/>
                    <a:gd name="T6" fmla="*/ 17 w 534"/>
                    <a:gd name="T7" fmla="*/ 286 h 461"/>
                    <a:gd name="T8" fmla="*/ 4 w 534"/>
                    <a:gd name="T9" fmla="*/ 290 h 461"/>
                    <a:gd name="T10" fmla="*/ 11 w 534"/>
                    <a:gd name="T11" fmla="*/ 267 h 461"/>
                    <a:gd name="T12" fmla="*/ 41 w 534"/>
                    <a:gd name="T13" fmla="*/ 231 h 461"/>
                    <a:gd name="T14" fmla="*/ 97 w 534"/>
                    <a:gd name="T15" fmla="*/ 239 h 461"/>
                    <a:gd name="T16" fmla="*/ 122 w 534"/>
                    <a:gd name="T17" fmla="*/ 231 h 461"/>
                    <a:gd name="T18" fmla="*/ 139 w 534"/>
                    <a:gd name="T19" fmla="*/ 231 h 461"/>
                    <a:gd name="T20" fmla="*/ 199 w 534"/>
                    <a:gd name="T21" fmla="*/ 228 h 461"/>
                    <a:gd name="T22" fmla="*/ 196 w 534"/>
                    <a:gd name="T23" fmla="*/ 186 h 461"/>
                    <a:gd name="T24" fmla="*/ 206 w 534"/>
                    <a:gd name="T25" fmla="*/ 154 h 461"/>
                    <a:gd name="T26" fmla="*/ 212 w 534"/>
                    <a:gd name="T27" fmla="*/ 59 h 461"/>
                    <a:gd name="T28" fmla="*/ 223 w 534"/>
                    <a:gd name="T29" fmla="*/ 41 h 461"/>
                    <a:gd name="T30" fmla="*/ 258 w 534"/>
                    <a:gd name="T31" fmla="*/ 44 h 461"/>
                    <a:gd name="T32" fmla="*/ 274 w 534"/>
                    <a:gd name="T33" fmla="*/ 65 h 461"/>
                    <a:gd name="T34" fmla="*/ 287 w 534"/>
                    <a:gd name="T35" fmla="*/ 51 h 461"/>
                    <a:gd name="T36" fmla="*/ 345 w 534"/>
                    <a:gd name="T37" fmla="*/ 3 h 461"/>
                    <a:gd name="T38" fmla="*/ 371 w 534"/>
                    <a:gd name="T39" fmla="*/ 15 h 461"/>
                    <a:gd name="T40" fmla="*/ 401 w 534"/>
                    <a:gd name="T41" fmla="*/ 0 h 461"/>
                    <a:gd name="T42" fmla="*/ 432 w 534"/>
                    <a:gd name="T43" fmla="*/ 4 h 461"/>
                    <a:gd name="T44" fmla="*/ 456 w 534"/>
                    <a:gd name="T45" fmla="*/ 20 h 461"/>
                    <a:gd name="T46" fmla="*/ 482 w 534"/>
                    <a:gd name="T47" fmla="*/ 14 h 461"/>
                    <a:gd name="T48" fmla="*/ 508 w 534"/>
                    <a:gd name="T49" fmla="*/ 30 h 461"/>
                    <a:gd name="T50" fmla="*/ 531 w 534"/>
                    <a:gd name="T51" fmla="*/ 65 h 461"/>
                    <a:gd name="T52" fmla="*/ 510 w 534"/>
                    <a:gd name="T53" fmla="*/ 113 h 461"/>
                    <a:gd name="T54" fmla="*/ 489 w 534"/>
                    <a:gd name="T55" fmla="*/ 146 h 461"/>
                    <a:gd name="T56" fmla="*/ 482 w 534"/>
                    <a:gd name="T57" fmla="*/ 175 h 461"/>
                    <a:gd name="T58" fmla="*/ 421 w 534"/>
                    <a:gd name="T59" fmla="*/ 205 h 461"/>
                    <a:gd name="T60" fmla="*/ 399 w 534"/>
                    <a:gd name="T61" fmla="*/ 232 h 461"/>
                    <a:gd name="T62" fmla="*/ 406 w 534"/>
                    <a:gd name="T63" fmla="*/ 245 h 461"/>
                    <a:gd name="T64" fmla="*/ 470 w 534"/>
                    <a:gd name="T65" fmla="*/ 294 h 461"/>
                    <a:gd name="T66" fmla="*/ 488 w 534"/>
                    <a:gd name="T67" fmla="*/ 345 h 461"/>
                    <a:gd name="T68" fmla="*/ 489 w 534"/>
                    <a:gd name="T69" fmla="*/ 419 h 461"/>
                    <a:gd name="T70" fmla="*/ 463 w 534"/>
                    <a:gd name="T71" fmla="*/ 434 h 461"/>
                    <a:gd name="T72" fmla="*/ 419 w 534"/>
                    <a:gd name="T73" fmla="*/ 444 h 461"/>
                    <a:gd name="T74" fmla="*/ 401 w 534"/>
                    <a:gd name="T75" fmla="*/ 426 h 461"/>
                    <a:gd name="T76" fmla="*/ 341 w 534"/>
                    <a:gd name="T77" fmla="*/ 430 h 461"/>
                    <a:gd name="T78" fmla="*/ 302 w 534"/>
                    <a:gd name="T79" fmla="*/ 422 h 461"/>
                    <a:gd name="T80" fmla="*/ 267 w 534"/>
                    <a:gd name="T81" fmla="*/ 375 h 461"/>
                    <a:gd name="T82" fmla="*/ 254 w 534"/>
                    <a:gd name="T83" fmla="*/ 386 h 461"/>
                    <a:gd name="T84" fmla="*/ 219 w 534"/>
                    <a:gd name="T85" fmla="*/ 395 h 461"/>
                    <a:gd name="T86" fmla="*/ 149 w 534"/>
                    <a:gd name="T87" fmla="*/ 429 h 461"/>
                    <a:gd name="T88" fmla="*/ 131 w 534"/>
                    <a:gd name="T89" fmla="*/ 461 h 461"/>
                    <a:gd name="T90" fmla="*/ 80 w 534"/>
                    <a:gd name="T91" fmla="*/ 426 h 461"/>
                    <a:gd name="T92" fmla="*/ 30 w 534"/>
                    <a:gd name="T93" fmla="*/ 430 h 461"/>
                    <a:gd name="T94" fmla="*/ 54 w 534"/>
                    <a:gd name="T95" fmla="*/ 374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34" h="461">
                      <a:moveTo>
                        <a:pt x="54" y="374"/>
                      </a:moveTo>
                      <a:lnTo>
                        <a:pt x="44" y="349"/>
                      </a:lnTo>
                      <a:lnTo>
                        <a:pt x="35" y="343"/>
                      </a:lnTo>
                      <a:lnTo>
                        <a:pt x="37" y="330"/>
                      </a:lnTo>
                      <a:lnTo>
                        <a:pt x="26" y="312"/>
                      </a:lnTo>
                      <a:lnTo>
                        <a:pt x="17" y="321"/>
                      </a:lnTo>
                      <a:lnTo>
                        <a:pt x="11" y="312"/>
                      </a:lnTo>
                      <a:lnTo>
                        <a:pt x="17" y="286"/>
                      </a:lnTo>
                      <a:lnTo>
                        <a:pt x="11" y="285"/>
                      </a:lnTo>
                      <a:lnTo>
                        <a:pt x="4" y="290"/>
                      </a:lnTo>
                      <a:lnTo>
                        <a:pt x="0" y="279"/>
                      </a:lnTo>
                      <a:lnTo>
                        <a:pt x="11" y="267"/>
                      </a:lnTo>
                      <a:lnTo>
                        <a:pt x="22" y="232"/>
                      </a:lnTo>
                      <a:lnTo>
                        <a:pt x="41" y="231"/>
                      </a:lnTo>
                      <a:lnTo>
                        <a:pt x="86" y="247"/>
                      </a:lnTo>
                      <a:lnTo>
                        <a:pt x="97" y="239"/>
                      </a:lnTo>
                      <a:lnTo>
                        <a:pt x="112" y="239"/>
                      </a:lnTo>
                      <a:lnTo>
                        <a:pt x="122" y="231"/>
                      </a:lnTo>
                      <a:lnTo>
                        <a:pt x="125" y="236"/>
                      </a:lnTo>
                      <a:lnTo>
                        <a:pt x="139" y="231"/>
                      </a:lnTo>
                      <a:lnTo>
                        <a:pt x="151" y="236"/>
                      </a:lnTo>
                      <a:lnTo>
                        <a:pt x="199" y="228"/>
                      </a:lnTo>
                      <a:lnTo>
                        <a:pt x="215" y="219"/>
                      </a:lnTo>
                      <a:lnTo>
                        <a:pt x="196" y="186"/>
                      </a:lnTo>
                      <a:lnTo>
                        <a:pt x="207" y="172"/>
                      </a:lnTo>
                      <a:lnTo>
                        <a:pt x="206" y="154"/>
                      </a:lnTo>
                      <a:lnTo>
                        <a:pt x="186" y="135"/>
                      </a:lnTo>
                      <a:lnTo>
                        <a:pt x="212" y="59"/>
                      </a:lnTo>
                      <a:lnTo>
                        <a:pt x="225" y="57"/>
                      </a:lnTo>
                      <a:lnTo>
                        <a:pt x="223" y="41"/>
                      </a:lnTo>
                      <a:lnTo>
                        <a:pt x="236" y="37"/>
                      </a:lnTo>
                      <a:lnTo>
                        <a:pt x="258" y="44"/>
                      </a:lnTo>
                      <a:lnTo>
                        <a:pt x="274" y="49"/>
                      </a:lnTo>
                      <a:lnTo>
                        <a:pt x="274" y="65"/>
                      </a:lnTo>
                      <a:lnTo>
                        <a:pt x="284" y="64"/>
                      </a:lnTo>
                      <a:lnTo>
                        <a:pt x="287" y="51"/>
                      </a:lnTo>
                      <a:lnTo>
                        <a:pt x="308" y="47"/>
                      </a:lnTo>
                      <a:lnTo>
                        <a:pt x="345" y="3"/>
                      </a:lnTo>
                      <a:lnTo>
                        <a:pt x="361" y="6"/>
                      </a:lnTo>
                      <a:lnTo>
                        <a:pt x="371" y="15"/>
                      </a:lnTo>
                      <a:lnTo>
                        <a:pt x="390" y="0"/>
                      </a:lnTo>
                      <a:lnTo>
                        <a:pt x="401" y="0"/>
                      </a:lnTo>
                      <a:lnTo>
                        <a:pt x="406" y="15"/>
                      </a:lnTo>
                      <a:lnTo>
                        <a:pt x="432" y="4"/>
                      </a:lnTo>
                      <a:lnTo>
                        <a:pt x="442" y="18"/>
                      </a:lnTo>
                      <a:lnTo>
                        <a:pt x="456" y="20"/>
                      </a:lnTo>
                      <a:lnTo>
                        <a:pt x="474" y="14"/>
                      </a:lnTo>
                      <a:lnTo>
                        <a:pt x="482" y="14"/>
                      </a:lnTo>
                      <a:lnTo>
                        <a:pt x="497" y="33"/>
                      </a:lnTo>
                      <a:lnTo>
                        <a:pt x="508" y="30"/>
                      </a:lnTo>
                      <a:lnTo>
                        <a:pt x="534" y="49"/>
                      </a:lnTo>
                      <a:lnTo>
                        <a:pt x="531" y="65"/>
                      </a:lnTo>
                      <a:lnTo>
                        <a:pt x="504" y="93"/>
                      </a:lnTo>
                      <a:lnTo>
                        <a:pt x="510" y="113"/>
                      </a:lnTo>
                      <a:lnTo>
                        <a:pt x="494" y="126"/>
                      </a:lnTo>
                      <a:lnTo>
                        <a:pt x="489" y="146"/>
                      </a:lnTo>
                      <a:lnTo>
                        <a:pt x="500" y="172"/>
                      </a:lnTo>
                      <a:lnTo>
                        <a:pt x="482" y="175"/>
                      </a:lnTo>
                      <a:lnTo>
                        <a:pt x="455" y="212"/>
                      </a:lnTo>
                      <a:lnTo>
                        <a:pt x="421" y="205"/>
                      </a:lnTo>
                      <a:lnTo>
                        <a:pt x="413" y="220"/>
                      </a:lnTo>
                      <a:lnTo>
                        <a:pt x="399" y="232"/>
                      </a:lnTo>
                      <a:lnTo>
                        <a:pt x="395" y="239"/>
                      </a:lnTo>
                      <a:lnTo>
                        <a:pt x="406" y="245"/>
                      </a:lnTo>
                      <a:lnTo>
                        <a:pt x="455" y="264"/>
                      </a:lnTo>
                      <a:lnTo>
                        <a:pt x="470" y="294"/>
                      </a:lnTo>
                      <a:lnTo>
                        <a:pt x="474" y="321"/>
                      </a:lnTo>
                      <a:lnTo>
                        <a:pt x="488" y="345"/>
                      </a:lnTo>
                      <a:lnTo>
                        <a:pt x="504" y="389"/>
                      </a:lnTo>
                      <a:lnTo>
                        <a:pt x="489" y="419"/>
                      </a:lnTo>
                      <a:lnTo>
                        <a:pt x="475" y="437"/>
                      </a:lnTo>
                      <a:lnTo>
                        <a:pt x="463" y="434"/>
                      </a:lnTo>
                      <a:lnTo>
                        <a:pt x="432" y="448"/>
                      </a:lnTo>
                      <a:lnTo>
                        <a:pt x="419" y="444"/>
                      </a:lnTo>
                      <a:lnTo>
                        <a:pt x="406" y="445"/>
                      </a:lnTo>
                      <a:lnTo>
                        <a:pt x="401" y="426"/>
                      </a:lnTo>
                      <a:lnTo>
                        <a:pt x="367" y="423"/>
                      </a:lnTo>
                      <a:lnTo>
                        <a:pt x="341" y="430"/>
                      </a:lnTo>
                      <a:lnTo>
                        <a:pt x="315" y="419"/>
                      </a:lnTo>
                      <a:lnTo>
                        <a:pt x="302" y="422"/>
                      </a:lnTo>
                      <a:lnTo>
                        <a:pt x="295" y="400"/>
                      </a:lnTo>
                      <a:lnTo>
                        <a:pt x="267" y="375"/>
                      </a:lnTo>
                      <a:lnTo>
                        <a:pt x="258" y="376"/>
                      </a:lnTo>
                      <a:lnTo>
                        <a:pt x="254" y="386"/>
                      </a:lnTo>
                      <a:lnTo>
                        <a:pt x="225" y="383"/>
                      </a:lnTo>
                      <a:lnTo>
                        <a:pt x="219" y="395"/>
                      </a:lnTo>
                      <a:lnTo>
                        <a:pt x="178" y="397"/>
                      </a:lnTo>
                      <a:lnTo>
                        <a:pt x="149" y="429"/>
                      </a:lnTo>
                      <a:lnTo>
                        <a:pt x="139" y="456"/>
                      </a:lnTo>
                      <a:lnTo>
                        <a:pt x="131" y="461"/>
                      </a:lnTo>
                      <a:lnTo>
                        <a:pt x="122" y="459"/>
                      </a:lnTo>
                      <a:lnTo>
                        <a:pt x="80" y="426"/>
                      </a:lnTo>
                      <a:lnTo>
                        <a:pt x="37" y="437"/>
                      </a:lnTo>
                      <a:lnTo>
                        <a:pt x="30" y="430"/>
                      </a:lnTo>
                      <a:lnTo>
                        <a:pt x="32" y="412"/>
                      </a:lnTo>
                      <a:lnTo>
                        <a:pt x="54" y="374"/>
                      </a:lnTo>
                      <a:close/>
                    </a:path>
                  </a:pathLst>
                </a:custGeom>
                <a:grpFill/>
                <a:ln w="1588">
                  <a:solidFill>
                    <a:srgbClr val="000000"/>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141" name="Freeform 371">
                  <a:extLst>
                    <a:ext uri="{FF2B5EF4-FFF2-40B4-BE49-F238E27FC236}">
                      <a16:creationId xmlns:a16="http://schemas.microsoft.com/office/drawing/2014/main" id="{A9C7CB31-A4C6-4AAA-A7B1-D3B3B50E44E6}"/>
                    </a:ext>
                  </a:extLst>
                </p:cNvPr>
                <p:cNvSpPr>
                  <a:spLocks/>
                </p:cNvSpPr>
                <p:nvPr/>
              </p:nvSpPr>
              <p:spPr bwMode="auto">
                <a:xfrm>
                  <a:off x="4146" y="2497"/>
                  <a:ext cx="173" cy="133"/>
                </a:xfrm>
                <a:custGeom>
                  <a:avLst/>
                  <a:gdLst>
                    <a:gd name="T0" fmla="*/ 34 w 455"/>
                    <a:gd name="T1" fmla="*/ 122 h 300"/>
                    <a:gd name="T2" fmla="*/ 61 w 455"/>
                    <a:gd name="T3" fmla="*/ 124 h 300"/>
                    <a:gd name="T4" fmla="*/ 86 w 455"/>
                    <a:gd name="T5" fmla="*/ 121 h 300"/>
                    <a:gd name="T6" fmla="*/ 83 w 455"/>
                    <a:gd name="T7" fmla="*/ 146 h 300"/>
                    <a:gd name="T8" fmla="*/ 73 w 455"/>
                    <a:gd name="T9" fmla="*/ 202 h 300"/>
                    <a:gd name="T10" fmla="*/ 76 w 455"/>
                    <a:gd name="T11" fmla="*/ 241 h 300"/>
                    <a:gd name="T12" fmla="*/ 98 w 455"/>
                    <a:gd name="T13" fmla="*/ 220 h 300"/>
                    <a:gd name="T14" fmla="*/ 108 w 455"/>
                    <a:gd name="T15" fmla="*/ 184 h 300"/>
                    <a:gd name="T16" fmla="*/ 124 w 455"/>
                    <a:gd name="T17" fmla="*/ 157 h 300"/>
                    <a:gd name="T18" fmla="*/ 135 w 455"/>
                    <a:gd name="T19" fmla="*/ 224 h 300"/>
                    <a:gd name="T20" fmla="*/ 165 w 455"/>
                    <a:gd name="T21" fmla="*/ 223 h 300"/>
                    <a:gd name="T22" fmla="*/ 206 w 455"/>
                    <a:gd name="T23" fmla="*/ 216 h 300"/>
                    <a:gd name="T24" fmla="*/ 232 w 455"/>
                    <a:gd name="T25" fmla="*/ 219 h 300"/>
                    <a:gd name="T26" fmla="*/ 251 w 455"/>
                    <a:gd name="T27" fmla="*/ 235 h 300"/>
                    <a:gd name="T28" fmla="*/ 240 w 455"/>
                    <a:gd name="T29" fmla="*/ 263 h 300"/>
                    <a:gd name="T30" fmla="*/ 244 w 455"/>
                    <a:gd name="T31" fmla="*/ 249 h 300"/>
                    <a:gd name="T32" fmla="*/ 176 w 455"/>
                    <a:gd name="T33" fmla="*/ 279 h 300"/>
                    <a:gd name="T34" fmla="*/ 157 w 455"/>
                    <a:gd name="T35" fmla="*/ 266 h 300"/>
                    <a:gd name="T36" fmla="*/ 140 w 455"/>
                    <a:gd name="T37" fmla="*/ 278 h 300"/>
                    <a:gd name="T38" fmla="*/ 176 w 455"/>
                    <a:gd name="T39" fmla="*/ 300 h 300"/>
                    <a:gd name="T40" fmla="*/ 306 w 455"/>
                    <a:gd name="T41" fmla="*/ 239 h 300"/>
                    <a:gd name="T42" fmla="*/ 338 w 455"/>
                    <a:gd name="T43" fmla="*/ 205 h 300"/>
                    <a:gd name="T44" fmla="*/ 375 w 455"/>
                    <a:gd name="T45" fmla="*/ 191 h 300"/>
                    <a:gd name="T46" fmla="*/ 397 w 455"/>
                    <a:gd name="T47" fmla="*/ 166 h 300"/>
                    <a:gd name="T48" fmla="*/ 417 w 455"/>
                    <a:gd name="T49" fmla="*/ 135 h 300"/>
                    <a:gd name="T50" fmla="*/ 446 w 455"/>
                    <a:gd name="T51" fmla="*/ 115 h 300"/>
                    <a:gd name="T52" fmla="*/ 455 w 455"/>
                    <a:gd name="T53" fmla="*/ 93 h 300"/>
                    <a:gd name="T54" fmla="*/ 454 w 455"/>
                    <a:gd name="T55" fmla="*/ 77 h 300"/>
                    <a:gd name="T56" fmla="*/ 395 w 455"/>
                    <a:gd name="T57" fmla="*/ 67 h 300"/>
                    <a:gd name="T58" fmla="*/ 336 w 455"/>
                    <a:gd name="T59" fmla="*/ 62 h 300"/>
                    <a:gd name="T60" fmla="*/ 293 w 455"/>
                    <a:gd name="T61" fmla="*/ 73 h 300"/>
                    <a:gd name="T62" fmla="*/ 267 w 455"/>
                    <a:gd name="T63" fmla="*/ 70 h 300"/>
                    <a:gd name="T64" fmla="*/ 228 w 455"/>
                    <a:gd name="T65" fmla="*/ 48 h 300"/>
                    <a:gd name="T66" fmla="*/ 176 w 455"/>
                    <a:gd name="T67" fmla="*/ 44 h 300"/>
                    <a:gd name="T68" fmla="*/ 156 w 455"/>
                    <a:gd name="T69" fmla="*/ 25 h 300"/>
                    <a:gd name="T70" fmla="*/ 119 w 455"/>
                    <a:gd name="T71" fmla="*/ 1 h 300"/>
                    <a:gd name="T72" fmla="*/ 86 w 455"/>
                    <a:gd name="T73" fmla="*/ 8 h 300"/>
                    <a:gd name="T74" fmla="*/ 39 w 455"/>
                    <a:gd name="T75" fmla="*/ 22 h 300"/>
                    <a:gd name="T76" fmla="*/ 0 w 455"/>
                    <a:gd name="T77" fmla="*/ 81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5" h="300">
                      <a:moveTo>
                        <a:pt x="0" y="81"/>
                      </a:moveTo>
                      <a:lnTo>
                        <a:pt x="34" y="122"/>
                      </a:lnTo>
                      <a:lnTo>
                        <a:pt x="42" y="128"/>
                      </a:lnTo>
                      <a:lnTo>
                        <a:pt x="61" y="124"/>
                      </a:lnTo>
                      <a:lnTo>
                        <a:pt x="61" y="113"/>
                      </a:lnTo>
                      <a:lnTo>
                        <a:pt x="86" y="121"/>
                      </a:lnTo>
                      <a:lnTo>
                        <a:pt x="86" y="132"/>
                      </a:lnTo>
                      <a:lnTo>
                        <a:pt x="83" y="146"/>
                      </a:lnTo>
                      <a:lnTo>
                        <a:pt x="50" y="170"/>
                      </a:lnTo>
                      <a:lnTo>
                        <a:pt x="73" y="202"/>
                      </a:lnTo>
                      <a:lnTo>
                        <a:pt x="65" y="227"/>
                      </a:lnTo>
                      <a:lnTo>
                        <a:pt x="76" y="241"/>
                      </a:lnTo>
                      <a:lnTo>
                        <a:pt x="119" y="256"/>
                      </a:lnTo>
                      <a:lnTo>
                        <a:pt x="98" y="220"/>
                      </a:lnTo>
                      <a:lnTo>
                        <a:pt x="98" y="191"/>
                      </a:lnTo>
                      <a:lnTo>
                        <a:pt x="108" y="184"/>
                      </a:lnTo>
                      <a:lnTo>
                        <a:pt x="115" y="159"/>
                      </a:lnTo>
                      <a:lnTo>
                        <a:pt x="124" y="157"/>
                      </a:lnTo>
                      <a:lnTo>
                        <a:pt x="115" y="202"/>
                      </a:lnTo>
                      <a:lnTo>
                        <a:pt x="135" y="224"/>
                      </a:lnTo>
                      <a:lnTo>
                        <a:pt x="141" y="227"/>
                      </a:lnTo>
                      <a:lnTo>
                        <a:pt x="165" y="223"/>
                      </a:lnTo>
                      <a:lnTo>
                        <a:pt x="190" y="234"/>
                      </a:lnTo>
                      <a:lnTo>
                        <a:pt x="206" y="216"/>
                      </a:lnTo>
                      <a:lnTo>
                        <a:pt x="212" y="216"/>
                      </a:lnTo>
                      <a:lnTo>
                        <a:pt x="232" y="219"/>
                      </a:lnTo>
                      <a:lnTo>
                        <a:pt x="262" y="232"/>
                      </a:lnTo>
                      <a:lnTo>
                        <a:pt x="251" y="235"/>
                      </a:lnTo>
                      <a:lnTo>
                        <a:pt x="260" y="249"/>
                      </a:lnTo>
                      <a:lnTo>
                        <a:pt x="240" y="263"/>
                      </a:lnTo>
                      <a:lnTo>
                        <a:pt x="232" y="257"/>
                      </a:lnTo>
                      <a:lnTo>
                        <a:pt x="244" y="249"/>
                      </a:lnTo>
                      <a:lnTo>
                        <a:pt x="240" y="249"/>
                      </a:lnTo>
                      <a:lnTo>
                        <a:pt x="176" y="279"/>
                      </a:lnTo>
                      <a:lnTo>
                        <a:pt x="163" y="276"/>
                      </a:lnTo>
                      <a:lnTo>
                        <a:pt x="157" y="266"/>
                      </a:lnTo>
                      <a:lnTo>
                        <a:pt x="148" y="270"/>
                      </a:lnTo>
                      <a:lnTo>
                        <a:pt x="140" y="278"/>
                      </a:lnTo>
                      <a:lnTo>
                        <a:pt x="140" y="300"/>
                      </a:lnTo>
                      <a:lnTo>
                        <a:pt x="176" y="300"/>
                      </a:lnTo>
                      <a:lnTo>
                        <a:pt x="306" y="271"/>
                      </a:lnTo>
                      <a:lnTo>
                        <a:pt x="306" y="239"/>
                      </a:lnTo>
                      <a:lnTo>
                        <a:pt x="313" y="223"/>
                      </a:lnTo>
                      <a:lnTo>
                        <a:pt x="338" y="205"/>
                      </a:lnTo>
                      <a:lnTo>
                        <a:pt x="355" y="202"/>
                      </a:lnTo>
                      <a:lnTo>
                        <a:pt x="375" y="191"/>
                      </a:lnTo>
                      <a:lnTo>
                        <a:pt x="386" y="169"/>
                      </a:lnTo>
                      <a:lnTo>
                        <a:pt x="397" y="166"/>
                      </a:lnTo>
                      <a:lnTo>
                        <a:pt x="403" y="139"/>
                      </a:lnTo>
                      <a:lnTo>
                        <a:pt x="417" y="135"/>
                      </a:lnTo>
                      <a:lnTo>
                        <a:pt x="427" y="121"/>
                      </a:lnTo>
                      <a:lnTo>
                        <a:pt x="446" y="115"/>
                      </a:lnTo>
                      <a:lnTo>
                        <a:pt x="446" y="102"/>
                      </a:lnTo>
                      <a:lnTo>
                        <a:pt x="455" y="93"/>
                      </a:lnTo>
                      <a:lnTo>
                        <a:pt x="450" y="84"/>
                      </a:lnTo>
                      <a:lnTo>
                        <a:pt x="454" y="77"/>
                      </a:lnTo>
                      <a:lnTo>
                        <a:pt x="431" y="80"/>
                      </a:lnTo>
                      <a:lnTo>
                        <a:pt x="395" y="67"/>
                      </a:lnTo>
                      <a:lnTo>
                        <a:pt x="355" y="80"/>
                      </a:lnTo>
                      <a:lnTo>
                        <a:pt x="336" y="62"/>
                      </a:lnTo>
                      <a:lnTo>
                        <a:pt x="324" y="59"/>
                      </a:lnTo>
                      <a:lnTo>
                        <a:pt x="293" y="73"/>
                      </a:lnTo>
                      <a:lnTo>
                        <a:pt x="280" y="69"/>
                      </a:lnTo>
                      <a:lnTo>
                        <a:pt x="267" y="70"/>
                      </a:lnTo>
                      <a:lnTo>
                        <a:pt x="262" y="51"/>
                      </a:lnTo>
                      <a:lnTo>
                        <a:pt x="228" y="48"/>
                      </a:lnTo>
                      <a:lnTo>
                        <a:pt x="202" y="55"/>
                      </a:lnTo>
                      <a:lnTo>
                        <a:pt x="176" y="44"/>
                      </a:lnTo>
                      <a:lnTo>
                        <a:pt x="163" y="47"/>
                      </a:lnTo>
                      <a:lnTo>
                        <a:pt x="156" y="25"/>
                      </a:lnTo>
                      <a:lnTo>
                        <a:pt x="128" y="0"/>
                      </a:lnTo>
                      <a:lnTo>
                        <a:pt x="119" y="1"/>
                      </a:lnTo>
                      <a:lnTo>
                        <a:pt x="115" y="11"/>
                      </a:lnTo>
                      <a:lnTo>
                        <a:pt x="86" y="8"/>
                      </a:lnTo>
                      <a:lnTo>
                        <a:pt x="80" y="20"/>
                      </a:lnTo>
                      <a:lnTo>
                        <a:pt x="39" y="22"/>
                      </a:lnTo>
                      <a:lnTo>
                        <a:pt x="10" y="54"/>
                      </a:lnTo>
                      <a:lnTo>
                        <a:pt x="0" y="81"/>
                      </a:lnTo>
                      <a:close/>
                    </a:path>
                  </a:pathLst>
                </a:custGeom>
                <a:grpFill/>
                <a:ln w="1588">
                  <a:solidFill>
                    <a:srgbClr val="000000"/>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142" name="Freeform 372">
                  <a:extLst>
                    <a:ext uri="{FF2B5EF4-FFF2-40B4-BE49-F238E27FC236}">
                      <a16:creationId xmlns:a16="http://schemas.microsoft.com/office/drawing/2014/main" id="{A1B6E3FA-0E3C-455B-A2A7-E95D84DD37DB}"/>
                    </a:ext>
                  </a:extLst>
                </p:cNvPr>
                <p:cNvSpPr>
                  <a:spLocks/>
                </p:cNvSpPr>
                <p:nvPr/>
              </p:nvSpPr>
              <p:spPr bwMode="auto">
                <a:xfrm>
                  <a:off x="4262" y="2463"/>
                  <a:ext cx="245" cy="167"/>
                </a:xfrm>
                <a:custGeom>
                  <a:avLst/>
                  <a:gdLst>
                    <a:gd name="T0" fmla="*/ 574 w 649"/>
                    <a:gd name="T1" fmla="*/ 93 h 376"/>
                    <a:gd name="T2" fmla="*/ 591 w 649"/>
                    <a:gd name="T3" fmla="*/ 93 h 376"/>
                    <a:gd name="T4" fmla="*/ 603 w 649"/>
                    <a:gd name="T5" fmla="*/ 123 h 376"/>
                    <a:gd name="T6" fmla="*/ 598 w 649"/>
                    <a:gd name="T7" fmla="*/ 163 h 376"/>
                    <a:gd name="T8" fmla="*/ 642 w 649"/>
                    <a:gd name="T9" fmla="*/ 190 h 376"/>
                    <a:gd name="T10" fmla="*/ 628 w 649"/>
                    <a:gd name="T11" fmla="*/ 215 h 376"/>
                    <a:gd name="T12" fmla="*/ 633 w 649"/>
                    <a:gd name="T13" fmla="*/ 238 h 376"/>
                    <a:gd name="T14" fmla="*/ 649 w 649"/>
                    <a:gd name="T15" fmla="*/ 270 h 376"/>
                    <a:gd name="T16" fmla="*/ 598 w 649"/>
                    <a:gd name="T17" fmla="*/ 329 h 376"/>
                    <a:gd name="T18" fmla="*/ 584 w 649"/>
                    <a:gd name="T19" fmla="*/ 356 h 376"/>
                    <a:gd name="T20" fmla="*/ 542 w 649"/>
                    <a:gd name="T21" fmla="*/ 376 h 376"/>
                    <a:gd name="T22" fmla="*/ 512 w 649"/>
                    <a:gd name="T23" fmla="*/ 367 h 376"/>
                    <a:gd name="T24" fmla="*/ 499 w 649"/>
                    <a:gd name="T25" fmla="*/ 342 h 376"/>
                    <a:gd name="T26" fmla="*/ 507 w 649"/>
                    <a:gd name="T27" fmla="*/ 317 h 376"/>
                    <a:gd name="T28" fmla="*/ 512 w 649"/>
                    <a:gd name="T29" fmla="*/ 265 h 376"/>
                    <a:gd name="T30" fmla="*/ 522 w 649"/>
                    <a:gd name="T31" fmla="*/ 231 h 376"/>
                    <a:gd name="T32" fmla="*/ 556 w 649"/>
                    <a:gd name="T33" fmla="*/ 212 h 376"/>
                    <a:gd name="T34" fmla="*/ 492 w 649"/>
                    <a:gd name="T35" fmla="*/ 186 h 376"/>
                    <a:gd name="T36" fmla="*/ 441 w 649"/>
                    <a:gd name="T37" fmla="*/ 198 h 376"/>
                    <a:gd name="T38" fmla="*/ 407 w 649"/>
                    <a:gd name="T39" fmla="*/ 233 h 376"/>
                    <a:gd name="T40" fmla="*/ 415 w 649"/>
                    <a:gd name="T41" fmla="*/ 230 h 376"/>
                    <a:gd name="T42" fmla="*/ 348 w 649"/>
                    <a:gd name="T43" fmla="*/ 270 h 376"/>
                    <a:gd name="T44" fmla="*/ 286 w 649"/>
                    <a:gd name="T45" fmla="*/ 344 h 376"/>
                    <a:gd name="T46" fmla="*/ 301 w 649"/>
                    <a:gd name="T47" fmla="*/ 376 h 376"/>
                    <a:gd name="T48" fmla="*/ 221 w 649"/>
                    <a:gd name="T49" fmla="*/ 348 h 376"/>
                    <a:gd name="T50" fmla="*/ 136 w 649"/>
                    <a:gd name="T51" fmla="*/ 355 h 376"/>
                    <a:gd name="T52" fmla="*/ 125 w 649"/>
                    <a:gd name="T53" fmla="*/ 355 h 376"/>
                    <a:gd name="T54" fmla="*/ 60 w 649"/>
                    <a:gd name="T55" fmla="*/ 344 h 376"/>
                    <a:gd name="T56" fmla="*/ 76 w 649"/>
                    <a:gd name="T57" fmla="*/ 319 h 376"/>
                    <a:gd name="T58" fmla="*/ 52 w 649"/>
                    <a:gd name="T59" fmla="*/ 317 h 376"/>
                    <a:gd name="T60" fmla="*/ 69 w 649"/>
                    <a:gd name="T61" fmla="*/ 299 h 376"/>
                    <a:gd name="T62" fmla="*/ 34 w 649"/>
                    <a:gd name="T63" fmla="*/ 300 h 376"/>
                    <a:gd name="T64" fmla="*/ 49 w 649"/>
                    <a:gd name="T65" fmla="*/ 342 h 376"/>
                    <a:gd name="T66" fmla="*/ 0 w 649"/>
                    <a:gd name="T67" fmla="*/ 315 h 376"/>
                    <a:gd name="T68" fmla="*/ 32 w 649"/>
                    <a:gd name="T69" fmla="*/ 281 h 376"/>
                    <a:gd name="T70" fmla="*/ 69 w 649"/>
                    <a:gd name="T71" fmla="*/ 267 h 376"/>
                    <a:gd name="T72" fmla="*/ 91 w 649"/>
                    <a:gd name="T73" fmla="*/ 242 h 376"/>
                    <a:gd name="T74" fmla="*/ 111 w 649"/>
                    <a:gd name="T75" fmla="*/ 211 h 376"/>
                    <a:gd name="T76" fmla="*/ 140 w 649"/>
                    <a:gd name="T77" fmla="*/ 191 h 376"/>
                    <a:gd name="T78" fmla="*/ 149 w 649"/>
                    <a:gd name="T79" fmla="*/ 169 h 376"/>
                    <a:gd name="T80" fmla="*/ 148 w 649"/>
                    <a:gd name="T81" fmla="*/ 153 h 376"/>
                    <a:gd name="T82" fmla="*/ 170 w 649"/>
                    <a:gd name="T83" fmla="*/ 139 h 376"/>
                    <a:gd name="T84" fmla="*/ 192 w 649"/>
                    <a:gd name="T85" fmla="*/ 131 h 376"/>
                    <a:gd name="T86" fmla="*/ 241 w 649"/>
                    <a:gd name="T87" fmla="*/ 108 h 376"/>
                    <a:gd name="T88" fmla="*/ 265 w 649"/>
                    <a:gd name="T89" fmla="*/ 71 h 376"/>
                    <a:gd name="T90" fmla="*/ 277 w 649"/>
                    <a:gd name="T91" fmla="*/ 44 h 376"/>
                    <a:gd name="T92" fmla="*/ 294 w 649"/>
                    <a:gd name="T93" fmla="*/ 20 h 376"/>
                    <a:gd name="T94" fmla="*/ 316 w 649"/>
                    <a:gd name="T95" fmla="*/ 16 h 376"/>
                    <a:gd name="T96" fmla="*/ 308 w 649"/>
                    <a:gd name="T97" fmla="*/ 69 h 376"/>
                    <a:gd name="T98" fmla="*/ 306 w 649"/>
                    <a:gd name="T99" fmla="*/ 95 h 376"/>
                    <a:gd name="T100" fmla="*/ 323 w 649"/>
                    <a:gd name="T101" fmla="*/ 120 h 376"/>
                    <a:gd name="T102" fmla="*/ 366 w 649"/>
                    <a:gd name="T103" fmla="*/ 155 h 376"/>
                    <a:gd name="T104" fmla="*/ 392 w 649"/>
                    <a:gd name="T105" fmla="*/ 171 h 376"/>
                    <a:gd name="T106" fmla="*/ 420 w 649"/>
                    <a:gd name="T107" fmla="*/ 156 h 376"/>
                    <a:gd name="T108" fmla="*/ 418 w 649"/>
                    <a:gd name="T109" fmla="*/ 93 h 376"/>
                    <a:gd name="T110" fmla="*/ 458 w 649"/>
                    <a:gd name="T111" fmla="*/ 90 h 376"/>
                    <a:gd name="T112" fmla="*/ 482 w 649"/>
                    <a:gd name="T113" fmla="*/ 111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49" h="376">
                      <a:moveTo>
                        <a:pt x="563" y="98"/>
                      </a:moveTo>
                      <a:lnTo>
                        <a:pt x="574" y="93"/>
                      </a:lnTo>
                      <a:lnTo>
                        <a:pt x="579" y="95"/>
                      </a:lnTo>
                      <a:lnTo>
                        <a:pt x="591" y="93"/>
                      </a:lnTo>
                      <a:lnTo>
                        <a:pt x="603" y="98"/>
                      </a:lnTo>
                      <a:lnTo>
                        <a:pt x="603" y="123"/>
                      </a:lnTo>
                      <a:lnTo>
                        <a:pt x="588" y="145"/>
                      </a:lnTo>
                      <a:lnTo>
                        <a:pt x="598" y="163"/>
                      </a:lnTo>
                      <a:lnTo>
                        <a:pt x="620" y="186"/>
                      </a:lnTo>
                      <a:lnTo>
                        <a:pt x="642" y="190"/>
                      </a:lnTo>
                      <a:lnTo>
                        <a:pt x="633" y="197"/>
                      </a:lnTo>
                      <a:lnTo>
                        <a:pt x="628" y="215"/>
                      </a:lnTo>
                      <a:lnTo>
                        <a:pt x="640" y="222"/>
                      </a:lnTo>
                      <a:lnTo>
                        <a:pt x="633" y="238"/>
                      </a:lnTo>
                      <a:lnTo>
                        <a:pt x="649" y="260"/>
                      </a:lnTo>
                      <a:lnTo>
                        <a:pt x="649" y="270"/>
                      </a:lnTo>
                      <a:lnTo>
                        <a:pt x="610" y="319"/>
                      </a:lnTo>
                      <a:lnTo>
                        <a:pt x="598" y="329"/>
                      </a:lnTo>
                      <a:lnTo>
                        <a:pt x="591" y="354"/>
                      </a:lnTo>
                      <a:lnTo>
                        <a:pt x="584" y="356"/>
                      </a:lnTo>
                      <a:lnTo>
                        <a:pt x="575" y="348"/>
                      </a:lnTo>
                      <a:lnTo>
                        <a:pt x="542" y="376"/>
                      </a:lnTo>
                      <a:lnTo>
                        <a:pt x="527" y="376"/>
                      </a:lnTo>
                      <a:lnTo>
                        <a:pt x="512" y="367"/>
                      </a:lnTo>
                      <a:lnTo>
                        <a:pt x="510" y="348"/>
                      </a:lnTo>
                      <a:lnTo>
                        <a:pt x="499" y="342"/>
                      </a:lnTo>
                      <a:lnTo>
                        <a:pt x="495" y="326"/>
                      </a:lnTo>
                      <a:lnTo>
                        <a:pt x="507" y="317"/>
                      </a:lnTo>
                      <a:lnTo>
                        <a:pt x="504" y="299"/>
                      </a:lnTo>
                      <a:lnTo>
                        <a:pt x="512" y="265"/>
                      </a:lnTo>
                      <a:lnTo>
                        <a:pt x="511" y="237"/>
                      </a:lnTo>
                      <a:lnTo>
                        <a:pt x="522" y="231"/>
                      </a:lnTo>
                      <a:lnTo>
                        <a:pt x="559" y="227"/>
                      </a:lnTo>
                      <a:lnTo>
                        <a:pt x="556" y="212"/>
                      </a:lnTo>
                      <a:lnTo>
                        <a:pt x="533" y="197"/>
                      </a:lnTo>
                      <a:lnTo>
                        <a:pt x="492" y="186"/>
                      </a:lnTo>
                      <a:lnTo>
                        <a:pt x="472" y="186"/>
                      </a:lnTo>
                      <a:lnTo>
                        <a:pt x="441" y="198"/>
                      </a:lnTo>
                      <a:lnTo>
                        <a:pt x="398" y="230"/>
                      </a:lnTo>
                      <a:lnTo>
                        <a:pt x="407" y="233"/>
                      </a:lnTo>
                      <a:lnTo>
                        <a:pt x="407" y="231"/>
                      </a:lnTo>
                      <a:lnTo>
                        <a:pt x="415" y="230"/>
                      </a:lnTo>
                      <a:lnTo>
                        <a:pt x="408" y="242"/>
                      </a:lnTo>
                      <a:lnTo>
                        <a:pt x="348" y="270"/>
                      </a:lnTo>
                      <a:lnTo>
                        <a:pt x="333" y="299"/>
                      </a:lnTo>
                      <a:lnTo>
                        <a:pt x="286" y="344"/>
                      </a:lnTo>
                      <a:lnTo>
                        <a:pt x="286" y="362"/>
                      </a:lnTo>
                      <a:lnTo>
                        <a:pt x="301" y="376"/>
                      </a:lnTo>
                      <a:lnTo>
                        <a:pt x="297" y="376"/>
                      </a:lnTo>
                      <a:lnTo>
                        <a:pt x="221" y="348"/>
                      </a:lnTo>
                      <a:lnTo>
                        <a:pt x="199" y="348"/>
                      </a:lnTo>
                      <a:lnTo>
                        <a:pt x="136" y="355"/>
                      </a:lnTo>
                      <a:lnTo>
                        <a:pt x="126" y="348"/>
                      </a:lnTo>
                      <a:lnTo>
                        <a:pt x="125" y="355"/>
                      </a:lnTo>
                      <a:lnTo>
                        <a:pt x="100" y="347"/>
                      </a:lnTo>
                      <a:lnTo>
                        <a:pt x="60" y="344"/>
                      </a:lnTo>
                      <a:lnTo>
                        <a:pt x="52" y="339"/>
                      </a:lnTo>
                      <a:lnTo>
                        <a:pt x="76" y="319"/>
                      </a:lnTo>
                      <a:lnTo>
                        <a:pt x="52" y="325"/>
                      </a:lnTo>
                      <a:lnTo>
                        <a:pt x="52" y="317"/>
                      </a:lnTo>
                      <a:lnTo>
                        <a:pt x="76" y="300"/>
                      </a:lnTo>
                      <a:lnTo>
                        <a:pt x="69" y="299"/>
                      </a:lnTo>
                      <a:lnTo>
                        <a:pt x="43" y="308"/>
                      </a:lnTo>
                      <a:lnTo>
                        <a:pt x="34" y="300"/>
                      </a:lnTo>
                      <a:lnTo>
                        <a:pt x="29" y="317"/>
                      </a:lnTo>
                      <a:lnTo>
                        <a:pt x="49" y="342"/>
                      </a:lnTo>
                      <a:lnTo>
                        <a:pt x="0" y="347"/>
                      </a:lnTo>
                      <a:lnTo>
                        <a:pt x="0" y="315"/>
                      </a:lnTo>
                      <a:lnTo>
                        <a:pt x="7" y="299"/>
                      </a:lnTo>
                      <a:lnTo>
                        <a:pt x="32" y="281"/>
                      </a:lnTo>
                      <a:lnTo>
                        <a:pt x="49" y="278"/>
                      </a:lnTo>
                      <a:lnTo>
                        <a:pt x="69" y="267"/>
                      </a:lnTo>
                      <a:lnTo>
                        <a:pt x="80" y="245"/>
                      </a:lnTo>
                      <a:lnTo>
                        <a:pt x="91" y="242"/>
                      </a:lnTo>
                      <a:lnTo>
                        <a:pt x="97" y="215"/>
                      </a:lnTo>
                      <a:lnTo>
                        <a:pt x="111" y="211"/>
                      </a:lnTo>
                      <a:lnTo>
                        <a:pt x="121" y="197"/>
                      </a:lnTo>
                      <a:lnTo>
                        <a:pt x="140" y="191"/>
                      </a:lnTo>
                      <a:lnTo>
                        <a:pt x="140" y="178"/>
                      </a:lnTo>
                      <a:lnTo>
                        <a:pt x="149" y="169"/>
                      </a:lnTo>
                      <a:lnTo>
                        <a:pt x="144" y="160"/>
                      </a:lnTo>
                      <a:lnTo>
                        <a:pt x="148" y="153"/>
                      </a:lnTo>
                      <a:lnTo>
                        <a:pt x="166" y="149"/>
                      </a:lnTo>
                      <a:lnTo>
                        <a:pt x="170" y="139"/>
                      </a:lnTo>
                      <a:lnTo>
                        <a:pt x="186" y="138"/>
                      </a:lnTo>
                      <a:lnTo>
                        <a:pt x="192" y="131"/>
                      </a:lnTo>
                      <a:lnTo>
                        <a:pt x="232" y="121"/>
                      </a:lnTo>
                      <a:lnTo>
                        <a:pt x="241" y="108"/>
                      </a:lnTo>
                      <a:lnTo>
                        <a:pt x="275" y="93"/>
                      </a:lnTo>
                      <a:lnTo>
                        <a:pt x="265" y="71"/>
                      </a:lnTo>
                      <a:lnTo>
                        <a:pt x="282" y="66"/>
                      </a:lnTo>
                      <a:lnTo>
                        <a:pt x="277" y="44"/>
                      </a:lnTo>
                      <a:lnTo>
                        <a:pt x="278" y="25"/>
                      </a:lnTo>
                      <a:lnTo>
                        <a:pt x="294" y="20"/>
                      </a:lnTo>
                      <a:lnTo>
                        <a:pt x="301" y="0"/>
                      </a:lnTo>
                      <a:lnTo>
                        <a:pt x="316" y="16"/>
                      </a:lnTo>
                      <a:lnTo>
                        <a:pt x="322" y="47"/>
                      </a:lnTo>
                      <a:lnTo>
                        <a:pt x="308" y="69"/>
                      </a:lnTo>
                      <a:lnTo>
                        <a:pt x="316" y="81"/>
                      </a:lnTo>
                      <a:lnTo>
                        <a:pt x="306" y="95"/>
                      </a:lnTo>
                      <a:lnTo>
                        <a:pt x="316" y="118"/>
                      </a:lnTo>
                      <a:lnTo>
                        <a:pt x="323" y="120"/>
                      </a:lnTo>
                      <a:lnTo>
                        <a:pt x="348" y="116"/>
                      </a:lnTo>
                      <a:lnTo>
                        <a:pt x="366" y="155"/>
                      </a:lnTo>
                      <a:lnTo>
                        <a:pt x="378" y="167"/>
                      </a:lnTo>
                      <a:lnTo>
                        <a:pt x="392" y="171"/>
                      </a:lnTo>
                      <a:lnTo>
                        <a:pt x="412" y="167"/>
                      </a:lnTo>
                      <a:lnTo>
                        <a:pt x="420" y="156"/>
                      </a:lnTo>
                      <a:lnTo>
                        <a:pt x="413" y="113"/>
                      </a:lnTo>
                      <a:lnTo>
                        <a:pt x="418" y="93"/>
                      </a:lnTo>
                      <a:lnTo>
                        <a:pt x="441" y="75"/>
                      </a:lnTo>
                      <a:lnTo>
                        <a:pt x="458" y="90"/>
                      </a:lnTo>
                      <a:lnTo>
                        <a:pt x="475" y="95"/>
                      </a:lnTo>
                      <a:lnTo>
                        <a:pt x="482" y="111"/>
                      </a:lnTo>
                      <a:lnTo>
                        <a:pt x="563" y="98"/>
                      </a:lnTo>
                      <a:close/>
                    </a:path>
                  </a:pathLst>
                </a:custGeom>
                <a:grpFill/>
                <a:ln w="1588">
                  <a:solidFill>
                    <a:srgbClr val="000000"/>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143" name="Freeform 373">
                  <a:extLst>
                    <a:ext uri="{FF2B5EF4-FFF2-40B4-BE49-F238E27FC236}">
                      <a16:creationId xmlns:a16="http://schemas.microsoft.com/office/drawing/2014/main" id="{EDA63D37-AD6C-48C0-8742-6FEAA7506DC0}"/>
                    </a:ext>
                  </a:extLst>
                </p:cNvPr>
                <p:cNvSpPr>
                  <a:spLocks/>
                </p:cNvSpPr>
                <p:nvPr/>
              </p:nvSpPr>
              <p:spPr bwMode="auto">
                <a:xfrm>
                  <a:off x="4405" y="2243"/>
                  <a:ext cx="183" cy="167"/>
                </a:xfrm>
                <a:custGeom>
                  <a:avLst/>
                  <a:gdLst>
                    <a:gd name="T0" fmla="*/ 171 w 483"/>
                    <a:gd name="T1" fmla="*/ 351 h 378"/>
                    <a:gd name="T2" fmla="*/ 259 w 483"/>
                    <a:gd name="T3" fmla="*/ 292 h 378"/>
                    <a:gd name="T4" fmla="*/ 339 w 483"/>
                    <a:gd name="T5" fmla="*/ 291 h 378"/>
                    <a:gd name="T6" fmla="*/ 393 w 483"/>
                    <a:gd name="T7" fmla="*/ 312 h 378"/>
                    <a:gd name="T8" fmla="*/ 463 w 483"/>
                    <a:gd name="T9" fmla="*/ 311 h 378"/>
                    <a:gd name="T10" fmla="*/ 483 w 483"/>
                    <a:gd name="T11" fmla="*/ 311 h 378"/>
                    <a:gd name="T12" fmla="*/ 462 w 483"/>
                    <a:gd name="T13" fmla="*/ 287 h 378"/>
                    <a:gd name="T14" fmla="*/ 427 w 483"/>
                    <a:gd name="T15" fmla="*/ 278 h 378"/>
                    <a:gd name="T16" fmla="*/ 356 w 483"/>
                    <a:gd name="T17" fmla="*/ 234 h 378"/>
                    <a:gd name="T18" fmla="*/ 385 w 483"/>
                    <a:gd name="T19" fmla="*/ 204 h 378"/>
                    <a:gd name="T20" fmla="*/ 400 w 483"/>
                    <a:gd name="T21" fmla="*/ 173 h 378"/>
                    <a:gd name="T22" fmla="*/ 384 w 483"/>
                    <a:gd name="T23" fmla="*/ 165 h 378"/>
                    <a:gd name="T24" fmla="*/ 363 w 483"/>
                    <a:gd name="T25" fmla="*/ 117 h 378"/>
                    <a:gd name="T26" fmla="*/ 369 w 483"/>
                    <a:gd name="T27" fmla="*/ 94 h 378"/>
                    <a:gd name="T28" fmla="*/ 375 w 483"/>
                    <a:gd name="T29" fmla="*/ 56 h 378"/>
                    <a:gd name="T30" fmla="*/ 309 w 483"/>
                    <a:gd name="T31" fmla="*/ 40 h 378"/>
                    <a:gd name="T32" fmla="*/ 265 w 483"/>
                    <a:gd name="T33" fmla="*/ 0 h 378"/>
                    <a:gd name="T34" fmla="*/ 252 w 483"/>
                    <a:gd name="T35" fmla="*/ 20 h 378"/>
                    <a:gd name="T36" fmla="*/ 219 w 483"/>
                    <a:gd name="T37" fmla="*/ 56 h 378"/>
                    <a:gd name="T38" fmla="*/ 188 w 483"/>
                    <a:gd name="T39" fmla="*/ 81 h 378"/>
                    <a:gd name="T40" fmla="*/ 156 w 483"/>
                    <a:gd name="T41" fmla="*/ 102 h 378"/>
                    <a:gd name="T42" fmla="*/ 129 w 483"/>
                    <a:gd name="T43" fmla="*/ 106 h 378"/>
                    <a:gd name="T44" fmla="*/ 40 w 483"/>
                    <a:gd name="T45" fmla="*/ 131 h 378"/>
                    <a:gd name="T46" fmla="*/ 20 w 483"/>
                    <a:gd name="T47" fmla="*/ 146 h 378"/>
                    <a:gd name="T48" fmla="*/ 0 w 483"/>
                    <a:gd name="T49" fmla="*/ 196 h 378"/>
                    <a:gd name="T50" fmla="*/ 22 w 483"/>
                    <a:gd name="T51" fmla="*/ 231 h 378"/>
                    <a:gd name="T52" fmla="*/ 80 w 483"/>
                    <a:gd name="T53" fmla="*/ 223 h 378"/>
                    <a:gd name="T54" fmla="*/ 94 w 483"/>
                    <a:gd name="T55" fmla="*/ 269 h 378"/>
                    <a:gd name="T56" fmla="*/ 81 w 483"/>
                    <a:gd name="T57" fmla="*/ 290 h 378"/>
                    <a:gd name="T58" fmla="*/ 88 w 483"/>
                    <a:gd name="T59" fmla="*/ 311 h 378"/>
                    <a:gd name="T60" fmla="*/ 60 w 483"/>
                    <a:gd name="T61" fmla="*/ 316 h 378"/>
                    <a:gd name="T62" fmla="*/ 74 w 483"/>
                    <a:gd name="T63" fmla="*/ 327 h 378"/>
                    <a:gd name="T64" fmla="*/ 94 w 483"/>
                    <a:gd name="T65" fmla="*/ 367 h 378"/>
                    <a:gd name="T66" fmla="*/ 129 w 483"/>
                    <a:gd name="T67" fmla="*/ 364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3" h="378">
                      <a:moveTo>
                        <a:pt x="155" y="366"/>
                      </a:moveTo>
                      <a:lnTo>
                        <a:pt x="171" y="351"/>
                      </a:lnTo>
                      <a:lnTo>
                        <a:pt x="249" y="327"/>
                      </a:lnTo>
                      <a:lnTo>
                        <a:pt x="259" y="292"/>
                      </a:lnTo>
                      <a:lnTo>
                        <a:pt x="282" y="279"/>
                      </a:lnTo>
                      <a:lnTo>
                        <a:pt x="339" y="291"/>
                      </a:lnTo>
                      <a:lnTo>
                        <a:pt x="368" y="290"/>
                      </a:lnTo>
                      <a:lnTo>
                        <a:pt x="393" y="312"/>
                      </a:lnTo>
                      <a:lnTo>
                        <a:pt x="438" y="302"/>
                      </a:lnTo>
                      <a:lnTo>
                        <a:pt x="463" y="311"/>
                      </a:lnTo>
                      <a:lnTo>
                        <a:pt x="475" y="306"/>
                      </a:lnTo>
                      <a:lnTo>
                        <a:pt x="483" y="311"/>
                      </a:lnTo>
                      <a:lnTo>
                        <a:pt x="477" y="296"/>
                      </a:lnTo>
                      <a:lnTo>
                        <a:pt x="462" y="287"/>
                      </a:lnTo>
                      <a:lnTo>
                        <a:pt x="438" y="287"/>
                      </a:lnTo>
                      <a:lnTo>
                        <a:pt x="427" y="278"/>
                      </a:lnTo>
                      <a:lnTo>
                        <a:pt x="398" y="271"/>
                      </a:lnTo>
                      <a:lnTo>
                        <a:pt x="356" y="234"/>
                      </a:lnTo>
                      <a:lnTo>
                        <a:pt x="356" y="224"/>
                      </a:lnTo>
                      <a:lnTo>
                        <a:pt x="385" y="204"/>
                      </a:lnTo>
                      <a:lnTo>
                        <a:pt x="392" y="190"/>
                      </a:lnTo>
                      <a:lnTo>
                        <a:pt x="400" y="173"/>
                      </a:lnTo>
                      <a:lnTo>
                        <a:pt x="398" y="162"/>
                      </a:lnTo>
                      <a:lnTo>
                        <a:pt x="384" y="165"/>
                      </a:lnTo>
                      <a:lnTo>
                        <a:pt x="349" y="146"/>
                      </a:lnTo>
                      <a:lnTo>
                        <a:pt x="363" y="117"/>
                      </a:lnTo>
                      <a:lnTo>
                        <a:pt x="361" y="106"/>
                      </a:lnTo>
                      <a:lnTo>
                        <a:pt x="369" y="94"/>
                      </a:lnTo>
                      <a:lnTo>
                        <a:pt x="359" y="70"/>
                      </a:lnTo>
                      <a:lnTo>
                        <a:pt x="375" y="56"/>
                      </a:lnTo>
                      <a:lnTo>
                        <a:pt x="317" y="47"/>
                      </a:lnTo>
                      <a:lnTo>
                        <a:pt x="309" y="40"/>
                      </a:lnTo>
                      <a:lnTo>
                        <a:pt x="288" y="34"/>
                      </a:lnTo>
                      <a:lnTo>
                        <a:pt x="265" y="0"/>
                      </a:lnTo>
                      <a:lnTo>
                        <a:pt x="257" y="3"/>
                      </a:lnTo>
                      <a:lnTo>
                        <a:pt x="252" y="20"/>
                      </a:lnTo>
                      <a:lnTo>
                        <a:pt x="213" y="26"/>
                      </a:lnTo>
                      <a:lnTo>
                        <a:pt x="219" y="56"/>
                      </a:lnTo>
                      <a:lnTo>
                        <a:pt x="196" y="56"/>
                      </a:lnTo>
                      <a:lnTo>
                        <a:pt x="188" y="81"/>
                      </a:lnTo>
                      <a:lnTo>
                        <a:pt x="159" y="90"/>
                      </a:lnTo>
                      <a:lnTo>
                        <a:pt x="156" y="102"/>
                      </a:lnTo>
                      <a:lnTo>
                        <a:pt x="138" y="108"/>
                      </a:lnTo>
                      <a:lnTo>
                        <a:pt x="129" y="106"/>
                      </a:lnTo>
                      <a:lnTo>
                        <a:pt x="104" y="112"/>
                      </a:lnTo>
                      <a:lnTo>
                        <a:pt x="40" y="131"/>
                      </a:lnTo>
                      <a:lnTo>
                        <a:pt x="37" y="142"/>
                      </a:lnTo>
                      <a:lnTo>
                        <a:pt x="20" y="146"/>
                      </a:lnTo>
                      <a:lnTo>
                        <a:pt x="1" y="173"/>
                      </a:lnTo>
                      <a:lnTo>
                        <a:pt x="0" y="196"/>
                      </a:lnTo>
                      <a:lnTo>
                        <a:pt x="6" y="223"/>
                      </a:lnTo>
                      <a:lnTo>
                        <a:pt x="22" y="231"/>
                      </a:lnTo>
                      <a:lnTo>
                        <a:pt x="34" y="228"/>
                      </a:lnTo>
                      <a:lnTo>
                        <a:pt x="80" y="223"/>
                      </a:lnTo>
                      <a:lnTo>
                        <a:pt x="94" y="234"/>
                      </a:lnTo>
                      <a:lnTo>
                        <a:pt x="94" y="269"/>
                      </a:lnTo>
                      <a:lnTo>
                        <a:pt x="81" y="277"/>
                      </a:lnTo>
                      <a:lnTo>
                        <a:pt x="81" y="290"/>
                      </a:lnTo>
                      <a:lnTo>
                        <a:pt x="94" y="300"/>
                      </a:lnTo>
                      <a:lnTo>
                        <a:pt x="88" y="311"/>
                      </a:lnTo>
                      <a:lnTo>
                        <a:pt x="82" y="316"/>
                      </a:lnTo>
                      <a:lnTo>
                        <a:pt x="60" y="316"/>
                      </a:lnTo>
                      <a:lnTo>
                        <a:pt x="60" y="320"/>
                      </a:lnTo>
                      <a:lnTo>
                        <a:pt x="74" y="327"/>
                      </a:lnTo>
                      <a:lnTo>
                        <a:pt x="92" y="330"/>
                      </a:lnTo>
                      <a:lnTo>
                        <a:pt x="94" y="367"/>
                      </a:lnTo>
                      <a:lnTo>
                        <a:pt x="114" y="378"/>
                      </a:lnTo>
                      <a:lnTo>
                        <a:pt x="129" y="364"/>
                      </a:lnTo>
                      <a:lnTo>
                        <a:pt x="155" y="366"/>
                      </a:lnTo>
                      <a:close/>
                    </a:path>
                  </a:pathLst>
                </a:custGeom>
                <a:grpFill/>
                <a:ln w="1588">
                  <a:solidFill>
                    <a:srgbClr val="000000"/>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144" name="Freeform 374">
                  <a:extLst>
                    <a:ext uri="{FF2B5EF4-FFF2-40B4-BE49-F238E27FC236}">
                      <a16:creationId xmlns:a16="http://schemas.microsoft.com/office/drawing/2014/main" id="{E5549F2E-03DA-47B8-A327-320DCD70B92D}"/>
                    </a:ext>
                  </a:extLst>
                </p:cNvPr>
                <p:cNvSpPr>
                  <a:spLocks/>
                </p:cNvSpPr>
                <p:nvPr/>
              </p:nvSpPr>
              <p:spPr bwMode="auto">
                <a:xfrm>
                  <a:off x="4479" y="2461"/>
                  <a:ext cx="121" cy="86"/>
                </a:xfrm>
                <a:custGeom>
                  <a:avLst/>
                  <a:gdLst>
                    <a:gd name="T0" fmla="*/ 266 w 320"/>
                    <a:gd name="T1" fmla="*/ 185 h 196"/>
                    <a:gd name="T2" fmla="*/ 267 w 320"/>
                    <a:gd name="T3" fmla="*/ 192 h 196"/>
                    <a:gd name="T4" fmla="*/ 281 w 320"/>
                    <a:gd name="T5" fmla="*/ 192 h 196"/>
                    <a:gd name="T6" fmla="*/ 283 w 320"/>
                    <a:gd name="T7" fmla="*/ 175 h 196"/>
                    <a:gd name="T8" fmla="*/ 303 w 320"/>
                    <a:gd name="T9" fmla="*/ 168 h 196"/>
                    <a:gd name="T10" fmla="*/ 303 w 320"/>
                    <a:gd name="T11" fmla="*/ 146 h 196"/>
                    <a:gd name="T12" fmla="*/ 287 w 320"/>
                    <a:gd name="T13" fmla="*/ 144 h 196"/>
                    <a:gd name="T14" fmla="*/ 281 w 320"/>
                    <a:gd name="T15" fmla="*/ 137 h 196"/>
                    <a:gd name="T16" fmla="*/ 274 w 320"/>
                    <a:gd name="T17" fmla="*/ 137 h 196"/>
                    <a:gd name="T18" fmla="*/ 274 w 320"/>
                    <a:gd name="T19" fmla="*/ 122 h 196"/>
                    <a:gd name="T20" fmla="*/ 266 w 320"/>
                    <a:gd name="T21" fmla="*/ 105 h 196"/>
                    <a:gd name="T22" fmla="*/ 287 w 320"/>
                    <a:gd name="T23" fmla="*/ 93 h 196"/>
                    <a:gd name="T24" fmla="*/ 274 w 320"/>
                    <a:gd name="T25" fmla="*/ 78 h 196"/>
                    <a:gd name="T26" fmla="*/ 307 w 320"/>
                    <a:gd name="T27" fmla="*/ 68 h 196"/>
                    <a:gd name="T28" fmla="*/ 320 w 320"/>
                    <a:gd name="T29" fmla="*/ 52 h 196"/>
                    <a:gd name="T30" fmla="*/ 285 w 320"/>
                    <a:gd name="T31" fmla="*/ 42 h 196"/>
                    <a:gd name="T32" fmla="*/ 241 w 320"/>
                    <a:gd name="T33" fmla="*/ 16 h 196"/>
                    <a:gd name="T34" fmla="*/ 214 w 320"/>
                    <a:gd name="T35" fmla="*/ 29 h 196"/>
                    <a:gd name="T36" fmla="*/ 205 w 320"/>
                    <a:gd name="T37" fmla="*/ 22 h 196"/>
                    <a:gd name="T38" fmla="*/ 203 w 320"/>
                    <a:gd name="T39" fmla="*/ 28 h 196"/>
                    <a:gd name="T40" fmla="*/ 220 w 320"/>
                    <a:gd name="T41" fmla="*/ 37 h 196"/>
                    <a:gd name="T42" fmla="*/ 220 w 320"/>
                    <a:gd name="T43" fmla="*/ 44 h 196"/>
                    <a:gd name="T44" fmla="*/ 204 w 320"/>
                    <a:gd name="T45" fmla="*/ 37 h 196"/>
                    <a:gd name="T46" fmla="*/ 212 w 320"/>
                    <a:gd name="T47" fmla="*/ 65 h 196"/>
                    <a:gd name="T48" fmla="*/ 179 w 320"/>
                    <a:gd name="T49" fmla="*/ 31 h 196"/>
                    <a:gd name="T50" fmla="*/ 144 w 320"/>
                    <a:gd name="T51" fmla="*/ 28 h 196"/>
                    <a:gd name="T52" fmla="*/ 129 w 320"/>
                    <a:gd name="T53" fmla="*/ 31 h 196"/>
                    <a:gd name="T54" fmla="*/ 94 w 320"/>
                    <a:gd name="T55" fmla="*/ 5 h 196"/>
                    <a:gd name="T56" fmla="*/ 77 w 320"/>
                    <a:gd name="T57" fmla="*/ 0 h 196"/>
                    <a:gd name="T58" fmla="*/ 79 w 320"/>
                    <a:gd name="T59" fmla="*/ 37 h 196"/>
                    <a:gd name="T60" fmla="*/ 74 w 320"/>
                    <a:gd name="T61" fmla="*/ 53 h 196"/>
                    <a:gd name="T62" fmla="*/ 46 w 320"/>
                    <a:gd name="T63" fmla="*/ 58 h 196"/>
                    <a:gd name="T64" fmla="*/ 25 w 320"/>
                    <a:gd name="T65" fmla="*/ 72 h 196"/>
                    <a:gd name="T66" fmla="*/ 1 w 320"/>
                    <a:gd name="T67" fmla="*/ 81 h 196"/>
                    <a:gd name="T68" fmla="*/ 0 w 320"/>
                    <a:gd name="T69" fmla="*/ 99 h 196"/>
                    <a:gd name="T70" fmla="*/ 5 w 320"/>
                    <a:gd name="T71" fmla="*/ 101 h 196"/>
                    <a:gd name="T72" fmla="*/ 17 w 320"/>
                    <a:gd name="T73" fmla="*/ 99 h 196"/>
                    <a:gd name="T74" fmla="*/ 29 w 320"/>
                    <a:gd name="T75" fmla="*/ 104 h 196"/>
                    <a:gd name="T76" fmla="*/ 29 w 320"/>
                    <a:gd name="T77" fmla="*/ 129 h 196"/>
                    <a:gd name="T78" fmla="*/ 14 w 320"/>
                    <a:gd name="T79" fmla="*/ 151 h 196"/>
                    <a:gd name="T80" fmla="*/ 24 w 320"/>
                    <a:gd name="T81" fmla="*/ 169 h 196"/>
                    <a:gd name="T82" fmla="*/ 46 w 320"/>
                    <a:gd name="T83" fmla="*/ 192 h 196"/>
                    <a:gd name="T84" fmla="*/ 68 w 320"/>
                    <a:gd name="T85" fmla="*/ 196 h 196"/>
                    <a:gd name="T86" fmla="*/ 89 w 320"/>
                    <a:gd name="T87" fmla="*/ 189 h 196"/>
                    <a:gd name="T88" fmla="*/ 86 w 320"/>
                    <a:gd name="T89" fmla="*/ 161 h 196"/>
                    <a:gd name="T90" fmla="*/ 92 w 320"/>
                    <a:gd name="T91" fmla="*/ 151 h 196"/>
                    <a:gd name="T92" fmla="*/ 145 w 320"/>
                    <a:gd name="T93" fmla="*/ 133 h 196"/>
                    <a:gd name="T94" fmla="*/ 175 w 320"/>
                    <a:gd name="T95" fmla="*/ 133 h 196"/>
                    <a:gd name="T96" fmla="*/ 237 w 320"/>
                    <a:gd name="T97" fmla="*/ 137 h 196"/>
                    <a:gd name="T98" fmla="*/ 257 w 320"/>
                    <a:gd name="T99" fmla="*/ 166 h 196"/>
                    <a:gd name="T100" fmla="*/ 255 w 320"/>
                    <a:gd name="T101" fmla="*/ 173 h 196"/>
                    <a:gd name="T102" fmla="*/ 266 w 320"/>
                    <a:gd name="T103" fmla="*/ 185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0" h="196">
                      <a:moveTo>
                        <a:pt x="266" y="185"/>
                      </a:moveTo>
                      <a:lnTo>
                        <a:pt x="267" y="192"/>
                      </a:lnTo>
                      <a:lnTo>
                        <a:pt x="281" y="192"/>
                      </a:lnTo>
                      <a:lnTo>
                        <a:pt x="283" y="175"/>
                      </a:lnTo>
                      <a:lnTo>
                        <a:pt x="303" y="168"/>
                      </a:lnTo>
                      <a:lnTo>
                        <a:pt x="303" y="146"/>
                      </a:lnTo>
                      <a:lnTo>
                        <a:pt x="287" y="144"/>
                      </a:lnTo>
                      <a:lnTo>
                        <a:pt x="281" y="137"/>
                      </a:lnTo>
                      <a:lnTo>
                        <a:pt x="274" y="137"/>
                      </a:lnTo>
                      <a:lnTo>
                        <a:pt x="274" y="122"/>
                      </a:lnTo>
                      <a:lnTo>
                        <a:pt x="266" y="105"/>
                      </a:lnTo>
                      <a:lnTo>
                        <a:pt x="287" y="93"/>
                      </a:lnTo>
                      <a:lnTo>
                        <a:pt x="274" y="78"/>
                      </a:lnTo>
                      <a:lnTo>
                        <a:pt x="307" y="68"/>
                      </a:lnTo>
                      <a:lnTo>
                        <a:pt x="320" y="52"/>
                      </a:lnTo>
                      <a:lnTo>
                        <a:pt x="285" y="42"/>
                      </a:lnTo>
                      <a:lnTo>
                        <a:pt x="241" y="16"/>
                      </a:lnTo>
                      <a:lnTo>
                        <a:pt x="214" y="29"/>
                      </a:lnTo>
                      <a:lnTo>
                        <a:pt x="205" y="22"/>
                      </a:lnTo>
                      <a:lnTo>
                        <a:pt x="203" y="28"/>
                      </a:lnTo>
                      <a:lnTo>
                        <a:pt x="220" y="37"/>
                      </a:lnTo>
                      <a:lnTo>
                        <a:pt x="220" y="44"/>
                      </a:lnTo>
                      <a:lnTo>
                        <a:pt x="204" y="37"/>
                      </a:lnTo>
                      <a:lnTo>
                        <a:pt x="212" y="65"/>
                      </a:lnTo>
                      <a:lnTo>
                        <a:pt x="179" y="31"/>
                      </a:lnTo>
                      <a:lnTo>
                        <a:pt x="144" y="28"/>
                      </a:lnTo>
                      <a:lnTo>
                        <a:pt x="129" y="31"/>
                      </a:lnTo>
                      <a:lnTo>
                        <a:pt x="94" y="5"/>
                      </a:lnTo>
                      <a:lnTo>
                        <a:pt x="77" y="0"/>
                      </a:lnTo>
                      <a:lnTo>
                        <a:pt x="79" y="37"/>
                      </a:lnTo>
                      <a:lnTo>
                        <a:pt x="74" y="53"/>
                      </a:lnTo>
                      <a:lnTo>
                        <a:pt x="46" y="58"/>
                      </a:lnTo>
                      <a:lnTo>
                        <a:pt x="25" y="72"/>
                      </a:lnTo>
                      <a:lnTo>
                        <a:pt x="1" y="81"/>
                      </a:lnTo>
                      <a:lnTo>
                        <a:pt x="0" y="99"/>
                      </a:lnTo>
                      <a:lnTo>
                        <a:pt x="5" y="101"/>
                      </a:lnTo>
                      <a:lnTo>
                        <a:pt x="17" y="99"/>
                      </a:lnTo>
                      <a:lnTo>
                        <a:pt x="29" y="104"/>
                      </a:lnTo>
                      <a:lnTo>
                        <a:pt x="29" y="129"/>
                      </a:lnTo>
                      <a:lnTo>
                        <a:pt x="14" y="151"/>
                      </a:lnTo>
                      <a:lnTo>
                        <a:pt x="24" y="169"/>
                      </a:lnTo>
                      <a:lnTo>
                        <a:pt x="46" y="192"/>
                      </a:lnTo>
                      <a:lnTo>
                        <a:pt x="68" y="196"/>
                      </a:lnTo>
                      <a:lnTo>
                        <a:pt x="89" y="189"/>
                      </a:lnTo>
                      <a:lnTo>
                        <a:pt x="86" y="161"/>
                      </a:lnTo>
                      <a:lnTo>
                        <a:pt x="92" y="151"/>
                      </a:lnTo>
                      <a:lnTo>
                        <a:pt x="145" y="133"/>
                      </a:lnTo>
                      <a:lnTo>
                        <a:pt x="175" y="133"/>
                      </a:lnTo>
                      <a:lnTo>
                        <a:pt x="237" y="137"/>
                      </a:lnTo>
                      <a:lnTo>
                        <a:pt x="257" y="166"/>
                      </a:lnTo>
                      <a:lnTo>
                        <a:pt x="255" y="173"/>
                      </a:lnTo>
                      <a:lnTo>
                        <a:pt x="266" y="185"/>
                      </a:lnTo>
                      <a:close/>
                    </a:path>
                  </a:pathLst>
                </a:custGeom>
                <a:grpFill/>
                <a:ln w="1588">
                  <a:solidFill>
                    <a:srgbClr val="000000"/>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145" name="Freeform 375">
                  <a:extLst>
                    <a:ext uri="{FF2B5EF4-FFF2-40B4-BE49-F238E27FC236}">
                      <a16:creationId xmlns:a16="http://schemas.microsoft.com/office/drawing/2014/main" id="{46A5B567-D6E5-4F3C-AAEF-5BC51F6301BC}"/>
                    </a:ext>
                  </a:extLst>
                </p:cNvPr>
                <p:cNvSpPr>
                  <a:spLocks/>
                </p:cNvSpPr>
                <p:nvPr/>
              </p:nvSpPr>
              <p:spPr bwMode="auto">
                <a:xfrm>
                  <a:off x="4448" y="2367"/>
                  <a:ext cx="170" cy="82"/>
                </a:xfrm>
                <a:custGeom>
                  <a:avLst/>
                  <a:gdLst>
                    <a:gd name="T0" fmla="*/ 403 w 449"/>
                    <a:gd name="T1" fmla="*/ 168 h 187"/>
                    <a:gd name="T2" fmla="*/ 446 w 449"/>
                    <a:gd name="T3" fmla="*/ 177 h 187"/>
                    <a:gd name="T4" fmla="*/ 449 w 449"/>
                    <a:gd name="T5" fmla="*/ 147 h 187"/>
                    <a:gd name="T6" fmla="*/ 426 w 449"/>
                    <a:gd name="T7" fmla="*/ 122 h 187"/>
                    <a:gd name="T8" fmla="*/ 420 w 449"/>
                    <a:gd name="T9" fmla="*/ 94 h 187"/>
                    <a:gd name="T10" fmla="*/ 402 w 449"/>
                    <a:gd name="T11" fmla="*/ 85 h 187"/>
                    <a:gd name="T12" fmla="*/ 398 w 449"/>
                    <a:gd name="T13" fmla="*/ 72 h 187"/>
                    <a:gd name="T14" fmla="*/ 389 w 449"/>
                    <a:gd name="T15" fmla="*/ 73 h 187"/>
                    <a:gd name="T16" fmla="*/ 379 w 449"/>
                    <a:gd name="T17" fmla="*/ 54 h 187"/>
                    <a:gd name="T18" fmla="*/ 369 w 449"/>
                    <a:gd name="T19" fmla="*/ 32 h 187"/>
                    <a:gd name="T20" fmla="*/ 361 w 449"/>
                    <a:gd name="T21" fmla="*/ 27 h 187"/>
                    <a:gd name="T22" fmla="*/ 349 w 449"/>
                    <a:gd name="T23" fmla="*/ 32 h 187"/>
                    <a:gd name="T24" fmla="*/ 324 w 449"/>
                    <a:gd name="T25" fmla="*/ 23 h 187"/>
                    <a:gd name="T26" fmla="*/ 279 w 449"/>
                    <a:gd name="T27" fmla="*/ 33 h 187"/>
                    <a:gd name="T28" fmla="*/ 254 w 449"/>
                    <a:gd name="T29" fmla="*/ 11 h 187"/>
                    <a:gd name="T30" fmla="*/ 225 w 449"/>
                    <a:gd name="T31" fmla="*/ 12 h 187"/>
                    <a:gd name="T32" fmla="*/ 168 w 449"/>
                    <a:gd name="T33" fmla="*/ 0 h 187"/>
                    <a:gd name="T34" fmla="*/ 145 w 449"/>
                    <a:gd name="T35" fmla="*/ 13 h 187"/>
                    <a:gd name="T36" fmla="*/ 135 w 449"/>
                    <a:gd name="T37" fmla="*/ 48 h 187"/>
                    <a:gd name="T38" fmla="*/ 57 w 449"/>
                    <a:gd name="T39" fmla="*/ 72 h 187"/>
                    <a:gd name="T40" fmla="*/ 41 w 449"/>
                    <a:gd name="T41" fmla="*/ 87 h 187"/>
                    <a:gd name="T42" fmla="*/ 15 w 449"/>
                    <a:gd name="T43" fmla="*/ 85 h 187"/>
                    <a:gd name="T44" fmla="*/ 0 w 449"/>
                    <a:gd name="T45" fmla="*/ 99 h 187"/>
                    <a:gd name="T46" fmla="*/ 12 w 449"/>
                    <a:gd name="T47" fmla="*/ 124 h 187"/>
                    <a:gd name="T48" fmla="*/ 30 w 449"/>
                    <a:gd name="T49" fmla="*/ 131 h 187"/>
                    <a:gd name="T50" fmla="*/ 35 w 449"/>
                    <a:gd name="T51" fmla="*/ 143 h 187"/>
                    <a:gd name="T52" fmla="*/ 83 w 449"/>
                    <a:gd name="T53" fmla="*/ 150 h 187"/>
                    <a:gd name="T54" fmla="*/ 122 w 449"/>
                    <a:gd name="T55" fmla="*/ 133 h 187"/>
                    <a:gd name="T56" fmla="*/ 163 w 449"/>
                    <a:gd name="T57" fmla="*/ 143 h 187"/>
                    <a:gd name="T58" fmla="*/ 204 w 449"/>
                    <a:gd name="T59" fmla="*/ 158 h 187"/>
                    <a:gd name="T60" fmla="*/ 219 w 449"/>
                    <a:gd name="T61" fmla="*/ 155 h 187"/>
                    <a:gd name="T62" fmla="*/ 267 w 449"/>
                    <a:gd name="T63" fmla="*/ 187 h 187"/>
                    <a:gd name="T64" fmla="*/ 305 w 449"/>
                    <a:gd name="T65" fmla="*/ 176 h 187"/>
                    <a:gd name="T66" fmla="*/ 316 w 449"/>
                    <a:gd name="T67" fmla="*/ 168 h 187"/>
                    <a:gd name="T68" fmla="*/ 316 w 449"/>
                    <a:gd name="T69" fmla="*/ 183 h 187"/>
                    <a:gd name="T70" fmla="*/ 345 w 449"/>
                    <a:gd name="T71" fmla="*/ 183 h 187"/>
                    <a:gd name="T72" fmla="*/ 363 w 449"/>
                    <a:gd name="T73" fmla="*/ 168 h 187"/>
                    <a:gd name="T74" fmla="*/ 397 w 449"/>
                    <a:gd name="T75" fmla="*/ 176 h 187"/>
                    <a:gd name="T76" fmla="*/ 403 w 449"/>
                    <a:gd name="T77" fmla="*/ 16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9" h="187">
                      <a:moveTo>
                        <a:pt x="403" y="168"/>
                      </a:moveTo>
                      <a:lnTo>
                        <a:pt x="446" y="177"/>
                      </a:lnTo>
                      <a:lnTo>
                        <a:pt x="449" y="147"/>
                      </a:lnTo>
                      <a:lnTo>
                        <a:pt x="426" y="122"/>
                      </a:lnTo>
                      <a:lnTo>
                        <a:pt x="420" y="94"/>
                      </a:lnTo>
                      <a:lnTo>
                        <a:pt x="402" y="85"/>
                      </a:lnTo>
                      <a:lnTo>
                        <a:pt x="398" y="72"/>
                      </a:lnTo>
                      <a:lnTo>
                        <a:pt x="389" y="73"/>
                      </a:lnTo>
                      <a:lnTo>
                        <a:pt x="379" y="54"/>
                      </a:lnTo>
                      <a:lnTo>
                        <a:pt x="369" y="32"/>
                      </a:lnTo>
                      <a:lnTo>
                        <a:pt x="361" y="27"/>
                      </a:lnTo>
                      <a:lnTo>
                        <a:pt x="349" y="32"/>
                      </a:lnTo>
                      <a:lnTo>
                        <a:pt x="324" y="23"/>
                      </a:lnTo>
                      <a:lnTo>
                        <a:pt x="279" y="33"/>
                      </a:lnTo>
                      <a:lnTo>
                        <a:pt x="254" y="11"/>
                      </a:lnTo>
                      <a:lnTo>
                        <a:pt x="225" y="12"/>
                      </a:lnTo>
                      <a:lnTo>
                        <a:pt x="168" y="0"/>
                      </a:lnTo>
                      <a:lnTo>
                        <a:pt x="145" y="13"/>
                      </a:lnTo>
                      <a:lnTo>
                        <a:pt x="135" y="48"/>
                      </a:lnTo>
                      <a:lnTo>
                        <a:pt x="57" y="72"/>
                      </a:lnTo>
                      <a:lnTo>
                        <a:pt x="41" y="87"/>
                      </a:lnTo>
                      <a:lnTo>
                        <a:pt x="15" y="85"/>
                      </a:lnTo>
                      <a:lnTo>
                        <a:pt x="0" y="99"/>
                      </a:lnTo>
                      <a:lnTo>
                        <a:pt x="12" y="124"/>
                      </a:lnTo>
                      <a:lnTo>
                        <a:pt x="30" y="131"/>
                      </a:lnTo>
                      <a:lnTo>
                        <a:pt x="35" y="143"/>
                      </a:lnTo>
                      <a:lnTo>
                        <a:pt x="83" y="150"/>
                      </a:lnTo>
                      <a:lnTo>
                        <a:pt x="122" y="133"/>
                      </a:lnTo>
                      <a:lnTo>
                        <a:pt x="163" y="143"/>
                      </a:lnTo>
                      <a:lnTo>
                        <a:pt x="204" y="158"/>
                      </a:lnTo>
                      <a:lnTo>
                        <a:pt x="219" y="155"/>
                      </a:lnTo>
                      <a:lnTo>
                        <a:pt x="267" y="187"/>
                      </a:lnTo>
                      <a:lnTo>
                        <a:pt x="305" y="176"/>
                      </a:lnTo>
                      <a:lnTo>
                        <a:pt x="316" y="168"/>
                      </a:lnTo>
                      <a:lnTo>
                        <a:pt x="316" y="183"/>
                      </a:lnTo>
                      <a:lnTo>
                        <a:pt x="345" y="183"/>
                      </a:lnTo>
                      <a:lnTo>
                        <a:pt x="363" y="168"/>
                      </a:lnTo>
                      <a:lnTo>
                        <a:pt x="397" y="176"/>
                      </a:lnTo>
                      <a:lnTo>
                        <a:pt x="403" y="168"/>
                      </a:lnTo>
                      <a:close/>
                    </a:path>
                  </a:pathLst>
                </a:custGeom>
                <a:grpFill/>
                <a:ln w="1588">
                  <a:solidFill>
                    <a:srgbClr val="000000"/>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146" name="Freeform 376">
                  <a:extLst>
                    <a:ext uri="{FF2B5EF4-FFF2-40B4-BE49-F238E27FC236}">
                      <a16:creationId xmlns:a16="http://schemas.microsoft.com/office/drawing/2014/main" id="{9BCB86C8-324B-42F4-98B8-6C269032EEC3}"/>
                    </a:ext>
                  </a:extLst>
                </p:cNvPr>
                <p:cNvSpPr>
                  <a:spLocks/>
                </p:cNvSpPr>
                <p:nvPr/>
              </p:nvSpPr>
              <p:spPr bwMode="auto">
                <a:xfrm>
                  <a:off x="4596" y="2394"/>
                  <a:ext cx="163" cy="192"/>
                </a:xfrm>
                <a:custGeom>
                  <a:avLst/>
                  <a:gdLst>
                    <a:gd name="T0" fmla="*/ 94 w 434"/>
                    <a:gd name="T1" fmla="*/ 145 h 432"/>
                    <a:gd name="T2" fmla="*/ 133 w 434"/>
                    <a:gd name="T3" fmla="*/ 204 h 432"/>
                    <a:gd name="T4" fmla="*/ 117 w 434"/>
                    <a:gd name="T5" fmla="*/ 218 h 432"/>
                    <a:gd name="T6" fmla="*/ 65 w 434"/>
                    <a:gd name="T7" fmla="*/ 233 h 432"/>
                    <a:gd name="T8" fmla="*/ 31 w 434"/>
                    <a:gd name="T9" fmla="*/ 281 h 432"/>
                    <a:gd name="T10" fmla="*/ 53 w 434"/>
                    <a:gd name="T11" fmla="*/ 311 h 432"/>
                    <a:gd name="T12" fmla="*/ 26 w 434"/>
                    <a:gd name="T13" fmla="*/ 332 h 432"/>
                    <a:gd name="T14" fmla="*/ 31 w 434"/>
                    <a:gd name="T15" fmla="*/ 366 h 432"/>
                    <a:gd name="T16" fmla="*/ 0 w 434"/>
                    <a:gd name="T17" fmla="*/ 405 h 432"/>
                    <a:gd name="T18" fmla="*/ 42 w 434"/>
                    <a:gd name="T19" fmla="*/ 432 h 432"/>
                    <a:gd name="T20" fmla="*/ 86 w 434"/>
                    <a:gd name="T21" fmla="*/ 419 h 432"/>
                    <a:gd name="T22" fmla="*/ 130 w 434"/>
                    <a:gd name="T23" fmla="*/ 375 h 432"/>
                    <a:gd name="T24" fmla="*/ 170 w 434"/>
                    <a:gd name="T25" fmla="*/ 351 h 432"/>
                    <a:gd name="T26" fmla="*/ 220 w 434"/>
                    <a:gd name="T27" fmla="*/ 340 h 432"/>
                    <a:gd name="T28" fmla="*/ 232 w 434"/>
                    <a:gd name="T29" fmla="*/ 332 h 432"/>
                    <a:gd name="T30" fmla="*/ 254 w 434"/>
                    <a:gd name="T31" fmla="*/ 317 h 432"/>
                    <a:gd name="T32" fmla="*/ 249 w 434"/>
                    <a:gd name="T33" fmla="*/ 272 h 432"/>
                    <a:gd name="T34" fmla="*/ 296 w 434"/>
                    <a:gd name="T35" fmla="*/ 182 h 432"/>
                    <a:gd name="T36" fmla="*/ 392 w 434"/>
                    <a:gd name="T37" fmla="*/ 152 h 432"/>
                    <a:gd name="T38" fmla="*/ 434 w 434"/>
                    <a:gd name="T39" fmla="*/ 147 h 432"/>
                    <a:gd name="T40" fmla="*/ 415 w 434"/>
                    <a:gd name="T41" fmla="*/ 134 h 432"/>
                    <a:gd name="T42" fmla="*/ 362 w 434"/>
                    <a:gd name="T43" fmla="*/ 95 h 432"/>
                    <a:gd name="T44" fmla="*/ 325 w 434"/>
                    <a:gd name="T45" fmla="*/ 83 h 432"/>
                    <a:gd name="T46" fmla="*/ 325 w 434"/>
                    <a:gd name="T47" fmla="*/ 75 h 432"/>
                    <a:gd name="T48" fmla="*/ 289 w 434"/>
                    <a:gd name="T49" fmla="*/ 65 h 432"/>
                    <a:gd name="T50" fmla="*/ 222 w 434"/>
                    <a:gd name="T51" fmla="*/ 79 h 432"/>
                    <a:gd name="T52" fmla="*/ 141 w 434"/>
                    <a:gd name="T53" fmla="*/ 79 h 432"/>
                    <a:gd name="T54" fmla="*/ 74 w 434"/>
                    <a:gd name="T55" fmla="*/ 53 h 432"/>
                    <a:gd name="T56" fmla="*/ 16 w 434"/>
                    <a:gd name="T57" fmla="*/ 0 h 432"/>
                    <a:gd name="T58" fmla="*/ 13 w 434"/>
                    <a:gd name="T59" fmla="*/ 21 h 432"/>
                    <a:gd name="T60" fmla="*/ 37 w 434"/>
                    <a:gd name="T61" fmla="*/ 58 h 432"/>
                    <a:gd name="T62" fmla="*/ 57 w 434"/>
                    <a:gd name="T63" fmla="*/ 113 h 432"/>
                    <a:gd name="T64" fmla="*/ 65 w 434"/>
                    <a:gd name="T65" fmla="*/ 145 h 432"/>
                    <a:gd name="T66" fmla="*/ 57 w 434"/>
                    <a:gd name="T67" fmla="*/ 164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4" h="432">
                      <a:moveTo>
                        <a:pt x="57" y="164"/>
                      </a:moveTo>
                      <a:lnTo>
                        <a:pt x="94" y="145"/>
                      </a:lnTo>
                      <a:lnTo>
                        <a:pt x="146" y="186"/>
                      </a:lnTo>
                      <a:lnTo>
                        <a:pt x="133" y="204"/>
                      </a:lnTo>
                      <a:lnTo>
                        <a:pt x="130" y="204"/>
                      </a:lnTo>
                      <a:lnTo>
                        <a:pt x="117" y="218"/>
                      </a:lnTo>
                      <a:lnTo>
                        <a:pt x="108" y="229"/>
                      </a:lnTo>
                      <a:lnTo>
                        <a:pt x="65" y="233"/>
                      </a:lnTo>
                      <a:lnTo>
                        <a:pt x="65" y="266"/>
                      </a:lnTo>
                      <a:lnTo>
                        <a:pt x="31" y="281"/>
                      </a:lnTo>
                      <a:lnTo>
                        <a:pt x="42" y="285"/>
                      </a:lnTo>
                      <a:lnTo>
                        <a:pt x="53" y="311"/>
                      </a:lnTo>
                      <a:lnTo>
                        <a:pt x="37" y="316"/>
                      </a:lnTo>
                      <a:lnTo>
                        <a:pt x="26" y="332"/>
                      </a:lnTo>
                      <a:lnTo>
                        <a:pt x="38" y="358"/>
                      </a:lnTo>
                      <a:lnTo>
                        <a:pt x="31" y="366"/>
                      </a:lnTo>
                      <a:lnTo>
                        <a:pt x="39" y="393"/>
                      </a:lnTo>
                      <a:lnTo>
                        <a:pt x="0" y="405"/>
                      </a:lnTo>
                      <a:lnTo>
                        <a:pt x="20" y="414"/>
                      </a:lnTo>
                      <a:lnTo>
                        <a:pt x="42" y="432"/>
                      </a:lnTo>
                      <a:lnTo>
                        <a:pt x="75" y="424"/>
                      </a:lnTo>
                      <a:lnTo>
                        <a:pt x="86" y="419"/>
                      </a:lnTo>
                      <a:lnTo>
                        <a:pt x="94" y="391"/>
                      </a:lnTo>
                      <a:lnTo>
                        <a:pt x="130" y="375"/>
                      </a:lnTo>
                      <a:lnTo>
                        <a:pt x="133" y="358"/>
                      </a:lnTo>
                      <a:lnTo>
                        <a:pt x="170" y="351"/>
                      </a:lnTo>
                      <a:lnTo>
                        <a:pt x="182" y="358"/>
                      </a:lnTo>
                      <a:lnTo>
                        <a:pt x="220" y="340"/>
                      </a:lnTo>
                      <a:lnTo>
                        <a:pt x="227" y="345"/>
                      </a:lnTo>
                      <a:lnTo>
                        <a:pt x="232" y="332"/>
                      </a:lnTo>
                      <a:lnTo>
                        <a:pt x="247" y="331"/>
                      </a:lnTo>
                      <a:lnTo>
                        <a:pt x="254" y="317"/>
                      </a:lnTo>
                      <a:lnTo>
                        <a:pt x="261" y="281"/>
                      </a:lnTo>
                      <a:lnTo>
                        <a:pt x="249" y="272"/>
                      </a:lnTo>
                      <a:lnTo>
                        <a:pt x="249" y="231"/>
                      </a:lnTo>
                      <a:lnTo>
                        <a:pt x="296" y="182"/>
                      </a:lnTo>
                      <a:lnTo>
                        <a:pt x="370" y="147"/>
                      </a:lnTo>
                      <a:lnTo>
                        <a:pt x="392" y="152"/>
                      </a:lnTo>
                      <a:lnTo>
                        <a:pt x="415" y="145"/>
                      </a:lnTo>
                      <a:lnTo>
                        <a:pt x="434" y="147"/>
                      </a:lnTo>
                      <a:lnTo>
                        <a:pt x="431" y="131"/>
                      </a:lnTo>
                      <a:lnTo>
                        <a:pt x="415" y="134"/>
                      </a:lnTo>
                      <a:lnTo>
                        <a:pt x="382" y="119"/>
                      </a:lnTo>
                      <a:lnTo>
                        <a:pt x="362" y="95"/>
                      </a:lnTo>
                      <a:lnTo>
                        <a:pt x="327" y="86"/>
                      </a:lnTo>
                      <a:lnTo>
                        <a:pt x="325" y="83"/>
                      </a:lnTo>
                      <a:lnTo>
                        <a:pt x="331" y="83"/>
                      </a:lnTo>
                      <a:lnTo>
                        <a:pt x="325" y="75"/>
                      </a:lnTo>
                      <a:lnTo>
                        <a:pt x="298" y="56"/>
                      </a:lnTo>
                      <a:lnTo>
                        <a:pt x="289" y="65"/>
                      </a:lnTo>
                      <a:lnTo>
                        <a:pt x="249" y="67"/>
                      </a:lnTo>
                      <a:lnTo>
                        <a:pt x="222" y="79"/>
                      </a:lnTo>
                      <a:lnTo>
                        <a:pt x="157" y="91"/>
                      </a:lnTo>
                      <a:lnTo>
                        <a:pt x="141" y="79"/>
                      </a:lnTo>
                      <a:lnTo>
                        <a:pt x="117" y="76"/>
                      </a:lnTo>
                      <a:lnTo>
                        <a:pt x="74" y="53"/>
                      </a:lnTo>
                      <a:lnTo>
                        <a:pt x="31" y="8"/>
                      </a:lnTo>
                      <a:lnTo>
                        <a:pt x="16" y="0"/>
                      </a:lnTo>
                      <a:lnTo>
                        <a:pt x="9" y="8"/>
                      </a:lnTo>
                      <a:lnTo>
                        <a:pt x="13" y="21"/>
                      </a:lnTo>
                      <a:lnTo>
                        <a:pt x="31" y="30"/>
                      </a:lnTo>
                      <a:lnTo>
                        <a:pt x="37" y="58"/>
                      </a:lnTo>
                      <a:lnTo>
                        <a:pt x="60" y="83"/>
                      </a:lnTo>
                      <a:lnTo>
                        <a:pt x="57" y="113"/>
                      </a:lnTo>
                      <a:lnTo>
                        <a:pt x="53" y="123"/>
                      </a:lnTo>
                      <a:lnTo>
                        <a:pt x="65" y="145"/>
                      </a:lnTo>
                      <a:lnTo>
                        <a:pt x="57" y="154"/>
                      </a:lnTo>
                      <a:lnTo>
                        <a:pt x="57" y="164"/>
                      </a:lnTo>
                      <a:close/>
                    </a:path>
                  </a:pathLst>
                </a:custGeom>
                <a:grpFill/>
                <a:ln w="1588">
                  <a:solidFill>
                    <a:srgbClr val="000000"/>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147" name="Freeform 377">
                  <a:extLst>
                    <a:ext uri="{FF2B5EF4-FFF2-40B4-BE49-F238E27FC236}">
                      <a16:creationId xmlns:a16="http://schemas.microsoft.com/office/drawing/2014/main" id="{73F52E02-73A9-41F1-BE9B-2D7EF645B879}"/>
                    </a:ext>
                  </a:extLst>
                </p:cNvPr>
                <p:cNvSpPr>
                  <a:spLocks/>
                </p:cNvSpPr>
                <p:nvPr/>
              </p:nvSpPr>
              <p:spPr bwMode="auto">
                <a:xfrm>
                  <a:off x="4588" y="2262"/>
                  <a:ext cx="166" cy="190"/>
                </a:xfrm>
                <a:custGeom>
                  <a:avLst/>
                  <a:gdLst>
                    <a:gd name="T0" fmla="*/ 192 w 441"/>
                    <a:gd name="T1" fmla="*/ 189 h 429"/>
                    <a:gd name="T2" fmla="*/ 213 w 441"/>
                    <a:gd name="T3" fmla="*/ 152 h 429"/>
                    <a:gd name="T4" fmla="*/ 213 w 441"/>
                    <a:gd name="T5" fmla="*/ 84 h 429"/>
                    <a:gd name="T6" fmla="*/ 213 w 441"/>
                    <a:gd name="T7" fmla="*/ 64 h 429"/>
                    <a:gd name="T8" fmla="*/ 219 w 441"/>
                    <a:gd name="T9" fmla="*/ 3 h 429"/>
                    <a:gd name="T10" fmla="*/ 258 w 441"/>
                    <a:gd name="T11" fmla="*/ 24 h 429"/>
                    <a:gd name="T12" fmla="*/ 291 w 441"/>
                    <a:gd name="T13" fmla="*/ 54 h 429"/>
                    <a:gd name="T14" fmla="*/ 326 w 441"/>
                    <a:gd name="T15" fmla="*/ 29 h 429"/>
                    <a:gd name="T16" fmla="*/ 337 w 441"/>
                    <a:gd name="T17" fmla="*/ 3 h 429"/>
                    <a:gd name="T18" fmla="*/ 356 w 441"/>
                    <a:gd name="T19" fmla="*/ 11 h 429"/>
                    <a:gd name="T20" fmla="*/ 424 w 441"/>
                    <a:gd name="T21" fmla="*/ 34 h 429"/>
                    <a:gd name="T22" fmla="*/ 397 w 441"/>
                    <a:gd name="T23" fmla="*/ 84 h 429"/>
                    <a:gd name="T24" fmla="*/ 366 w 441"/>
                    <a:gd name="T25" fmla="*/ 135 h 429"/>
                    <a:gd name="T26" fmla="*/ 359 w 441"/>
                    <a:gd name="T27" fmla="*/ 203 h 429"/>
                    <a:gd name="T28" fmla="*/ 333 w 441"/>
                    <a:gd name="T29" fmla="*/ 228 h 429"/>
                    <a:gd name="T30" fmla="*/ 385 w 441"/>
                    <a:gd name="T31" fmla="*/ 364 h 429"/>
                    <a:gd name="T32" fmla="*/ 434 w 441"/>
                    <a:gd name="T33" fmla="*/ 429 h 429"/>
                    <a:gd name="T34" fmla="*/ 382 w 441"/>
                    <a:gd name="T35" fmla="*/ 385 h 429"/>
                    <a:gd name="T36" fmla="*/ 356 w 441"/>
                    <a:gd name="T37" fmla="*/ 364 h 429"/>
                    <a:gd name="T38" fmla="*/ 314 w 441"/>
                    <a:gd name="T39" fmla="*/ 289 h 429"/>
                    <a:gd name="T40" fmla="*/ 347 w 441"/>
                    <a:gd name="T41" fmla="*/ 357 h 429"/>
                    <a:gd name="T42" fmla="*/ 306 w 441"/>
                    <a:gd name="T43" fmla="*/ 343 h 429"/>
                    <a:gd name="T44" fmla="*/ 242 w 441"/>
                    <a:gd name="T45" fmla="*/ 283 h 429"/>
                    <a:gd name="T46" fmla="*/ 252 w 441"/>
                    <a:gd name="T47" fmla="*/ 318 h 429"/>
                    <a:gd name="T48" fmla="*/ 207 w 441"/>
                    <a:gd name="T49" fmla="*/ 308 h 429"/>
                    <a:gd name="T50" fmla="*/ 211 w 441"/>
                    <a:gd name="T51" fmla="*/ 323 h 429"/>
                    <a:gd name="T52" fmla="*/ 256 w 441"/>
                    <a:gd name="T53" fmla="*/ 335 h 429"/>
                    <a:gd name="T54" fmla="*/ 250 w 441"/>
                    <a:gd name="T55" fmla="*/ 343 h 429"/>
                    <a:gd name="T56" fmla="*/ 252 w 441"/>
                    <a:gd name="T57" fmla="*/ 357 h 429"/>
                    <a:gd name="T58" fmla="*/ 273 w 441"/>
                    <a:gd name="T59" fmla="*/ 353 h 429"/>
                    <a:gd name="T60" fmla="*/ 296 w 441"/>
                    <a:gd name="T61" fmla="*/ 357 h 429"/>
                    <a:gd name="T62" fmla="*/ 318 w 441"/>
                    <a:gd name="T63" fmla="*/ 355 h 429"/>
                    <a:gd name="T64" fmla="*/ 269 w 441"/>
                    <a:gd name="T65" fmla="*/ 366 h 429"/>
                    <a:gd name="T66" fmla="*/ 177 w 441"/>
                    <a:gd name="T67" fmla="*/ 390 h 429"/>
                    <a:gd name="T68" fmla="*/ 137 w 441"/>
                    <a:gd name="T69" fmla="*/ 375 h 429"/>
                    <a:gd name="T70" fmla="*/ 51 w 441"/>
                    <a:gd name="T71" fmla="*/ 307 h 429"/>
                    <a:gd name="T72" fmla="*/ 29 w 441"/>
                    <a:gd name="T73" fmla="*/ 307 h 429"/>
                    <a:gd name="T74" fmla="*/ 10 w 441"/>
                    <a:gd name="T75" fmla="*/ 289 h 429"/>
                    <a:gd name="T76" fmla="*/ 43 w 441"/>
                    <a:gd name="T77" fmla="*/ 250 h 429"/>
                    <a:gd name="T78" fmla="*/ 62 w 441"/>
                    <a:gd name="T79" fmla="*/ 223 h 429"/>
                    <a:gd name="T80" fmla="*/ 86 w 441"/>
                    <a:gd name="T81" fmla="*/ 231 h 429"/>
                    <a:gd name="T82" fmla="*/ 148 w 441"/>
                    <a:gd name="T83" fmla="*/ 201 h 429"/>
                    <a:gd name="T84" fmla="*/ 184 w 441"/>
                    <a:gd name="T85" fmla="*/ 191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1" h="429">
                      <a:moveTo>
                        <a:pt x="184" y="191"/>
                      </a:moveTo>
                      <a:lnTo>
                        <a:pt x="192" y="189"/>
                      </a:lnTo>
                      <a:lnTo>
                        <a:pt x="197" y="172"/>
                      </a:lnTo>
                      <a:lnTo>
                        <a:pt x="213" y="152"/>
                      </a:lnTo>
                      <a:lnTo>
                        <a:pt x="211" y="92"/>
                      </a:lnTo>
                      <a:lnTo>
                        <a:pt x="213" y="84"/>
                      </a:lnTo>
                      <a:lnTo>
                        <a:pt x="221" y="81"/>
                      </a:lnTo>
                      <a:lnTo>
                        <a:pt x="213" y="64"/>
                      </a:lnTo>
                      <a:lnTo>
                        <a:pt x="220" y="43"/>
                      </a:lnTo>
                      <a:lnTo>
                        <a:pt x="219" y="3"/>
                      </a:lnTo>
                      <a:lnTo>
                        <a:pt x="235" y="5"/>
                      </a:lnTo>
                      <a:lnTo>
                        <a:pt x="258" y="24"/>
                      </a:lnTo>
                      <a:lnTo>
                        <a:pt x="263" y="37"/>
                      </a:lnTo>
                      <a:lnTo>
                        <a:pt x="291" y="54"/>
                      </a:lnTo>
                      <a:lnTo>
                        <a:pt x="299" y="54"/>
                      </a:lnTo>
                      <a:lnTo>
                        <a:pt x="326" y="29"/>
                      </a:lnTo>
                      <a:lnTo>
                        <a:pt x="345" y="25"/>
                      </a:lnTo>
                      <a:lnTo>
                        <a:pt x="337" y="3"/>
                      </a:lnTo>
                      <a:lnTo>
                        <a:pt x="345" y="0"/>
                      </a:lnTo>
                      <a:lnTo>
                        <a:pt x="356" y="11"/>
                      </a:lnTo>
                      <a:lnTo>
                        <a:pt x="393" y="26"/>
                      </a:lnTo>
                      <a:lnTo>
                        <a:pt x="424" y="34"/>
                      </a:lnTo>
                      <a:lnTo>
                        <a:pt x="425" y="37"/>
                      </a:lnTo>
                      <a:lnTo>
                        <a:pt x="397" y="84"/>
                      </a:lnTo>
                      <a:lnTo>
                        <a:pt x="391" y="102"/>
                      </a:lnTo>
                      <a:lnTo>
                        <a:pt x="366" y="135"/>
                      </a:lnTo>
                      <a:lnTo>
                        <a:pt x="356" y="187"/>
                      </a:lnTo>
                      <a:lnTo>
                        <a:pt x="359" y="203"/>
                      </a:lnTo>
                      <a:lnTo>
                        <a:pt x="345" y="226"/>
                      </a:lnTo>
                      <a:lnTo>
                        <a:pt x="333" y="228"/>
                      </a:lnTo>
                      <a:lnTo>
                        <a:pt x="333" y="255"/>
                      </a:lnTo>
                      <a:lnTo>
                        <a:pt x="385" y="364"/>
                      </a:lnTo>
                      <a:lnTo>
                        <a:pt x="441" y="423"/>
                      </a:lnTo>
                      <a:lnTo>
                        <a:pt x="434" y="429"/>
                      </a:lnTo>
                      <a:lnTo>
                        <a:pt x="402" y="412"/>
                      </a:lnTo>
                      <a:lnTo>
                        <a:pt x="382" y="385"/>
                      </a:lnTo>
                      <a:lnTo>
                        <a:pt x="366" y="379"/>
                      </a:lnTo>
                      <a:lnTo>
                        <a:pt x="356" y="364"/>
                      </a:lnTo>
                      <a:lnTo>
                        <a:pt x="360" y="363"/>
                      </a:lnTo>
                      <a:lnTo>
                        <a:pt x="314" y="289"/>
                      </a:lnTo>
                      <a:lnTo>
                        <a:pt x="325" y="335"/>
                      </a:lnTo>
                      <a:lnTo>
                        <a:pt x="347" y="357"/>
                      </a:lnTo>
                      <a:lnTo>
                        <a:pt x="326" y="355"/>
                      </a:lnTo>
                      <a:lnTo>
                        <a:pt x="306" y="343"/>
                      </a:lnTo>
                      <a:lnTo>
                        <a:pt x="265" y="292"/>
                      </a:lnTo>
                      <a:lnTo>
                        <a:pt x="242" y="283"/>
                      </a:lnTo>
                      <a:lnTo>
                        <a:pt x="263" y="311"/>
                      </a:lnTo>
                      <a:lnTo>
                        <a:pt x="252" y="318"/>
                      </a:lnTo>
                      <a:lnTo>
                        <a:pt x="221" y="314"/>
                      </a:lnTo>
                      <a:lnTo>
                        <a:pt x="207" y="308"/>
                      </a:lnTo>
                      <a:lnTo>
                        <a:pt x="202" y="311"/>
                      </a:lnTo>
                      <a:lnTo>
                        <a:pt x="211" y="323"/>
                      </a:lnTo>
                      <a:lnTo>
                        <a:pt x="252" y="331"/>
                      </a:lnTo>
                      <a:lnTo>
                        <a:pt x="256" y="335"/>
                      </a:lnTo>
                      <a:lnTo>
                        <a:pt x="249" y="334"/>
                      </a:lnTo>
                      <a:lnTo>
                        <a:pt x="250" y="343"/>
                      </a:lnTo>
                      <a:lnTo>
                        <a:pt x="244" y="352"/>
                      </a:lnTo>
                      <a:lnTo>
                        <a:pt x="252" y="357"/>
                      </a:lnTo>
                      <a:lnTo>
                        <a:pt x="258" y="345"/>
                      </a:lnTo>
                      <a:lnTo>
                        <a:pt x="273" y="353"/>
                      </a:lnTo>
                      <a:lnTo>
                        <a:pt x="283" y="352"/>
                      </a:lnTo>
                      <a:lnTo>
                        <a:pt x="296" y="357"/>
                      </a:lnTo>
                      <a:lnTo>
                        <a:pt x="314" y="352"/>
                      </a:lnTo>
                      <a:lnTo>
                        <a:pt x="318" y="355"/>
                      </a:lnTo>
                      <a:lnTo>
                        <a:pt x="309" y="364"/>
                      </a:lnTo>
                      <a:lnTo>
                        <a:pt x="269" y="366"/>
                      </a:lnTo>
                      <a:lnTo>
                        <a:pt x="242" y="378"/>
                      </a:lnTo>
                      <a:lnTo>
                        <a:pt x="177" y="390"/>
                      </a:lnTo>
                      <a:lnTo>
                        <a:pt x="161" y="378"/>
                      </a:lnTo>
                      <a:lnTo>
                        <a:pt x="137" y="375"/>
                      </a:lnTo>
                      <a:lnTo>
                        <a:pt x="94" y="352"/>
                      </a:lnTo>
                      <a:lnTo>
                        <a:pt x="51" y="307"/>
                      </a:lnTo>
                      <a:lnTo>
                        <a:pt x="36" y="299"/>
                      </a:lnTo>
                      <a:lnTo>
                        <a:pt x="29" y="307"/>
                      </a:lnTo>
                      <a:lnTo>
                        <a:pt x="20" y="308"/>
                      </a:lnTo>
                      <a:lnTo>
                        <a:pt x="10" y="289"/>
                      </a:lnTo>
                      <a:lnTo>
                        <a:pt x="0" y="267"/>
                      </a:lnTo>
                      <a:lnTo>
                        <a:pt x="43" y="250"/>
                      </a:lnTo>
                      <a:lnTo>
                        <a:pt x="57" y="246"/>
                      </a:lnTo>
                      <a:lnTo>
                        <a:pt x="62" y="223"/>
                      </a:lnTo>
                      <a:lnTo>
                        <a:pt x="77" y="220"/>
                      </a:lnTo>
                      <a:lnTo>
                        <a:pt x="86" y="231"/>
                      </a:lnTo>
                      <a:lnTo>
                        <a:pt x="106" y="203"/>
                      </a:lnTo>
                      <a:lnTo>
                        <a:pt x="148" y="201"/>
                      </a:lnTo>
                      <a:lnTo>
                        <a:pt x="167" y="187"/>
                      </a:lnTo>
                      <a:lnTo>
                        <a:pt x="184" y="191"/>
                      </a:lnTo>
                      <a:close/>
                    </a:path>
                  </a:pathLst>
                </a:custGeom>
                <a:grpFill/>
                <a:ln w="1588">
                  <a:solidFill>
                    <a:srgbClr val="000000"/>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148" name="Freeform 378">
                  <a:extLst>
                    <a:ext uri="{FF2B5EF4-FFF2-40B4-BE49-F238E27FC236}">
                      <a16:creationId xmlns:a16="http://schemas.microsoft.com/office/drawing/2014/main" id="{69DCF3A4-5DEB-48F6-8F0B-53B21A5AB3D4}"/>
                    </a:ext>
                  </a:extLst>
                </p:cNvPr>
                <p:cNvSpPr>
                  <a:spLocks/>
                </p:cNvSpPr>
                <p:nvPr/>
              </p:nvSpPr>
              <p:spPr bwMode="auto">
                <a:xfrm>
                  <a:off x="4537" y="2230"/>
                  <a:ext cx="134" cy="150"/>
                </a:xfrm>
                <a:custGeom>
                  <a:avLst/>
                  <a:gdLst>
                    <a:gd name="T0" fmla="*/ 190 w 355"/>
                    <a:gd name="T1" fmla="*/ 19 h 340"/>
                    <a:gd name="T2" fmla="*/ 187 w 355"/>
                    <a:gd name="T3" fmla="*/ 10 h 340"/>
                    <a:gd name="T4" fmla="*/ 196 w 355"/>
                    <a:gd name="T5" fmla="*/ 3 h 340"/>
                    <a:gd name="T6" fmla="*/ 235 w 355"/>
                    <a:gd name="T7" fmla="*/ 0 h 340"/>
                    <a:gd name="T8" fmla="*/ 278 w 355"/>
                    <a:gd name="T9" fmla="*/ 9 h 340"/>
                    <a:gd name="T10" fmla="*/ 316 w 355"/>
                    <a:gd name="T11" fmla="*/ 27 h 340"/>
                    <a:gd name="T12" fmla="*/ 340 w 355"/>
                    <a:gd name="T13" fmla="*/ 44 h 340"/>
                    <a:gd name="T14" fmla="*/ 347 w 355"/>
                    <a:gd name="T15" fmla="*/ 39 h 340"/>
                    <a:gd name="T16" fmla="*/ 353 w 355"/>
                    <a:gd name="T17" fmla="*/ 76 h 340"/>
                    <a:gd name="T18" fmla="*/ 354 w 355"/>
                    <a:gd name="T19" fmla="*/ 116 h 340"/>
                    <a:gd name="T20" fmla="*/ 347 w 355"/>
                    <a:gd name="T21" fmla="*/ 137 h 340"/>
                    <a:gd name="T22" fmla="*/ 355 w 355"/>
                    <a:gd name="T23" fmla="*/ 154 h 340"/>
                    <a:gd name="T24" fmla="*/ 347 w 355"/>
                    <a:gd name="T25" fmla="*/ 157 h 340"/>
                    <a:gd name="T26" fmla="*/ 345 w 355"/>
                    <a:gd name="T27" fmla="*/ 165 h 340"/>
                    <a:gd name="T28" fmla="*/ 347 w 355"/>
                    <a:gd name="T29" fmla="*/ 225 h 340"/>
                    <a:gd name="T30" fmla="*/ 331 w 355"/>
                    <a:gd name="T31" fmla="*/ 245 h 340"/>
                    <a:gd name="T32" fmla="*/ 326 w 355"/>
                    <a:gd name="T33" fmla="*/ 262 h 340"/>
                    <a:gd name="T34" fmla="*/ 318 w 355"/>
                    <a:gd name="T35" fmla="*/ 264 h 340"/>
                    <a:gd name="T36" fmla="*/ 301 w 355"/>
                    <a:gd name="T37" fmla="*/ 260 h 340"/>
                    <a:gd name="T38" fmla="*/ 282 w 355"/>
                    <a:gd name="T39" fmla="*/ 274 h 340"/>
                    <a:gd name="T40" fmla="*/ 240 w 355"/>
                    <a:gd name="T41" fmla="*/ 276 h 340"/>
                    <a:gd name="T42" fmla="*/ 220 w 355"/>
                    <a:gd name="T43" fmla="*/ 304 h 340"/>
                    <a:gd name="T44" fmla="*/ 211 w 355"/>
                    <a:gd name="T45" fmla="*/ 293 h 340"/>
                    <a:gd name="T46" fmla="*/ 196 w 355"/>
                    <a:gd name="T47" fmla="*/ 296 h 340"/>
                    <a:gd name="T48" fmla="*/ 191 w 355"/>
                    <a:gd name="T49" fmla="*/ 319 h 340"/>
                    <a:gd name="T50" fmla="*/ 177 w 355"/>
                    <a:gd name="T51" fmla="*/ 323 h 340"/>
                    <a:gd name="T52" fmla="*/ 134 w 355"/>
                    <a:gd name="T53" fmla="*/ 340 h 340"/>
                    <a:gd name="T54" fmla="*/ 128 w 355"/>
                    <a:gd name="T55" fmla="*/ 325 h 340"/>
                    <a:gd name="T56" fmla="*/ 113 w 355"/>
                    <a:gd name="T57" fmla="*/ 316 h 340"/>
                    <a:gd name="T58" fmla="*/ 89 w 355"/>
                    <a:gd name="T59" fmla="*/ 316 h 340"/>
                    <a:gd name="T60" fmla="*/ 78 w 355"/>
                    <a:gd name="T61" fmla="*/ 307 h 340"/>
                    <a:gd name="T62" fmla="*/ 49 w 355"/>
                    <a:gd name="T63" fmla="*/ 300 h 340"/>
                    <a:gd name="T64" fmla="*/ 7 w 355"/>
                    <a:gd name="T65" fmla="*/ 263 h 340"/>
                    <a:gd name="T66" fmla="*/ 7 w 355"/>
                    <a:gd name="T67" fmla="*/ 253 h 340"/>
                    <a:gd name="T68" fmla="*/ 36 w 355"/>
                    <a:gd name="T69" fmla="*/ 233 h 340"/>
                    <a:gd name="T70" fmla="*/ 43 w 355"/>
                    <a:gd name="T71" fmla="*/ 219 h 340"/>
                    <a:gd name="T72" fmla="*/ 51 w 355"/>
                    <a:gd name="T73" fmla="*/ 202 h 340"/>
                    <a:gd name="T74" fmla="*/ 49 w 355"/>
                    <a:gd name="T75" fmla="*/ 191 h 340"/>
                    <a:gd name="T76" fmla="*/ 35 w 355"/>
                    <a:gd name="T77" fmla="*/ 194 h 340"/>
                    <a:gd name="T78" fmla="*/ 0 w 355"/>
                    <a:gd name="T79" fmla="*/ 175 h 340"/>
                    <a:gd name="T80" fmla="*/ 14 w 355"/>
                    <a:gd name="T81" fmla="*/ 146 h 340"/>
                    <a:gd name="T82" fmla="*/ 12 w 355"/>
                    <a:gd name="T83" fmla="*/ 135 h 340"/>
                    <a:gd name="T84" fmla="*/ 20 w 355"/>
                    <a:gd name="T85" fmla="*/ 123 h 340"/>
                    <a:gd name="T86" fmla="*/ 10 w 355"/>
                    <a:gd name="T87" fmla="*/ 99 h 340"/>
                    <a:gd name="T88" fmla="*/ 26 w 355"/>
                    <a:gd name="T89" fmla="*/ 85 h 340"/>
                    <a:gd name="T90" fmla="*/ 50 w 355"/>
                    <a:gd name="T91" fmla="*/ 66 h 340"/>
                    <a:gd name="T92" fmla="*/ 89 w 355"/>
                    <a:gd name="T93" fmla="*/ 53 h 340"/>
                    <a:gd name="T94" fmla="*/ 141 w 355"/>
                    <a:gd name="T95" fmla="*/ 28 h 340"/>
                    <a:gd name="T96" fmla="*/ 190 w 355"/>
                    <a:gd name="T97" fmla="*/ 19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55" h="340">
                      <a:moveTo>
                        <a:pt x="190" y="19"/>
                      </a:moveTo>
                      <a:lnTo>
                        <a:pt x="187" y="10"/>
                      </a:lnTo>
                      <a:lnTo>
                        <a:pt x="196" y="3"/>
                      </a:lnTo>
                      <a:lnTo>
                        <a:pt x="235" y="0"/>
                      </a:lnTo>
                      <a:lnTo>
                        <a:pt x="278" y="9"/>
                      </a:lnTo>
                      <a:lnTo>
                        <a:pt x="316" y="27"/>
                      </a:lnTo>
                      <a:lnTo>
                        <a:pt x="340" y="44"/>
                      </a:lnTo>
                      <a:lnTo>
                        <a:pt x="347" y="39"/>
                      </a:lnTo>
                      <a:lnTo>
                        <a:pt x="353" y="76"/>
                      </a:lnTo>
                      <a:lnTo>
                        <a:pt x="354" y="116"/>
                      </a:lnTo>
                      <a:lnTo>
                        <a:pt x="347" y="137"/>
                      </a:lnTo>
                      <a:lnTo>
                        <a:pt x="355" y="154"/>
                      </a:lnTo>
                      <a:lnTo>
                        <a:pt x="347" y="157"/>
                      </a:lnTo>
                      <a:lnTo>
                        <a:pt x="345" y="165"/>
                      </a:lnTo>
                      <a:lnTo>
                        <a:pt x="347" y="225"/>
                      </a:lnTo>
                      <a:lnTo>
                        <a:pt x="331" y="245"/>
                      </a:lnTo>
                      <a:lnTo>
                        <a:pt x="326" y="262"/>
                      </a:lnTo>
                      <a:lnTo>
                        <a:pt x="318" y="264"/>
                      </a:lnTo>
                      <a:lnTo>
                        <a:pt x="301" y="260"/>
                      </a:lnTo>
                      <a:lnTo>
                        <a:pt x="282" y="274"/>
                      </a:lnTo>
                      <a:lnTo>
                        <a:pt x="240" y="276"/>
                      </a:lnTo>
                      <a:lnTo>
                        <a:pt x="220" y="304"/>
                      </a:lnTo>
                      <a:lnTo>
                        <a:pt x="211" y="293"/>
                      </a:lnTo>
                      <a:lnTo>
                        <a:pt x="196" y="296"/>
                      </a:lnTo>
                      <a:lnTo>
                        <a:pt x="191" y="319"/>
                      </a:lnTo>
                      <a:lnTo>
                        <a:pt x="177" y="323"/>
                      </a:lnTo>
                      <a:lnTo>
                        <a:pt x="134" y="340"/>
                      </a:lnTo>
                      <a:lnTo>
                        <a:pt x="128" y="325"/>
                      </a:lnTo>
                      <a:lnTo>
                        <a:pt x="113" y="316"/>
                      </a:lnTo>
                      <a:lnTo>
                        <a:pt x="89" y="316"/>
                      </a:lnTo>
                      <a:lnTo>
                        <a:pt x="78" y="307"/>
                      </a:lnTo>
                      <a:lnTo>
                        <a:pt x="49" y="300"/>
                      </a:lnTo>
                      <a:lnTo>
                        <a:pt x="7" y="263"/>
                      </a:lnTo>
                      <a:lnTo>
                        <a:pt x="7" y="253"/>
                      </a:lnTo>
                      <a:lnTo>
                        <a:pt x="36" y="233"/>
                      </a:lnTo>
                      <a:lnTo>
                        <a:pt x="43" y="219"/>
                      </a:lnTo>
                      <a:lnTo>
                        <a:pt x="51" y="202"/>
                      </a:lnTo>
                      <a:lnTo>
                        <a:pt x="49" y="191"/>
                      </a:lnTo>
                      <a:lnTo>
                        <a:pt x="35" y="194"/>
                      </a:lnTo>
                      <a:lnTo>
                        <a:pt x="0" y="175"/>
                      </a:lnTo>
                      <a:lnTo>
                        <a:pt x="14" y="146"/>
                      </a:lnTo>
                      <a:lnTo>
                        <a:pt x="12" y="135"/>
                      </a:lnTo>
                      <a:lnTo>
                        <a:pt x="20" y="123"/>
                      </a:lnTo>
                      <a:lnTo>
                        <a:pt x="10" y="99"/>
                      </a:lnTo>
                      <a:lnTo>
                        <a:pt x="26" y="85"/>
                      </a:lnTo>
                      <a:lnTo>
                        <a:pt x="50" y="66"/>
                      </a:lnTo>
                      <a:lnTo>
                        <a:pt x="89" y="53"/>
                      </a:lnTo>
                      <a:lnTo>
                        <a:pt x="141" y="28"/>
                      </a:lnTo>
                      <a:lnTo>
                        <a:pt x="190" y="19"/>
                      </a:lnTo>
                      <a:close/>
                    </a:path>
                  </a:pathLst>
                </a:custGeom>
                <a:grpFill/>
                <a:ln w="1588">
                  <a:solidFill>
                    <a:srgbClr val="000000"/>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149" name="Freeform 379">
                  <a:extLst>
                    <a:ext uri="{FF2B5EF4-FFF2-40B4-BE49-F238E27FC236}">
                      <a16:creationId xmlns:a16="http://schemas.microsoft.com/office/drawing/2014/main" id="{30282555-B0DD-4037-A2DD-B1BF28CDBD15}"/>
                    </a:ext>
                  </a:extLst>
                </p:cNvPr>
                <p:cNvSpPr>
                  <a:spLocks/>
                </p:cNvSpPr>
                <p:nvPr/>
              </p:nvSpPr>
              <p:spPr bwMode="auto">
                <a:xfrm>
                  <a:off x="4479" y="2425"/>
                  <a:ext cx="141" cy="64"/>
                </a:xfrm>
                <a:custGeom>
                  <a:avLst/>
                  <a:gdLst>
                    <a:gd name="T0" fmla="*/ 284 w 371"/>
                    <a:gd name="T1" fmla="*/ 121 h 144"/>
                    <a:gd name="T2" fmla="*/ 319 w 371"/>
                    <a:gd name="T3" fmla="*/ 131 h 144"/>
                    <a:gd name="T4" fmla="*/ 308 w 371"/>
                    <a:gd name="T5" fmla="*/ 105 h 144"/>
                    <a:gd name="T6" fmla="*/ 322 w 371"/>
                    <a:gd name="T7" fmla="*/ 84 h 144"/>
                    <a:gd name="T8" fmla="*/ 332 w 371"/>
                    <a:gd name="T9" fmla="*/ 87 h 144"/>
                    <a:gd name="T10" fmla="*/ 350 w 371"/>
                    <a:gd name="T11" fmla="*/ 83 h 144"/>
                    <a:gd name="T12" fmla="*/ 363 w 371"/>
                    <a:gd name="T13" fmla="*/ 95 h 144"/>
                    <a:gd name="T14" fmla="*/ 363 w 371"/>
                    <a:gd name="T15" fmla="*/ 85 h 144"/>
                    <a:gd name="T16" fmla="*/ 371 w 371"/>
                    <a:gd name="T17" fmla="*/ 76 h 144"/>
                    <a:gd name="T18" fmla="*/ 359 w 371"/>
                    <a:gd name="T19" fmla="*/ 54 h 144"/>
                    <a:gd name="T20" fmla="*/ 363 w 371"/>
                    <a:gd name="T21" fmla="*/ 44 h 144"/>
                    <a:gd name="T22" fmla="*/ 320 w 371"/>
                    <a:gd name="T23" fmla="*/ 35 h 144"/>
                    <a:gd name="T24" fmla="*/ 314 w 371"/>
                    <a:gd name="T25" fmla="*/ 43 h 144"/>
                    <a:gd name="T26" fmla="*/ 280 w 371"/>
                    <a:gd name="T27" fmla="*/ 35 h 144"/>
                    <a:gd name="T28" fmla="*/ 262 w 371"/>
                    <a:gd name="T29" fmla="*/ 50 h 144"/>
                    <a:gd name="T30" fmla="*/ 233 w 371"/>
                    <a:gd name="T31" fmla="*/ 50 h 144"/>
                    <a:gd name="T32" fmla="*/ 233 w 371"/>
                    <a:gd name="T33" fmla="*/ 35 h 144"/>
                    <a:gd name="T34" fmla="*/ 222 w 371"/>
                    <a:gd name="T35" fmla="*/ 43 h 144"/>
                    <a:gd name="T36" fmla="*/ 184 w 371"/>
                    <a:gd name="T37" fmla="*/ 54 h 144"/>
                    <a:gd name="T38" fmla="*/ 136 w 371"/>
                    <a:gd name="T39" fmla="*/ 22 h 144"/>
                    <a:gd name="T40" fmla="*/ 121 w 371"/>
                    <a:gd name="T41" fmla="*/ 25 h 144"/>
                    <a:gd name="T42" fmla="*/ 80 w 371"/>
                    <a:gd name="T43" fmla="*/ 10 h 144"/>
                    <a:gd name="T44" fmla="*/ 39 w 371"/>
                    <a:gd name="T45" fmla="*/ 0 h 144"/>
                    <a:gd name="T46" fmla="*/ 0 w 371"/>
                    <a:gd name="T47" fmla="*/ 17 h 144"/>
                    <a:gd name="T48" fmla="*/ 23 w 371"/>
                    <a:gd name="T49" fmla="*/ 54 h 144"/>
                    <a:gd name="T50" fmla="*/ 76 w 371"/>
                    <a:gd name="T51" fmla="*/ 79 h 144"/>
                    <a:gd name="T52" fmla="*/ 93 w 371"/>
                    <a:gd name="T53" fmla="*/ 84 h 144"/>
                    <a:gd name="T54" fmla="*/ 128 w 371"/>
                    <a:gd name="T55" fmla="*/ 110 h 144"/>
                    <a:gd name="T56" fmla="*/ 143 w 371"/>
                    <a:gd name="T57" fmla="*/ 107 h 144"/>
                    <a:gd name="T58" fmla="*/ 178 w 371"/>
                    <a:gd name="T59" fmla="*/ 110 h 144"/>
                    <a:gd name="T60" fmla="*/ 211 w 371"/>
                    <a:gd name="T61" fmla="*/ 144 h 144"/>
                    <a:gd name="T62" fmla="*/ 203 w 371"/>
                    <a:gd name="T63" fmla="*/ 116 h 144"/>
                    <a:gd name="T64" fmla="*/ 219 w 371"/>
                    <a:gd name="T65" fmla="*/ 123 h 144"/>
                    <a:gd name="T66" fmla="*/ 219 w 371"/>
                    <a:gd name="T67" fmla="*/ 116 h 144"/>
                    <a:gd name="T68" fmla="*/ 202 w 371"/>
                    <a:gd name="T69" fmla="*/ 107 h 144"/>
                    <a:gd name="T70" fmla="*/ 204 w 371"/>
                    <a:gd name="T71" fmla="*/ 101 h 144"/>
                    <a:gd name="T72" fmla="*/ 213 w 371"/>
                    <a:gd name="T73" fmla="*/ 108 h 144"/>
                    <a:gd name="T74" fmla="*/ 240 w 371"/>
                    <a:gd name="T75" fmla="*/ 95 h 144"/>
                    <a:gd name="T76" fmla="*/ 284 w 371"/>
                    <a:gd name="T77" fmla="*/ 12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71" h="144">
                      <a:moveTo>
                        <a:pt x="284" y="121"/>
                      </a:moveTo>
                      <a:lnTo>
                        <a:pt x="319" y="131"/>
                      </a:lnTo>
                      <a:lnTo>
                        <a:pt x="308" y="105"/>
                      </a:lnTo>
                      <a:lnTo>
                        <a:pt x="322" y="84"/>
                      </a:lnTo>
                      <a:lnTo>
                        <a:pt x="332" y="87"/>
                      </a:lnTo>
                      <a:lnTo>
                        <a:pt x="350" y="83"/>
                      </a:lnTo>
                      <a:lnTo>
                        <a:pt x="363" y="95"/>
                      </a:lnTo>
                      <a:lnTo>
                        <a:pt x="363" y="85"/>
                      </a:lnTo>
                      <a:lnTo>
                        <a:pt x="371" y="76"/>
                      </a:lnTo>
                      <a:lnTo>
                        <a:pt x="359" y="54"/>
                      </a:lnTo>
                      <a:lnTo>
                        <a:pt x="363" y="44"/>
                      </a:lnTo>
                      <a:lnTo>
                        <a:pt x="320" y="35"/>
                      </a:lnTo>
                      <a:lnTo>
                        <a:pt x="314" y="43"/>
                      </a:lnTo>
                      <a:lnTo>
                        <a:pt x="280" y="35"/>
                      </a:lnTo>
                      <a:lnTo>
                        <a:pt x="262" y="50"/>
                      </a:lnTo>
                      <a:lnTo>
                        <a:pt x="233" y="50"/>
                      </a:lnTo>
                      <a:lnTo>
                        <a:pt x="233" y="35"/>
                      </a:lnTo>
                      <a:lnTo>
                        <a:pt x="222" y="43"/>
                      </a:lnTo>
                      <a:lnTo>
                        <a:pt x="184" y="54"/>
                      </a:lnTo>
                      <a:lnTo>
                        <a:pt x="136" y="22"/>
                      </a:lnTo>
                      <a:lnTo>
                        <a:pt x="121" y="25"/>
                      </a:lnTo>
                      <a:lnTo>
                        <a:pt x="80" y="10"/>
                      </a:lnTo>
                      <a:lnTo>
                        <a:pt x="39" y="0"/>
                      </a:lnTo>
                      <a:lnTo>
                        <a:pt x="0" y="17"/>
                      </a:lnTo>
                      <a:lnTo>
                        <a:pt x="23" y="54"/>
                      </a:lnTo>
                      <a:lnTo>
                        <a:pt x="76" y="79"/>
                      </a:lnTo>
                      <a:lnTo>
                        <a:pt x="93" y="84"/>
                      </a:lnTo>
                      <a:lnTo>
                        <a:pt x="128" y="110"/>
                      </a:lnTo>
                      <a:lnTo>
                        <a:pt x="143" y="107"/>
                      </a:lnTo>
                      <a:lnTo>
                        <a:pt x="178" y="110"/>
                      </a:lnTo>
                      <a:lnTo>
                        <a:pt x="211" y="144"/>
                      </a:lnTo>
                      <a:lnTo>
                        <a:pt x="203" y="116"/>
                      </a:lnTo>
                      <a:lnTo>
                        <a:pt x="219" y="123"/>
                      </a:lnTo>
                      <a:lnTo>
                        <a:pt x="219" y="116"/>
                      </a:lnTo>
                      <a:lnTo>
                        <a:pt x="202" y="107"/>
                      </a:lnTo>
                      <a:lnTo>
                        <a:pt x="204" y="101"/>
                      </a:lnTo>
                      <a:lnTo>
                        <a:pt x="213" y="108"/>
                      </a:lnTo>
                      <a:lnTo>
                        <a:pt x="240" y="95"/>
                      </a:lnTo>
                      <a:lnTo>
                        <a:pt x="284" y="121"/>
                      </a:lnTo>
                      <a:close/>
                    </a:path>
                  </a:pathLst>
                </a:custGeom>
                <a:grpFill/>
                <a:ln w="1588">
                  <a:solidFill>
                    <a:srgbClr val="000000"/>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150" name="Freeform 380">
                  <a:extLst>
                    <a:ext uri="{FF2B5EF4-FFF2-40B4-BE49-F238E27FC236}">
                      <a16:creationId xmlns:a16="http://schemas.microsoft.com/office/drawing/2014/main" id="{E7F0B9E8-3D99-4837-B822-883A8F611767}"/>
                    </a:ext>
                  </a:extLst>
                </p:cNvPr>
                <p:cNvSpPr>
                  <a:spLocks/>
                </p:cNvSpPr>
                <p:nvPr/>
              </p:nvSpPr>
              <p:spPr bwMode="auto">
                <a:xfrm>
                  <a:off x="4506" y="2689"/>
                  <a:ext cx="6" cy="8"/>
                </a:xfrm>
                <a:custGeom>
                  <a:avLst/>
                  <a:gdLst>
                    <a:gd name="T0" fmla="*/ 0 w 20"/>
                    <a:gd name="T1" fmla="*/ 20 h 20"/>
                    <a:gd name="T2" fmla="*/ 0 w 20"/>
                    <a:gd name="T3" fmla="*/ 0 h 20"/>
                    <a:gd name="T4" fmla="*/ 17 w 20"/>
                    <a:gd name="T5" fmla="*/ 0 h 20"/>
                    <a:gd name="T6" fmla="*/ 20 w 20"/>
                    <a:gd name="T7" fmla="*/ 13 h 20"/>
                    <a:gd name="T8" fmla="*/ 0 w 20"/>
                    <a:gd name="T9" fmla="*/ 20 h 20"/>
                  </a:gdLst>
                  <a:ahLst/>
                  <a:cxnLst>
                    <a:cxn ang="0">
                      <a:pos x="T0" y="T1"/>
                    </a:cxn>
                    <a:cxn ang="0">
                      <a:pos x="T2" y="T3"/>
                    </a:cxn>
                    <a:cxn ang="0">
                      <a:pos x="T4" y="T5"/>
                    </a:cxn>
                    <a:cxn ang="0">
                      <a:pos x="T6" y="T7"/>
                    </a:cxn>
                    <a:cxn ang="0">
                      <a:pos x="T8" y="T9"/>
                    </a:cxn>
                  </a:cxnLst>
                  <a:rect l="0" t="0" r="r" b="b"/>
                  <a:pathLst>
                    <a:path w="20" h="20">
                      <a:moveTo>
                        <a:pt x="0" y="20"/>
                      </a:moveTo>
                      <a:lnTo>
                        <a:pt x="0" y="0"/>
                      </a:lnTo>
                      <a:lnTo>
                        <a:pt x="17" y="0"/>
                      </a:lnTo>
                      <a:lnTo>
                        <a:pt x="20" y="13"/>
                      </a:lnTo>
                      <a:lnTo>
                        <a:pt x="0" y="20"/>
                      </a:lnTo>
                      <a:close/>
                    </a:path>
                  </a:pathLst>
                </a:custGeom>
                <a:grpFill/>
                <a:ln w="1588">
                  <a:solidFill>
                    <a:srgbClr val="000000"/>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151" name="Freeform 381">
                  <a:extLst>
                    <a:ext uri="{FF2B5EF4-FFF2-40B4-BE49-F238E27FC236}">
                      <a16:creationId xmlns:a16="http://schemas.microsoft.com/office/drawing/2014/main" id="{CE600FB2-D304-4341-87CF-5229E1ED1EF6}"/>
                    </a:ext>
                  </a:extLst>
                </p:cNvPr>
                <p:cNvSpPr>
                  <a:spLocks/>
                </p:cNvSpPr>
                <p:nvPr/>
              </p:nvSpPr>
              <p:spPr bwMode="auto">
                <a:xfrm>
                  <a:off x="4525" y="2655"/>
                  <a:ext cx="9" cy="16"/>
                </a:xfrm>
                <a:custGeom>
                  <a:avLst/>
                  <a:gdLst>
                    <a:gd name="T0" fmla="*/ 10 w 22"/>
                    <a:gd name="T1" fmla="*/ 36 h 36"/>
                    <a:gd name="T2" fmla="*/ 22 w 22"/>
                    <a:gd name="T3" fmla="*/ 8 h 36"/>
                    <a:gd name="T4" fmla="*/ 16 w 22"/>
                    <a:gd name="T5" fmla="*/ 0 h 36"/>
                    <a:gd name="T6" fmla="*/ 8 w 22"/>
                    <a:gd name="T7" fmla="*/ 9 h 36"/>
                    <a:gd name="T8" fmla="*/ 0 w 22"/>
                    <a:gd name="T9" fmla="*/ 23 h 36"/>
                    <a:gd name="T10" fmla="*/ 10 w 22"/>
                    <a:gd name="T11" fmla="*/ 36 h 36"/>
                  </a:gdLst>
                  <a:ahLst/>
                  <a:cxnLst>
                    <a:cxn ang="0">
                      <a:pos x="T0" y="T1"/>
                    </a:cxn>
                    <a:cxn ang="0">
                      <a:pos x="T2" y="T3"/>
                    </a:cxn>
                    <a:cxn ang="0">
                      <a:pos x="T4" y="T5"/>
                    </a:cxn>
                    <a:cxn ang="0">
                      <a:pos x="T6" y="T7"/>
                    </a:cxn>
                    <a:cxn ang="0">
                      <a:pos x="T8" y="T9"/>
                    </a:cxn>
                    <a:cxn ang="0">
                      <a:pos x="T10" y="T11"/>
                    </a:cxn>
                  </a:cxnLst>
                  <a:rect l="0" t="0" r="r" b="b"/>
                  <a:pathLst>
                    <a:path w="22" h="36">
                      <a:moveTo>
                        <a:pt x="10" y="36"/>
                      </a:moveTo>
                      <a:lnTo>
                        <a:pt x="22" y="8"/>
                      </a:lnTo>
                      <a:lnTo>
                        <a:pt x="16" y="0"/>
                      </a:lnTo>
                      <a:lnTo>
                        <a:pt x="8" y="9"/>
                      </a:lnTo>
                      <a:lnTo>
                        <a:pt x="0" y="23"/>
                      </a:lnTo>
                      <a:lnTo>
                        <a:pt x="10" y="36"/>
                      </a:lnTo>
                      <a:close/>
                    </a:path>
                  </a:pathLst>
                </a:custGeom>
                <a:grpFill/>
                <a:ln w="1588">
                  <a:solidFill>
                    <a:srgbClr val="000000"/>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152" name="Freeform 382">
                  <a:extLst>
                    <a:ext uri="{FF2B5EF4-FFF2-40B4-BE49-F238E27FC236}">
                      <a16:creationId xmlns:a16="http://schemas.microsoft.com/office/drawing/2014/main" id="{D0E1C0CE-4298-4682-875C-5E374149EC33}"/>
                    </a:ext>
                  </a:extLst>
                </p:cNvPr>
                <p:cNvSpPr>
                  <a:spLocks/>
                </p:cNvSpPr>
                <p:nvPr/>
              </p:nvSpPr>
              <p:spPr bwMode="auto">
                <a:xfrm>
                  <a:off x="4541" y="2599"/>
                  <a:ext cx="15" cy="19"/>
                </a:xfrm>
                <a:custGeom>
                  <a:avLst/>
                  <a:gdLst>
                    <a:gd name="T0" fmla="*/ 0 w 39"/>
                    <a:gd name="T1" fmla="*/ 31 h 40"/>
                    <a:gd name="T2" fmla="*/ 17 w 39"/>
                    <a:gd name="T3" fmla="*/ 40 h 40"/>
                    <a:gd name="T4" fmla="*/ 39 w 39"/>
                    <a:gd name="T5" fmla="*/ 39 h 40"/>
                    <a:gd name="T6" fmla="*/ 38 w 39"/>
                    <a:gd name="T7" fmla="*/ 24 h 40"/>
                    <a:gd name="T8" fmla="*/ 32 w 39"/>
                    <a:gd name="T9" fmla="*/ 7 h 40"/>
                    <a:gd name="T10" fmla="*/ 10 w 39"/>
                    <a:gd name="T11" fmla="*/ 0 h 40"/>
                    <a:gd name="T12" fmla="*/ 0 w 39"/>
                    <a:gd name="T13" fmla="*/ 3 h 40"/>
                    <a:gd name="T14" fmla="*/ 0 w 39"/>
                    <a:gd name="T15" fmla="*/ 31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0">
                      <a:moveTo>
                        <a:pt x="0" y="31"/>
                      </a:moveTo>
                      <a:lnTo>
                        <a:pt x="17" y="40"/>
                      </a:lnTo>
                      <a:lnTo>
                        <a:pt x="39" y="39"/>
                      </a:lnTo>
                      <a:lnTo>
                        <a:pt x="38" y="24"/>
                      </a:lnTo>
                      <a:lnTo>
                        <a:pt x="32" y="7"/>
                      </a:lnTo>
                      <a:lnTo>
                        <a:pt x="10" y="0"/>
                      </a:lnTo>
                      <a:lnTo>
                        <a:pt x="0" y="3"/>
                      </a:lnTo>
                      <a:lnTo>
                        <a:pt x="0" y="31"/>
                      </a:lnTo>
                      <a:close/>
                    </a:path>
                  </a:pathLst>
                </a:custGeom>
                <a:grpFill/>
                <a:ln w="1588">
                  <a:solidFill>
                    <a:srgbClr val="000000"/>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153" name="Freeform 383">
                  <a:extLst>
                    <a:ext uri="{FF2B5EF4-FFF2-40B4-BE49-F238E27FC236}">
                      <a16:creationId xmlns:a16="http://schemas.microsoft.com/office/drawing/2014/main" id="{EE2A363F-BB9F-43E8-A0F4-C83618E14623}"/>
                    </a:ext>
                  </a:extLst>
                </p:cNvPr>
                <p:cNvSpPr>
                  <a:spLocks/>
                </p:cNvSpPr>
                <p:nvPr/>
              </p:nvSpPr>
              <p:spPr bwMode="auto">
                <a:xfrm>
                  <a:off x="3517" y="2715"/>
                  <a:ext cx="258" cy="175"/>
                </a:xfrm>
                <a:custGeom>
                  <a:avLst/>
                  <a:gdLst>
                    <a:gd name="T0" fmla="*/ 631 w 683"/>
                    <a:gd name="T1" fmla="*/ 228 h 395"/>
                    <a:gd name="T2" fmla="*/ 653 w 683"/>
                    <a:gd name="T3" fmla="*/ 182 h 395"/>
                    <a:gd name="T4" fmla="*/ 658 w 683"/>
                    <a:gd name="T5" fmla="*/ 129 h 395"/>
                    <a:gd name="T6" fmla="*/ 638 w 683"/>
                    <a:gd name="T7" fmla="*/ 106 h 395"/>
                    <a:gd name="T8" fmla="*/ 646 w 683"/>
                    <a:gd name="T9" fmla="*/ 84 h 395"/>
                    <a:gd name="T10" fmla="*/ 595 w 683"/>
                    <a:gd name="T11" fmla="*/ 33 h 395"/>
                    <a:gd name="T12" fmla="*/ 557 w 683"/>
                    <a:gd name="T13" fmla="*/ 34 h 395"/>
                    <a:gd name="T14" fmla="*/ 526 w 683"/>
                    <a:gd name="T15" fmla="*/ 25 h 395"/>
                    <a:gd name="T16" fmla="*/ 453 w 683"/>
                    <a:gd name="T17" fmla="*/ 3 h 395"/>
                    <a:gd name="T18" fmla="*/ 403 w 683"/>
                    <a:gd name="T19" fmla="*/ 0 h 395"/>
                    <a:gd name="T20" fmla="*/ 349 w 683"/>
                    <a:gd name="T21" fmla="*/ 12 h 395"/>
                    <a:gd name="T22" fmla="*/ 301 w 683"/>
                    <a:gd name="T23" fmla="*/ 13 h 395"/>
                    <a:gd name="T24" fmla="*/ 260 w 683"/>
                    <a:gd name="T25" fmla="*/ 25 h 395"/>
                    <a:gd name="T26" fmla="*/ 212 w 683"/>
                    <a:gd name="T27" fmla="*/ 69 h 395"/>
                    <a:gd name="T28" fmla="*/ 175 w 683"/>
                    <a:gd name="T29" fmla="*/ 130 h 395"/>
                    <a:gd name="T30" fmla="*/ 101 w 683"/>
                    <a:gd name="T31" fmla="*/ 130 h 395"/>
                    <a:gd name="T32" fmla="*/ 128 w 683"/>
                    <a:gd name="T33" fmla="*/ 174 h 395"/>
                    <a:gd name="T34" fmla="*/ 82 w 683"/>
                    <a:gd name="T35" fmla="*/ 198 h 395"/>
                    <a:gd name="T36" fmla="*/ 52 w 683"/>
                    <a:gd name="T37" fmla="*/ 225 h 395"/>
                    <a:gd name="T38" fmla="*/ 37 w 683"/>
                    <a:gd name="T39" fmla="*/ 239 h 395"/>
                    <a:gd name="T40" fmla="*/ 15 w 683"/>
                    <a:gd name="T41" fmla="*/ 223 h 395"/>
                    <a:gd name="T42" fmla="*/ 11 w 683"/>
                    <a:gd name="T43" fmla="*/ 240 h 395"/>
                    <a:gd name="T44" fmla="*/ 20 w 683"/>
                    <a:gd name="T45" fmla="*/ 269 h 395"/>
                    <a:gd name="T46" fmla="*/ 32 w 683"/>
                    <a:gd name="T47" fmla="*/ 306 h 395"/>
                    <a:gd name="T48" fmla="*/ 37 w 683"/>
                    <a:gd name="T49" fmla="*/ 316 h 395"/>
                    <a:gd name="T50" fmla="*/ 0 w 683"/>
                    <a:gd name="T51" fmla="*/ 361 h 395"/>
                    <a:gd name="T52" fmla="*/ 32 w 683"/>
                    <a:gd name="T53" fmla="*/ 360 h 395"/>
                    <a:gd name="T54" fmla="*/ 92 w 683"/>
                    <a:gd name="T55" fmla="*/ 368 h 395"/>
                    <a:gd name="T56" fmla="*/ 101 w 683"/>
                    <a:gd name="T57" fmla="*/ 368 h 395"/>
                    <a:gd name="T58" fmla="*/ 133 w 683"/>
                    <a:gd name="T59" fmla="*/ 383 h 395"/>
                    <a:gd name="T60" fmla="*/ 153 w 683"/>
                    <a:gd name="T61" fmla="*/ 373 h 395"/>
                    <a:gd name="T62" fmla="*/ 137 w 683"/>
                    <a:gd name="T63" fmla="*/ 345 h 395"/>
                    <a:gd name="T64" fmla="*/ 151 w 683"/>
                    <a:gd name="T65" fmla="*/ 319 h 395"/>
                    <a:gd name="T66" fmla="*/ 161 w 683"/>
                    <a:gd name="T67" fmla="*/ 287 h 395"/>
                    <a:gd name="T68" fmla="*/ 219 w 683"/>
                    <a:gd name="T69" fmla="*/ 265 h 395"/>
                    <a:gd name="T70" fmla="*/ 252 w 683"/>
                    <a:gd name="T71" fmla="*/ 245 h 395"/>
                    <a:gd name="T72" fmla="*/ 261 w 683"/>
                    <a:gd name="T73" fmla="*/ 217 h 395"/>
                    <a:gd name="T74" fmla="*/ 271 w 683"/>
                    <a:gd name="T75" fmla="*/ 182 h 395"/>
                    <a:gd name="T76" fmla="*/ 350 w 683"/>
                    <a:gd name="T77" fmla="*/ 153 h 395"/>
                    <a:gd name="T78" fmla="*/ 315 w 683"/>
                    <a:gd name="T79" fmla="*/ 152 h 395"/>
                    <a:gd name="T80" fmla="*/ 401 w 683"/>
                    <a:gd name="T81" fmla="*/ 114 h 395"/>
                    <a:gd name="T82" fmla="*/ 447 w 683"/>
                    <a:gd name="T83" fmla="*/ 123 h 395"/>
                    <a:gd name="T84" fmla="*/ 551 w 683"/>
                    <a:gd name="T85" fmla="*/ 159 h 395"/>
                    <a:gd name="T86" fmla="*/ 609 w 683"/>
                    <a:gd name="T87" fmla="*/ 216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83" h="395">
                      <a:moveTo>
                        <a:pt x="609" y="216"/>
                      </a:moveTo>
                      <a:lnTo>
                        <a:pt x="631" y="228"/>
                      </a:lnTo>
                      <a:lnTo>
                        <a:pt x="643" y="213"/>
                      </a:lnTo>
                      <a:lnTo>
                        <a:pt x="653" y="182"/>
                      </a:lnTo>
                      <a:lnTo>
                        <a:pt x="683" y="130"/>
                      </a:lnTo>
                      <a:lnTo>
                        <a:pt x="658" y="129"/>
                      </a:lnTo>
                      <a:lnTo>
                        <a:pt x="653" y="122"/>
                      </a:lnTo>
                      <a:lnTo>
                        <a:pt x="638" y="106"/>
                      </a:lnTo>
                      <a:lnTo>
                        <a:pt x="647" y="91"/>
                      </a:lnTo>
                      <a:lnTo>
                        <a:pt x="646" y="84"/>
                      </a:lnTo>
                      <a:lnTo>
                        <a:pt x="604" y="74"/>
                      </a:lnTo>
                      <a:lnTo>
                        <a:pt x="595" y="33"/>
                      </a:lnTo>
                      <a:lnTo>
                        <a:pt x="574" y="25"/>
                      </a:lnTo>
                      <a:lnTo>
                        <a:pt x="557" y="34"/>
                      </a:lnTo>
                      <a:lnTo>
                        <a:pt x="538" y="37"/>
                      </a:lnTo>
                      <a:lnTo>
                        <a:pt x="526" y="25"/>
                      </a:lnTo>
                      <a:lnTo>
                        <a:pt x="498" y="25"/>
                      </a:lnTo>
                      <a:lnTo>
                        <a:pt x="453" y="3"/>
                      </a:lnTo>
                      <a:lnTo>
                        <a:pt x="424" y="7"/>
                      </a:lnTo>
                      <a:lnTo>
                        <a:pt x="403" y="0"/>
                      </a:lnTo>
                      <a:lnTo>
                        <a:pt x="373" y="18"/>
                      </a:lnTo>
                      <a:lnTo>
                        <a:pt x="349" y="12"/>
                      </a:lnTo>
                      <a:lnTo>
                        <a:pt x="309" y="19"/>
                      </a:lnTo>
                      <a:lnTo>
                        <a:pt x="301" y="13"/>
                      </a:lnTo>
                      <a:lnTo>
                        <a:pt x="281" y="27"/>
                      </a:lnTo>
                      <a:lnTo>
                        <a:pt x="260" y="25"/>
                      </a:lnTo>
                      <a:lnTo>
                        <a:pt x="242" y="47"/>
                      </a:lnTo>
                      <a:lnTo>
                        <a:pt x="212" y="69"/>
                      </a:lnTo>
                      <a:lnTo>
                        <a:pt x="201" y="94"/>
                      </a:lnTo>
                      <a:lnTo>
                        <a:pt x="175" y="130"/>
                      </a:lnTo>
                      <a:lnTo>
                        <a:pt x="106" y="125"/>
                      </a:lnTo>
                      <a:lnTo>
                        <a:pt x="101" y="130"/>
                      </a:lnTo>
                      <a:lnTo>
                        <a:pt x="106" y="151"/>
                      </a:lnTo>
                      <a:lnTo>
                        <a:pt x="128" y="174"/>
                      </a:lnTo>
                      <a:lnTo>
                        <a:pt x="127" y="184"/>
                      </a:lnTo>
                      <a:lnTo>
                        <a:pt x="82" y="198"/>
                      </a:lnTo>
                      <a:lnTo>
                        <a:pt x="71" y="213"/>
                      </a:lnTo>
                      <a:lnTo>
                        <a:pt x="52" y="225"/>
                      </a:lnTo>
                      <a:lnTo>
                        <a:pt x="45" y="240"/>
                      </a:lnTo>
                      <a:lnTo>
                        <a:pt x="37" y="239"/>
                      </a:lnTo>
                      <a:lnTo>
                        <a:pt x="30" y="225"/>
                      </a:lnTo>
                      <a:lnTo>
                        <a:pt x="15" y="223"/>
                      </a:lnTo>
                      <a:lnTo>
                        <a:pt x="11" y="227"/>
                      </a:lnTo>
                      <a:lnTo>
                        <a:pt x="11" y="240"/>
                      </a:lnTo>
                      <a:lnTo>
                        <a:pt x="32" y="258"/>
                      </a:lnTo>
                      <a:lnTo>
                        <a:pt x="20" y="269"/>
                      </a:lnTo>
                      <a:lnTo>
                        <a:pt x="33" y="297"/>
                      </a:lnTo>
                      <a:lnTo>
                        <a:pt x="32" y="306"/>
                      </a:lnTo>
                      <a:lnTo>
                        <a:pt x="14" y="313"/>
                      </a:lnTo>
                      <a:lnTo>
                        <a:pt x="37" y="316"/>
                      </a:lnTo>
                      <a:lnTo>
                        <a:pt x="23" y="345"/>
                      </a:lnTo>
                      <a:lnTo>
                        <a:pt x="0" y="361"/>
                      </a:lnTo>
                      <a:lnTo>
                        <a:pt x="2" y="372"/>
                      </a:lnTo>
                      <a:lnTo>
                        <a:pt x="32" y="360"/>
                      </a:lnTo>
                      <a:lnTo>
                        <a:pt x="62" y="379"/>
                      </a:lnTo>
                      <a:lnTo>
                        <a:pt x="92" y="368"/>
                      </a:lnTo>
                      <a:lnTo>
                        <a:pt x="99" y="373"/>
                      </a:lnTo>
                      <a:lnTo>
                        <a:pt x="101" y="368"/>
                      </a:lnTo>
                      <a:lnTo>
                        <a:pt x="137" y="372"/>
                      </a:lnTo>
                      <a:lnTo>
                        <a:pt x="133" y="383"/>
                      </a:lnTo>
                      <a:lnTo>
                        <a:pt x="157" y="395"/>
                      </a:lnTo>
                      <a:lnTo>
                        <a:pt x="153" y="373"/>
                      </a:lnTo>
                      <a:lnTo>
                        <a:pt x="138" y="358"/>
                      </a:lnTo>
                      <a:lnTo>
                        <a:pt x="137" y="345"/>
                      </a:lnTo>
                      <a:lnTo>
                        <a:pt x="151" y="345"/>
                      </a:lnTo>
                      <a:lnTo>
                        <a:pt x="151" y="319"/>
                      </a:lnTo>
                      <a:lnTo>
                        <a:pt x="159" y="310"/>
                      </a:lnTo>
                      <a:lnTo>
                        <a:pt x="161" y="287"/>
                      </a:lnTo>
                      <a:lnTo>
                        <a:pt x="193" y="283"/>
                      </a:lnTo>
                      <a:lnTo>
                        <a:pt x="219" y="265"/>
                      </a:lnTo>
                      <a:lnTo>
                        <a:pt x="237" y="242"/>
                      </a:lnTo>
                      <a:lnTo>
                        <a:pt x="252" y="245"/>
                      </a:lnTo>
                      <a:lnTo>
                        <a:pt x="248" y="235"/>
                      </a:lnTo>
                      <a:lnTo>
                        <a:pt x="261" y="217"/>
                      </a:lnTo>
                      <a:lnTo>
                        <a:pt x="260" y="183"/>
                      </a:lnTo>
                      <a:lnTo>
                        <a:pt x="271" y="182"/>
                      </a:lnTo>
                      <a:lnTo>
                        <a:pt x="268" y="173"/>
                      </a:lnTo>
                      <a:lnTo>
                        <a:pt x="350" y="153"/>
                      </a:lnTo>
                      <a:lnTo>
                        <a:pt x="320" y="159"/>
                      </a:lnTo>
                      <a:lnTo>
                        <a:pt x="315" y="152"/>
                      </a:lnTo>
                      <a:lnTo>
                        <a:pt x="397" y="137"/>
                      </a:lnTo>
                      <a:lnTo>
                        <a:pt x="401" y="114"/>
                      </a:lnTo>
                      <a:lnTo>
                        <a:pt x="401" y="129"/>
                      </a:lnTo>
                      <a:lnTo>
                        <a:pt x="447" y="123"/>
                      </a:lnTo>
                      <a:lnTo>
                        <a:pt x="529" y="137"/>
                      </a:lnTo>
                      <a:lnTo>
                        <a:pt x="551" y="159"/>
                      </a:lnTo>
                      <a:lnTo>
                        <a:pt x="580" y="170"/>
                      </a:lnTo>
                      <a:lnTo>
                        <a:pt x="609" y="216"/>
                      </a:lnTo>
                      <a:close/>
                    </a:path>
                  </a:pathLst>
                </a:custGeom>
                <a:grpFill/>
                <a:ln w="1588">
                  <a:solidFill>
                    <a:srgbClr val="000000"/>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154" name="Freeform 384">
                  <a:extLst>
                    <a:ext uri="{FF2B5EF4-FFF2-40B4-BE49-F238E27FC236}">
                      <a16:creationId xmlns:a16="http://schemas.microsoft.com/office/drawing/2014/main" id="{ED79D954-5628-419B-8DD3-1068CACC81C5}"/>
                    </a:ext>
                  </a:extLst>
                </p:cNvPr>
                <p:cNvSpPr>
                  <a:spLocks/>
                </p:cNvSpPr>
                <p:nvPr/>
              </p:nvSpPr>
              <p:spPr bwMode="auto">
                <a:xfrm>
                  <a:off x="3688" y="2665"/>
                  <a:ext cx="160" cy="108"/>
                </a:xfrm>
                <a:custGeom>
                  <a:avLst/>
                  <a:gdLst>
                    <a:gd name="T0" fmla="*/ 403 w 422"/>
                    <a:gd name="T1" fmla="*/ 147 h 243"/>
                    <a:gd name="T2" fmla="*/ 411 w 422"/>
                    <a:gd name="T3" fmla="*/ 142 h 243"/>
                    <a:gd name="T4" fmla="*/ 383 w 422"/>
                    <a:gd name="T5" fmla="*/ 142 h 243"/>
                    <a:gd name="T6" fmla="*/ 383 w 422"/>
                    <a:gd name="T7" fmla="*/ 132 h 243"/>
                    <a:gd name="T8" fmla="*/ 403 w 422"/>
                    <a:gd name="T9" fmla="*/ 126 h 243"/>
                    <a:gd name="T10" fmla="*/ 411 w 422"/>
                    <a:gd name="T11" fmla="*/ 117 h 243"/>
                    <a:gd name="T12" fmla="*/ 388 w 422"/>
                    <a:gd name="T13" fmla="*/ 82 h 243"/>
                    <a:gd name="T14" fmla="*/ 382 w 422"/>
                    <a:gd name="T15" fmla="*/ 89 h 243"/>
                    <a:gd name="T16" fmla="*/ 372 w 422"/>
                    <a:gd name="T17" fmla="*/ 82 h 243"/>
                    <a:gd name="T18" fmla="*/ 377 w 422"/>
                    <a:gd name="T19" fmla="*/ 65 h 243"/>
                    <a:gd name="T20" fmla="*/ 367 w 422"/>
                    <a:gd name="T21" fmla="*/ 54 h 243"/>
                    <a:gd name="T22" fmla="*/ 378 w 422"/>
                    <a:gd name="T23" fmla="*/ 54 h 243"/>
                    <a:gd name="T24" fmla="*/ 390 w 422"/>
                    <a:gd name="T25" fmla="*/ 30 h 243"/>
                    <a:gd name="T26" fmla="*/ 377 w 422"/>
                    <a:gd name="T27" fmla="*/ 22 h 243"/>
                    <a:gd name="T28" fmla="*/ 382 w 422"/>
                    <a:gd name="T29" fmla="*/ 0 h 243"/>
                    <a:gd name="T30" fmla="*/ 314 w 422"/>
                    <a:gd name="T31" fmla="*/ 11 h 243"/>
                    <a:gd name="T32" fmla="*/ 308 w 422"/>
                    <a:gd name="T33" fmla="*/ 28 h 243"/>
                    <a:gd name="T34" fmla="*/ 305 w 422"/>
                    <a:gd name="T35" fmla="*/ 29 h 243"/>
                    <a:gd name="T36" fmla="*/ 268 w 422"/>
                    <a:gd name="T37" fmla="*/ 21 h 243"/>
                    <a:gd name="T38" fmla="*/ 202 w 422"/>
                    <a:gd name="T39" fmla="*/ 24 h 243"/>
                    <a:gd name="T40" fmla="*/ 190 w 422"/>
                    <a:gd name="T41" fmla="*/ 35 h 243"/>
                    <a:gd name="T42" fmla="*/ 157 w 422"/>
                    <a:gd name="T43" fmla="*/ 43 h 243"/>
                    <a:gd name="T44" fmla="*/ 137 w 422"/>
                    <a:gd name="T45" fmla="*/ 54 h 243"/>
                    <a:gd name="T46" fmla="*/ 121 w 422"/>
                    <a:gd name="T47" fmla="*/ 54 h 243"/>
                    <a:gd name="T48" fmla="*/ 108 w 422"/>
                    <a:gd name="T49" fmla="*/ 38 h 243"/>
                    <a:gd name="T50" fmla="*/ 96 w 422"/>
                    <a:gd name="T51" fmla="*/ 47 h 243"/>
                    <a:gd name="T52" fmla="*/ 85 w 422"/>
                    <a:gd name="T53" fmla="*/ 43 h 243"/>
                    <a:gd name="T54" fmla="*/ 4 w 422"/>
                    <a:gd name="T55" fmla="*/ 72 h 243"/>
                    <a:gd name="T56" fmla="*/ 10 w 422"/>
                    <a:gd name="T57" fmla="*/ 86 h 243"/>
                    <a:gd name="T58" fmla="*/ 0 w 422"/>
                    <a:gd name="T59" fmla="*/ 116 h 243"/>
                    <a:gd name="T60" fmla="*/ 45 w 422"/>
                    <a:gd name="T61" fmla="*/ 138 h 243"/>
                    <a:gd name="T62" fmla="*/ 73 w 422"/>
                    <a:gd name="T63" fmla="*/ 138 h 243"/>
                    <a:gd name="T64" fmla="*/ 85 w 422"/>
                    <a:gd name="T65" fmla="*/ 150 h 243"/>
                    <a:gd name="T66" fmla="*/ 104 w 422"/>
                    <a:gd name="T67" fmla="*/ 147 h 243"/>
                    <a:gd name="T68" fmla="*/ 121 w 422"/>
                    <a:gd name="T69" fmla="*/ 138 h 243"/>
                    <a:gd name="T70" fmla="*/ 142 w 422"/>
                    <a:gd name="T71" fmla="*/ 146 h 243"/>
                    <a:gd name="T72" fmla="*/ 151 w 422"/>
                    <a:gd name="T73" fmla="*/ 187 h 243"/>
                    <a:gd name="T74" fmla="*/ 193 w 422"/>
                    <a:gd name="T75" fmla="*/ 197 h 243"/>
                    <a:gd name="T76" fmla="*/ 194 w 422"/>
                    <a:gd name="T77" fmla="*/ 204 h 243"/>
                    <a:gd name="T78" fmla="*/ 185 w 422"/>
                    <a:gd name="T79" fmla="*/ 219 h 243"/>
                    <a:gd name="T80" fmla="*/ 200 w 422"/>
                    <a:gd name="T81" fmla="*/ 235 h 243"/>
                    <a:gd name="T82" fmla="*/ 205 w 422"/>
                    <a:gd name="T83" fmla="*/ 242 h 243"/>
                    <a:gd name="T84" fmla="*/ 230 w 422"/>
                    <a:gd name="T85" fmla="*/ 243 h 243"/>
                    <a:gd name="T86" fmla="*/ 240 w 422"/>
                    <a:gd name="T87" fmla="*/ 243 h 243"/>
                    <a:gd name="T88" fmla="*/ 240 w 422"/>
                    <a:gd name="T89" fmla="*/ 234 h 243"/>
                    <a:gd name="T90" fmla="*/ 268 w 422"/>
                    <a:gd name="T91" fmla="*/ 230 h 243"/>
                    <a:gd name="T92" fmla="*/ 277 w 422"/>
                    <a:gd name="T93" fmla="*/ 209 h 243"/>
                    <a:gd name="T94" fmla="*/ 322 w 422"/>
                    <a:gd name="T95" fmla="*/ 200 h 243"/>
                    <a:gd name="T96" fmla="*/ 349 w 422"/>
                    <a:gd name="T97" fmla="*/ 176 h 243"/>
                    <a:gd name="T98" fmla="*/ 422 w 422"/>
                    <a:gd name="T99" fmla="*/ 154 h 243"/>
                    <a:gd name="T100" fmla="*/ 403 w 422"/>
                    <a:gd name="T101" fmla="*/ 147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2" h="243">
                      <a:moveTo>
                        <a:pt x="403" y="147"/>
                      </a:moveTo>
                      <a:lnTo>
                        <a:pt x="411" y="142"/>
                      </a:lnTo>
                      <a:lnTo>
                        <a:pt x="383" y="142"/>
                      </a:lnTo>
                      <a:lnTo>
                        <a:pt x="383" y="132"/>
                      </a:lnTo>
                      <a:lnTo>
                        <a:pt x="403" y="126"/>
                      </a:lnTo>
                      <a:lnTo>
                        <a:pt x="411" y="117"/>
                      </a:lnTo>
                      <a:lnTo>
                        <a:pt x="388" y="82"/>
                      </a:lnTo>
                      <a:lnTo>
                        <a:pt x="382" y="89"/>
                      </a:lnTo>
                      <a:lnTo>
                        <a:pt x="372" y="82"/>
                      </a:lnTo>
                      <a:lnTo>
                        <a:pt x="377" y="65"/>
                      </a:lnTo>
                      <a:lnTo>
                        <a:pt x="367" y="54"/>
                      </a:lnTo>
                      <a:lnTo>
                        <a:pt x="378" y="54"/>
                      </a:lnTo>
                      <a:lnTo>
                        <a:pt x="390" y="30"/>
                      </a:lnTo>
                      <a:lnTo>
                        <a:pt x="377" y="22"/>
                      </a:lnTo>
                      <a:lnTo>
                        <a:pt x="382" y="0"/>
                      </a:lnTo>
                      <a:lnTo>
                        <a:pt x="314" y="11"/>
                      </a:lnTo>
                      <a:lnTo>
                        <a:pt x="308" y="28"/>
                      </a:lnTo>
                      <a:lnTo>
                        <a:pt x="305" y="29"/>
                      </a:lnTo>
                      <a:lnTo>
                        <a:pt x="268" y="21"/>
                      </a:lnTo>
                      <a:lnTo>
                        <a:pt x="202" y="24"/>
                      </a:lnTo>
                      <a:lnTo>
                        <a:pt x="190" y="35"/>
                      </a:lnTo>
                      <a:lnTo>
                        <a:pt x="157" y="43"/>
                      </a:lnTo>
                      <a:lnTo>
                        <a:pt x="137" y="54"/>
                      </a:lnTo>
                      <a:lnTo>
                        <a:pt x="121" y="54"/>
                      </a:lnTo>
                      <a:lnTo>
                        <a:pt x="108" y="38"/>
                      </a:lnTo>
                      <a:lnTo>
                        <a:pt x="96" y="47"/>
                      </a:lnTo>
                      <a:lnTo>
                        <a:pt x="85" y="43"/>
                      </a:lnTo>
                      <a:lnTo>
                        <a:pt x="4" y="72"/>
                      </a:lnTo>
                      <a:lnTo>
                        <a:pt x="10" y="86"/>
                      </a:lnTo>
                      <a:lnTo>
                        <a:pt x="0" y="116"/>
                      </a:lnTo>
                      <a:lnTo>
                        <a:pt x="45" y="138"/>
                      </a:lnTo>
                      <a:lnTo>
                        <a:pt x="73" y="138"/>
                      </a:lnTo>
                      <a:lnTo>
                        <a:pt x="85" y="150"/>
                      </a:lnTo>
                      <a:lnTo>
                        <a:pt x="104" y="147"/>
                      </a:lnTo>
                      <a:lnTo>
                        <a:pt x="121" y="138"/>
                      </a:lnTo>
                      <a:lnTo>
                        <a:pt x="142" y="146"/>
                      </a:lnTo>
                      <a:lnTo>
                        <a:pt x="151" y="187"/>
                      </a:lnTo>
                      <a:lnTo>
                        <a:pt x="193" y="197"/>
                      </a:lnTo>
                      <a:lnTo>
                        <a:pt x="194" y="204"/>
                      </a:lnTo>
                      <a:lnTo>
                        <a:pt x="185" y="219"/>
                      </a:lnTo>
                      <a:lnTo>
                        <a:pt x="200" y="235"/>
                      </a:lnTo>
                      <a:lnTo>
                        <a:pt x="205" y="242"/>
                      </a:lnTo>
                      <a:lnTo>
                        <a:pt x="230" y="243"/>
                      </a:lnTo>
                      <a:lnTo>
                        <a:pt x="240" y="243"/>
                      </a:lnTo>
                      <a:lnTo>
                        <a:pt x="240" y="234"/>
                      </a:lnTo>
                      <a:lnTo>
                        <a:pt x="268" y="230"/>
                      </a:lnTo>
                      <a:lnTo>
                        <a:pt x="277" y="209"/>
                      </a:lnTo>
                      <a:lnTo>
                        <a:pt x="322" y="200"/>
                      </a:lnTo>
                      <a:lnTo>
                        <a:pt x="349" y="176"/>
                      </a:lnTo>
                      <a:lnTo>
                        <a:pt x="422" y="154"/>
                      </a:lnTo>
                      <a:lnTo>
                        <a:pt x="403" y="147"/>
                      </a:lnTo>
                      <a:close/>
                    </a:path>
                  </a:pathLst>
                </a:custGeom>
                <a:grpFill/>
                <a:ln w="1588">
                  <a:solidFill>
                    <a:srgbClr val="000000"/>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155" name="Freeform 385">
                  <a:extLst>
                    <a:ext uri="{FF2B5EF4-FFF2-40B4-BE49-F238E27FC236}">
                      <a16:creationId xmlns:a16="http://schemas.microsoft.com/office/drawing/2014/main" id="{03E8234B-BB3A-458D-9199-8924FF753D8C}"/>
                    </a:ext>
                  </a:extLst>
                </p:cNvPr>
                <p:cNvSpPr>
                  <a:spLocks/>
                </p:cNvSpPr>
                <p:nvPr/>
              </p:nvSpPr>
              <p:spPr bwMode="auto">
                <a:xfrm>
                  <a:off x="3435" y="2667"/>
                  <a:ext cx="258" cy="189"/>
                </a:xfrm>
                <a:custGeom>
                  <a:avLst/>
                  <a:gdLst>
                    <a:gd name="T0" fmla="*/ 297 w 678"/>
                    <a:gd name="T1" fmla="*/ 305 h 426"/>
                    <a:gd name="T2" fmla="*/ 343 w 678"/>
                    <a:gd name="T3" fmla="*/ 281 h 426"/>
                    <a:gd name="T4" fmla="*/ 316 w 678"/>
                    <a:gd name="T5" fmla="*/ 237 h 426"/>
                    <a:gd name="T6" fmla="*/ 390 w 678"/>
                    <a:gd name="T7" fmla="*/ 237 h 426"/>
                    <a:gd name="T8" fmla="*/ 427 w 678"/>
                    <a:gd name="T9" fmla="*/ 176 h 426"/>
                    <a:gd name="T10" fmla="*/ 475 w 678"/>
                    <a:gd name="T11" fmla="*/ 132 h 426"/>
                    <a:gd name="T12" fmla="*/ 516 w 678"/>
                    <a:gd name="T13" fmla="*/ 120 h 426"/>
                    <a:gd name="T14" fmla="*/ 564 w 678"/>
                    <a:gd name="T15" fmla="*/ 119 h 426"/>
                    <a:gd name="T16" fmla="*/ 618 w 678"/>
                    <a:gd name="T17" fmla="*/ 107 h 426"/>
                    <a:gd name="T18" fmla="*/ 668 w 678"/>
                    <a:gd name="T19" fmla="*/ 110 h 426"/>
                    <a:gd name="T20" fmla="*/ 672 w 678"/>
                    <a:gd name="T21" fmla="*/ 66 h 426"/>
                    <a:gd name="T22" fmla="*/ 616 w 678"/>
                    <a:gd name="T23" fmla="*/ 69 h 426"/>
                    <a:gd name="T24" fmla="*/ 472 w 678"/>
                    <a:gd name="T25" fmla="*/ 76 h 426"/>
                    <a:gd name="T26" fmla="*/ 435 w 678"/>
                    <a:gd name="T27" fmla="*/ 66 h 426"/>
                    <a:gd name="T28" fmla="*/ 398 w 678"/>
                    <a:gd name="T29" fmla="*/ 3 h 426"/>
                    <a:gd name="T30" fmla="*/ 368 w 678"/>
                    <a:gd name="T31" fmla="*/ 7 h 426"/>
                    <a:gd name="T32" fmla="*/ 374 w 678"/>
                    <a:gd name="T33" fmla="*/ 23 h 426"/>
                    <a:gd name="T34" fmla="*/ 301 w 678"/>
                    <a:gd name="T35" fmla="*/ 73 h 426"/>
                    <a:gd name="T36" fmla="*/ 282 w 678"/>
                    <a:gd name="T37" fmla="*/ 92 h 426"/>
                    <a:gd name="T38" fmla="*/ 282 w 678"/>
                    <a:gd name="T39" fmla="*/ 118 h 426"/>
                    <a:gd name="T40" fmla="*/ 226 w 678"/>
                    <a:gd name="T41" fmla="*/ 159 h 426"/>
                    <a:gd name="T42" fmla="*/ 148 w 678"/>
                    <a:gd name="T43" fmla="*/ 203 h 426"/>
                    <a:gd name="T44" fmla="*/ 93 w 678"/>
                    <a:gd name="T45" fmla="*/ 224 h 426"/>
                    <a:gd name="T46" fmla="*/ 53 w 678"/>
                    <a:gd name="T47" fmla="*/ 232 h 426"/>
                    <a:gd name="T48" fmla="*/ 41 w 678"/>
                    <a:gd name="T49" fmla="*/ 235 h 426"/>
                    <a:gd name="T50" fmla="*/ 0 w 678"/>
                    <a:gd name="T51" fmla="*/ 255 h 426"/>
                    <a:gd name="T52" fmla="*/ 46 w 678"/>
                    <a:gd name="T53" fmla="*/ 247 h 426"/>
                    <a:gd name="T54" fmla="*/ 140 w 678"/>
                    <a:gd name="T55" fmla="*/ 217 h 426"/>
                    <a:gd name="T56" fmla="*/ 161 w 678"/>
                    <a:gd name="T57" fmla="*/ 232 h 426"/>
                    <a:gd name="T58" fmla="*/ 148 w 678"/>
                    <a:gd name="T59" fmla="*/ 244 h 426"/>
                    <a:gd name="T60" fmla="*/ 157 w 678"/>
                    <a:gd name="T61" fmla="*/ 254 h 426"/>
                    <a:gd name="T62" fmla="*/ 140 w 678"/>
                    <a:gd name="T63" fmla="*/ 272 h 426"/>
                    <a:gd name="T64" fmla="*/ 161 w 678"/>
                    <a:gd name="T65" fmla="*/ 277 h 426"/>
                    <a:gd name="T66" fmla="*/ 176 w 678"/>
                    <a:gd name="T67" fmla="*/ 294 h 426"/>
                    <a:gd name="T68" fmla="*/ 193 w 678"/>
                    <a:gd name="T69" fmla="*/ 302 h 426"/>
                    <a:gd name="T70" fmla="*/ 172 w 678"/>
                    <a:gd name="T71" fmla="*/ 324 h 426"/>
                    <a:gd name="T72" fmla="*/ 142 w 678"/>
                    <a:gd name="T73" fmla="*/ 323 h 426"/>
                    <a:gd name="T74" fmla="*/ 161 w 678"/>
                    <a:gd name="T75" fmla="*/ 328 h 426"/>
                    <a:gd name="T76" fmla="*/ 157 w 678"/>
                    <a:gd name="T77" fmla="*/ 345 h 426"/>
                    <a:gd name="T78" fmla="*/ 161 w 678"/>
                    <a:gd name="T79" fmla="*/ 347 h 426"/>
                    <a:gd name="T80" fmla="*/ 140 w 678"/>
                    <a:gd name="T81" fmla="*/ 365 h 426"/>
                    <a:gd name="T82" fmla="*/ 140 w 678"/>
                    <a:gd name="T83" fmla="*/ 379 h 426"/>
                    <a:gd name="T84" fmla="*/ 161 w 678"/>
                    <a:gd name="T85" fmla="*/ 376 h 426"/>
                    <a:gd name="T86" fmla="*/ 188 w 678"/>
                    <a:gd name="T87" fmla="*/ 404 h 426"/>
                    <a:gd name="T88" fmla="*/ 168 w 678"/>
                    <a:gd name="T89" fmla="*/ 397 h 426"/>
                    <a:gd name="T90" fmla="*/ 168 w 678"/>
                    <a:gd name="T91" fmla="*/ 408 h 426"/>
                    <a:gd name="T92" fmla="*/ 168 w 678"/>
                    <a:gd name="T93" fmla="*/ 426 h 426"/>
                    <a:gd name="T94" fmla="*/ 180 w 678"/>
                    <a:gd name="T95" fmla="*/ 413 h 426"/>
                    <a:gd name="T96" fmla="*/ 217 w 678"/>
                    <a:gd name="T97" fmla="*/ 408 h 426"/>
                    <a:gd name="T98" fmla="*/ 210 w 678"/>
                    <a:gd name="T99" fmla="*/ 421 h 426"/>
                    <a:gd name="T100" fmla="*/ 247 w 678"/>
                    <a:gd name="T101" fmla="*/ 413 h 426"/>
                    <a:gd name="T102" fmla="*/ 235 w 678"/>
                    <a:gd name="T103" fmla="*/ 376 h 426"/>
                    <a:gd name="T104" fmla="*/ 226 w 678"/>
                    <a:gd name="T105" fmla="*/ 347 h 426"/>
                    <a:gd name="T106" fmla="*/ 230 w 678"/>
                    <a:gd name="T107" fmla="*/ 330 h 426"/>
                    <a:gd name="T108" fmla="*/ 252 w 678"/>
                    <a:gd name="T109" fmla="*/ 346 h 426"/>
                    <a:gd name="T110" fmla="*/ 267 w 678"/>
                    <a:gd name="T111" fmla="*/ 332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78" h="426">
                      <a:moveTo>
                        <a:pt x="286" y="320"/>
                      </a:moveTo>
                      <a:lnTo>
                        <a:pt x="297" y="305"/>
                      </a:lnTo>
                      <a:lnTo>
                        <a:pt x="342" y="291"/>
                      </a:lnTo>
                      <a:lnTo>
                        <a:pt x="343" y="281"/>
                      </a:lnTo>
                      <a:lnTo>
                        <a:pt x="321" y="258"/>
                      </a:lnTo>
                      <a:lnTo>
                        <a:pt x="316" y="237"/>
                      </a:lnTo>
                      <a:lnTo>
                        <a:pt x="321" y="232"/>
                      </a:lnTo>
                      <a:lnTo>
                        <a:pt x="390" y="237"/>
                      </a:lnTo>
                      <a:lnTo>
                        <a:pt x="416" y="201"/>
                      </a:lnTo>
                      <a:lnTo>
                        <a:pt x="427" y="176"/>
                      </a:lnTo>
                      <a:lnTo>
                        <a:pt x="457" y="154"/>
                      </a:lnTo>
                      <a:lnTo>
                        <a:pt x="475" y="132"/>
                      </a:lnTo>
                      <a:lnTo>
                        <a:pt x="496" y="134"/>
                      </a:lnTo>
                      <a:lnTo>
                        <a:pt x="516" y="120"/>
                      </a:lnTo>
                      <a:lnTo>
                        <a:pt x="524" y="126"/>
                      </a:lnTo>
                      <a:lnTo>
                        <a:pt x="564" y="119"/>
                      </a:lnTo>
                      <a:lnTo>
                        <a:pt x="588" y="125"/>
                      </a:lnTo>
                      <a:lnTo>
                        <a:pt x="618" y="107"/>
                      </a:lnTo>
                      <a:lnTo>
                        <a:pt x="639" y="114"/>
                      </a:lnTo>
                      <a:lnTo>
                        <a:pt x="668" y="110"/>
                      </a:lnTo>
                      <a:lnTo>
                        <a:pt x="678" y="80"/>
                      </a:lnTo>
                      <a:lnTo>
                        <a:pt x="672" y="66"/>
                      </a:lnTo>
                      <a:lnTo>
                        <a:pt x="642" y="48"/>
                      </a:lnTo>
                      <a:lnTo>
                        <a:pt x="616" y="69"/>
                      </a:lnTo>
                      <a:lnTo>
                        <a:pt x="542" y="61"/>
                      </a:lnTo>
                      <a:lnTo>
                        <a:pt x="472" y="76"/>
                      </a:lnTo>
                      <a:lnTo>
                        <a:pt x="449" y="76"/>
                      </a:lnTo>
                      <a:lnTo>
                        <a:pt x="435" y="66"/>
                      </a:lnTo>
                      <a:lnTo>
                        <a:pt x="427" y="38"/>
                      </a:lnTo>
                      <a:lnTo>
                        <a:pt x="398" y="3"/>
                      </a:lnTo>
                      <a:lnTo>
                        <a:pt x="390" y="0"/>
                      </a:lnTo>
                      <a:lnTo>
                        <a:pt x="368" y="7"/>
                      </a:lnTo>
                      <a:lnTo>
                        <a:pt x="374" y="15"/>
                      </a:lnTo>
                      <a:lnTo>
                        <a:pt x="374" y="23"/>
                      </a:lnTo>
                      <a:lnTo>
                        <a:pt x="321" y="44"/>
                      </a:lnTo>
                      <a:lnTo>
                        <a:pt x="301" y="73"/>
                      </a:lnTo>
                      <a:lnTo>
                        <a:pt x="282" y="80"/>
                      </a:lnTo>
                      <a:lnTo>
                        <a:pt x="282" y="92"/>
                      </a:lnTo>
                      <a:lnTo>
                        <a:pt x="277" y="104"/>
                      </a:lnTo>
                      <a:lnTo>
                        <a:pt x="282" y="118"/>
                      </a:lnTo>
                      <a:lnTo>
                        <a:pt x="271" y="141"/>
                      </a:lnTo>
                      <a:lnTo>
                        <a:pt x="226" y="159"/>
                      </a:lnTo>
                      <a:lnTo>
                        <a:pt x="197" y="170"/>
                      </a:lnTo>
                      <a:lnTo>
                        <a:pt x="148" y="203"/>
                      </a:lnTo>
                      <a:lnTo>
                        <a:pt x="100" y="215"/>
                      </a:lnTo>
                      <a:lnTo>
                        <a:pt x="93" y="224"/>
                      </a:lnTo>
                      <a:lnTo>
                        <a:pt x="55" y="228"/>
                      </a:lnTo>
                      <a:lnTo>
                        <a:pt x="53" y="232"/>
                      </a:lnTo>
                      <a:lnTo>
                        <a:pt x="54" y="236"/>
                      </a:lnTo>
                      <a:lnTo>
                        <a:pt x="41" y="235"/>
                      </a:lnTo>
                      <a:lnTo>
                        <a:pt x="2" y="247"/>
                      </a:lnTo>
                      <a:lnTo>
                        <a:pt x="0" y="255"/>
                      </a:lnTo>
                      <a:lnTo>
                        <a:pt x="27" y="246"/>
                      </a:lnTo>
                      <a:lnTo>
                        <a:pt x="46" y="247"/>
                      </a:lnTo>
                      <a:lnTo>
                        <a:pt x="107" y="223"/>
                      </a:lnTo>
                      <a:lnTo>
                        <a:pt x="140" y="217"/>
                      </a:lnTo>
                      <a:lnTo>
                        <a:pt x="157" y="225"/>
                      </a:lnTo>
                      <a:lnTo>
                        <a:pt x="161" y="232"/>
                      </a:lnTo>
                      <a:lnTo>
                        <a:pt x="142" y="237"/>
                      </a:lnTo>
                      <a:lnTo>
                        <a:pt x="148" y="244"/>
                      </a:lnTo>
                      <a:lnTo>
                        <a:pt x="142" y="258"/>
                      </a:lnTo>
                      <a:lnTo>
                        <a:pt x="157" y="254"/>
                      </a:lnTo>
                      <a:lnTo>
                        <a:pt x="152" y="265"/>
                      </a:lnTo>
                      <a:lnTo>
                        <a:pt x="140" y="272"/>
                      </a:lnTo>
                      <a:lnTo>
                        <a:pt x="152" y="280"/>
                      </a:lnTo>
                      <a:lnTo>
                        <a:pt x="161" y="277"/>
                      </a:lnTo>
                      <a:lnTo>
                        <a:pt x="193" y="282"/>
                      </a:lnTo>
                      <a:lnTo>
                        <a:pt x="176" y="294"/>
                      </a:lnTo>
                      <a:lnTo>
                        <a:pt x="193" y="297"/>
                      </a:lnTo>
                      <a:lnTo>
                        <a:pt x="193" y="302"/>
                      </a:lnTo>
                      <a:lnTo>
                        <a:pt x="201" y="310"/>
                      </a:lnTo>
                      <a:lnTo>
                        <a:pt x="172" y="324"/>
                      </a:lnTo>
                      <a:lnTo>
                        <a:pt x="142" y="313"/>
                      </a:lnTo>
                      <a:lnTo>
                        <a:pt x="142" y="323"/>
                      </a:lnTo>
                      <a:lnTo>
                        <a:pt x="142" y="319"/>
                      </a:lnTo>
                      <a:lnTo>
                        <a:pt x="161" y="328"/>
                      </a:lnTo>
                      <a:lnTo>
                        <a:pt x="148" y="335"/>
                      </a:lnTo>
                      <a:lnTo>
                        <a:pt x="157" y="345"/>
                      </a:lnTo>
                      <a:lnTo>
                        <a:pt x="182" y="347"/>
                      </a:lnTo>
                      <a:lnTo>
                        <a:pt x="161" y="347"/>
                      </a:lnTo>
                      <a:lnTo>
                        <a:pt x="164" y="369"/>
                      </a:lnTo>
                      <a:lnTo>
                        <a:pt x="140" y="365"/>
                      </a:lnTo>
                      <a:lnTo>
                        <a:pt x="123" y="379"/>
                      </a:lnTo>
                      <a:lnTo>
                        <a:pt x="140" y="379"/>
                      </a:lnTo>
                      <a:lnTo>
                        <a:pt x="142" y="375"/>
                      </a:lnTo>
                      <a:lnTo>
                        <a:pt x="161" y="376"/>
                      </a:lnTo>
                      <a:lnTo>
                        <a:pt x="176" y="392"/>
                      </a:lnTo>
                      <a:lnTo>
                        <a:pt x="188" y="404"/>
                      </a:lnTo>
                      <a:lnTo>
                        <a:pt x="176" y="404"/>
                      </a:lnTo>
                      <a:lnTo>
                        <a:pt x="168" y="397"/>
                      </a:lnTo>
                      <a:lnTo>
                        <a:pt x="161" y="399"/>
                      </a:lnTo>
                      <a:lnTo>
                        <a:pt x="168" y="408"/>
                      </a:lnTo>
                      <a:lnTo>
                        <a:pt x="161" y="412"/>
                      </a:lnTo>
                      <a:lnTo>
                        <a:pt x="168" y="426"/>
                      </a:lnTo>
                      <a:lnTo>
                        <a:pt x="180" y="423"/>
                      </a:lnTo>
                      <a:lnTo>
                        <a:pt x="180" y="413"/>
                      </a:lnTo>
                      <a:lnTo>
                        <a:pt x="210" y="408"/>
                      </a:lnTo>
                      <a:lnTo>
                        <a:pt x="217" y="408"/>
                      </a:lnTo>
                      <a:lnTo>
                        <a:pt x="207" y="415"/>
                      </a:lnTo>
                      <a:lnTo>
                        <a:pt x="210" y="421"/>
                      </a:lnTo>
                      <a:lnTo>
                        <a:pt x="229" y="420"/>
                      </a:lnTo>
                      <a:lnTo>
                        <a:pt x="247" y="413"/>
                      </a:lnTo>
                      <a:lnTo>
                        <a:pt x="248" y="404"/>
                      </a:lnTo>
                      <a:lnTo>
                        <a:pt x="235" y="376"/>
                      </a:lnTo>
                      <a:lnTo>
                        <a:pt x="247" y="365"/>
                      </a:lnTo>
                      <a:lnTo>
                        <a:pt x="226" y="347"/>
                      </a:lnTo>
                      <a:lnTo>
                        <a:pt x="226" y="334"/>
                      </a:lnTo>
                      <a:lnTo>
                        <a:pt x="230" y="330"/>
                      </a:lnTo>
                      <a:lnTo>
                        <a:pt x="245" y="332"/>
                      </a:lnTo>
                      <a:lnTo>
                        <a:pt x="252" y="346"/>
                      </a:lnTo>
                      <a:lnTo>
                        <a:pt x="260" y="347"/>
                      </a:lnTo>
                      <a:lnTo>
                        <a:pt x="267" y="332"/>
                      </a:lnTo>
                      <a:lnTo>
                        <a:pt x="286" y="320"/>
                      </a:lnTo>
                      <a:close/>
                    </a:path>
                  </a:pathLst>
                </a:custGeom>
                <a:grpFill/>
                <a:ln w="1588">
                  <a:solidFill>
                    <a:srgbClr val="000000"/>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156" name="Freeform 386">
                  <a:extLst>
                    <a:ext uri="{FF2B5EF4-FFF2-40B4-BE49-F238E27FC236}">
                      <a16:creationId xmlns:a16="http://schemas.microsoft.com/office/drawing/2014/main" id="{0419F90C-67F3-413F-BC83-748D3D886819}"/>
                    </a:ext>
                  </a:extLst>
                </p:cNvPr>
                <p:cNvSpPr>
                  <a:spLocks/>
                </p:cNvSpPr>
                <p:nvPr/>
              </p:nvSpPr>
              <p:spPr bwMode="auto">
                <a:xfrm>
                  <a:off x="3584" y="2645"/>
                  <a:ext cx="17" cy="15"/>
                </a:xfrm>
                <a:custGeom>
                  <a:avLst/>
                  <a:gdLst>
                    <a:gd name="T0" fmla="*/ 16 w 45"/>
                    <a:gd name="T1" fmla="*/ 0 h 33"/>
                    <a:gd name="T2" fmla="*/ 35 w 45"/>
                    <a:gd name="T3" fmla="*/ 0 h 33"/>
                    <a:gd name="T4" fmla="*/ 45 w 45"/>
                    <a:gd name="T5" fmla="*/ 23 h 33"/>
                    <a:gd name="T6" fmla="*/ 35 w 45"/>
                    <a:gd name="T7" fmla="*/ 31 h 33"/>
                    <a:gd name="T8" fmla="*/ 5 w 45"/>
                    <a:gd name="T9" fmla="*/ 33 h 33"/>
                    <a:gd name="T10" fmla="*/ 0 w 45"/>
                    <a:gd name="T11" fmla="*/ 26 h 33"/>
                    <a:gd name="T12" fmla="*/ 16 w 45"/>
                    <a:gd name="T13" fmla="*/ 17 h 33"/>
                    <a:gd name="T14" fmla="*/ 11 w 45"/>
                    <a:gd name="T15" fmla="*/ 9 h 33"/>
                    <a:gd name="T16" fmla="*/ 16 w 45"/>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3">
                      <a:moveTo>
                        <a:pt x="16" y="0"/>
                      </a:moveTo>
                      <a:lnTo>
                        <a:pt x="35" y="0"/>
                      </a:lnTo>
                      <a:lnTo>
                        <a:pt x="45" y="23"/>
                      </a:lnTo>
                      <a:lnTo>
                        <a:pt x="35" y="31"/>
                      </a:lnTo>
                      <a:lnTo>
                        <a:pt x="5" y="33"/>
                      </a:lnTo>
                      <a:lnTo>
                        <a:pt x="0" y="26"/>
                      </a:lnTo>
                      <a:lnTo>
                        <a:pt x="16" y="17"/>
                      </a:lnTo>
                      <a:lnTo>
                        <a:pt x="11" y="9"/>
                      </a:lnTo>
                      <a:lnTo>
                        <a:pt x="16" y="0"/>
                      </a:lnTo>
                      <a:close/>
                    </a:path>
                  </a:pathLst>
                </a:custGeom>
                <a:grpFill/>
                <a:ln w="1588">
                  <a:solidFill>
                    <a:srgbClr val="000000"/>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157" name="Freeform 387">
                  <a:extLst>
                    <a:ext uri="{FF2B5EF4-FFF2-40B4-BE49-F238E27FC236}">
                      <a16:creationId xmlns:a16="http://schemas.microsoft.com/office/drawing/2014/main" id="{6808B8AF-4131-4EAF-91FA-DDAE71E07E53}"/>
                    </a:ext>
                  </a:extLst>
                </p:cNvPr>
                <p:cNvSpPr>
                  <a:spLocks/>
                </p:cNvSpPr>
                <p:nvPr/>
              </p:nvSpPr>
              <p:spPr bwMode="auto">
                <a:xfrm>
                  <a:off x="3594" y="2660"/>
                  <a:ext cx="15" cy="14"/>
                </a:xfrm>
                <a:custGeom>
                  <a:avLst/>
                  <a:gdLst>
                    <a:gd name="T0" fmla="*/ 17 w 39"/>
                    <a:gd name="T1" fmla="*/ 0 h 32"/>
                    <a:gd name="T2" fmla="*/ 39 w 39"/>
                    <a:gd name="T3" fmla="*/ 11 h 32"/>
                    <a:gd name="T4" fmla="*/ 4 w 39"/>
                    <a:gd name="T5" fmla="*/ 32 h 32"/>
                    <a:gd name="T6" fmla="*/ 0 w 39"/>
                    <a:gd name="T7" fmla="*/ 18 h 32"/>
                    <a:gd name="T8" fmla="*/ 4 w 39"/>
                    <a:gd name="T9" fmla="*/ 12 h 32"/>
                    <a:gd name="T10" fmla="*/ 9 w 39"/>
                    <a:gd name="T11" fmla="*/ 15 h 32"/>
                    <a:gd name="T12" fmla="*/ 6 w 39"/>
                    <a:gd name="T13" fmla="*/ 5 h 32"/>
                    <a:gd name="T14" fmla="*/ 17 w 39"/>
                    <a:gd name="T15" fmla="*/ 0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32">
                      <a:moveTo>
                        <a:pt x="17" y="0"/>
                      </a:moveTo>
                      <a:lnTo>
                        <a:pt x="39" y="11"/>
                      </a:lnTo>
                      <a:lnTo>
                        <a:pt x="4" y="32"/>
                      </a:lnTo>
                      <a:lnTo>
                        <a:pt x="0" y="18"/>
                      </a:lnTo>
                      <a:lnTo>
                        <a:pt x="4" y="12"/>
                      </a:lnTo>
                      <a:lnTo>
                        <a:pt x="9" y="15"/>
                      </a:lnTo>
                      <a:lnTo>
                        <a:pt x="6" y="5"/>
                      </a:lnTo>
                      <a:lnTo>
                        <a:pt x="17" y="0"/>
                      </a:lnTo>
                      <a:close/>
                    </a:path>
                  </a:pathLst>
                </a:custGeom>
                <a:grpFill/>
                <a:ln w="1588">
                  <a:solidFill>
                    <a:srgbClr val="000000"/>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158" name="Freeform 388">
                  <a:extLst>
                    <a:ext uri="{FF2B5EF4-FFF2-40B4-BE49-F238E27FC236}">
                      <a16:creationId xmlns:a16="http://schemas.microsoft.com/office/drawing/2014/main" id="{B9826223-0F0F-4796-8757-04AE593BB980}"/>
                    </a:ext>
                  </a:extLst>
                </p:cNvPr>
                <p:cNvSpPr>
                  <a:spLocks/>
                </p:cNvSpPr>
                <p:nvPr/>
              </p:nvSpPr>
              <p:spPr bwMode="auto">
                <a:xfrm>
                  <a:off x="3676" y="2637"/>
                  <a:ext cx="131" cy="60"/>
                </a:xfrm>
                <a:custGeom>
                  <a:avLst/>
                  <a:gdLst>
                    <a:gd name="T0" fmla="*/ 141 w 347"/>
                    <a:gd name="T1" fmla="*/ 101 h 135"/>
                    <a:gd name="T2" fmla="*/ 154 w 347"/>
                    <a:gd name="T3" fmla="*/ 117 h 135"/>
                    <a:gd name="T4" fmla="*/ 170 w 347"/>
                    <a:gd name="T5" fmla="*/ 117 h 135"/>
                    <a:gd name="T6" fmla="*/ 190 w 347"/>
                    <a:gd name="T7" fmla="*/ 106 h 135"/>
                    <a:gd name="T8" fmla="*/ 223 w 347"/>
                    <a:gd name="T9" fmla="*/ 98 h 135"/>
                    <a:gd name="T10" fmla="*/ 235 w 347"/>
                    <a:gd name="T11" fmla="*/ 87 h 135"/>
                    <a:gd name="T12" fmla="*/ 301 w 347"/>
                    <a:gd name="T13" fmla="*/ 84 h 135"/>
                    <a:gd name="T14" fmla="*/ 338 w 347"/>
                    <a:gd name="T15" fmla="*/ 92 h 135"/>
                    <a:gd name="T16" fmla="*/ 341 w 347"/>
                    <a:gd name="T17" fmla="*/ 91 h 135"/>
                    <a:gd name="T18" fmla="*/ 347 w 347"/>
                    <a:gd name="T19" fmla="*/ 74 h 135"/>
                    <a:gd name="T20" fmla="*/ 330 w 347"/>
                    <a:gd name="T21" fmla="*/ 56 h 135"/>
                    <a:gd name="T22" fmla="*/ 310 w 347"/>
                    <a:gd name="T23" fmla="*/ 55 h 135"/>
                    <a:gd name="T24" fmla="*/ 278 w 347"/>
                    <a:gd name="T25" fmla="*/ 41 h 135"/>
                    <a:gd name="T26" fmla="*/ 279 w 347"/>
                    <a:gd name="T27" fmla="*/ 27 h 135"/>
                    <a:gd name="T28" fmla="*/ 269 w 347"/>
                    <a:gd name="T29" fmla="*/ 20 h 135"/>
                    <a:gd name="T30" fmla="*/ 263 w 347"/>
                    <a:gd name="T31" fmla="*/ 10 h 135"/>
                    <a:gd name="T32" fmla="*/ 262 w 347"/>
                    <a:gd name="T33" fmla="*/ 19 h 135"/>
                    <a:gd name="T34" fmla="*/ 241 w 347"/>
                    <a:gd name="T35" fmla="*/ 20 h 135"/>
                    <a:gd name="T36" fmla="*/ 238 w 347"/>
                    <a:gd name="T37" fmla="*/ 9 h 135"/>
                    <a:gd name="T38" fmla="*/ 227 w 347"/>
                    <a:gd name="T39" fmla="*/ 5 h 135"/>
                    <a:gd name="T40" fmla="*/ 223 w 347"/>
                    <a:gd name="T41" fmla="*/ 9 h 135"/>
                    <a:gd name="T42" fmla="*/ 218 w 347"/>
                    <a:gd name="T43" fmla="*/ 9 h 135"/>
                    <a:gd name="T44" fmla="*/ 211 w 347"/>
                    <a:gd name="T45" fmla="*/ 18 h 135"/>
                    <a:gd name="T46" fmla="*/ 200 w 347"/>
                    <a:gd name="T47" fmla="*/ 22 h 135"/>
                    <a:gd name="T48" fmla="*/ 174 w 347"/>
                    <a:gd name="T49" fmla="*/ 13 h 135"/>
                    <a:gd name="T50" fmla="*/ 154 w 347"/>
                    <a:gd name="T51" fmla="*/ 0 h 135"/>
                    <a:gd name="T52" fmla="*/ 137 w 347"/>
                    <a:gd name="T53" fmla="*/ 3 h 135"/>
                    <a:gd name="T54" fmla="*/ 136 w 347"/>
                    <a:gd name="T55" fmla="*/ 18 h 135"/>
                    <a:gd name="T56" fmla="*/ 51 w 347"/>
                    <a:gd name="T57" fmla="*/ 51 h 135"/>
                    <a:gd name="T58" fmla="*/ 0 w 347"/>
                    <a:gd name="T59" fmla="*/ 40 h 135"/>
                    <a:gd name="T60" fmla="*/ 22 w 347"/>
                    <a:gd name="T61" fmla="*/ 58 h 135"/>
                    <a:gd name="T62" fmla="*/ 32 w 347"/>
                    <a:gd name="T63" fmla="*/ 76 h 135"/>
                    <a:gd name="T64" fmla="*/ 27 w 347"/>
                    <a:gd name="T65" fmla="*/ 101 h 135"/>
                    <a:gd name="T66" fmla="*/ 7 w 347"/>
                    <a:gd name="T67" fmla="*/ 117 h 135"/>
                    <a:gd name="T68" fmla="*/ 37 w 347"/>
                    <a:gd name="T69" fmla="*/ 135 h 135"/>
                    <a:gd name="T70" fmla="*/ 118 w 347"/>
                    <a:gd name="T71" fmla="*/ 106 h 135"/>
                    <a:gd name="T72" fmla="*/ 129 w 347"/>
                    <a:gd name="T73" fmla="*/ 110 h 135"/>
                    <a:gd name="T74" fmla="*/ 141 w 347"/>
                    <a:gd name="T75" fmla="*/ 101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47" h="135">
                      <a:moveTo>
                        <a:pt x="141" y="101"/>
                      </a:moveTo>
                      <a:lnTo>
                        <a:pt x="154" y="117"/>
                      </a:lnTo>
                      <a:lnTo>
                        <a:pt x="170" y="117"/>
                      </a:lnTo>
                      <a:lnTo>
                        <a:pt x="190" y="106"/>
                      </a:lnTo>
                      <a:lnTo>
                        <a:pt x="223" y="98"/>
                      </a:lnTo>
                      <a:lnTo>
                        <a:pt x="235" y="87"/>
                      </a:lnTo>
                      <a:lnTo>
                        <a:pt x="301" y="84"/>
                      </a:lnTo>
                      <a:lnTo>
                        <a:pt x="338" y="92"/>
                      </a:lnTo>
                      <a:lnTo>
                        <a:pt x="341" y="91"/>
                      </a:lnTo>
                      <a:lnTo>
                        <a:pt x="347" y="74"/>
                      </a:lnTo>
                      <a:lnTo>
                        <a:pt x="330" y="56"/>
                      </a:lnTo>
                      <a:lnTo>
                        <a:pt x="310" y="55"/>
                      </a:lnTo>
                      <a:lnTo>
                        <a:pt x="278" y="41"/>
                      </a:lnTo>
                      <a:lnTo>
                        <a:pt x="279" y="27"/>
                      </a:lnTo>
                      <a:lnTo>
                        <a:pt x="269" y="20"/>
                      </a:lnTo>
                      <a:lnTo>
                        <a:pt x="263" y="10"/>
                      </a:lnTo>
                      <a:lnTo>
                        <a:pt x="262" y="19"/>
                      </a:lnTo>
                      <a:lnTo>
                        <a:pt x="241" y="20"/>
                      </a:lnTo>
                      <a:lnTo>
                        <a:pt x="238" y="9"/>
                      </a:lnTo>
                      <a:lnTo>
                        <a:pt x="227" y="5"/>
                      </a:lnTo>
                      <a:lnTo>
                        <a:pt x="223" y="9"/>
                      </a:lnTo>
                      <a:lnTo>
                        <a:pt x="218" y="9"/>
                      </a:lnTo>
                      <a:lnTo>
                        <a:pt x="211" y="18"/>
                      </a:lnTo>
                      <a:lnTo>
                        <a:pt x="200" y="22"/>
                      </a:lnTo>
                      <a:lnTo>
                        <a:pt x="174" y="13"/>
                      </a:lnTo>
                      <a:lnTo>
                        <a:pt x="154" y="0"/>
                      </a:lnTo>
                      <a:lnTo>
                        <a:pt x="137" y="3"/>
                      </a:lnTo>
                      <a:lnTo>
                        <a:pt x="136" y="18"/>
                      </a:lnTo>
                      <a:lnTo>
                        <a:pt x="51" y="51"/>
                      </a:lnTo>
                      <a:lnTo>
                        <a:pt x="0" y="40"/>
                      </a:lnTo>
                      <a:lnTo>
                        <a:pt x="22" y="58"/>
                      </a:lnTo>
                      <a:lnTo>
                        <a:pt x="32" y="76"/>
                      </a:lnTo>
                      <a:lnTo>
                        <a:pt x="27" y="101"/>
                      </a:lnTo>
                      <a:lnTo>
                        <a:pt x="7" y="117"/>
                      </a:lnTo>
                      <a:lnTo>
                        <a:pt x="37" y="135"/>
                      </a:lnTo>
                      <a:lnTo>
                        <a:pt x="118" y="106"/>
                      </a:lnTo>
                      <a:lnTo>
                        <a:pt x="129" y="110"/>
                      </a:lnTo>
                      <a:lnTo>
                        <a:pt x="141" y="101"/>
                      </a:lnTo>
                      <a:close/>
                    </a:path>
                  </a:pathLst>
                </a:custGeom>
                <a:grpFill/>
                <a:ln w="1588">
                  <a:solidFill>
                    <a:srgbClr val="000000"/>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159" name="Freeform 389">
                  <a:extLst>
                    <a:ext uri="{FF2B5EF4-FFF2-40B4-BE49-F238E27FC236}">
                      <a16:creationId xmlns:a16="http://schemas.microsoft.com/office/drawing/2014/main" id="{91D3F7E8-C61B-4398-ABE1-7E285952E9C5}"/>
                    </a:ext>
                  </a:extLst>
                </p:cNvPr>
                <p:cNvSpPr>
                  <a:spLocks/>
                </p:cNvSpPr>
                <p:nvPr/>
              </p:nvSpPr>
              <p:spPr bwMode="auto">
                <a:xfrm>
                  <a:off x="3766" y="2614"/>
                  <a:ext cx="34" cy="23"/>
                </a:xfrm>
                <a:custGeom>
                  <a:avLst/>
                  <a:gdLst>
                    <a:gd name="T0" fmla="*/ 63 w 89"/>
                    <a:gd name="T1" fmla="*/ 42 h 53"/>
                    <a:gd name="T2" fmla="*/ 72 w 89"/>
                    <a:gd name="T3" fmla="*/ 40 h 53"/>
                    <a:gd name="T4" fmla="*/ 77 w 89"/>
                    <a:gd name="T5" fmla="*/ 45 h 53"/>
                    <a:gd name="T6" fmla="*/ 84 w 89"/>
                    <a:gd name="T7" fmla="*/ 16 h 53"/>
                    <a:gd name="T8" fmla="*/ 89 w 89"/>
                    <a:gd name="T9" fmla="*/ 14 h 53"/>
                    <a:gd name="T10" fmla="*/ 84 w 89"/>
                    <a:gd name="T11" fmla="*/ 8 h 53"/>
                    <a:gd name="T12" fmla="*/ 88 w 89"/>
                    <a:gd name="T13" fmla="*/ 0 h 53"/>
                    <a:gd name="T14" fmla="*/ 54 w 89"/>
                    <a:gd name="T15" fmla="*/ 4 h 53"/>
                    <a:gd name="T16" fmla="*/ 24 w 89"/>
                    <a:gd name="T17" fmla="*/ 11 h 53"/>
                    <a:gd name="T18" fmla="*/ 7 w 89"/>
                    <a:gd name="T19" fmla="*/ 8 h 53"/>
                    <a:gd name="T20" fmla="*/ 12 w 89"/>
                    <a:gd name="T21" fmla="*/ 22 h 53"/>
                    <a:gd name="T22" fmla="*/ 0 w 89"/>
                    <a:gd name="T23" fmla="*/ 29 h 53"/>
                    <a:gd name="T24" fmla="*/ 3 w 89"/>
                    <a:gd name="T25" fmla="*/ 34 h 53"/>
                    <a:gd name="T26" fmla="*/ 18 w 89"/>
                    <a:gd name="T27" fmla="*/ 29 h 53"/>
                    <a:gd name="T28" fmla="*/ 31 w 89"/>
                    <a:gd name="T29" fmla="*/ 34 h 53"/>
                    <a:gd name="T30" fmla="*/ 35 w 89"/>
                    <a:gd name="T31" fmla="*/ 53 h 53"/>
                    <a:gd name="T32" fmla="*/ 51 w 89"/>
                    <a:gd name="T33" fmla="*/ 36 h 53"/>
                    <a:gd name="T34" fmla="*/ 63 w 89"/>
                    <a:gd name="T35" fmla="*/ 34 h 53"/>
                    <a:gd name="T36" fmla="*/ 72 w 89"/>
                    <a:gd name="T37" fmla="*/ 36 h 53"/>
                    <a:gd name="T38" fmla="*/ 61 w 89"/>
                    <a:gd name="T39" fmla="*/ 36 h 53"/>
                    <a:gd name="T40" fmla="*/ 63 w 89"/>
                    <a:gd name="T41" fmla="*/ 4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9" h="53">
                      <a:moveTo>
                        <a:pt x="63" y="42"/>
                      </a:moveTo>
                      <a:lnTo>
                        <a:pt x="72" y="40"/>
                      </a:lnTo>
                      <a:lnTo>
                        <a:pt x="77" y="45"/>
                      </a:lnTo>
                      <a:lnTo>
                        <a:pt x="84" y="16"/>
                      </a:lnTo>
                      <a:lnTo>
                        <a:pt x="89" y="14"/>
                      </a:lnTo>
                      <a:lnTo>
                        <a:pt x="84" y="8"/>
                      </a:lnTo>
                      <a:lnTo>
                        <a:pt x="88" y="0"/>
                      </a:lnTo>
                      <a:lnTo>
                        <a:pt x="54" y="4"/>
                      </a:lnTo>
                      <a:lnTo>
                        <a:pt x="24" y="11"/>
                      </a:lnTo>
                      <a:lnTo>
                        <a:pt x="7" y="8"/>
                      </a:lnTo>
                      <a:lnTo>
                        <a:pt x="12" y="22"/>
                      </a:lnTo>
                      <a:lnTo>
                        <a:pt x="0" y="29"/>
                      </a:lnTo>
                      <a:lnTo>
                        <a:pt x="3" y="34"/>
                      </a:lnTo>
                      <a:lnTo>
                        <a:pt x="18" y="29"/>
                      </a:lnTo>
                      <a:lnTo>
                        <a:pt x="31" y="34"/>
                      </a:lnTo>
                      <a:lnTo>
                        <a:pt x="35" y="53"/>
                      </a:lnTo>
                      <a:lnTo>
                        <a:pt x="51" y="36"/>
                      </a:lnTo>
                      <a:lnTo>
                        <a:pt x="63" y="34"/>
                      </a:lnTo>
                      <a:lnTo>
                        <a:pt x="72" y="36"/>
                      </a:lnTo>
                      <a:lnTo>
                        <a:pt x="61" y="36"/>
                      </a:lnTo>
                      <a:lnTo>
                        <a:pt x="63" y="42"/>
                      </a:lnTo>
                      <a:close/>
                    </a:path>
                  </a:pathLst>
                </a:custGeom>
                <a:grpFill/>
                <a:ln w="1588">
                  <a:solidFill>
                    <a:srgbClr val="000000"/>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160" name="Freeform 390">
                  <a:extLst>
                    <a:ext uri="{FF2B5EF4-FFF2-40B4-BE49-F238E27FC236}">
                      <a16:creationId xmlns:a16="http://schemas.microsoft.com/office/drawing/2014/main" id="{887D4F92-CA14-4F44-96E5-8586E3167F0F}"/>
                    </a:ext>
                  </a:extLst>
                </p:cNvPr>
                <p:cNvSpPr>
                  <a:spLocks/>
                </p:cNvSpPr>
                <p:nvPr/>
              </p:nvSpPr>
              <p:spPr bwMode="auto">
                <a:xfrm>
                  <a:off x="3971" y="2356"/>
                  <a:ext cx="204" cy="142"/>
                </a:xfrm>
                <a:custGeom>
                  <a:avLst/>
                  <a:gdLst>
                    <a:gd name="T0" fmla="*/ 436 w 539"/>
                    <a:gd name="T1" fmla="*/ 182 h 322"/>
                    <a:gd name="T2" fmla="*/ 449 w 539"/>
                    <a:gd name="T3" fmla="*/ 179 h 322"/>
                    <a:gd name="T4" fmla="*/ 475 w 539"/>
                    <a:gd name="T5" fmla="*/ 179 h 322"/>
                    <a:gd name="T6" fmla="*/ 539 w 539"/>
                    <a:gd name="T7" fmla="*/ 162 h 322"/>
                    <a:gd name="T8" fmla="*/ 531 w 539"/>
                    <a:gd name="T9" fmla="*/ 115 h 322"/>
                    <a:gd name="T10" fmla="*/ 510 w 539"/>
                    <a:gd name="T11" fmla="*/ 78 h 322"/>
                    <a:gd name="T12" fmla="*/ 436 w 539"/>
                    <a:gd name="T13" fmla="*/ 56 h 322"/>
                    <a:gd name="T14" fmla="*/ 397 w 539"/>
                    <a:gd name="T15" fmla="*/ 57 h 322"/>
                    <a:gd name="T16" fmla="*/ 358 w 539"/>
                    <a:gd name="T17" fmla="*/ 44 h 322"/>
                    <a:gd name="T18" fmla="*/ 350 w 539"/>
                    <a:gd name="T19" fmla="*/ 16 h 322"/>
                    <a:gd name="T20" fmla="*/ 300 w 539"/>
                    <a:gd name="T21" fmla="*/ 12 h 322"/>
                    <a:gd name="T22" fmla="*/ 239 w 539"/>
                    <a:gd name="T23" fmla="*/ 61 h 322"/>
                    <a:gd name="T24" fmla="*/ 198 w 539"/>
                    <a:gd name="T25" fmla="*/ 112 h 322"/>
                    <a:gd name="T26" fmla="*/ 243 w 539"/>
                    <a:gd name="T27" fmla="*/ 166 h 322"/>
                    <a:gd name="T28" fmla="*/ 242 w 539"/>
                    <a:gd name="T29" fmla="*/ 191 h 322"/>
                    <a:gd name="T30" fmla="*/ 234 w 539"/>
                    <a:gd name="T31" fmla="*/ 222 h 322"/>
                    <a:gd name="T32" fmla="*/ 225 w 539"/>
                    <a:gd name="T33" fmla="*/ 183 h 322"/>
                    <a:gd name="T34" fmla="*/ 197 w 539"/>
                    <a:gd name="T35" fmla="*/ 198 h 322"/>
                    <a:gd name="T36" fmla="*/ 197 w 539"/>
                    <a:gd name="T37" fmla="*/ 228 h 322"/>
                    <a:gd name="T38" fmla="*/ 181 w 539"/>
                    <a:gd name="T39" fmla="*/ 235 h 322"/>
                    <a:gd name="T40" fmla="*/ 159 w 539"/>
                    <a:gd name="T41" fmla="*/ 235 h 322"/>
                    <a:gd name="T42" fmla="*/ 135 w 539"/>
                    <a:gd name="T43" fmla="*/ 222 h 322"/>
                    <a:gd name="T44" fmla="*/ 135 w 539"/>
                    <a:gd name="T45" fmla="*/ 249 h 322"/>
                    <a:gd name="T46" fmla="*/ 113 w 539"/>
                    <a:gd name="T47" fmla="*/ 249 h 322"/>
                    <a:gd name="T48" fmla="*/ 99 w 539"/>
                    <a:gd name="T49" fmla="*/ 264 h 322"/>
                    <a:gd name="T50" fmla="*/ 108 w 539"/>
                    <a:gd name="T51" fmla="*/ 267 h 322"/>
                    <a:gd name="T52" fmla="*/ 65 w 539"/>
                    <a:gd name="T53" fmla="*/ 272 h 322"/>
                    <a:gd name="T54" fmla="*/ 72 w 539"/>
                    <a:gd name="T55" fmla="*/ 255 h 322"/>
                    <a:gd name="T56" fmla="*/ 24 w 539"/>
                    <a:gd name="T57" fmla="*/ 270 h 322"/>
                    <a:gd name="T58" fmla="*/ 9 w 539"/>
                    <a:gd name="T59" fmla="*/ 244 h 322"/>
                    <a:gd name="T60" fmla="*/ 10 w 539"/>
                    <a:gd name="T61" fmla="*/ 266 h 322"/>
                    <a:gd name="T62" fmla="*/ 24 w 539"/>
                    <a:gd name="T63" fmla="*/ 293 h 322"/>
                    <a:gd name="T64" fmla="*/ 87 w 539"/>
                    <a:gd name="T65" fmla="*/ 322 h 322"/>
                    <a:gd name="T66" fmla="*/ 144 w 539"/>
                    <a:gd name="T67" fmla="*/ 301 h 322"/>
                    <a:gd name="T68" fmla="*/ 167 w 539"/>
                    <a:gd name="T69" fmla="*/ 304 h 322"/>
                    <a:gd name="T70" fmla="*/ 204 w 539"/>
                    <a:gd name="T71" fmla="*/ 278 h 322"/>
                    <a:gd name="T72" fmla="*/ 245 w 539"/>
                    <a:gd name="T73" fmla="*/ 262 h 322"/>
                    <a:gd name="T74" fmla="*/ 256 w 539"/>
                    <a:gd name="T75" fmla="*/ 244 h 322"/>
                    <a:gd name="T76" fmla="*/ 275 w 539"/>
                    <a:gd name="T77" fmla="*/ 207 h 322"/>
                    <a:gd name="T78" fmla="*/ 324 w 539"/>
                    <a:gd name="T79" fmla="*/ 222 h 322"/>
                    <a:gd name="T80" fmla="*/ 346 w 539"/>
                    <a:gd name="T81" fmla="*/ 175 h 322"/>
                    <a:gd name="T82" fmla="*/ 410 w 539"/>
                    <a:gd name="T83" fmla="*/ 19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9" h="322">
                      <a:moveTo>
                        <a:pt x="421" y="182"/>
                      </a:moveTo>
                      <a:lnTo>
                        <a:pt x="436" y="182"/>
                      </a:lnTo>
                      <a:lnTo>
                        <a:pt x="446" y="174"/>
                      </a:lnTo>
                      <a:lnTo>
                        <a:pt x="449" y="179"/>
                      </a:lnTo>
                      <a:lnTo>
                        <a:pt x="463" y="174"/>
                      </a:lnTo>
                      <a:lnTo>
                        <a:pt x="475" y="179"/>
                      </a:lnTo>
                      <a:lnTo>
                        <a:pt x="523" y="171"/>
                      </a:lnTo>
                      <a:lnTo>
                        <a:pt x="539" y="162"/>
                      </a:lnTo>
                      <a:lnTo>
                        <a:pt x="520" y="129"/>
                      </a:lnTo>
                      <a:lnTo>
                        <a:pt x="531" y="115"/>
                      </a:lnTo>
                      <a:lnTo>
                        <a:pt x="530" y="97"/>
                      </a:lnTo>
                      <a:lnTo>
                        <a:pt x="510" y="78"/>
                      </a:lnTo>
                      <a:lnTo>
                        <a:pt x="478" y="85"/>
                      </a:lnTo>
                      <a:lnTo>
                        <a:pt x="436" y="56"/>
                      </a:lnTo>
                      <a:lnTo>
                        <a:pt x="411" y="51"/>
                      </a:lnTo>
                      <a:lnTo>
                        <a:pt x="397" y="57"/>
                      </a:lnTo>
                      <a:lnTo>
                        <a:pt x="386" y="39"/>
                      </a:lnTo>
                      <a:lnTo>
                        <a:pt x="358" y="44"/>
                      </a:lnTo>
                      <a:lnTo>
                        <a:pt x="354" y="39"/>
                      </a:lnTo>
                      <a:lnTo>
                        <a:pt x="350" y="16"/>
                      </a:lnTo>
                      <a:lnTo>
                        <a:pt x="328" y="0"/>
                      </a:lnTo>
                      <a:lnTo>
                        <a:pt x="300" y="12"/>
                      </a:lnTo>
                      <a:lnTo>
                        <a:pt x="264" y="46"/>
                      </a:lnTo>
                      <a:lnTo>
                        <a:pt x="239" y="61"/>
                      </a:lnTo>
                      <a:lnTo>
                        <a:pt x="205" y="100"/>
                      </a:lnTo>
                      <a:lnTo>
                        <a:pt x="198" y="112"/>
                      </a:lnTo>
                      <a:lnTo>
                        <a:pt x="211" y="139"/>
                      </a:lnTo>
                      <a:lnTo>
                        <a:pt x="243" y="166"/>
                      </a:lnTo>
                      <a:lnTo>
                        <a:pt x="245" y="183"/>
                      </a:lnTo>
                      <a:lnTo>
                        <a:pt x="242" y="191"/>
                      </a:lnTo>
                      <a:lnTo>
                        <a:pt x="239" y="219"/>
                      </a:lnTo>
                      <a:lnTo>
                        <a:pt x="234" y="222"/>
                      </a:lnTo>
                      <a:lnTo>
                        <a:pt x="225" y="212"/>
                      </a:lnTo>
                      <a:lnTo>
                        <a:pt x="225" y="183"/>
                      </a:lnTo>
                      <a:lnTo>
                        <a:pt x="221" y="183"/>
                      </a:lnTo>
                      <a:lnTo>
                        <a:pt x="197" y="198"/>
                      </a:lnTo>
                      <a:lnTo>
                        <a:pt x="198" y="205"/>
                      </a:lnTo>
                      <a:lnTo>
                        <a:pt x="197" y="228"/>
                      </a:lnTo>
                      <a:lnTo>
                        <a:pt x="188" y="228"/>
                      </a:lnTo>
                      <a:lnTo>
                        <a:pt x="181" y="235"/>
                      </a:lnTo>
                      <a:lnTo>
                        <a:pt x="172" y="228"/>
                      </a:lnTo>
                      <a:lnTo>
                        <a:pt x="159" y="235"/>
                      </a:lnTo>
                      <a:lnTo>
                        <a:pt x="139" y="222"/>
                      </a:lnTo>
                      <a:lnTo>
                        <a:pt x="135" y="222"/>
                      </a:lnTo>
                      <a:lnTo>
                        <a:pt x="145" y="247"/>
                      </a:lnTo>
                      <a:lnTo>
                        <a:pt x="135" y="249"/>
                      </a:lnTo>
                      <a:lnTo>
                        <a:pt x="136" y="255"/>
                      </a:lnTo>
                      <a:lnTo>
                        <a:pt x="113" y="249"/>
                      </a:lnTo>
                      <a:lnTo>
                        <a:pt x="90" y="252"/>
                      </a:lnTo>
                      <a:lnTo>
                        <a:pt x="99" y="264"/>
                      </a:lnTo>
                      <a:lnTo>
                        <a:pt x="116" y="258"/>
                      </a:lnTo>
                      <a:lnTo>
                        <a:pt x="108" y="267"/>
                      </a:lnTo>
                      <a:lnTo>
                        <a:pt x="83" y="273"/>
                      </a:lnTo>
                      <a:lnTo>
                        <a:pt x="65" y="272"/>
                      </a:lnTo>
                      <a:lnTo>
                        <a:pt x="83" y="262"/>
                      </a:lnTo>
                      <a:lnTo>
                        <a:pt x="72" y="255"/>
                      </a:lnTo>
                      <a:lnTo>
                        <a:pt x="47" y="270"/>
                      </a:lnTo>
                      <a:lnTo>
                        <a:pt x="24" y="270"/>
                      </a:lnTo>
                      <a:lnTo>
                        <a:pt x="19" y="249"/>
                      </a:lnTo>
                      <a:lnTo>
                        <a:pt x="9" y="244"/>
                      </a:lnTo>
                      <a:lnTo>
                        <a:pt x="0" y="255"/>
                      </a:lnTo>
                      <a:lnTo>
                        <a:pt x="10" y="266"/>
                      </a:lnTo>
                      <a:lnTo>
                        <a:pt x="2" y="273"/>
                      </a:lnTo>
                      <a:lnTo>
                        <a:pt x="24" y="293"/>
                      </a:lnTo>
                      <a:lnTo>
                        <a:pt x="25" y="306"/>
                      </a:lnTo>
                      <a:lnTo>
                        <a:pt x="87" y="322"/>
                      </a:lnTo>
                      <a:lnTo>
                        <a:pt x="113" y="321"/>
                      </a:lnTo>
                      <a:lnTo>
                        <a:pt x="144" y="301"/>
                      </a:lnTo>
                      <a:lnTo>
                        <a:pt x="158" y="308"/>
                      </a:lnTo>
                      <a:lnTo>
                        <a:pt x="167" y="304"/>
                      </a:lnTo>
                      <a:lnTo>
                        <a:pt x="189" y="267"/>
                      </a:lnTo>
                      <a:lnTo>
                        <a:pt x="204" y="278"/>
                      </a:lnTo>
                      <a:lnTo>
                        <a:pt x="227" y="266"/>
                      </a:lnTo>
                      <a:lnTo>
                        <a:pt x="245" y="262"/>
                      </a:lnTo>
                      <a:lnTo>
                        <a:pt x="250" y="266"/>
                      </a:lnTo>
                      <a:lnTo>
                        <a:pt x="256" y="244"/>
                      </a:lnTo>
                      <a:lnTo>
                        <a:pt x="278" y="253"/>
                      </a:lnTo>
                      <a:lnTo>
                        <a:pt x="275" y="207"/>
                      </a:lnTo>
                      <a:lnTo>
                        <a:pt x="283" y="207"/>
                      </a:lnTo>
                      <a:lnTo>
                        <a:pt x="324" y="222"/>
                      </a:lnTo>
                      <a:lnTo>
                        <a:pt x="335" y="210"/>
                      </a:lnTo>
                      <a:lnTo>
                        <a:pt x="346" y="175"/>
                      </a:lnTo>
                      <a:lnTo>
                        <a:pt x="365" y="174"/>
                      </a:lnTo>
                      <a:lnTo>
                        <a:pt x="410" y="190"/>
                      </a:lnTo>
                      <a:lnTo>
                        <a:pt x="421" y="182"/>
                      </a:lnTo>
                      <a:close/>
                    </a:path>
                  </a:pathLst>
                </a:custGeom>
                <a:grpFill/>
                <a:ln w="1588">
                  <a:solidFill>
                    <a:srgbClr val="000000"/>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161" name="Freeform 391">
                  <a:extLst>
                    <a:ext uri="{FF2B5EF4-FFF2-40B4-BE49-F238E27FC236}">
                      <a16:creationId xmlns:a16="http://schemas.microsoft.com/office/drawing/2014/main" id="{AF6D0592-5111-4872-9595-AA4CEFBEA643}"/>
                    </a:ext>
                  </a:extLst>
                </p:cNvPr>
                <p:cNvSpPr>
                  <a:spLocks/>
                </p:cNvSpPr>
                <p:nvPr/>
              </p:nvSpPr>
              <p:spPr bwMode="auto">
                <a:xfrm>
                  <a:off x="4243" y="2245"/>
                  <a:ext cx="210" cy="288"/>
                </a:xfrm>
                <a:custGeom>
                  <a:avLst/>
                  <a:gdLst>
                    <a:gd name="T0" fmla="*/ 109 w 554"/>
                    <a:gd name="T1" fmla="*/ 286 h 648"/>
                    <a:gd name="T2" fmla="*/ 139 w 554"/>
                    <a:gd name="T3" fmla="*/ 242 h 648"/>
                    <a:gd name="T4" fmla="*/ 141 w 554"/>
                    <a:gd name="T5" fmla="*/ 201 h 648"/>
                    <a:gd name="T6" fmla="*/ 166 w 554"/>
                    <a:gd name="T7" fmla="*/ 176 h 648"/>
                    <a:gd name="T8" fmla="*/ 176 w 554"/>
                    <a:gd name="T9" fmla="*/ 153 h 648"/>
                    <a:gd name="T10" fmla="*/ 211 w 554"/>
                    <a:gd name="T11" fmla="*/ 85 h 648"/>
                    <a:gd name="T12" fmla="*/ 282 w 554"/>
                    <a:gd name="T13" fmla="*/ 48 h 648"/>
                    <a:gd name="T14" fmla="*/ 292 w 554"/>
                    <a:gd name="T15" fmla="*/ 73 h 648"/>
                    <a:gd name="T16" fmla="*/ 321 w 554"/>
                    <a:gd name="T17" fmla="*/ 65 h 648"/>
                    <a:gd name="T18" fmla="*/ 366 w 554"/>
                    <a:gd name="T19" fmla="*/ 58 h 648"/>
                    <a:gd name="T20" fmla="*/ 388 w 554"/>
                    <a:gd name="T21" fmla="*/ 44 h 648"/>
                    <a:gd name="T22" fmla="*/ 416 w 554"/>
                    <a:gd name="T23" fmla="*/ 23 h 648"/>
                    <a:gd name="T24" fmla="*/ 465 w 554"/>
                    <a:gd name="T25" fmla="*/ 0 h 648"/>
                    <a:gd name="T26" fmla="*/ 493 w 554"/>
                    <a:gd name="T27" fmla="*/ 42 h 648"/>
                    <a:gd name="T28" fmla="*/ 536 w 554"/>
                    <a:gd name="T29" fmla="*/ 64 h 648"/>
                    <a:gd name="T30" fmla="*/ 529 w 554"/>
                    <a:gd name="T31" fmla="*/ 93 h 648"/>
                    <a:gd name="T32" fmla="*/ 468 w 554"/>
                    <a:gd name="T33" fmla="*/ 126 h 648"/>
                    <a:gd name="T34" fmla="*/ 448 w 554"/>
                    <a:gd name="T35" fmla="*/ 141 h 648"/>
                    <a:gd name="T36" fmla="*/ 428 w 554"/>
                    <a:gd name="T37" fmla="*/ 191 h 648"/>
                    <a:gd name="T38" fmla="*/ 450 w 554"/>
                    <a:gd name="T39" fmla="*/ 226 h 648"/>
                    <a:gd name="T40" fmla="*/ 508 w 554"/>
                    <a:gd name="T41" fmla="*/ 218 h 648"/>
                    <a:gd name="T42" fmla="*/ 522 w 554"/>
                    <a:gd name="T43" fmla="*/ 264 h 648"/>
                    <a:gd name="T44" fmla="*/ 509 w 554"/>
                    <a:gd name="T45" fmla="*/ 285 h 648"/>
                    <a:gd name="T46" fmla="*/ 516 w 554"/>
                    <a:gd name="T47" fmla="*/ 306 h 648"/>
                    <a:gd name="T48" fmla="*/ 488 w 554"/>
                    <a:gd name="T49" fmla="*/ 311 h 648"/>
                    <a:gd name="T50" fmla="*/ 502 w 554"/>
                    <a:gd name="T51" fmla="*/ 322 h 648"/>
                    <a:gd name="T52" fmla="*/ 522 w 554"/>
                    <a:gd name="T53" fmla="*/ 362 h 648"/>
                    <a:gd name="T54" fmla="*/ 554 w 554"/>
                    <a:gd name="T55" fmla="*/ 398 h 648"/>
                    <a:gd name="T56" fmla="*/ 498 w 554"/>
                    <a:gd name="T57" fmla="*/ 398 h 648"/>
                    <a:gd name="T58" fmla="*/ 432 w 554"/>
                    <a:gd name="T59" fmla="*/ 383 h 648"/>
                    <a:gd name="T60" fmla="*/ 380 w 554"/>
                    <a:gd name="T61" fmla="*/ 421 h 648"/>
                    <a:gd name="T62" fmla="*/ 351 w 554"/>
                    <a:gd name="T63" fmla="*/ 416 h 648"/>
                    <a:gd name="T64" fmla="*/ 357 w 554"/>
                    <a:gd name="T65" fmla="*/ 457 h 648"/>
                    <a:gd name="T66" fmla="*/ 351 w 554"/>
                    <a:gd name="T67" fmla="*/ 492 h 648"/>
                    <a:gd name="T68" fmla="*/ 328 w 554"/>
                    <a:gd name="T69" fmla="*/ 517 h 648"/>
                    <a:gd name="T70" fmla="*/ 332 w 554"/>
                    <a:gd name="T71" fmla="*/ 558 h 648"/>
                    <a:gd name="T72" fmla="*/ 325 w 554"/>
                    <a:gd name="T73" fmla="*/ 585 h 648"/>
                    <a:gd name="T74" fmla="*/ 282 w 554"/>
                    <a:gd name="T75" fmla="*/ 613 h 648"/>
                    <a:gd name="T76" fmla="*/ 236 w 554"/>
                    <a:gd name="T77" fmla="*/ 630 h 648"/>
                    <a:gd name="T78" fmla="*/ 216 w 554"/>
                    <a:gd name="T79" fmla="*/ 641 h 648"/>
                    <a:gd name="T80" fmla="*/ 175 w 554"/>
                    <a:gd name="T81" fmla="*/ 648 h 648"/>
                    <a:gd name="T82" fmla="*/ 99 w 554"/>
                    <a:gd name="T83" fmla="*/ 648 h 648"/>
                    <a:gd name="T84" fmla="*/ 94 w 554"/>
                    <a:gd name="T85" fmla="*/ 612 h 648"/>
                    <a:gd name="T86" fmla="*/ 93 w 554"/>
                    <a:gd name="T87" fmla="*/ 538 h 648"/>
                    <a:gd name="T88" fmla="*/ 75 w 554"/>
                    <a:gd name="T89" fmla="*/ 487 h 648"/>
                    <a:gd name="T90" fmla="*/ 11 w 554"/>
                    <a:gd name="T91" fmla="*/ 438 h 648"/>
                    <a:gd name="T92" fmla="*/ 4 w 554"/>
                    <a:gd name="T93" fmla="*/ 425 h 648"/>
                    <a:gd name="T94" fmla="*/ 26 w 554"/>
                    <a:gd name="T95" fmla="*/ 398 h 648"/>
                    <a:gd name="T96" fmla="*/ 87 w 554"/>
                    <a:gd name="T97" fmla="*/ 368 h 648"/>
                    <a:gd name="T98" fmla="*/ 94 w 554"/>
                    <a:gd name="T99" fmla="*/ 339 h 648"/>
                    <a:gd name="T100" fmla="*/ 115 w 554"/>
                    <a:gd name="T101" fmla="*/ 30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4" h="648">
                      <a:moveTo>
                        <a:pt x="115" y="306"/>
                      </a:moveTo>
                      <a:lnTo>
                        <a:pt x="109" y="286"/>
                      </a:lnTo>
                      <a:lnTo>
                        <a:pt x="136" y="258"/>
                      </a:lnTo>
                      <a:lnTo>
                        <a:pt x="139" y="242"/>
                      </a:lnTo>
                      <a:lnTo>
                        <a:pt x="113" y="223"/>
                      </a:lnTo>
                      <a:lnTo>
                        <a:pt x="141" y="201"/>
                      </a:lnTo>
                      <a:lnTo>
                        <a:pt x="145" y="184"/>
                      </a:lnTo>
                      <a:lnTo>
                        <a:pt x="166" y="176"/>
                      </a:lnTo>
                      <a:lnTo>
                        <a:pt x="150" y="163"/>
                      </a:lnTo>
                      <a:lnTo>
                        <a:pt x="176" y="153"/>
                      </a:lnTo>
                      <a:lnTo>
                        <a:pt x="183" y="97"/>
                      </a:lnTo>
                      <a:lnTo>
                        <a:pt x="211" y="85"/>
                      </a:lnTo>
                      <a:lnTo>
                        <a:pt x="236" y="44"/>
                      </a:lnTo>
                      <a:lnTo>
                        <a:pt x="282" y="48"/>
                      </a:lnTo>
                      <a:lnTo>
                        <a:pt x="282" y="73"/>
                      </a:lnTo>
                      <a:lnTo>
                        <a:pt x="292" y="73"/>
                      </a:lnTo>
                      <a:lnTo>
                        <a:pt x="295" y="82"/>
                      </a:lnTo>
                      <a:lnTo>
                        <a:pt x="321" y="65"/>
                      </a:lnTo>
                      <a:lnTo>
                        <a:pt x="332" y="67"/>
                      </a:lnTo>
                      <a:lnTo>
                        <a:pt x="366" y="58"/>
                      </a:lnTo>
                      <a:lnTo>
                        <a:pt x="380" y="69"/>
                      </a:lnTo>
                      <a:lnTo>
                        <a:pt x="388" y="44"/>
                      </a:lnTo>
                      <a:lnTo>
                        <a:pt x="414" y="41"/>
                      </a:lnTo>
                      <a:lnTo>
                        <a:pt x="416" y="23"/>
                      </a:lnTo>
                      <a:lnTo>
                        <a:pt x="428" y="15"/>
                      </a:lnTo>
                      <a:lnTo>
                        <a:pt x="465" y="0"/>
                      </a:lnTo>
                      <a:lnTo>
                        <a:pt x="487" y="7"/>
                      </a:lnTo>
                      <a:lnTo>
                        <a:pt x="493" y="42"/>
                      </a:lnTo>
                      <a:lnTo>
                        <a:pt x="515" y="58"/>
                      </a:lnTo>
                      <a:lnTo>
                        <a:pt x="536" y="64"/>
                      </a:lnTo>
                      <a:lnTo>
                        <a:pt x="542" y="82"/>
                      </a:lnTo>
                      <a:lnTo>
                        <a:pt x="529" y="93"/>
                      </a:lnTo>
                      <a:lnTo>
                        <a:pt x="532" y="107"/>
                      </a:lnTo>
                      <a:lnTo>
                        <a:pt x="468" y="126"/>
                      </a:lnTo>
                      <a:lnTo>
                        <a:pt x="465" y="137"/>
                      </a:lnTo>
                      <a:lnTo>
                        <a:pt x="448" y="141"/>
                      </a:lnTo>
                      <a:lnTo>
                        <a:pt x="429" y="168"/>
                      </a:lnTo>
                      <a:lnTo>
                        <a:pt x="428" y="191"/>
                      </a:lnTo>
                      <a:lnTo>
                        <a:pt x="434" y="218"/>
                      </a:lnTo>
                      <a:lnTo>
                        <a:pt x="450" y="226"/>
                      </a:lnTo>
                      <a:lnTo>
                        <a:pt x="462" y="223"/>
                      </a:lnTo>
                      <a:lnTo>
                        <a:pt x="508" y="218"/>
                      </a:lnTo>
                      <a:lnTo>
                        <a:pt x="522" y="229"/>
                      </a:lnTo>
                      <a:lnTo>
                        <a:pt x="522" y="264"/>
                      </a:lnTo>
                      <a:lnTo>
                        <a:pt x="509" y="272"/>
                      </a:lnTo>
                      <a:lnTo>
                        <a:pt x="509" y="285"/>
                      </a:lnTo>
                      <a:lnTo>
                        <a:pt x="522" y="295"/>
                      </a:lnTo>
                      <a:lnTo>
                        <a:pt x="516" y="306"/>
                      </a:lnTo>
                      <a:lnTo>
                        <a:pt x="510" y="311"/>
                      </a:lnTo>
                      <a:lnTo>
                        <a:pt x="488" y="311"/>
                      </a:lnTo>
                      <a:lnTo>
                        <a:pt x="488" y="315"/>
                      </a:lnTo>
                      <a:lnTo>
                        <a:pt x="502" y="322"/>
                      </a:lnTo>
                      <a:lnTo>
                        <a:pt x="520" y="325"/>
                      </a:lnTo>
                      <a:lnTo>
                        <a:pt x="522" y="362"/>
                      </a:lnTo>
                      <a:lnTo>
                        <a:pt x="542" y="373"/>
                      </a:lnTo>
                      <a:lnTo>
                        <a:pt x="554" y="398"/>
                      </a:lnTo>
                      <a:lnTo>
                        <a:pt x="502" y="413"/>
                      </a:lnTo>
                      <a:lnTo>
                        <a:pt x="498" y="398"/>
                      </a:lnTo>
                      <a:lnTo>
                        <a:pt x="442" y="403"/>
                      </a:lnTo>
                      <a:lnTo>
                        <a:pt x="432" y="383"/>
                      </a:lnTo>
                      <a:lnTo>
                        <a:pt x="406" y="382"/>
                      </a:lnTo>
                      <a:lnTo>
                        <a:pt x="380" y="421"/>
                      </a:lnTo>
                      <a:lnTo>
                        <a:pt x="366" y="413"/>
                      </a:lnTo>
                      <a:lnTo>
                        <a:pt x="351" y="416"/>
                      </a:lnTo>
                      <a:lnTo>
                        <a:pt x="343" y="440"/>
                      </a:lnTo>
                      <a:lnTo>
                        <a:pt x="357" y="457"/>
                      </a:lnTo>
                      <a:lnTo>
                        <a:pt x="339" y="469"/>
                      </a:lnTo>
                      <a:lnTo>
                        <a:pt x="351" y="492"/>
                      </a:lnTo>
                      <a:lnTo>
                        <a:pt x="344" y="512"/>
                      </a:lnTo>
                      <a:lnTo>
                        <a:pt x="328" y="517"/>
                      </a:lnTo>
                      <a:lnTo>
                        <a:pt x="327" y="536"/>
                      </a:lnTo>
                      <a:lnTo>
                        <a:pt x="332" y="558"/>
                      </a:lnTo>
                      <a:lnTo>
                        <a:pt x="315" y="563"/>
                      </a:lnTo>
                      <a:lnTo>
                        <a:pt x="325" y="585"/>
                      </a:lnTo>
                      <a:lnTo>
                        <a:pt x="291" y="600"/>
                      </a:lnTo>
                      <a:lnTo>
                        <a:pt x="282" y="613"/>
                      </a:lnTo>
                      <a:lnTo>
                        <a:pt x="242" y="623"/>
                      </a:lnTo>
                      <a:lnTo>
                        <a:pt x="236" y="630"/>
                      </a:lnTo>
                      <a:lnTo>
                        <a:pt x="220" y="631"/>
                      </a:lnTo>
                      <a:lnTo>
                        <a:pt x="216" y="641"/>
                      </a:lnTo>
                      <a:lnTo>
                        <a:pt x="198" y="645"/>
                      </a:lnTo>
                      <a:lnTo>
                        <a:pt x="175" y="648"/>
                      </a:lnTo>
                      <a:lnTo>
                        <a:pt x="139" y="635"/>
                      </a:lnTo>
                      <a:lnTo>
                        <a:pt x="99" y="648"/>
                      </a:lnTo>
                      <a:lnTo>
                        <a:pt x="80" y="630"/>
                      </a:lnTo>
                      <a:lnTo>
                        <a:pt x="94" y="612"/>
                      </a:lnTo>
                      <a:lnTo>
                        <a:pt x="109" y="582"/>
                      </a:lnTo>
                      <a:lnTo>
                        <a:pt x="93" y="538"/>
                      </a:lnTo>
                      <a:lnTo>
                        <a:pt x="79" y="514"/>
                      </a:lnTo>
                      <a:lnTo>
                        <a:pt x="75" y="487"/>
                      </a:lnTo>
                      <a:lnTo>
                        <a:pt x="60" y="457"/>
                      </a:lnTo>
                      <a:lnTo>
                        <a:pt x="11" y="438"/>
                      </a:lnTo>
                      <a:lnTo>
                        <a:pt x="0" y="432"/>
                      </a:lnTo>
                      <a:lnTo>
                        <a:pt x="4" y="425"/>
                      </a:lnTo>
                      <a:lnTo>
                        <a:pt x="18" y="413"/>
                      </a:lnTo>
                      <a:lnTo>
                        <a:pt x="26" y="398"/>
                      </a:lnTo>
                      <a:lnTo>
                        <a:pt x="60" y="405"/>
                      </a:lnTo>
                      <a:lnTo>
                        <a:pt x="87" y="368"/>
                      </a:lnTo>
                      <a:lnTo>
                        <a:pt x="105" y="365"/>
                      </a:lnTo>
                      <a:lnTo>
                        <a:pt x="94" y="339"/>
                      </a:lnTo>
                      <a:lnTo>
                        <a:pt x="99" y="319"/>
                      </a:lnTo>
                      <a:lnTo>
                        <a:pt x="115" y="306"/>
                      </a:lnTo>
                      <a:close/>
                    </a:path>
                  </a:pathLst>
                </a:custGeom>
                <a:grpFill/>
                <a:ln w="1588">
                  <a:solidFill>
                    <a:srgbClr val="000000"/>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162" name="Freeform 392">
                  <a:extLst>
                    <a:ext uri="{FF2B5EF4-FFF2-40B4-BE49-F238E27FC236}">
                      <a16:creationId xmlns:a16="http://schemas.microsoft.com/office/drawing/2014/main" id="{9949C644-AF05-4EAC-845E-80AFCF62E9D6}"/>
                    </a:ext>
                  </a:extLst>
                </p:cNvPr>
                <p:cNvSpPr>
                  <a:spLocks/>
                </p:cNvSpPr>
                <p:nvPr/>
              </p:nvSpPr>
              <p:spPr bwMode="auto">
                <a:xfrm>
                  <a:off x="4095" y="2165"/>
                  <a:ext cx="164" cy="228"/>
                </a:xfrm>
                <a:custGeom>
                  <a:avLst/>
                  <a:gdLst>
                    <a:gd name="T0" fmla="*/ 311 w 432"/>
                    <a:gd name="T1" fmla="*/ 150 h 517"/>
                    <a:gd name="T2" fmla="*/ 291 w 432"/>
                    <a:gd name="T3" fmla="*/ 165 h 517"/>
                    <a:gd name="T4" fmla="*/ 261 w 432"/>
                    <a:gd name="T5" fmla="*/ 157 h 517"/>
                    <a:gd name="T6" fmla="*/ 240 w 432"/>
                    <a:gd name="T7" fmla="*/ 150 h 517"/>
                    <a:gd name="T8" fmla="*/ 243 w 432"/>
                    <a:gd name="T9" fmla="*/ 137 h 517"/>
                    <a:gd name="T10" fmla="*/ 263 w 432"/>
                    <a:gd name="T11" fmla="*/ 106 h 517"/>
                    <a:gd name="T12" fmla="*/ 276 w 432"/>
                    <a:gd name="T13" fmla="*/ 111 h 517"/>
                    <a:gd name="T14" fmla="*/ 298 w 432"/>
                    <a:gd name="T15" fmla="*/ 123 h 517"/>
                    <a:gd name="T16" fmla="*/ 330 w 432"/>
                    <a:gd name="T17" fmla="*/ 93 h 517"/>
                    <a:gd name="T18" fmla="*/ 378 w 432"/>
                    <a:gd name="T19" fmla="*/ 87 h 517"/>
                    <a:gd name="T20" fmla="*/ 386 w 432"/>
                    <a:gd name="T21" fmla="*/ 50 h 517"/>
                    <a:gd name="T22" fmla="*/ 432 w 432"/>
                    <a:gd name="T23" fmla="*/ 29 h 517"/>
                    <a:gd name="T24" fmla="*/ 424 w 432"/>
                    <a:gd name="T25" fmla="*/ 11 h 517"/>
                    <a:gd name="T26" fmla="*/ 395 w 432"/>
                    <a:gd name="T27" fmla="*/ 3 h 517"/>
                    <a:gd name="T28" fmla="*/ 276 w 432"/>
                    <a:gd name="T29" fmla="*/ 42 h 517"/>
                    <a:gd name="T30" fmla="*/ 201 w 432"/>
                    <a:gd name="T31" fmla="*/ 56 h 517"/>
                    <a:gd name="T32" fmla="*/ 192 w 432"/>
                    <a:gd name="T33" fmla="*/ 95 h 517"/>
                    <a:gd name="T34" fmla="*/ 166 w 432"/>
                    <a:gd name="T35" fmla="*/ 123 h 517"/>
                    <a:gd name="T36" fmla="*/ 185 w 432"/>
                    <a:gd name="T37" fmla="*/ 137 h 517"/>
                    <a:gd name="T38" fmla="*/ 197 w 432"/>
                    <a:gd name="T39" fmla="*/ 188 h 517"/>
                    <a:gd name="T40" fmla="*/ 196 w 432"/>
                    <a:gd name="T41" fmla="*/ 238 h 517"/>
                    <a:gd name="T42" fmla="*/ 127 w 432"/>
                    <a:gd name="T43" fmla="*/ 334 h 517"/>
                    <a:gd name="T44" fmla="*/ 83 w 432"/>
                    <a:gd name="T45" fmla="*/ 371 h 517"/>
                    <a:gd name="T46" fmla="*/ 22 w 432"/>
                    <a:gd name="T47" fmla="*/ 448 h 517"/>
                    <a:gd name="T48" fmla="*/ 30 w 432"/>
                    <a:gd name="T49" fmla="*/ 476 h 517"/>
                    <a:gd name="T50" fmla="*/ 69 w 432"/>
                    <a:gd name="T51" fmla="*/ 489 h 517"/>
                    <a:gd name="T52" fmla="*/ 108 w 432"/>
                    <a:gd name="T53" fmla="*/ 488 h 517"/>
                    <a:gd name="T54" fmla="*/ 182 w 432"/>
                    <a:gd name="T55" fmla="*/ 510 h 517"/>
                    <a:gd name="T56" fmla="*/ 202 w 432"/>
                    <a:gd name="T57" fmla="*/ 423 h 517"/>
                    <a:gd name="T58" fmla="*/ 197 w 432"/>
                    <a:gd name="T59" fmla="*/ 395 h 517"/>
                    <a:gd name="T60" fmla="*/ 211 w 432"/>
                    <a:gd name="T61" fmla="*/ 350 h 517"/>
                    <a:gd name="T62" fmla="*/ 219 w 432"/>
                    <a:gd name="T63" fmla="*/ 304 h 517"/>
                    <a:gd name="T64" fmla="*/ 211 w 432"/>
                    <a:gd name="T65" fmla="*/ 279 h 517"/>
                    <a:gd name="T66" fmla="*/ 241 w 432"/>
                    <a:gd name="T67" fmla="*/ 226 h 517"/>
                    <a:gd name="T68" fmla="*/ 298 w 432"/>
                    <a:gd name="T69" fmla="*/ 198 h 517"/>
                    <a:gd name="T70" fmla="*/ 315 w 432"/>
                    <a:gd name="T71" fmla="*/ 198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32" h="517">
                      <a:moveTo>
                        <a:pt x="308" y="177"/>
                      </a:moveTo>
                      <a:lnTo>
                        <a:pt x="311" y="150"/>
                      </a:lnTo>
                      <a:lnTo>
                        <a:pt x="298" y="153"/>
                      </a:lnTo>
                      <a:lnTo>
                        <a:pt x="291" y="165"/>
                      </a:lnTo>
                      <a:lnTo>
                        <a:pt x="281" y="167"/>
                      </a:lnTo>
                      <a:lnTo>
                        <a:pt x="261" y="157"/>
                      </a:lnTo>
                      <a:lnTo>
                        <a:pt x="246" y="162"/>
                      </a:lnTo>
                      <a:lnTo>
                        <a:pt x="240" y="150"/>
                      </a:lnTo>
                      <a:lnTo>
                        <a:pt x="252" y="139"/>
                      </a:lnTo>
                      <a:lnTo>
                        <a:pt x="243" y="137"/>
                      </a:lnTo>
                      <a:lnTo>
                        <a:pt x="261" y="118"/>
                      </a:lnTo>
                      <a:lnTo>
                        <a:pt x="263" y="106"/>
                      </a:lnTo>
                      <a:lnTo>
                        <a:pt x="276" y="103"/>
                      </a:lnTo>
                      <a:lnTo>
                        <a:pt x="276" y="111"/>
                      </a:lnTo>
                      <a:lnTo>
                        <a:pt x="283" y="118"/>
                      </a:lnTo>
                      <a:lnTo>
                        <a:pt x="298" y="123"/>
                      </a:lnTo>
                      <a:lnTo>
                        <a:pt x="325" y="109"/>
                      </a:lnTo>
                      <a:lnTo>
                        <a:pt x="330" y="93"/>
                      </a:lnTo>
                      <a:lnTo>
                        <a:pt x="345" y="81"/>
                      </a:lnTo>
                      <a:lnTo>
                        <a:pt x="378" y="87"/>
                      </a:lnTo>
                      <a:lnTo>
                        <a:pt x="392" y="67"/>
                      </a:lnTo>
                      <a:lnTo>
                        <a:pt x="386" y="50"/>
                      </a:lnTo>
                      <a:lnTo>
                        <a:pt x="402" y="29"/>
                      </a:lnTo>
                      <a:lnTo>
                        <a:pt x="432" y="29"/>
                      </a:lnTo>
                      <a:lnTo>
                        <a:pt x="421" y="24"/>
                      </a:lnTo>
                      <a:lnTo>
                        <a:pt x="424" y="11"/>
                      </a:lnTo>
                      <a:lnTo>
                        <a:pt x="414" y="0"/>
                      </a:lnTo>
                      <a:lnTo>
                        <a:pt x="395" y="3"/>
                      </a:lnTo>
                      <a:lnTo>
                        <a:pt x="341" y="13"/>
                      </a:lnTo>
                      <a:lnTo>
                        <a:pt x="276" y="42"/>
                      </a:lnTo>
                      <a:lnTo>
                        <a:pt x="252" y="41"/>
                      </a:lnTo>
                      <a:lnTo>
                        <a:pt x="201" y="56"/>
                      </a:lnTo>
                      <a:lnTo>
                        <a:pt x="196" y="65"/>
                      </a:lnTo>
                      <a:lnTo>
                        <a:pt x="192" y="95"/>
                      </a:lnTo>
                      <a:lnTo>
                        <a:pt x="171" y="111"/>
                      </a:lnTo>
                      <a:lnTo>
                        <a:pt x="166" y="123"/>
                      </a:lnTo>
                      <a:lnTo>
                        <a:pt x="171" y="135"/>
                      </a:lnTo>
                      <a:lnTo>
                        <a:pt x="185" y="137"/>
                      </a:lnTo>
                      <a:lnTo>
                        <a:pt x="189" y="175"/>
                      </a:lnTo>
                      <a:lnTo>
                        <a:pt x="197" y="188"/>
                      </a:lnTo>
                      <a:lnTo>
                        <a:pt x="195" y="203"/>
                      </a:lnTo>
                      <a:lnTo>
                        <a:pt x="196" y="238"/>
                      </a:lnTo>
                      <a:lnTo>
                        <a:pt x="185" y="258"/>
                      </a:lnTo>
                      <a:lnTo>
                        <a:pt x="127" y="334"/>
                      </a:lnTo>
                      <a:lnTo>
                        <a:pt x="83" y="366"/>
                      </a:lnTo>
                      <a:lnTo>
                        <a:pt x="83" y="371"/>
                      </a:lnTo>
                      <a:lnTo>
                        <a:pt x="0" y="432"/>
                      </a:lnTo>
                      <a:lnTo>
                        <a:pt x="22" y="448"/>
                      </a:lnTo>
                      <a:lnTo>
                        <a:pt x="26" y="471"/>
                      </a:lnTo>
                      <a:lnTo>
                        <a:pt x="30" y="476"/>
                      </a:lnTo>
                      <a:lnTo>
                        <a:pt x="58" y="471"/>
                      </a:lnTo>
                      <a:lnTo>
                        <a:pt x="69" y="489"/>
                      </a:lnTo>
                      <a:lnTo>
                        <a:pt x="83" y="483"/>
                      </a:lnTo>
                      <a:lnTo>
                        <a:pt x="108" y="488"/>
                      </a:lnTo>
                      <a:lnTo>
                        <a:pt x="150" y="517"/>
                      </a:lnTo>
                      <a:lnTo>
                        <a:pt x="182" y="510"/>
                      </a:lnTo>
                      <a:lnTo>
                        <a:pt x="208" y="434"/>
                      </a:lnTo>
                      <a:lnTo>
                        <a:pt x="202" y="423"/>
                      </a:lnTo>
                      <a:lnTo>
                        <a:pt x="211" y="408"/>
                      </a:lnTo>
                      <a:lnTo>
                        <a:pt x="197" y="395"/>
                      </a:lnTo>
                      <a:lnTo>
                        <a:pt x="207" y="358"/>
                      </a:lnTo>
                      <a:lnTo>
                        <a:pt x="211" y="350"/>
                      </a:lnTo>
                      <a:lnTo>
                        <a:pt x="208" y="317"/>
                      </a:lnTo>
                      <a:lnTo>
                        <a:pt x="219" y="304"/>
                      </a:lnTo>
                      <a:lnTo>
                        <a:pt x="208" y="285"/>
                      </a:lnTo>
                      <a:lnTo>
                        <a:pt x="211" y="279"/>
                      </a:lnTo>
                      <a:lnTo>
                        <a:pt x="221" y="273"/>
                      </a:lnTo>
                      <a:lnTo>
                        <a:pt x="241" y="226"/>
                      </a:lnTo>
                      <a:lnTo>
                        <a:pt x="254" y="208"/>
                      </a:lnTo>
                      <a:lnTo>
                        <a:pt x="298" y="198"/>
                      </a:lnTo>
                      <a:lnTo>
                        <a:pt x="308" y="202"/>
                      </a:lnTo>
                      <a:lnTo>
                        <a:pt x="315" y="198"/>
                      </a:lnTo>
                      <a:lnTo>
                        <a:pt x="308" y="177"/>
                      </a:lnTo>
                      <a:close/>
                    </a:path>
                  </a:pathLst>
                </a:custGeom>
                <a:grpFill/>
                <a:ln w="1588">
                  <a:solidFill>
                    <a:srgbClr val="000000"/>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163" name="Freeform 393">
                  <a:extLst>
                    <a:ext uri="{FF2B5EF4-FFF2-40B4-BE49-F238E27FC236}">
                      <a16:creationId xmlns:a16="http://schemas.microsoft.com/office/drawing/2014/main" id="{06CB5AC4-0ED3-4CE5-BAEE-1A07ED959615}"/>
                    </a:ext>
                  </a:extLst>
                </p:cNvPr>
                <p:cNvSpPr>
                  <a:spLocks/>
                </p:cNvSpPr>
                <p:nvPr/>
              </p:nvSpPr>
              <p:spPr bwMode="auto">
                <a:xfrm>
                  <a:off x="4170" y="2252"/>
                  <a:ext cx="143" cy="108"/>
                </a:xfrm>
                <a:custGeom>
                  <a:avLst/>
                  <a:gdLst>
                    <a:gd name="T0" fmla="*/ 160 w 377"/>
                    <a:gd name="T1" fmla="*/ 183 h 242"/>
                    <a:gd name="T2" fmla="*/ 170 w 377"/>
                    <a:gd name="T3" fmla="*/ 192 h 242"/>
                    <a:gd name="T4" fmla="*/ 189 w 377"/>
                    <a:gd name="T5" fmla="*/ 177 h 242"/>
                    <a:gd name="T6" fmla="*/ 200 w 377"/>
                    <a:gd name="T7" fmla="*/ 177 h 242"/>
                    <a:gd name="T8" fmla="*/ 205 w 377"/>
                    <a:gd name="T9" fmla="*/ 192 h 242"/>
                    <a:gd name="T10" fmla="*/ 231 w 377"/>
                    <a:gd name="T11" fmla="*/ 181 h 242"/>
                    <a:gd name="T12" fmla="*/ 241 w 377"/>
                    <a:gd name="T13" fmla="*/ 195 h 242"/>
                    <a:gd name="T14" fmla="*/ 255 w 377"/>
                    <a:gd name="T15" fmla="*/ 197 h 242"/>
                    <a:gd name="T16" fmla="*/ 273 w 377"/>
                    <a:gd name="T17" fmla="*/ 191 h 242"/>
                    <a:gd name="T18" fmla="*/ 281 w 377"/>
                    <a:gd name="T19" fmla="*/ 191 h 242"/>
                    <a:gd name="T20" fmla="*/ 296 w 377"/>
                    <a:gd name="T21" fmla="*/ 210 h 242"/>
                    <a:gd name="T22" fmla="*/ 307 w 377"/>
                    <a:gd name="T23" fmla="*/ 207 h 242"/>
                    <a:gd name="T24" fmla="*/ 335 w 377"/>
                    <a:gd name="T25" fmla="*/ 185 h 242"/>
                    <a:gd name="T26" fmla="*/ 339 w 377"/>
                    <a:gd name="T27" fmla="*/ 168 h 242"/>
                    <a:gd name="T28" fmla="*/ 360 w 377"/>
                    <a:gd name="T29" fmla="*/ 160 h 242"/>
                    <a:gd name="T30" fmla="*/ 344 w 377"/>
                    <a:gd name="T31" fmla="*/ 147 h 242"/>
                    <a:gd name="T32" fmla="*/ 370 w 377"/>
                    <a:gd name="T33" fmla="*/ 137 h 242"/>
                    <a:gd name="T34" fmla="*/ 377 w 377"/>
                    <a:gd name="T35" fmla="*/ 81 h 242"/>
                    <a:gd name="T36" fmla="*/ 360 w 377"/>
                    <a:gd name="T37" fmla="*/ 40 h 242"/>
                    <a:gd name="T38" fmla="*/ 365 w 377"/>
                    <a:gd name="T39" fmla="*/ 19 h 242"/>
                    <a:gd name="T40" fmla="*/ 344 w 377"/>
                    <a:gd name="T41" fmla="*/ 11 h 242"/>
                    <a:gd name="T42" fmla="*/ 337 w 377"/>
                    <a:gd name="T43" fmla="*/ 1 h 242"/>
                    <a:gd name="T44" fmla="*/ 255 w 377"/>
                    <a:gd name="T45" fmla="*/ 19 h 242"/>
                    <a:gd name="T46" fmla="*/ 247 w 377"/>
                    <a:gd name="T47" fmla="*/ 28 h 242"/>
                    <a:gd name="T48" fmla="*/ 235 w 377"/>
                    <a:gd name="T49" fmla="*/ 65 h 242"/>
                    <a:gd name="T50" fmla="*/ 204 w 377"/>
                    <a:gd name="T51" fmla="*/ 75 h 242"/>
                    <a:gd name="T52" fmla="*/ 148 w 377"/>
                    <a:gd name="T53" fmla="*/ 73 h 242"/>
                    <a:gd name="T54" fmla="*/ 121 w 377"/>
                    <a:gd name="T55" fmla="*/ 66 h 242"/>
                    <a:gd name="T56" fmla="*/ 118 w 377"/>
                    <a:gd name="T57" fmla="*/ 57 h 242"/>
                    <a:gd name="T58" fmla="*/ 93 w 377"/>
                    <a:gd name="T59" fmla="*/ 43 h 242"/>
                    <a:gd name="T60" fmla="*/ 86 w 377"/>
                    <a:gd name="T61" fmla="*/ 35 h 242"/>
                    <a:gd name="T62" fmla="*/ 101 w 377"/>
                    <a:gd name="T63" fmla="*/ 23 h 242"/>
                    <a:gd name="T64" fmla="*/ 111 w 377"/>
                    <a:gd name="T65" fmla="*/ 4 h 242"/>
                    <a:gd name="T66" fmla="*/ 101 w 377"/>
                    <a:gd name="T67" fmla="*/ 0 h 242"/>
                    <a:gd name="T68" fmla="*/ 57 w 377"/>
                    <a:gd name="T69" fmla="*/ 10 h 242"/>
                    <a:gd name="T70" fmla="*/ 44 w 377"/>
                    <a:gd name="T71" fmla="*/ 28 h 242"/>
                    <a:gd name="T72" fmla="*/ 24 w 377"/>
                    <a:gd name="T73" fmla="*/ 75 h 242"/>
                    <a:gd name="T74" fmla="*/ 14 w 377"/>
                    <a:gd name="T75" fmla="*/ 81 h 242"/>
                    <a:gd name="T76" fmla="*/ 11 w 377"/>
                    <a:gd name="T77" fmla="*/ 87 h 242"/>
                    <a:gd name="T78" fmla="*/ 22 w 377"/>
                    <a:gd name="T79" fmla="*/ 106 h 242"/>
                    <a:gd name="T80" fmla="*/ 11 w 377"/>
                    <a:gd name="T81" fmla="*/ 119 h 242"/>
                    <a:gd name="T82" fmla="*/ 14 w 377"/>
                    <a:gd name="T83" fmla="*/ 152 h 242"/>
                    <a:gd name="T84" fmla="*/ 10 w 377"/>
                    <a:gd name="T85" fmla="*/ 160 h 242"/>
                    <a:gd name="T86" fmla="*/ 0 w 377"/>
                    <a:gd name="T87" fmla="*/ 197 h 242"/>
                    <a:gd name="T88" fmla="*/ 14 w 377"/>
                    <a:gd name="T89" fmla="*/ 210 h 242"/>
                    <a:gd name="T90" fmla="*/ 5 w 377"/>
                    <a:gd name="T91" fmla="*/ 225 h 242"/>
                    <a:gd name="T92" fmla="*/ 11 w 377"/>
                    <a:gd name="T93" fmla="*/ 236 h 242"/>
                    <a:gd name="T94" fmla="*/ 24 w 377"/>
                    <a:gd name="T95" fmla="*/ 234 h 242"/>
                    <a:gd name="T96" fmla="*/ 22 w 377"/>
                    <a:gd name="T97" fmla="*/ 218 h 242"/>
                    <a:gd name="T98" fmla="*/ 35 w 377"/>
                    <a:gd name="T99" fmla="*/ 214 h 242"/>
                    <a:gd name="T100" fmla="*/ 57 w 377"/>
                    <a:gd name="T101" fmla="*/ 221 h 242"/>
                    <a:gd name="T102" fmla="*/ 73 w 377"/>
                    <a:gd name="T103" fmla="*/ 226 h 242"/>
                    <a:gd name="T104" fmla="*/ 73 w 377"/>
                    <a:gd name="T105" fmla="*/ 242 h 242"/>
                    <a:gd name="T106" fmla="*/ 83 w 377"/>
                    <a:gd name="T107" fmla="*/ 241 h 242"/>
                    <a:gd name="T108" fmla="*/ 86 w 377"/>
                    <a:gd name="T109" fmla="*/ 228 h 242"/>
                    <a:gd name="T110" fmla="*/ 107 w 377"/>
                    <a:gd name="T111" fmla="*/ 224 h 242"/>
                    <a:gd name="T112" fmla="*/ 144 w 377"/>
                    <a:gd name="T113" fmla="*/ 180 h 242"/>
                    <a:gd name="T114" fmla="*/ 160 w 377"/>
                    <a:gd name="T115" fmla="*/ 18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7" h="242">
                      <a:moveTo>
                        <a:pt x="160" y="183"/>
                      </a:moveTo>
                      <a:lnTo>
                        <a:pt x="170" y="192"/>
                      </a:lnTo>
                      <a:lnTo>
                        <a:pt x="189" y="177"/>
                      </a:lnTo>
                      <a:lnTo>
                        <a:pt x="200" y="177"/>
                      </a:lnTo>
                      <a:lnTo>
                        <a:pt x="205" y="192"/>
                      </a:lnTo>
                      <a:lnTo>
                        <a:pt x="231" y="181"/>
                      </a:lnTo>
                      <a:lnTo>
                        <a:pt x="241" y="195"/>
                      </a:lnTo>
                      <a:lnTo>
                        <a:pt x="255" y="197"/>
                      </a:lnTo>
                      <a:lnTo>
                        <a:pt x="273" y="191"/>
                      </a:lnTo>
                      <a:lnTo>
                        <a:pt x="281" y="191"/>
                      </a:lnTo>
                      <a:lnTo>
                        <a:pt x="296" y="210"/>
                      </a:lnTo>
                      <a:lnTo>
                        <a:pt x="307" y="207"/>
                      </a:lnTo>
                      <a:lnTo>
                        <a:pt x="335" y="185"/>
                      </a:lnTo>
                      <a:lnTo>
                        <a:pt x="339" y="168"/>
                      </a:lnTo>
                      <a:lnTo>
                        <a:pt x="360" y="160"/>
                      </a:lnTo>
                      <a:lnTo>
                        <a:pt x="344" y="147"/>
                      </a:lnTo>
                      <a:lnTo>
                        <a:pt x="370" y="137"/>
                      </a:lnTo>
                      <a:lnTo>
                        <a:pt x="377" y="81"/>
                      </a:lnTo>
                      <a:lnTo>
                        <a:pt x="360" y="40"/>
                      </a:lnTo>
                      <a:lnTo>
                        <a:pt x="365" y="19"/>
                      </a:lnTo>
                      <a:lnTo>
                        <a:pt x="344" y="11"/>
                      </a:lnTo>
                      <a:lnTo>
                        <a:pt x="337" y="1"/>
                      </a:lnTo>
                      <a:lnTo>
                        <a:pt x="255" y="19"/>
                      </a:lnTo>
                      <a:lnTo>
                        <a:pt x="247" y="28"/>
                      </a:lnTo>
                      <a:lnTo>
                        <a:pt x="235" y="65"/>
                      </a:lnTo>
                      <a:lnTo>
                        <a:pt x="204" y="75"/>
                      </a:lnTo>
                      <a:lnTo>
                        <a:pt x="148" y="73"/>
                      </a:lnTo>
                      <a:lnTo>
                        <a:pt x="121" y="66"/>
                      </a:lnTo>
                      <a:lnTo>
                        <a:pt x="118" y="57"/>
                      </a:lnTo>
                      <a:lnTo>
                        <a:pt x="93" y="43"/>
                      </a:lnTo>
                      <a:lnTo>
                        <a:pt x="86" y="35"/>
                      </a:lnTo>
                      <a:lnTo>
                        <a:pt x="101" y="23"/>
                      </a:lnTo>
                      <a:lnTo>
                        <a:pt x="111" y="4"/>
                      </a:lnTo>
                      <a:lnTo>
                        <a:pt x="101" y="0"/>
                      </a:lnTo>
                      <a:lnTo>
                        <a:pt x="57" y="10"/>
                      </a:lnTo>
                      <a:lnTo>
                        <a:pt x="44" y="28"/>
                      </a:lnTo>
                      <a:lnTo>
                        <a:pt x="24" y="75"/>
                      </a:lnTo>
                      <a:lnTo>
                        <a:pt x="14" y="81"/>
                      </a:lnTo>
                      <a:lnTo>
                        <a:pt x="11" y="87"/>
                      </a:lnTo>
                      <a:lnTo>
                        <a:pt x="22" y="106"/>
                      </a:lnTo>
                      <a:lnTo>
                        <a:pt x="11" y="119"/>
                      </a:lnTo>
                      <a:lnTo>
                        <a:pt x="14" y="152"/>
                      </a:lnTo>
                      <a:lnTo>
                        <a:pt x="10" y="160"/>
                      </a:lnTo>
                      <a:lnTo>
                        <a:pt x="0" y="197"/>
                      </a:lnTo>
                      <a:lnTo>
                        <a:pt x="14" y="210"/>
                      </a:lnTo>
                      <a:lnTo>
                        <a:pt x="5" y="225"/>
                      </a:lnTo>
                      <a:lnTo>
                        <a:pt x="11" y="236"/>
                      </a:lnTo>
                      <a:lnTo>
                        <a:pt x="24" y="234"/>
                      </a:lnTo>
                      <a:lnTo>
                        <a:pt x="22" y="218"/>
                      </a:lnTo>
                      <a:lnTo>
                        <a:pt x="35" y="214"/>
                      </a:lnTo>
                      <a:lnTo>
                        <a:pt x="57" y="221"/>
                      </a:lnTo>
                      <a:lnTo>
                        <a:pt x="73" y="226"/>
                      </a:lnTo>
                      <a:lnTo>
                        <a:pt x="73" y="242"/>
                      </a:lnTo>
                      <a:lnTo>
                        <a:pt x="83" y="241"/>
                      </a:lnTo>
                      <a:lnTo>
                        <a:pt x="86" y="228"/>
                      </a:lnTo>
                      <a:lnTo>
                        <a:pt x="107" y="224"/>
                      </a:lnTo>
                      <a:lnTo>
                        <a:pt x="144" y="180"/>
                      </a:lnTo>
                      <a:lnTo>
                        <a:pt x="160" y="183"/>
                      </a:lnTo>
                      <a:close/>
                    </a:path>
                  </a:pathLst>
                </a:custGeom>
                <a:grpFill/>
                <a:ln w="1588">
                  <a:solidFill>
                    <a:srgbClr val="000000"/>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164" name="Freeform 394">
                  <a:extLst>
                    <a:ext uri="{FF2B5EF4-FFF2-40B4-BE49-F238E27FC236}">
                      <a16:creationId xmlns:a16="http://schemas.microsoft.com/office/drawing/2014/main" id="{A28B24D7-DB11-4CFF-85DB-F5E1D7B84799}"/>
                    </a:ext>
                  </a:extLst>
                </p:cNvPr>
                <p:cNvSpPr>
                  <a:spLocks/>
                </p:cNvSpPr>
                <p:nvPr/>
              </p:nvSpPr>
              <p:spPr bwMode="auto">
                <a:xfrm>
                  <a:off x="4372" y="2414"/>
                  <a:ext cx="137" cy="125"/>
                </a:xfrm>
                <a:custGeom>
                  <a:avLst/>
                  <a:gdLst>
                    <a:gd name="T0" fmla="*/ 33 w 364"/>
                    <a:gd name="T1" fmla="*/ 157 h 281"/>
                    <a:gd name="T2" fmla="*/ 27 w 364"/>
                    <a:gd name="T3" fmla="*/ 126 h 281"/>
                    <a:gd name="T4" fmla="*/ 12 w 364"/>
                    <a:gd name="T5" fmla="*/ 110 h 281"/>
                    <a:gd name="T6" fmla="*/ 0 w 364"/>
                    <a:gd name="T7" fmla="*/ 87 h 281"/>
                    <a:gd name="T8" fmla="*/ 18 w 364"/>
                    <a:gd name="T9" fmla="*/ 75 h 281"/>
                    <a:gd name="T10" fmla="*/ 4 w 364"/>
                    <a:gd name="T11" fmla="*/ 58 h 281"/>
                    <a:gd name="T12" fmla="*/ 12 w 364"/>
                    <a:gd name="T13" fmla="*/ 34 h 281"/>
                    <a:gd name="T14" fmla="*/ 27 w 364"/>
                    <a:gd name="T15" fmla="*/ 31 h 281"/>
                    <a:gd name="T16" fmla="*/ 41 w 364"/>
                    <a:gd name="T17" fmla="*/ 39 h 281"/>
                    <a:gd name="T18" fmla="*/ 67 w 364"/>
                    <a:gd name="T19" fmla="*/ 0 h 281"/>
                    <a:gd name="T20" fmla="*/ 93 w 364"/>
                    <a:gd name="T21" fmla="*/ 1 h 281"/>
                    <a:gd name="T22" fmla="*/ 103 w 364"/>
                    <a:gd name="T23" fmla="*/ 21 h 281"/>
                    <a:gd name="T24" fmla="*/ 159 w 364"/>
                    <a:gd name="T25" fmla="*/ 16 h 281"/>
                    <a:gd name="T26" fmla="*/ 163 w 364"/>
                    <a:gd name="T27" fmla="*/ 31 h 281"/>
                    <a:gd name="T28" fmla="*/ 215 w 364"/>
                    <a:gd name="T29" fmla="*/ 16 h 281"/>
                    <a:gd name="T30" fmla="*/ 233 w 364"/>
                    <a:gd name="T31" fmla="*/ 23 h 281"/>
                    <a:gd name="T32" fmla="*/ 238 w 364"/>
                    <a:gd name="T33" fmla="*/ 35 h 281"/>
                    <a:gd name="T34" fmla="*/ 286 w 364"/>
                    <a:gd name="T35" fmla="*/ 42 h 281"/>
                    <a:gd name="T36" fmla="*/ 309 w 364"/>
                    <a:gd name="T37" fmla="*/ 79 h 281"/>
                    <a:gd name="T38" fmla="*/ 362 w 364"/>
                    <a:gd name="T39" fmla="*/ 104 h 281"/>
                    <a:gd name="T40" fmla="*/ 364 w 364"/>
                    <a:gd name="T41" fmla="*/ 141 h 281"/>
                    <a:gd name="T42" fmla="*/ 359 w 364"/>
                    <a:gd name="T43" fmla="*/ 157 h 281"/>
                    <a:gd name="T44" fmla="*/ 331 w 364"/>
                    <a:gd name="T45" fmla="*/ 162 h 281"/>
                    <a:gd name="T46" fmla="*/ 310 w 364"/>
                    <a:gd name="T47" fmla="*/ 176 h 281"/>
                    <a:gd name="T48" fmla="*/ 286 w 364"/>
                    <a:gd name="T49" fmla="*/ 185 h 281"/>
                    <a:gd name="T50" fmla="*/ 285 w 364"/>
                    <a:gd name="T51" fmla="*/ 203 h 281"/>
                    <a:gd name="T52" fmla="*/ 274 w 364"/>
                    <a:gd name="T53" fmla="*/ 208 h 281"/>
                    <a:gd name="T54" fmla="*/ 193 w 364"/>
                    <a:gd name="T55" fmla="*/ 221 h 281"/>
                    <a:gd name="T56" fmla="*/ 186 w 364"/>
                    <a:gd name="T57" fmla="*/ 205 h 281"/>
                    <a:gd name="T58" fmla="*/ 169 w 364"/>
                    <a:gd name="T59" fmla="*/ 200 h 281"/>
                    <a:gd name="T60" fmla="*/ 152 w 364"/>
                    <a:gd name="T61" fmla="*/ 185 h 281"/>
                    <a:gd name="T62" fmla="*/ 129 w 364"/>
                    <a:gd name="T63" fmla="*/ 203 h 281"/>
                    <a:gd name="T64" fmla="*/ 124 w 364"/>
                    <a:gd name="T65" fmla="*/ 223 h 281"/>
                    <a:gd name="T66" fmla="*/ 131 w 364"/>
                    <a:gd name="T67" fmla="*/ 266 h 281"/>
                    <a:gd name="T68" fmla="*/ 123 w 364"/>
                    <a:gd name="T69" fmla="*/ 277 h 281"/>
                    <a:gd name="T70" fmla="*/ 103 w 364"/>
                    <a:gd name="T71" fmla="*/ 281 h 281"/>
                    <a:gd name="T72" fmla="*/ 89 w 364"/>
                    <a:gd name="T73" fmla="*/ 277 h 281"/>
                    <a:gd name="T74" fmla="*/ 77 w 364"/>
                    <a:gd name="T75" fmla="*/ 265 h 281"/>
                    <a:gd name="T76" fmla="*/ 59 w 364"/>
                    <a:gd name="T77" fmla="*/ 226 h 281"/>
                    <a:gd name="T78" fmla="*/ 34 w 364"/>
                    <a:gd name="T79" fmla="*/ 230 h 281"/>
                    <a:gd name="T80" fmla="*/ 27 w 364"/>
                    <a:gd name="T81" fmla="*/ 228 h 281"/>
                    <a:gd name="T82" fmla="*/ 17 w 364"/>
                    <a:gd name="T83" fmla="*/ 205 h 281"/>
                    <a:gd name="T84" fmla="*/ 27 w 364"/>
                    <a:gd name="T85" fmla="*/ 191 h 281"/>
                    <a:gd name="T86" fmla="*/ 19 w 364"/>
                    <a:gd name="T87" fmla="*/ 179 h 281"/>
                    <a:gd name="T88" fmla="*/ 33 w 364"/>
                    <a:gd name="T89" fmla="*/ 157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64" h="281">
                      <a:moveTo>
                        <a:pt x="33" y="157"/>
                      </a:moveTo>
                      <a:lnTo>
                        <a:pt x="27" y="126"/>
                      </a:lnTo>
                      <a:lnTo>
                        <a:pt x="12" y="110"/>
                      </a:lnTo>
                      <a:lnTo>
                        <a:pt x="0" y="87"/>
                      </a:lnTo>
                      <a:lnTo>
                        <a:pt x="18" y="75"/>
                      </a:lnTo>
                      <a:lnTo>
                        <a:pt x="4" y="58"/>
                      </a:lnTo>
                      <a:lnTo>
                        <a:pt x="12" y="34"/>
                      </a:lnTo>
                      <a:lnTo>
                        <a:pt x="27" y="31"/>
                      </a:lnTo>
                      <a:lnTo>
                        <a:pt x="41" y="39"/>
                      </a:lnTo>
                      <a:lnTo>
                        <a:pt x="67" y="0"/>
                      </a:lnTo>
                      <a:lnTo>
                        <a:pt x="93" y="1"/>
                      </a:lnTo>
                      <a:lnTo>
                        <a:pt x="103" y="21"/>
                      </a:lnTo>
                      <a:lnTo>
                        <a:pt x="159" y="16"/>
                      </a:lnTo>
                      <a:lnTo>
                        <a:pt x="163" y="31"/>
                      </a:lnTo>
                      <a:lnTo>
                        <a:pt x="215" y="16"/>
                      </a:lnTo>
                      <a:lnTo>
                        <a:pt x="233" y="23"/>
                      </a:lnTo>
                      <a:lnTo>
                        <a:pt x="238" y="35"/>
                      </a:lnTo>
                      <a:lnTo>
                        <a:pt x="286" y="42"/>
                      </a:lnTo>
                      <a:lnTo>
                        <a:pt x="309" y="79"/>
                      </a:lnTo>
                      <a:lnTo>
                        <a:pt x="362" y="104"/>
                      </a:lnTo>
                      <a:lnTo>
                        <a:pt x="364" y="141"/>
                      </a:lnTo>
                      <a:lnTo>
                        <a:pt x="359" y="157"/>
                      </a:lnTo>
                      <a:lnTo>
                        <a:pt x="331" y="162"/>
                      </a:lnTo>
                      <a:lnTo>
                        <a:pt x="310" y="176"/>
                      </a:lnTo>
                      <a:lnTo>
                        <a:pt x="286" y="185"/>
                      </a:lnTo>
                      <a:lnTo>
                        <a:pt x="285" y="203"/>
                      </a:lnTo>
                      <a:lnTo>
                        <a:pt x="274" y="208"/>
                      </a:lnTo>
                      <a:lnTo>
                        <a:pt x="193" y="221"/>
                      </a:lnTo>
                      <a:lnTo>
                        <a:pt x="186" y="205"/>
                      </a:lnTo>
                      <a:lnTo>
                        <a:pt x="169" y="200"/>
                      </a:lnTo>
                      <a:lnTo>
                        <a:pt x="152" y="185"/>
                      </a:lnTo>
                      <a:lnTo>
                        <a:pt x="129" y="203"/>
                      </a:lnTo>
                      <a:lnTo>
                        <a:pt x="124" y="223"/>
                      </a:lnTo>
                      <a:lnTo>
                        <a:pt x="131" y="266"/>
                      </a:lnTo>
                      <a:lnTo>
                        <a:pt x="123" y="277"/>
                      </a:lnTo>
                      <a:lnTo>
                        <a:pt x="103" y="281"/>
                      </a:lnTo>
                      <a:lnTo>
                        <a:pt x="89" y="277"/>
                      </a:lnTo>
                      <a:lnTo>
                        <a:pt x="77" y="265"/>
                      </a:lnTo>
                      <a:lnTo>
                        <a:pt x="59" y="226"/>
                      </a:lnTo>
                      <a:lnTo>
                        <a:pt x="34" y="230"/>
                      </a:lnTo>
                      <a:lnTo>
                        <a:pt x="27" y="228"/>
                      </a:lnTo>
                      <a:lnTo>
                        <a:pt x="17" y="205"/>
                      </a:lnTo>
                      <a:lnTo>
                        <a:pt x="27" y="191"/>
                      </a:lnTo>
                      <a:lnTo>
                        <a:pt x="19" y="179"/>
                      </a:lnTo>
                      <a:lnTo>
                        <a:pt x="33" y="157"/>
                      </a:lnTo>
                      <a:close/>
                    </a:path>
                  </a:pathLst>
                </a:custGeom>
                <a:grpFill/>
                <a:ln w="1588">
                  <a:solidFill>
                    <a:srgbClr val="000000"/>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165" name="Freeform 395">
                  <a:extLst>
                    <a:ext uri="{FF2B5EF4-FFF2-40B4-BE49-F238E27FC236}">
                      <a16:creationId xmlns:a16="http://schemas.microsoft.com/office/drawing/2014/main" id="{E8C1AC98-8132-4BA1-A296-1AF67F6B3220}"/>
                    </a:ext>
                  </a:extLst>
                </p:cNvPr>
                <p:cNvSpPr>
                  <a:spLocks/>
                </p:cNvSpPr>
                <p:nvPr/>
              </p:nvSpPr>
              <p:spPr bwMode="auto">
                <a:xfrm>
                  <a:off x="4297" y="2006"/>
                  <a:ext cx="320" cy="286"/>
                </a:xfrm>
                <a:custGeom>
                  <a:avLst/>
                  <a:gdLst>
                    <a:gd name="T0" fmla="*/ 580 w 845"/>
                    <a:gd name="T1" fmla="*/ 207 h 645"/>
                    <a:gd name="T2" fmla="*/ 676 w 845"/>
                    <a:gd name="T3" fmla="*/ 134 h 645"/>
                    <a:gd name="T4" fmla="*/ 704 w 845"/>
                    <a:gd name="T5" fmla="*/ 33 h 645"/>
                    <a:gd name="T6" fmla="*/ 781 w 845"/>
                    <a:gd name="T7" fmla="*/ 31 h 645"/>
                    <a:gd name="T8" fmla="*/ 786 w 845"/>
                    <a:gd name="T9" fmla="*/ 76 h 645"/>
                    <a:gd name="T10" fmla="*/ 845 w 845"/>
                    <a:gd name="T11" fmla="*/ 99 h 645"/>
                    <a:gd name="T12" fmla="*/ 802 w 845"/>
                    <a:gd name="T13" fmla="*/ 132 h 645"/>
                    <a:gd name="T14" fmla="*/ 766 w 845"/>
                    <a:gd name="T15" fmla="*/ 140 h 645"/>
                    <a:gd name="T16" fmla="*/ 764 w 845"/>
                    <a:gd name="T17" fmla="*/ 184 h 645"/>
                    <a:gd name="T18" fmla="*/ 747 w 845"/>
                    <a:gd name="T19" fmla="*/ 233 h 645"/>
                    <a:gd name="T20" fmla="*/ 784 w 845"/>
                    <a:gd name="T21" fmla="*/ 260 h 645"/>
                    <a:gd name="T22" fmla="*/ 760 w 845"/>
                    <a:gd name="T23" fmla="*/ 283 h 645"/>
                    <a:gd name="T24" fmla="*/ 712 w 845"/>
                    <a:gd name="T25" fmla="*/ 327 h 645"/>
                    <a:gd name="T26" fmla="*/ 720 w 845"/>
                    <a:gd name="T27" fmla="*/ 375 h 645"/>
                    <a:gd name="T28" fmla="*/ 661 w 845"/>
                    <a:gd name="T29" fmla="*/ 388 h 645"/>
                    <a:gd name="T30" fmla="*/ 586 w 845"/>
                    <a:gd name="T31" fmla="*/ 406 h 645"/>
                    <a:gd name="T32" fmla="*/ 573 w 845"/>
                    <a:gd name="T33" fmla="*/ 469 h 645"/>
                    <a:gd name="T34" fmla="*/ 579 w 845"/>
                    <a:gd name="T35" fmla="*/ 486 h 645"/>
                    <a:gd name="T36" fmla="*/ 595 w 845"/>
                    <a:gd name="T37" fmla="*/ 493 h 645"/>
                    <a:gd name="T38" fmla="*/ 602 w 845"/>
                    <a:gd name="T39" fmla="*/ 580 h 645"/>
                    <a:gd name="T40" fmla="*/ 573 w 845"/>
                    <a:gd name="T41" fmla="*/ 567 h 645"/>
                    <a:gd name="T42" fmla="*/ 542 w 845"/>
                    <a:gd name="T43" fmla="*/ 536 h 645"/>
                    <a:gd name="T44" fmla="*/ 498 w 845"/>
                    <a:gd name="T45" fmla="*/ 559 h 645"/>
                    <a:gd name="T46" fmla="*/ 481 w 845"/>
                    <a:gd name="T47" fmla="*/ 589 h 645"/>
                    <a:gd name="T48" fmla="*/ 444 w 845"/>
                    <a:gd name="T49" fmla="*/ 623 h 645"/>
                    <a:gd name="T50" fmla="*/ 423 w 845"/>
                    <a:gd name="T51" fmla="*/ 641 h 645"/>
                    <a:gd name="T52" fmla="*/ 389 w 845"/>
                    <a:gd name="T53" fmla="*/ 645 h 645"/>
                    <a:gd name="T54" fmla="*/ 399 w 845"/>
                    <a:gd name="T55" fmla="*/ 620 h 645"/>
                    <a:gd name="T56" fmla="*/ 372 w 845"/>
                    <a:gd name="T57" fmla="*/ 596 h 645"/>
                    <a:gd name="T58" fmla="*/ 344 w 845"/>
                    <a:gd name="T59" fmla="*/ 545 h 645"/>
                    <a:gd name="T60" fmla="*/ 285 w 845"/>
                    <a:gd name="T61" fmla="*/ 553 h 645"/>
                    <a:gd name="T62" fmla="*/ 271 w 845"/>
                    <a:gd name="T63" fmla="*/ 579 h 645"/>
                    <a:gd name="T64" fmla="*/ 237 w 845"/>
                    <a:gd name="T65" fmla="*/ 607 h 645"/>
                    <a:gd name="T66" fmla="*/ 189 w 845"/>
                    <a:gd name="T67" fmla="*/ 605 h 645"/>
                    <a:gd name="T68" fmla="*/ 152 w 845"/>
                    <a:gd name="T69" fmla="*/ 620 h 645"/>
                    <a:gd name="T70" fmla="*/ 139 w 845"/>
                    <a:gd name="T71" fmla="*/ 611 h 645"/>
                    <a:gd name="T72" fmla="*/ 93 w 845"/>
                    <a:gd name="T73" fmla="*/ 582 h 645"/>
                    <a:gd name="T74" fmla="*/ 40 w 845"/>
                    <a:gd name="T75" fmla="*/ 635 h 645"/>
                    <a:gd name="T76" fmla="*/ 28 w 845"/>
                    <a:gd name="T77" fmla="*/ 573 h 645"/>
                    <a:gd name="T78" fmla="*/ 0 w 845"/>
                    <a:gd name="T79" fmla="*/ 555 h 645"/>
                    <a:gd name="T80" fmla="*/ 171 w 845"/>
                    <a:gd name="T81" fmla="*/ 487 h 645"/>
                    <a:gd name="T82" fmla="*/ 281 w 845"/>
                    <a:gd name="T83" fmla="*/ 456 h 645"/>
                    <a:gd name="T84" fmla="*/ 342 w 845"/>
                    <a:gd name="T85" fmla="*/ 421 h 645"/>
                    <a:gd name="T86" fmla="*/ 419 w 845"/>
                    <a:gd name="T87" fmla="*/ 344 h 645"/>
                    <a:gd name="T88" fmla="*/ 434 w 845"/>
                    <a:gd name="T89" fmla="*/ 319 h 645"/>
                    <a:gd name="T90" fmla="*/ 463 w 845"/>
                    <a:gd name="T91" fmla="*/ 255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45" h="645">
                      <a:moveTo>
                        <a:pt x="549" y="212"/>
                      </a:moveTo>
                      <a:lnTo>
                        <a:pt x="580" y="207"/>
                      </a:lnTo>
                      <a:lnTo>
                        <a:pt x="641" y="176"/>
                      </a:lnTo>
                      <a:lnTo>
                        <a:pt x="676" y="134"/>
                      </a:lnTo>
                      <a:lnTo>
                        <a:pt x="678" y="66"/>
                      </a:lnTo>
                      <a:lnTo>
                        <a:pt x="704" y="33"/>
                      </a:lnTo>
                      <a:lnTo>
                        <a:pt x="718" y="0"/>
                      </a:lnTo>
                      <a:lnTo>
                        <a:pt x="781" y="31"/>
                      </a:lnTo>
                      <a:lnTo>
                        <a:pt x="778" y="61"/>
                      </a:lnTo>
                      <a:lnTo>
                        <a:pt x="786" y="76"/>
                      </a:lnTo>
                      <a:lnTo>
                        <a:pt x="824" y="79"/>
                      </a:lnTo>
                      <a:lnTo>
                        <a:pt x="845" y="99"/>
                      </a:lnTo>
                      <a:lnTo>
                        <a:pt x="838" y="110"/>
                      </a:lnTo>
                      <a:lnTo>
                        <a:pt x="802" y="132"/>
                      </a:lnTo>
                      <a:lnTo>
                        <a:pt x="768" y="134"/>
                      </a:lnTo>
                      <a:lnTo>
                        <a:pt x="766" y="140"/>
                      </a:lnTo>
                      <a:lnTo>
                        <a:pt x="760" y="172"/>
                      </a:lnTo>
                      <a:lnTo>
                        <a:pt x="764" y="184"/>
                      </a:lnTo>
                      <a:lnTo>
                        <a:pt x="756" y="195"/>
                      </a:lnTo>
                      <a:lnTo>
                        <a:pt x="747" y="233"/>
                      </a:lnTo>
                      <a:lnTo>
                        <a:pt x="760" y="255"/>
                      </a:lnTo>
                      <a:lnTo>
                        <a:pt x="784" y="260"/>
                      </a:lnTo>
                      <a:lnTo>
                        <a:pt x="788" y="266"/>
                      </a:lnTo>
                      <a:lnTo>
                        <a:pt x="760" y="283"/>
                      </a:lnTo>
                      <a:lnTo>
                        <a:pt x="747" y="315"/>
                      </a:lnTo>
                      <a:lnTo>
                        <a:pt x="712" y="327"/>
                      </a:lnTo>
                      <a:lnTo>
                        <a:pt x="723" y="369"/>
                      </a:lnTo>
                      <a:lnTo>
                        <a:pt x="720" y="375"/>
                      </a:lnTo>
                      <a:lnTo>
                        <a:pt x="666" y="371"/>
                      </a:lnTo>
                      <a:lnTo>
                        <a:pt x="661" y="388"/>
                      </a:lnTo>
                      <a:lnTo>
                        <a:pt x="600" y="397"/>
                      </a:lnTo>
                      <a:lnTo>
                        <a:pt x="586" y="406"/>
                      </a:lnTo>
                      <a:lnTo>
                        <a:pt x="594" y="421"/>
                      </a:lnTo>
                      <a:lnTo>
                        <a:pt x="573" y="469"/>
                      </a:lnTo>
                      <a:lnTo>
                        <a:pt x="575" y="479"/>
                      </a:lnTo>
                      <a:lnTo>
                        <a:pt x="579" y="486"/>
                      </a:lnTo>
                      <a:lnTo>
                        <a:pt x="588" y="485"/>
                      </a:lnTo>
                      <a:lnTo>
                        <a:pt x="595" y="493"/>
                      </a:lnTo>
                      <a:lnTo>
                        <a:pt x="610" y="545"/>
                      </a:lnTo>
                      <a:lnTo>
                        <a:pt x="602" y="580"/>
                      </a:lnTo>
                      <a:lnTo>
                        <a:pt x="594" y="573"/>
                      </a:lnTo>
                      <a:lnTo>
                        <a:pt x="573" y="567"/>
                      </a:lnTo>
                      <a:lnTo>
                        <a:pt x="550" y="533"/>
                      </a:lnTo>
                      <a:lnTo>
                        <a:pt x="542" y="536"/>
                      </a:lnTo>
                      <a:lnTo>
                        <a:pt x="537" y="553"/>
                      </a:lnTo>
                      <a:lnTo>
                        <a:pt x="498" y="559"/>
                      </a:lnTo>
                      <a:lnTo>
                        <a:pt x="504" y="589"/>
                      </a:lnTo>
                      <a:lnTo>
                        <a:pt x="481" y="589"/>
                      </a:lnTo>
                      <a:lnTo>
                        <a:pt x="473" y="614"/>
                      </a:lnTo>
                      <a:lnTo>
                        <a:pt x="444" y="623"/>
                      </a:lnTo>
                      <a:lnTo>
                        <a:pt x="441" y="635"/>
                      </a:lnTo>
                      <a:lnTo>
                        <a:pt x="423" y="641"/>
                      </a:lnTo>
                      <a:lnTo>
                        <a:pt x="414" y="639"/>
                      </a:lnTo>
                      <a:lnTo>
                        <a:pt x="389" y="645"/>
                      </a:lnTo>
                      <a:lnTo>
                        <a:pt x="386" y="631"/>
                      </a:lnTo>
                      <a:lnTo>
                        <a:pt x="399" y="620"/>
                      </a:lnTo>
                      <a:lnTo>
                        <a:pt x="393" y="602"/>
                      </a:lnTo>
                      <a:lnTo>
                        <a:pt x="372" y="596"/>
                      </a:lnTo>
                      <a:lnTo>
                        <a:pt x="350" y="580"/>
                      </a:lnTo>
                      <a:lnTo>
                        <a:pt x="344" y="545"/>
                      </a:lnTo>
                      <a:lnTo>
                        <a:pt x="322" y="538"/>
                      </a:lnTo>
                      <a:lnTo>
                        <a:pt x="285" y="553"/>
                      </a:lnTo>
                      <a:lnTo>
                        <a:pt x="273" y="561"/>
                      </a:lnTo>
                      <a:lnTo>
                        <a:pt x="271" y="579"/>
                      </a:lnTo>
                      <a:lnTo>
                        <a:pt x="245" y="582"/>
                      </a:lnTo>
                      <a:lnTo>
                        <a:pt x="237" y="607"/>
                      </a:lnTo>
                      <a:lnTo>
                        <a:pt x="223" y="596"/>
                      </a:lnTo>
                      <a:lnTo>
                        <a:pt x="189" y="605"/>
                      </a:lnTo>
                      <a:lnTo>
                        <a:pt x="178" y="603"/>
                      </a:lnTo>
                      <a:lnTo>
                        <a:pt x="152" y="620"/>
                      </a:lnTo>
                      <a:lnTo>
                        <a:pt x="149" y="611"/>
                      </a:lnTo>
                      <a:lnTo>
                        <a:pt x="139" y="611"/>
                      </a:lnTo>
                      <a:lnTo>
                        <a:pt x="139" y="586"/>
                      </a:lnTo>
                      <a:lnTo>
                        <a:pt x="93" y="582"/>
                      </a:lnTo>
                      <a:lnTo>
                        <a:pt x="68" y="623"/>
                      </a:lnTo>
                      <a:lnTo>
                        <a:pt x="40" y="635"/>
                      </a:lnTo>
                      <a:lnTo>
                        <a:pt x="23" y="594"/>
                      </a:lnTo>
                      <a:lnTo>
                        <a:pt x="28" y="573"/>
                      </a:lnTo>
                      <a:lnTo>
                        <a:pt x="7" y="565"/>
                      </a:lnTo>
                      <a:lnTo>
                        <a:pt x="0" y="555"/>
                      </a:lnTo>
                      <a:lnTo>
                        <a:pt x="117" y="524"/>
                      </a:lnTo>
                      <a:lnTo>
                        <a:pt x="171" y="487"/>
                      </a:lnTo>
                      <a:lnTo>
                        <a:pt x="223" y="489"/>
                      </a:lnTo>
                      <a:lnTo>
                        <a:pt x="281" y="456"/>
                      </a:lnTo>
                      <a:lnTo>
                        <a:pt x="305" y="430"/>
                      </a:lnTo>
                      <a:lnTo>
                        <a:pt x="342" y="421"/>
                      </a:lnTo>
                      <a:lnTo>
                        <a:pt x="389" y="368"/>
                      </a:lnTo>
                      <a:lnTo>
                        <a:pt x="419" y="344"/>
                      </a:lnTo>
                      <a:lnTo>
                        <a:pt x="430" y="320"/>
                      </a:lnTo>
                      <a:lnTo>
                        <a:pt x="434" y="319"/>
                      </a:lnTo>
                      <a:lnTo>
                        <a:pt x="434" y="305"/>
                      </a:lnTo>
                      <a:lnTo>
                        <a:pt x="463" y="255"/>
                      </a:lnTo>
                      <a:lnTo>
                        <a:pt x="549" y="212"/>
                      </a:lnTo>
                      <a:close/>
                    </a:path>
                  </a:pathLst>
                </a:custGeom>
                <a:grpFill/>
                <a:ln w="1588">
                  <a:solidFill>
                    <a:srgbClr val="000000"/>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166" name="Freeform 396">
                  <a:extLst>
                    <a:ext uri="{FF2B5EF4-FFF2-40B4-BE49-F238E27FC236}">
                      <a16:creationId xmlns:a16="http://schemas.microsoft.com/office/drawing/2014/main" id="{C799C6B0-C7D8-426F-87BD-458B00E0873E}"/>
                    </a:ext>
                  </a:extLst>
                </p:cNvPr>
                <p:cNvSpPr>
                  <a:spLocks/>
                </p:cNvSpPr>
                <p:nvPr/>
              </p:nvSpPr>
              <p:spPr bwMode="auto">
                <a:xfrm>
                  <a:off x="4379" y="2041"/>
                  <a:ext cx="50" cy="81"/>
                </a:xfrm>
                <a:custGeom>
                  <a:avLst/>
                  <a:gdLst>
                    <a:gd name="T0" fmla="*/ 99 w 134"/>
                    <a:gd name="T1" fmla="*/ 96 h 185"/>
                    <a:gd name="T2" fmla="*/ 119 w 134"/>
                    <a:gd name="T3" fmla="*/ 91 h 185"/>
                    <a:gd name="T4" fmla="*/ 130 w 134"/>
                    <a:gd name="T5" fmla="*/ 91 h 185"/>
                    <a:gd name="T6" fmla="*/ 134 w 134"/>
                    <a:gd name="T7" fmla="*/ 103 h 185"/>
                    <a:gd name="T8" fmla="*/ 110 w 134"/>
                    <a:gd name="T9" fmla="*/ 128 h 185"/>
                    <a:gd name="T10" fmla="*/ 105 w 134"/>
                    <a:gd name="T11" fmla="*/ 152 h 185"/>
                    <a:gd name="T12" fmla="*/ 55 w 134"/>
                    <a:gd name="T13" fmla="*/ 179 h 185"/>
                    <a:gd name="T14" fmla="*/ 0 w 134"/>
                    <a:gd name="T15" fmla="*/ 185 h 185"/>
                    <a:gd name="T16" fmla="*/ 0 w 134"/>
                    <a:gd name="T17" fmla="*/ 174 h 185"/>
                    <a:gd name="T18" fmla="*/ 19 w 134"/>
                    <a:gd name="T19" fmla="*/ 172 h 185"/>
                    <a:gd name="T20" fmla="*/ 22 w 134"/>
                    <a:gd name="T21" fmla="*/ 153 h 185"/>
                    <a:gd name="T22" fmla="*/ 40 w 134"/>
                    <a:gd name="T23" fmla="*/ 131 h 185"/>
                    <a:gd name="T24" fmla="*/ 40 w 134"/>
                    <a:gd name="T25" fmla="*/ 124 h 185"/>
                    <a:gd name="T26" fmla="*/ 32 w 134"/>
                    <a:gd name="T27" fmla="*/ 116 h 185"/>
                    <a:gd name="T28" fmla="*/ 8 w 134"/>
                    <a:gd name="T29" fmla="*/ 131 h 185"/>
                    <a:gd name="T30" fmla="*/ 0 w 134"/>
                    <a:gd name="T31" fmla="*/ 125 h 185"/>
                    <a:gd name="T32" fmla="*/ 0 w 134"/>
                    <a:gd name="T33" fmla="*/ 116 h 185"/>
                    <a:gd name="T34" fmla="*/ 14 w 134"/>
                    <a:gd name="T35" fmla="*/ 86 h 185"/>
                    <a:gd name="T36" fmla="*/ 40 w 134"/>
                    <a:gd name="T37" fmla="*/ 50 h 185"/>
                    <a:gd name="T38" fmla="*/ 77 w 134"/>
                    <a:gd name="T39" fmla="*/ 29 h 185"/>
                    <a:gd name="T40" fmla="*/ 105 w 134"/>
                    <a:gd name="T41" fmla="*/ 0 h 185"/>
                    <a:gd name="T42" fmla="*/ 112 w 134"/>
                    <a:gd name="T43" fmla="*/ 0 h 185"/>
                    <a:gd name="T44" fmla="*/ 113 w 134"/>
                    <a:gd name="T45" fmla="*/ 34 h 185"/>
                    <a:gd name="T46" fmla="*/ 84 w 134"/>
                    <a:gd name="T47" fmla="*/ 74 h 185"/>
                    <a:gd name="T48" fmla="*/ 83 w 134"/>
                    <a:gd name="T49" fmla="*/ 87 h 185"/>
                    <a:gd name="T50" fmla="*/ 88 w 134"/>
                    <a:gd name="T51" fmla="*/ 94 h 185"/>
                    <a:gd name="T52" fmla="*/ 99 w 134"/>
                    <a:gd name="T53" fmla="*/ 9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4" h="185">
                      <a:moveTo>
                        <a:pt x="99" y="96"/>
                      </a:moveTo>
                      <a:lnTo>
                        <a:pt x="119" y="91"/>
                      </a:lnTo>
                      <a:lnTo>
                        <a:pt x="130" y="91"/>
                      </a:lnTo>
                      <a:lnTo>
                        <a:pt x="134" y="103"/>
                      </a:lnTo>
                      <a:lnTo>
                        <a:pt x="110" y="128"/>
                      </a:lnTo>
                      <a:lnTo>
                        <a:pt x="105" y="152"/>
                      </a:lnTo>
                      <a:lnTo>
                        <a:pt x="55" y="179"/>
                      </a:lnTo>
                      <a:lnTo>
                        <a:pt x="0" y="185"/>
                      </a:lnTo>
                      <a:lnTo>
                        <a:pt x="0" y="174"/>
                      </a:lnTo>
                      <a:lnTo>
                        <a:pt x="19" y="172"/>
                      </a:lnTo>
                      <a:lnTo>
                        <a:pt x="22" y="153"/>
                      </a:lnTo>
                      <a:lnTo>
                        <a:pt x="40" y="131"/>
                      </a:lnTo>
                      <a:lnTo>
                        <a:pt x="40" y="124"/>
                      </a:lnTo>
                      <a:lnTo>
                        <a:pt x="32" y="116"/>
                      </a:lnTo>
                      <a:lnTo>
                        <a:pt x="8" y="131"/>
                      </a:lnTo>
                      <a:lnTo>
                        <a:pt x="0" y="125"/>
                      </a:lnTo>
                      <a:lnTo>
                        <a:pt x="0" y="116"/>
                      </a:lnTo>
                      <a:lnTo>
                        <a:pt x="14" y="86"/>
                      </a:lnTo>
                      <a:lnTo>
                        <a:pt x="40" y="50"/>
                      </a:lnTo>
                      <a:lnTo>
                        <a:pt x="77" y="29"/>
                      </a:lnTo>
                      <a:lnTo>
                        <a:pt x="105" y="0"/>
                      </a:lnTo>
                      <a:lnTo>
                        <a:pt x="112" y="0"/>
                      </a:lnTo>
                      <a:lnTo>
                        <a:pt x="113" y="34"/>
                      </a:lnTo>
                      <a:lnTo>
                        <a:pt x="84" y="74"/>
                      </a:lnTo>
                      <a:lnTo>
                        <a:pt x="83" y="87"/>
                      </a:lnTo>
                      <a:lnTo>
                        <a:pt x="88" y="94"/>
                      </a:lnTo>
                      <a:lnTo>
                        <a:pt x="99" y="96"/>
                      </a:lnTo>
                      <a:close/>
                    </a:path>
                  </a:pathLst>
                </a:custGeom>
                <a:grpFill/>
                <a:ln w="1588">
                  <a:solidFill>
                    <a:srgbClr val="000000"/>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167" name="Freeform 397">
                  <a:extLst>
                    <a:ext uri="{FF2B5EF4-FFF2-40B4-BE49-F238E27FC236}">
                      <a16:creationId xmlns:a16="http://schemas.microsoft.com/office/drawing/2014/main" id="{446937F5-C999-4FF6-8127-D768E1F5C66C}"/>
                    </a:ext>
                  </a:extLst>
                </p:cNvPr>
                <p:cNvSpPr>
                  <a:spLocks/>
                </p:cNvSpPr>
                <p:nvPr/>
              </p:nvSpPr>
              <p:spPr bwMode="auto">
                <a:xfrm>
                  <a:off x="3217" y="2856"/>
                  <a:ext cx="187" cy="234"/>
                </a:xfrm>
                <a:custGeom>
                  <a:avLst/>
                  <a:gdLst>
                    <a:gd name="T0" fmla="*/ 430 w 497"/>
                    <a:gd name="T1" fmla="*/ 27 h 527"/>
                    <a:gd name="T2" fmla="*/ 455 w 497"/>
                    <a:gd name="T3" fmla="*/ 5 h 527"/>
                    <a:gd name="T4" fmla="*/ 483 w 497"/>
                    <a:gd name="T5" fmla="*/ 37 h 527"/>
                    <a:gd name="T6" fmla="*/ 497 w 497"/>
                    <a:gd name="T7" fmla="*/ 41 h 527"/>
                    <a:gd name="T8" fmla="*/ 472 w 497"/>
                    <a:gd name="T9" fmla="*/ 56 h 527"/>
                    <a:gd name="T10" fmla="*/ 446 w 497"/>
                    <a:gd name="T11" fmla="*/ 85 h 527"/>
                    <a:gd name="T12" fmla="*/ 421 w 497"/>
                    <a:gd name="T13" fmla="*/ 86 h 527"/>
                    <a:gd name="T14" fmla="*/ 415 w 497"/>
                    <a:gd name="T15" fmla="*/ 103 h 527"/>
                    <a:gd name="T16" fmla="*/ 417 w 497"/>
                    <a:gd name="T17" fmla="*/ 115 h 527"/>
                    <a:gd name="T18" fmla="*/ 415 w 497"/>
                    <a:gd name="T19" fmla="*/ 136 h 527"/>
                    <a:gd name="T20" fmla="*/ 394 w 497"/>
                    <a:gd name="T21" fmla="*/ 144 h 527"/>
                    <a:gd name="T22" fmla="*/ 408 w 497"/>
                    <a:gd name="T23" fmla="*/ 151 h 527"/>
                    <a:gd name="T24" fmla="*/ 371 w 497"/>
                    <a:gd name="T25" fmla="*/ 199 h 527"/>
                    <a:gd name="T26" fmla="*/ 336 w 497"/>
                    <a:gd name="T27" fmla="*/ 270 h 527"/>
                    <a:gd name="T28" fmla="*/ 294 w 497"/>
                    <a:gd name="T29" fmla="*/ 351 h 527"/>
                    <a:gd name="T30" fmla="*/ 294 w 497"/>
                    <a:gd name="T31" fmla="*/ 385 h 527"/>
                    <a:gd name="T32" fmla="*/ 256 w 497"/>
                    <a:gd name="T33" fmla="*/ 456 h 527"/>
                    <a:gd name="T34" fmla="*/ 249 w 497"/>
                    <a:gd name="T35" fmla="*/ 496 h 527"/>
                    <a:gd name="T36" fmla="*/ 231 w 497"/>
                    <a:gd name="T37" fmla="*/ 522 h 527"/>
                    <a:gd name="T38" fmla="*/ 215 w 497"/>
                    <a:gd name="T39" fmla="*/ 516 h 527"/>
                    <a:gd name="T40" fmla="*/ 186 w 497"/>
                    <a:gd name="T41" fmla="*/ 498 h 527"/>
                    <a:gd name="T42" fmla="*/ 180 w 497"/>
                    <a:gd name="T43" fmla="*/ 457 h 527"/>
                    <a:gd name="T44" fmla="*/ 169 w 497"/>
                    <a:gd name="T45" fmla="*/ 421 h 527"/>
                    <a:gd name="T46" fmla="*/ 135 w 497"/>
                    <a:gd name="T47" fmla="*/ 412 h 527"/>
                    <a:gd name="T48" fmla="*/ 101 w 497"/>
                    <a:gd name="T49" fmla="*/ 370 h 527"/>
                    <a:gd name="T50" fmla="*/ 60 w 497"/>
                    <a:gd name="T51" fmla="*/ 335 h 527"/>
                    <a:gd name="T52" fmla="*/ 74 w 497"/>
                    <a:gd name="T53" fmla="*/ 317 h 527"/>
                    <a:gd name="T54" fmla="*/ 33 w 497"/>
                    <a:gd name="T55" fmla="*/ 298 h 527"/>
                    <a:gd name="T56" fmla="*/ 0 w 497"/>
                    <a:gd name="T57" fmla="*/ 258 h 527"/>
                    <a:gd name="T58" fmla="*/ 27 w 497"/>
                    <a:gd name="T59" fmla="*/ 238 h 527"/>
                    <a:gd name="T60" fmla="*/ 74 w 497"/>
                    <a:gd name="T61" fmla="*/ 235 h 527"/>
                    <a:gd name="T62" fmla="*/ 113 w 497"/>
                    <a:gd name="T63" fmla="*/ 236 h 527"/>
                    <a:gd name="T64" fmla="*/ 158 w 497"/>
                    <a:gd name="T65" fmla="*/ 231 h 527"/>
                    <a:gd name="T66" fmla="*/ 144 w 497"/>
                    <a:gd name="T67" fmla="*/ 194 h 527"/>
                    <a:gd name="T68" fmla="*/ 157 w 497"/>
                    <a:gd name="T69" fmla="*/ 187 h 527"/>
                    <a:gd name="T70" fmla="*/ 131 w 497"/>
                    <a:gd name="T71" fmla="*/ 127 h 527"/>
                    <a:gd name="T72" fmla="*/ 154 w 497"/>
                    <a:gd name="T73" fmla="*/ 79 h 527"/>
                    <a:gd name="T74" fmla="*/ 172 w 497"/>
                    <a:gd name="T75" fmla="*/ 83 h 527"/>
                    <a:gd name="T76" fmla="*/ 210 w 497"/>
                    <a:gd name="T77" fmla="*/ 41 h 527"/>
                    <a:gd name="T78" fmla="*/ 238 w 497"/>
                    <a:gd name="T79" fmla="*/ 27 h 527"/>
                    <a:gd name="T80" fmla="*/ 284 w 497"/>
                    <a:gd name="T81" fmla="*/ 0 h 527"/>
                    <a:gd name="T82" fmla="*/ 336 w 497"/>
                    <a:gd name="T83" fmla="*/ 0 h 527"/>
                    <a:gd name="T84" fmla="*/ 364 w 497"/>
                    <a:gd name="T85" fmla="*/ 31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7" h="527">
                      <a:moveTo>
                        <a:pt x="395" y="26"/>
                      </a:moveTo>
                      <a:lnTo>
                        <a:pt x="430" y="27"/>
                      </a:lnTo>
                      <a:lnTo>
                        <a:pt x="448" y="5"/>
                      </a:lnTo>
                      <a:lnTo>
                        <a:pt x="455" y="5"/>
                      </a:lnTo>
                      <a:lnTo>
                        <a:pt x="484" y="9"/>
                      </a:lnTo>
                      <a:lnTo>
                        <a:pt x="483" y="37"/>
                      </a:lnTo>
                      <a:lnTo>
                        <a:pt x="491" y="39"/>
                      </a:lnTo>
                      <a:lnTo>
                        <a:pt x="497" y="41"/>
                      </a:lnTo>
                      <a:lnTo>
                        <a:pt x="482" y="57"/>
                      </a:lnTo>
                      <a:lnTo>
                        <a:pt x="472" y="56"/>
                      </a:lnTo>
                      <a:lnTo>
                        <a:pt x="446" y="69"/>
                      </a:lnTo>
                      <a:lnTo>
                        <a:pt x="446" y="85"/>
                      </a:lnTo>
                      <a:lnTo>
                        <a:pt x="433" y="96"/>
                      </a:lnTo>
                      <a:lnTo>
                        <a:pt x="421" y="86"/>
                      </a:lnTo>
                      <a:lnTo>
                        <a:pt x="410" y="94"/>
                      </a:lnTo>
                      <a:lnTo>
                        <a:pt x="415" y="103"/>
                      </a:lnTo>
                      <a:lnTo>
                        <a:pt x="408" y="115"/>
                      </a:lnTo>
                      <a:lnTo>
                        <a:pt x="417" y="115"/>
                      </a:lnTo>
                      <a:lnTo>
                        <a:pt x="421" y="129"/>
                      </a:lnTo>
                      <a:lnTo>
                        <a:pt x="415" y="136"/>
                      </a:lnTo>
                      <a:lnTo>
                        <a:pt x="404" y="136"/>
                      </a:lnTo>
                      <a:lnTo>
                        <a:pt x="394" y="144"/>
                      </a:lnTo>
                      <a:lnTo>
                        <a:pt x="406" y="143"/>
                      </a:lnTo>
                      <a:lnTo>
                        <a:pt x="408" y="151"/>
                      </a:lnTo>
                      <a:lnTo>
                        <a:pt x="391" y="155"/>
                      </a:lnTo>
                      <a:lnTo>
                        <a:pt x="371" y="199"/>
                      </a:lnTo>
                      <a:lnTo>
                        <a:pt x="358" y="209"/>
                      </a:lnTo>
                      <a:lnTo>
                        <a:pt x="336" y="270"/>
                      </a:lnTo>
                      <a:lnTo>
                        <a:pt x="309" y="294"/>
                      </a:lnTo>
                      <a:lnTo>
                        <a:pt x="294" y="351"/>
                      </a:lnTo>
                      <a:lnTo>
                        <a:pt x="301" y="376"/>
                      </a:lnTo>
                      <a:lnTo>
                        <a:pt x="294" y="385"/>
                      </a:lnTo>
                      <a:lnTo>
                        <a:pt x="291" y="425"/>
                      </a:lnTo>
                      <a:lnTo>
                        <a:pt x="256" y="456"/>
                      </a:lnTo>
                      <a:lnTo>
                        <a:pt x="242" y="489"/>
                      </a:lnTo>
                      <a:lnTo>
                        <a:pt x="249" y="496"/>
                      </a:lnTo>
                      <a:lnTo>
                        <a:pt x="231" y="510"/>
                      </a:lnTo>
                      <a:lnTo>
                        <a:pt x="231" y="522"/>
                      </a:lnTo>
                      <a:lnTo>
                        <a:pt x="224" y="527"/>
                      </a:lnTo>
                      <a:lnTo>
                        <a:pt x="215" y="516"/>
                      </a:lnTo>
                      <a:lnTo>
                        <a:pt x="191" y="516"/>
                      </a:lnTo>
                      <a:lnTo>
                        <a:pt x="186" y="498"/>
                      </a:lnTo>
                      <a:lnTo>
                        <a:pt x="154" y="488"/>
                      </a:lnTo>
                      <a:lnTo>
                        <a:pt x="180" y="457"/>
                      </a:lnTo>
                      <a:lnTo>
                        <a:pt x="183" y="439"/>
                      </a:lnTo>
                      <a:lnTo>
                        <a:pt x="169" y="421"/>
                      </a:lnTo>
                      <a:lnTo>
                        <a:pt x="152" y="421"/>
                      </a:lnTo>
                      <a:lnTo>
                        <a:pt x="135" y="412"/>
                      </a:lnTo>
                      <a:lnTo>
                        <a:pt x="121" y="419"/>
                      </a:lnTo>
                      <a:lnTo>
                        <a:pt x="101" y="370"/>
                      </a:lnTo>
                      <a:lnTo>
                        <a:pt x="60" y="346"/>
                      </a:lnTo>
                      <a:lnTo>
                        <a:pt x="60" y="335"/>
                      </a:lnTo>
                      <a:lnTo>
                        <a:pt x="75" y="322"/>
                      </a:lnTo>
                      <a:lnTo>
                        <a:pt x="74" y="317"/>
                      </a:lnTo>
                      <a:lnTo>
                        <a:pt x="68" y="307"/>
                      </a:lnTo>
                      <a:lnTo>
                        <a:pt x="33" y="298"/>
                      </a:lnTo>
                      <a:lnTo>
                        <a:pt x="17" y="270"/>
                      </a:lnTo>
                      <a:lnTo>
                        <a:pt x="0" y="258"/>
                      </a:lnTo>
                      <a:lnTo>
                        <a:pt x="5" y="241"/>
                      </a:lnTo>
                      <a:lnTo>
                        <a:pt x="27" y="238"/>
                      </a:lnTo>
                      <a:lnTo>
                        <a:pt x="57" y="247"/>
                      </a:lnTo>
                      <a:lnTo>
                        <a:pt x="74" y="235"/>
                      </a:lnTo>
                      <a:lnTo>
                        <a:pt x="101" y="238"/>
                      </a:lnTo>
                      <a:lnTo>
                        <a:pt x="113" y="236"/>
                      </a:lnTo>
                      <a:lnTo>
                        <a:pt x="123" y="222"/>
                      </a:lnTo>
                      <a:lnTo>
                        <a:pt x="158" y="231"/>
                      </a:lnTo>
                      <a:lnTo>
                        <a:pt x="157" y="209"/>
                      </a:lnTo>
                      <a:lnTo>
                        <a:pt x="144" y="194"/>
                      </a:lnTo>
                      <a:lnTo>
                        <a:pt x="152" y="187"/>
                      </a:lnTo>
                      <a:lnTo>
                        <a:pt x="157" y="187"/>
                      </a:lnTo>
                      <a:lnTo>
                        <a:pt x="172" y="167"/>
                      </a:lnTo>
                      <a:lnTo>
                        <a:pt x="131" y="127"/>
                      </a:lnTo>
                      <a:lnTo>
                        <a:pt x="136" y="105"/>
                      </a:lnTo>
                      <a:lnTo>
                        <a:pt x="154" y="79"/>
                      </a:lnTo>
                      <a:lnTo>
                        <a:pt x="157" y="77"/>
                      </a:lnTo>
                      <a:lnTo>
                        <a:pt x="172" y="83"/>
                      </a:lnTo>
                      <a:lnTo>
                        <a:pt x="191" y="54"/>
                      </a:lnTo>
                      <a:lnTo>
                        <a:pt x="210" y="41"/>
                      </a:lnTo>
                      <a:lnTo>
                        <a:pt x="215" y="34"/>
                      </a:lnTo>
                      <a:lnTo>
                        <a:pt x="238" y="27"/>
                      </a:lnTo>
                      <a:lnTo>
                        <a:pt x="253" y="0"/>
                      </a:lnTo>
                      <a:lnTo>
                        <a:pt x="284" y="0"/>
                      </a:lnTo>
                      <a:lnTo>
                        <a:pt x="295" y="7"/>
                      </a:lnTo>
                      <a:lnTo>
                        <a:pt x="336" y="0"/>
                      </a:lnTo>
                      <a:lnTo>
                        <a:pt x="347" y="5"/>
                      </a:lnTo>
                      <a:lnTo>
                        <a:pt x="364" y="31"/>
                      </a:lnTo>
                      <a:lnTo>
                        <a:pt x="395" y="26"/>
                      </a:lnTo>
                      <a:close/>
                    </a:path>
                  </a:pathLst>
                </a:custGeom>
                <a:grpFill/>
                <a:ln w="1588">
                  <a:solidFill>
                    <a:srgbClr val="000000"/>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168" name="Freeform 398">
                  <a:extLst>
                    <a:ext uri="{FF2B5EF4-FFF2-40B4-BE49-F238E27FC236}">
                      <a16:creationId xmlns:a16="http://schemas.microsoft.com/office/drawing/2014/main" id="{C8E5F5BB-A7BA-4830-A9D7-0784FADC5FE2}"/>
                    </a:ext>
                  </a:extLst>
                </p:cNvPr>
                <p:cNvSpPr>
                  <a:spLocks/>
                </p:cNvSpPr>
                <p:nvPr/>
              </p:nvSpPr>
              <p:spPr bwMode="auto">
                <a:xfrm>
                  <a:off x="3251" y="2723"/>
                  <a:ext cx="187" cy="151"/>
                </a:xfrm>
                <a:custGeom>
                  <a:avLst/>
                  <a:gdLst>
                    <a:gd name="T0" fmla="*/ 23 w 493"/>
                    <a:gd name="T1" fmla="*/ 134 h 340"/>
                    <a:gd name="T2" fmla="*/ 23 w 493"/>
                    <a:gd name="T3" fmla="*/ 120 h 340"/>
                    <a:gd name="T4" fmla="*/ 45 w 493"/>
                    <a:gd name="T5" fmla="*/ 73 h 340"/>
                    <a:gd name="T6" fmla="*/ 141 w 493"/>
                    <a:gd name="T7" fmla="*/ 55 h 340"/>
                    <a:gd name="T8" fmla="*/ 159 w 493"/>
                    <a:gd name="T9" fmla="*/ 12 h 340"/>
                    <a:gd name="T10" fmla="*/ 249 w 493"/>
                    <a:gd name="T11" fmla="*/ 33 h 340"/>
                    <a:gd name="T12" fmla="*/ 262 w 493"/>
                    <a:gd name="T13" fmla="*/ 38 h 340"/>
                    <a:gd name="T14" fmla="*/ 322 w 493"/>
                    <a:gd name="T15" fmla="*/ 7 h 340"/>
                    <a:gd name="T16" fmla="*/ 344 w 493"/>
                    <a:gd name="T17" fmla="*/ 7 h 340"/>
                    <a:gd name="T18" fmla="*/ 385 w 493"/>
                    <a:gd name="T19" fmla="*/ 55 h 340"/>
                    <a:gd name="T20" fmla="*/ 337 w 493"/>
                    <a:gd name="T21" fmla="*/ 99 h 340"/>
                    <a:gd name="T22" fmla="*/ 314 w 493"/>
                    <a:gd name="T23" fmla="*/ 120 h 340"/>
                    <a:gd name="T24" fmla="*/ 278 w 493"/>
                    <a:gd name="T25" fmla="*/ 120 h 340"/>
                    <a:gd name="T26" fmla="*/ 276 w 493"/>
                    <a:gd name="T27" fmla="*/ 143 h 340"/>
                    <a:gd name="T28" fmla="*/ 325 w 493"/>
                    <a:gd name="T29" fmla="*/ 159 h 340"/>
                    <a:gd name="T30" fmla="*/ 343 w 493"/>
                    <a:gd name="T31" fmla="*/ 151 h 340"/>
                    <a:gd name="T32" fmla="*/ 433 w 493"/>
                    <a:gd name="T33" fmla="*/ 159 h 340"/>
                    <a:gd name="T34" fmla="*/ 409 w 493"/>
                    <a:gd name="T35" fmla="*/ 208 h 340"/>
                    <a:gd name="T36" fmla="*/ 430 w 493"/>
                    <a:gd name="T37" fmla="*/ 208 h 340"/>
                    <a:gd name="T38" fmla="*/ 433 w 493"/>
                    <a:gd name="T39" fmla="*/ 222 h 340"/>
                    <a:gd name="T40" fmla="*/ 456 w 493"/>
                    <a:gd name="T41" fmla="*/ 224 h 340"/>
                    <a:gd name="T42" fmla="*/ 474 w 493"/>
                    <a:gd name="T43" fmla="*/ 231 h 340"/>
                    <a:gd name="T44" fmla="*/ 423 w 493"/>
                    <a:gd name="T45" fmla="*/ 269 h 340"/>
                    <a:gd name="T46" fmla="*/ 452 w 493"/>
                    <a:gd name="T47" fmla="*/ 272 h 340"/>
                    <a:gd name="T48" fmla="*/ 464 w 493"/>
                    <a:gd name="T49" fmla="*/ 274 h 340"/>
                    <a:gd name="T50" fmla="*/ 493 w 493"/>
                    <a:gd name="T51" fmla="*/ 279 h 340"/>
                    <a:gd name="T52" fmla="*/ 439 w 493"/>
                    <a:gd name="T53" fmla="*/ 306 h 340"/>
                    <a:gd name="T54" fmla="*/ 452 w 493"/>
                    <a:gd name="T55" fmla="*/ 308 h 340"/>
                    <a:gd name="T56" fmla="*/ 444 w 493"/>
                    <a:gd name="T57" fmla="*/ 321 h 340"/>
                    <a:gd name="T58" fmla="*/ 411 w 493"/>
                    <a:gd name="T59" fmla="*/ 320 h 340"/>
                    <a:gd name="T60" fmla="*/ 393 w 493"/>
                    <a:gd name="T61" fmla="*/ 338 h 340"/>
                    <a:gd name="T62" fmla="*/ 365 w 493"/>
                    <a:gd name="T63" fmla="*/ 306 h 340"/>
                    <a:gd name="T64" fmla="*/ 340 w 493"/>
                    <a:gd name="T65" fmla="*/ 328 h 340"/>
                    <a:gd name="T66" fmla="*/ 274 w 493"/>
                    <a:gd name="T67" fmla="*/ 332 h 340"/>
                    <a:gd name="T68" fmla="*/ 246 w 493"/>
                    <a:gd name="T69" fmla="*/ 301 h 340"/>
                    <a:gd name="T70" fmla="*/ 194 w 493"/>
                    <a:gd name="T71" fmla="*/ 301 h 340"/>
                    <a:gd name="T72" fmla="*/ 163 w 493"/>
                    <a:gd name="T73" fmla="*/ 239 h 340"/>
                    <a:gd name="T74" fmla="*/ 82 w 493"/>
                    <a:gd name="T75" fmla="*/ 164 h 340"/>
                    <a:gd name="T76" fmla="*/ 66 w 493"/>
                    <a:gd name="T77" fmla="*/ 196 h 340"/>
                    <a:gd name="T78" fmla="*/ 59 w 493"/>
                    <a:gd name="T79" fmla="*/ 221 h 340"/>
                    <a:gd name="T80" fmla="*/ 3 w 493"/>
                    <a:gd name="T81" fmla="*/ 192 h 340"/>
                    <a:gd name="T82" fmla="*/ 5 w 493"/>
                    <a:gd name="T83" fmla="*/ 152 h 340"/>
                    <a:gd name="T84" fmla="*/ 0 w 493"/>
                    <a:gd name="T85" fmla="*/ 14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3" h="340">
                      <a:moveTo>
                        <a:pt x="0" y="140"/>
                      </a:moveTo>
                      <a:lnTo>
                        <a:pt x="23" y="134"/>
                      </a:lnTo>
                      <a:lnTo>
                        <a:pt x="15" y="128"/>
                      </a:lnTo>
                      <a:lnTo>
                        <a:pt x="23" y="120"/>
                      </a:lnTo>
                      <a:lnTo>
                        <a:pt x="17" y="99"/>
                      </a:lnTo>
                      <a:lnTo>
                        <a:pt x="45" y="73"/>
                      </a:lnTo>
                      <a:lnTo>
                        <a:pt x="82" y="47"/>
                      </a:lnTo>
                      <a:lnTo>
                        <a:pt x="141" y="55"/>
                      </a:lnTo>
                      <a:lnTo>
                        <a:pt x="152" y="33"/>
                      </a:lnTo>
                      <a:lnTo>
                        <a:pt x="159" y="12"/>
                      </a:lnTo>
                      <a:lnTo>
                        <a:pt x="209" y="30"/>
                      </a:lnTo>
                      <a:lnTo>
                        <a:pt x="249" y="33"/>
                      </a:lnTo>
                      <a:lnTo>
                        <a:pt x="254" y="41"/>
                      </a:lnTo>
                      <a:lnTo>
                        <a:pt x="262" y="38"/>
                      </a:lnTo>
                      <a:lnTo>
                        <a:pt x="293" y="2"/>
                      </a:lnTo>
                      <a:lnTo>
                        <a:pt x="322" y="7"/>
                      </a:lnTo>
                      <a:lnTo>
                        <a:pt x="325" y="0"/>
                      </a:lnTo>
                      <a:lnTo>
                        <a:pt x="344" y="7"/>
                      </a:lnTo>
                      <a:lnTo>
                        <a:pt x="365" y="23"/>
                      </a:lnTo>
                      <a:lnTo>
                        <a:pt x="385" y="55"/>
                      </a:lnTo>
                      <a:lnTo>
                        <a:pt x="365" y="100"/>
                      </a:lnTo>
                      <a:lnTo>
                        <a:pt x="337" y="99"/>
                      </a:lnTo>
                      <a:lnTo>
                        <a:pt x="340" y="112"/>
                      </a:lnTo>
                      <a:lnTo>
                        <a:pt x="314" y="120"/>
                      </a:lnTo>
                      <a:lnTo>
                        <a:pt x="292" y="112"/>
                      </a:lnTo>
                      <a:lnTo>
                        <a:pt x="278" y="120"/>
                      </a:lnTo>
                      <a:lnTo>
                        <a:pt x="275" y="133"/>
                      </a:lnTo>
                      <a:lnTo>
                        <a:pt x="276" y="143"/>
                      </a:lnTo>
                      <a:lnTo>
                        <a:pt x="292" y="151"/>
                      </a:lnTo>
                      <a:lnTo>
                        <a:pt x="325" y="159"/>
                      </a:lnTo>
                      <a:lnTo>
                        <a:pt x="327" y="155"/>
                      </a:lnTo>
                      <a:lnTo>
                        <a:pt x="343" y="151"/>
                      </a:lnTo>
                      <a:lnTo>
                        <a:pt x="400" y="164"/>
                      </a:lnTo>
                      <a:lnTo>
                        <a:pt x="433" y="159"/>
                      </a:lnTo>
                      <a:lnTo>
                        <a:pt x="393" y="200"/>
                      </a:lnTo>
                      <a:lnTo>
                        <a:pt x="409" y="208"/>
                      </a:lnTo>
                      <a:lnTo>
                        <a:pt x="425" y="205"/>
                      </a:lnTo>
                      <a:lnTo>
                        <a:pt x="430" y="208"/>
                      </a:lnTo>
                      <a:lnTo>
                        <a:pt x="415" y="222"/>
                      </a:lnTo>
                      <a:lnTo>
                        <a:pt x="433" y="222"/>
                      </a:lnTo>
                      <a:lnTo>
                        <a:pt x="444" y="220"/>
                      </a:lnTo>
                      <a:lnTo>
                        <a:pt x="456" y="224"/>
                      </a:lnTo>
                      <a:lnTo>
                        <a:pt x="464" y="220"/>
                      </a:lnTo>
                      <a:lnTo>
                        <a:pt x="474" y="231"/>
                      </a:lnTo>
                      <a:lnTo>
                        <a:pt x="435" y="235"/>
                      </a:lnTo>
                      <a:lnTo>
                        <a:pt x="423" y="269"/>
                      </a:lnTo>
                      <a:lnTo>
                        <a:pt x="448" y="262"/>
                      </a:lnTo>
                      <a:lnTo>
                        <a:pt x="452" y="272"/>
                      </a:lnTo>
                      <a:lnTo>
                        <a:pt x="459" y="267"/>
                      </a:lnTo>
                      <a:lnTo>
                        <a:pt x="464" y="274"/>
                      </a:lnTo>
                      <a:lnTo>
                        <a:pt x="477" y="269"/>
                      </a:lnTo>
                      <a:lnTo>
                        <a:pt x="493" y="279"/>
                      </a:lnTo>
                      <a:lnTo>
                        <a:pt x="464" y="288"/>
                      </a:lnTo>
                      <a:lnTo>
                        <a:pt x="439" y="306"/>
                      </a:lnTo>
                      <a:lnTo>
                        <a:pt x="441" y="310"/>
                      </a:lnTo>
                      <a:lnTo>
                        <a:pt x="452" y="308"/>
                      </a:lnTo>
                      <a:lnTo>
                        <a:pt x="455" y="314"/>
                      </a:lnTo>
                      <a:lnTo>
                        <a:pt x="444" y="321"/>
                      </a:lnTo>
                      <a:lnTo>
                        <a:pt x="419" y="327"/>
                      </a:lnTo>
                      <a:lnTo>
                        <a:pt x="411" y="320"/>
                      </a:lnTo>
                      <a:lnTo>
                        <a:pt x="401" y="340"/>
                      </a:lnTo>
                      <a:lnTo>
                        <a:pt x="393" y="338"/>
                      </a:lnTo>
                      <a:lnTo>
                        <a:pt x="394" y="310"/>
                      </a:lnTo>
                      <a:lnTo>
                        <a:pt x="365" y="306"/>
                      </a:lnTo>
                      <a:lnTo>
                        <a:pt x="358" y="306"/>
                      </a:lnTo>
                      <a:lnTo>
                        <a:pt x="340" y="328"/>
                      </a:lnTo>
                      <a:lnTo>
                        <a:pt x="305" y="327"/>
                      </a:lnTo>
                      <a:lnTo>
                        <a:pt x="274" y="332"/>
                      </a:lnTo>
                      <a:lnTo>
                        <a:pt x="257" y="306"/>
                      </a:lnTo>
                      <a:lnTo>
                        <a:pt x="246" y="301"/>
                      </a:lnTo>
                      <a:lnTo>
                        <a:pt x="205" y="308"/>
                      </a:lnTo>
                      <a:lnTo>
                        <a:pt x="194" y="301"/>
                      </a:lnTo>
                      <a:lnTo>
                        <a:pt x="156" y="274"/>
                      </a:lnTo>
                      <a:lnTo>
                        <a:pt x="163" y="239"/>
                      </a:lnTo>
                      <a:lnTo>
                        <a:pt x="111" y="169"/>
                      </a:lnTo>
                      <a:lnTo>
                        <a:pt x="82" y="164"/>
                      </a:lnTo>
                      <a:lnTo>
                        <a:pt x="58" y="173"/>
                      </a:lnTo>
                      <a:lnTo>
                        <a:pt x="66" y="196"/>
                      </a:lnTo>
                      <a:lnTo>
                        <a:pt x="66" y="214"/>
                      </a:lnTo>
                      <a:lnTo>
                        <a:pt x="59" y="221"/>
                      </a:lnTo>
                      <a:lnTo>
                        <a:pt x="23" y="208"/>
                      </a:lnTo>
                      <a:lnTo>
                        <a:pt x="3" y="192"/>
                      </a:lnTo>
                      <a:lnTo>
                        <a:pt x="26" y="161"/>
                      </a:lnTo>
                      <a:lnTo>
                        <a:pt x="5" y="152"/>
                      </a:lnTo>
                      <a:lnTo>
                        <a:pt x="10" y="143"/>
                      </a:lnTo>
                      <a:lnTo>
                        <a:pt x="0" y="140"/>
                      </a:lnTo>
                      <a:close/>
                    </a:path>
                  </a:pathLst>
                </a:custGeom>
                <a:grpFill/>
                <a:ln w="1588">
                  <a:solidFill>
                    <a:srgbClr val="000000"/>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169" name="Freeform 399">
                  <a:extLst>
                    <a:ext uri="{FF2B5EF4-FFF2-40B4-BE49-F238E27FC236}">
                      <a16:creationId xmlns:a16="http://schemas.microsoft.com/office/drawing/2014/main" id="{3738550F-E8C6-46D4-83F9-A7BBE8198917}"/>
                    </a:ext>
                  </a:extLst>
                </p:cNvPr>
                <p:cNvSpPr>
                  <a:spLocks/>
                </p:cNvSpPr>
                <p:nvPr/>
              </p:nvSpPr>
              <p:spPr bwMode="auto">
                <a:xfrm>
                  <a:off x="3138" y="2674"/>
                  <a:ext cx="173" cy="143"/>
                </a:xfrm>
                <a:custGeom>
                  <a:avLst/>
                  <a:gdLst>
                    <a:gd name="T0" fmla="*/ 324 w 456"/>
                    <a:gd name="T1" fmla="*/ 16 h 323"/>
                    <a:gd name="T2" fmla="*/ 381 w 456"/>
                    <a:gd name="T3" fmla="*/ 3 h 323"/>
                    <a:gd name="T4" fmla="*/ 404 w 456"/>
                    <a:gd name="T5" fmla="*/ 12 h 323"/>
                    <a:gd name="T6" fmla="*/ 387 w 456"/>
                    <a:gd name="T7" fmla="*/ 43 h 323"/>
                    <a:gd name="T8" fmla="*/ 393 w 456"/>
                    <a:gd name="T9" fmla="*/ 59 h 323"/>
                    <a:gd name="T10" fmla="*/ 395 w 456"/>
                    <a:gd name="T11" fmla="*/ 80 h 323"/>
                    <a:gd name="T12" fmla="*/ 456 w 456"/>
                    <a:gd name="T13" fmla="*/ 122 h 323"/>
                    <a:gd name="T14" fmla="*/ 438 w 456"/>
                    <a:gd name="T15" fmla="*/ 165 h 323"/>
                    <a:gd name="T16" fmla="*/ 342 w 456"/>
                    <a:gd name="T17" fmla="*/ 183 h 323"/>
                    <a:gd name="T18" fmla="*/ 320 w 456"/>
                    <a:gd name="T19" fmla="*/ 230 h 323"/>
                    <a:gd name="T20" fmla="*/ 320 w 456"/>
                    <a:gd name="T21" fmla="*/ 244 h 323"/>
                    <a:gd name="T22" fmla="*/ 307 w 456"/>
                    <a:gd name="T23" fmla="*/ 253 h 323"/>
                    <a:gd name="T24" fmla="*/ 323 w 456"/>
                    <a:gd name="T25" fmla="*/ 271 h 323"/>
                    <a:gd name="T26" fmla="*/ 240 w 456"/>
                    <a:gd name="T27" fmla="*/ 274 h 323"/>
                    <a:gd name="T28" fmla="*/ 195 w 456"/>
                    <a:gd name="T29" fmla="*/ 286 h 323"/>
                    <a:gd name="T30" fmla="*/ 188 w 456"/>
                    <a:gd name="T31" fmla="*/ 298 h 323"/>
                    <a:gd name="T32" fmla="*/ 135 w 456"/>
                    <a:gd name="T33" fmla="*/ 323 h 323"/>
                    <a:gd name="T34" fmla="*/ 142 w 456"/>
                    <a:gd name="T35" fmla="*/ 309 h 323"/>
                    <a:gd name="T36" fmla="*/ 124 w 456"/>
                    <a:gd name="T37" fmla="*/ 282 h 323"/>
                    <a:gd name="T38" fmla="*/ 127 w 456"/>
                    <a:gd name="T39" fmla="*/ 236 h 323"/>
                    <a:gd name="T40" fmla="*/ 101 w 456"/>
                    <a:gd name="T41" fmla="*/ 253 h 323"/>
                    <a:gd name="T42" fmla="*/ 160 w 456"/>
                    <a:gd name="T43" fmla="*/ 222 h 323"/>
                    <a:gd name="T44" fmla="*/ 192 w 456"/>
                    <a:gd name="T45" fmla="*/ 201 h 323"/>
                    <a:gd name="T46" fmla="*/ 178 w 456"/>
                    <a:gd name="T47" fmla="*/ 169 h 323"/>
                    <a:gd name="T48" fmla="*/ 127 w 456"/>
                    <a:gd name="T49" fmla="*/ 166 h 323"/>
                    <a:gd name="T50" fmla="*/ 35 w 456"/>
                    <a:gd name="T51" fmla="*/ 151 h 323"/>
                    <a:gd name="T52" fmla="*/ 66 w 456"/>
                    <a:gd name="T53" fmla="*/ 117 h 323"/>
                    <a:gd name="T54" fmla="*/ 44 w 456"/>
                    <a:gd name="T55" fmla="*/ 114 h 323"/>
                    <a:gd name="T56" fmla="*/ 30 w 456"/>
                    <a:gd name="T57" fmla="*/ 105 h 323"/>
                    <a:gd name="T58" fmla="*/ 57 w 456"/>
                    <a:gd name="T59" fmla="*/ 100 h 323"/>
                    <a:gd name="T60" fmla="*/ 82 w 456"/>
                    <a:gd name="T61" fmla="*/ 82 h 323"/>
                    <a:gd name="T62" fmla="*/ 111 w 456"/>
                    <a:gd name="T63" fmla="*/ 114 h 323"/>
                    <a:gd name="T64" fmla="*/ 166 w 456"/>
                    <a:gd name="T65" fmla="*/ 89 h 323"/>
                    <a:gd name="T66" fmla="*/ 138 w 456"/>
                    <a:gd name="T67" fmla="*/ 89 h 323"/>
                    <a:gd name="T68" fmla="*/ 108 w 456"/>
                    <a:gd name="T69" fmla="*/ 82 h 323"/>
                    <a:gd name="T70" fmla="*/ 135 w 456"/>
                    <a:gd name="T71" fmla="*/ 84 h 323"/>
                    <a:gd name="T72" fmla="*/ 188 w 456"/>
                    <a:gd name="T73" fmla="*/ 59 h 323"/>
                    <a:gd name="T74" fmla="*/ 192 w 456"/>
                    <a:gd name="T75" fmla="*/ 29 h 323"/>
                    <a:gd name="T76" fmla="*/ 205 w 456"/>
                    <a:gd name="T77" fmla="*/ 22 h 323"/>
                    <a:gd name="T78" fmla="*/ 246 w 456"/>
                    <a:gd name="T79" fmla="*/ 11 h 323"/>
                    <a:gd name="T80" fmla="*/ 308 w 456"/>
                    <a:gd name="T81" fmla="*/ 9 h 323"/>
                    <a:gd name="T82" fmla="*/ 307 w 456"/>
                    <a:gd name="T83" fmla="*/ 22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6" h="323">
                      <a:moveTo>
                        <a:pt x="307" y="22"/>
                      </a:moveTo>
                      <a:lnTo>
                        <a:pt x="324" y="16"/>
                      </a:lnTo>
                      <a:lnTo>
                        <a:pt x="373" y="22"/>
                      </a:lnTo>
                      <a:lnTo>
                        <a:pt x="381" y="3"/>
                      </a:lnTo>
                      <a:lnTo>
                        <a:pt x="401" y="0"/>
                      </a:lnTo>
                      <a:lnTo>
                        <a:pt x="404" y="12"/>
                      </a:lnTo>
                      <a:lnTo>
                        <a:pt x="393" y="23"/>
                      </a:lnTo>
                      <a:lnTo>
                        <a:pt x="387" y="43"/>
                      </a:lnTo>
                      <a:lnTo>
                        <a:pt x="376" y="44"/>
                      </a:lnTo>
                      <a:lnTo>
                        <a:pt x="393" y="59"/>
                      </a:lnTo>
                      <a:lnTo>
                        <a:pt x="387" y="77"/>
                      </a:lnTo>
                      <a:lnTo>
                        <a:pt x="395" y="80"/>
                      </a:lnTo>
                      <a:lnTo>
                        <a:pt x="424" y="119"/>
                      </a:lnTo>
                      <a:lnTo>
                        <a:pt x="456" y="122"/>
                      </a:lnTo>
                      <a:lnTo>
                        <a:pt x="449" y="143"/>
                      </a:lnTo>
                      <a:lnTo>
                        <a:pt x="438" y="165"/>
                      </a:lnTo>
                      <a:lnTo>
                        <a:pt x="379" y="157"/>
                      </a:lnTo>
                      <a:lnTo>
                        <a:pt x="342" y="183"/>
                      </a:lnTo>
                      <a:lnTo>
                        <a:pt x="314" y="209"/>
                      </a:lnTo>
                      <a:lnTo>
                        <a:pt x="320" y="230"/>
                      </a:lnTo>
                      <a:lnTo>
                        <a:pt x="312" y="238"/>
                      </a:lnTo>
                      <a:lnTo>
                        <a:pt x="320" y="244"/>
                      </a:lnTo>
                      <a:lnTo>
                        <a:pt x="297" y="250"/>
                      </a:lnTo>
                      <a:lnTo>
                        <a:pt x="307" y="253"/>
                      </a:lnTo>
                      <a:lnTo>
                        <a:pt x="302" y="262"/>
                      </a:lnTo>
                      <a:lnTo>
                        <a:pt x="323" y="271"/>
                      </a:lnTo>
                      <a:lnTo>
                        <a:pt x="300" y="302"/>
                      </a:lnTo>
                      <a:lnTo>
                        <a:pt x="240" y="274"/>
                      </a:lnTo>
                      <a:lnTo>
                        <a:pt x="224" y="290"/>
                      </a:lnTo>
                      <a:lnTo>
                        <a:pt x="195" y="286"/>
                      </a:lnTo>
                      <a:lnTo>
                        <a:pt x="192" y="287"/>
                      </a:lnTo>
                      <a:lnTo>
                        <a:pt x="188" y="298"/>
                      </a:lnTo>
                      <a:lnTo>
                        <a:pt x="163" y="320"/>
                      </a:lnTo>
                      <a:lnTo>
                        <a:pt x="135" y="323"/>
                      </a:lnTo>
                      <a:lnTo>
                        <a:pt x="130" y="317"/>
                      </a:lnTo>
                      <a:lnTo>
                        <a:pt x="142" y="309"/>
                      </a:lnTo>
                      <a:lnTo>
                        <a:pt x="135" y="286"/>
                      </a:lnTo>
                      <a:lnTo>
                        <a:pt x="124" y="282"/>
                      </a:lnTo>
                      <a:lnTo>
                        <a:pt x="114" y="253"/>
                      </a:lnTo>
                      <a:lnTo>
                        <a:pt x="127" y="236"/>
                      </a:lnTo>
                      <a:lnTo>
                        <a:pt x="108" y="245"/>
                      </a:lnTo>
                      <a:lnTo>
                        <a:pt x="101" y="253"/>
                      </a:lnTo>
                      <a:lnTo>
                        <a:pt x="113" y="234"/>
                      </a:lnTo>
                      <a:lnTo>
                        <a:pt x="160" y="222"/>
                      </a:lnTo>
                      <a:lnTo>
                        <a:pt x="170" y="203"/>
                      </a:lnTo>
                      <a:lnTo>
                        <a:pt x="192" y="201"/>
                      </a:lnTo>
                      <a:lnTo>
                        <a:pt x="197" y="176"/>
                      </a:lnTo>
                      <a:lnTo>
                        <a:pt x="178" y="169"/>
                      </a:lnTo>
                      <a:lnTo>
                        <a:pt x="144" y="183"/>
                      </a:lnTo>
                      <a:lnTo>
                        <a:pt x="127" y="166"/>
                      </a:lnTo>
                      <a:lnTo>
                        <a:pt x="76" y="148"/>
                      </a:lnTo>
                      <a:lnTo>
                        <a:pt x="35" y="151"/>
                      </a:lnTo>
                      <a:lnTo>
                        <a:pt x="0" y="143"/>
                      </a:lnTo>
                      <a:lnTo>
                        <a:pt x="66" y="117"/>
                      </a:lnTo>
                      <a:lnTo>
                        <a:pt x="42" y="119"/>
                      </a:lnTo>
                      <a:lnTo>
                        <a:pt x="44" y="114"/>
                      </a:lnTo>
                      <a:lnTo>
                        <a:pt x="30" y="111"/>
                      </a:lnTo>
                      <a:lnTo>
                        <a:pt x="30" y="105"/>
                      </a:lnTo>
                      <a:lnTo>
                        <a:pt x="37" y="99"/>
                      </a:lnTo>
                      <a:lnTo>
                        <a:pt x="57" y="100"/>
                      </a:lnTo>
                      <a:lnTo>
                        <a:pt x="57" y="92"/>
                      </a:lnTo>
                      <a:lnTo>
                        <a:pt x="82" y="82"/>
                      </a:lnTo>
                      <a:lnTo>
                        <a:pt x="85" y="92"/>
                      </a:lnTo>
                      <a:lnTo>
                        <a:pt x="111" y="114"/>
                      </a:lnTo>
                      <a:lnTo>
                        <a:pt x="151" y="104"/>
                      </a:lnTo>
                      <a:lnTo>
                        <a:pt x="166" y="89"/>
                      </a:lnTo>
                      <a:lnTo>
                        <a:pt x="164" y="83"/>
                      </a:lnTo>
                      <a:lnTo>
                        <a:pt x="138" y="89"/>
                      </a:lnTo>
                      <a:lnTo>
                        <a:pt x="135" y="95"/>
                      </a:lnTo>
                      <a:lnTo>
                        <a:pt x="108" y="82"/>
                      </a:lnTo>
                      <a:lnTo>
                        <a:pt x="108" y="77"/>
                      </a:lnTo>
                      <a:lnTo>
                        <a:pt x="135" y="84"/>
                      </a:lnTo>
                      <a:lnTo>
                        <a:pt x="163" y="76"/>
                      </a:lnTo>
                      <a:lnTo>
                        <a:pt x="188" y="59"/>
                      </a:lnTo>
                      <a:lnTo>
                        <a:pt x="179" y="33"/>
                      </a:lnTo>
                      <a:lnTo>
                        <a:pt x="192" y="29"/>
                      </a:lnTo>
                      <a:lnTo>
                        <a:pt x="194" y="22"/>
                      </a:lnTo>
                      <a:lnTo>
                        <a:pt x="205" y="22"/>
                      </a:lnTo>
                      <a:lnTo>
                        <a:pt x="217" y="10"/>
                      </a:lnTo>
                      <a:lnTo>
                        <a:pt x="246" y="11"/>
                      </a:lnTo>
                      <a:lnTo>
                        <a:pt x="287" y="0"/>
                      </a:lnTo>
                      <a:lnTo>
                        <a:pt x="308" y="9"/>
                      </a:lnTo>
                      <a:lnTo>
                        <a:pt x="301" y="22"/>
                      </a:lnTo>
                      <a:lnTo>
                        <a:pt x="307" y="22"/>
                      </a:lnTo>
                      <a:close/>
                    </a:path>
                  </a:pathLst>
                </a:custGeom>
                <a:grpFill/>
                <a:ln w="1588">
                  <a:solidFill>
                    <a:srgbClr val="000000"/>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170" name="Freeform 400">
                  <a:extLst>
                    <a:ext uri="{FF2B5EF4-FFF2-40B4-BE49-F238E27FC236}">
                      <a16:creationId xmlns:a16="http://schemas.microsoft.com/office/drawing/2014/main" id="{CC2069AB-34CE-446F-82DF-E14D4EDE9363}"/>
                    </a:ext>
                  </a:extLst>
                </p:cNvPr>
                <p:cNvSpPr>
                  <a:spLocks/>
                </p:cNvSpPr>
                <p:nvPr/>
              </p:nvSpPr>
              <p:spPr bwMode="auto">
                <a:xfrm>
                  <a:off x="3092" y="2723"/>
                  <a:ext cx="121" cy="100"/>
                </a:xfrm>
                <a:custGeom>
                  <a:avLst/>
                  <a:gdLst>
                    <a:gd name="T0" fmla="*/ 122 w 320"/>
                    <a:gd name="T1" fmla="*/ 38 h 225"/>
                    <a:gd name="T2" fmla="*/ 123 w 320"/>
                    <a:gd name="T3" fmla="*/ 33 h 225"/>
                    <a:gd name="T4" fmla="*/ 158 w 320"/>
                    <a:gd name="T5" fmla="*/ 41 h 225"/>
                    <a:gd name="T6" fmla="*/ 199 w 320"/>
                    <a:gd name="T7" fmla="*/ 38 h 225"/>
                    <a:gd name="T8" fmla="*/ 250 w 320"/>
                    <a:gd name="T9" fmla="*/ 56 h 225"/>
                    <a:gd name="T10" fmla="*/ 267 w 320"/>
                    <a:gd name="T11" fmla="*/ 73 h 225"/>
                    <a:gd name="T12" fmla="*/ 301 w 320"/>
                    <a:gd name="T13" fmla="*/ 59 h 225"/>
                    <a:gd name="T14" fmla="*/ 320 w 320"/>
                    <a:gd name="T15" fmla="*/ 66 h 225"/>
                    <a:gd name="T16" fmla="*/ 315 w 320"/>
                    <a:gd name="T17" fmla="*/ 91 h 225"/>
                    <a:gd name="T18" fmla="*/ 293 w 320"/>
                    <a:gd name="T19" fmla="*/ 93 h 225"/>
                    <a:gd name="T20" fmla="*/ 283 w 320"/>
                    <a:gd name="T21" fmla="*/ 112 h 225"/>
                    <a:gd name="T22" fmla="*/ 236 w 320"/>
                    <a:gd name="T23" fmla="*/ 124 h 225"/>
                    <a:gd name="T24" fmla="*/ 224 w 320"/>
                    <a:gd name="T25" fmla="*/ 143 h 225"/>
                    <a:gd name="T26" fmla="*/ 213 w 320"/>
                    <a:gd name="T27" fmla="*/ 155 h 225"/>
                    <a:gd name="T28" fmla="*/ 189 w 320"/>
                    <a:gd name="T29" fmla="*/ 135 h 225"/>
                    <a:gd name="T30" fmla="*/ 177 w 320"/>
                    <a:gd name="T31" fmla="*/ 140 h 225"/>
                    <a:gd name="T32" fmla="*/ 171 w 320"/>
                    <a:gd name="T33" fmla="*/ 144 h 225"/>
                    <a:gd name="T34" fmla="*/ 138 w 320"/>
                    <a:gd name="T35" fmla="*/ 157 h 225"/>
                    <a:gd name="T36" fmla="*/ 161 w 320"/>
                    <a:gd name="T37" fmla="*/ 208 h 225"/>
                    <a:gd name="T38" fmla="*/ 174 w 320"/>
                    <a:gd name="T39" fmla="*/ 213 h 225"/>
                    <a:gd name="T40" fmla="*/ 174 w 320"/>
                    <a:gd name="T41" fmla="*/ 221 h 225"/>
                    <a:gd name="T42" fmla="*/ 165 w 320"/>
                    <a:gd name="T43" fmla="*/ 225 h 225"/>
                    <a:gd name="T44" fmla="*/ 94 w 320"/>
                    <a:gd name="T45" fmla="*/ 203 h 225"/>
                    <a:gd name="T46" fmla="*/ 56 w 320"/>
                    <a:gd name="T47" fmla="*/ 167 h 225"/>
                    <a:gd name="T48" fmla="*/ 56 w 320"/>
                    <a:gd name="T49" fmla="*/ 161 h 225"/>
                    <a:gd name="T50" fmla="*/ 75 w 320"/>
                    <a:gd name="T51" fmla="*/ 159 h 225"/>
                    <a:gd name="T52" fmla="*/ 60 w 320"/>
                    <a:gd name="T53" fmla="*/ 141 h 225"/>
                    <a:gd name="T54" fmla="*/ 16 w 320"/>
                    <a:gd name="T55" fmla="*/ 133 h 225"/>
                    <a:gd name="T56" fmla="*/ 0 w 320"/>
                    <a:gd name="T57" fmla="*/ 93 h 225"/>
                    <a:gd name="T58" fmla="*/ 0 w 320"/>
                    <a:gd name="T59" fmla="*/ 88 h 225"/>
                    <a:gd name="T60" fmla="*/ 22 w 320"/>
                    <a:gd name="T61" fmla="*/ 74 h 225"/>
                    <a:gd name="T62" fmla="*/ 46 w 320"/>
                    <a:gd name="T63" fmla="*/ 93 h 225"/>
                    <a:gd name="T64" fmla="*/ 46 w 320"/>
                    <a:gd name="T65" fmla="*/ 67 h 225"/>
                    <a:gd name="T66" fmla="*/ 52 w 320"/>
                    <a:gd name="T67" fmla="*/ 56 h 225"/>
                    <a:gd name="T68" fmla="*/ 29 w 320"/>
                    <a:gd name="T69" fmla="*/ 33 h 225"/>
                    <a:gd name="T70" fmla="*/ 29 w 320"/>
                    <a:gd name="T71" fmla="*/ 24 h 225"/>
                    <a:gd name="T72" fmla="*/ 44 w 320"/>
                    <a:gd name="T73" fmla="*/ 26 h 225"/>
                    <a:gd name="T74" fmla="*/ 56 w 320"/>
                    <a:gd name="T75" fmla="*/ 0 h 225"/>
                    <a:gd name="T76" fmla="*/ 66 w 320"/>
                    <a:gd name="T77" fmla="*/ 7 h 225"/>
                    <a:gd name="T78" fmla="*/ 75 w 320"/>
                    <a:gd name="T79" fmla="*/ 1 h 225"/>
                    <a:gd name="T80" fmla="*/ 87 w 320"/>
                    <a:gd name="T81" fmla="*/ 7 h 225"/>
                    <a:gd name="T82" fmla="*/ 94 w 320"/>
                    <a:gd name="T83" fmla="*/ 16 h 225"/>
                    <a:gd name="T84" fmla="*/ 88 w 320"/>
                    <a:gd name="T85" fmla="*/ 33 h 225"/>
                    <a:gd name="T86" fmla="*/ 94 w 320"/>
                    <a:gd name="T87" fmla="*/ 31 h 225"/>
                    <a:gd name="T88" fmla="*/ 94 w 320"/>
                    <a:gd name="T89" fmla="*/ 38 h 225"/>
                    <a:gd name="T90" fmla="*/ 108 w 320"/>
                    <a:gd name="T91" fmla="*/ 44 h 225"/>
                    <a:gd name="T92" fmla="*/ 122 w 320"/>
                    <a:gd name="T93" fmla="*/ 38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20" h="225">
                      <a:moveTo>
                        <a:pt x="122" y="38"/>
                      </a:moveTo>
                      <a:lnTo>
                        <a:pt x="123" y="33"/>
                      </a:lnTo>
                      <a:lnTo>
                        <a:pt x="158" y="41"/>
                      </a:lnTo>
                      <a:lnTo>
                        <a:pt x="199" y="38"/>
                      </a:lnTo>
                      <a:lnTo>
                        <a:pt x="250" y="56"/>
                      </a:lnTo>
                      <a:lnTo>
                        <a:pt x="267" y="73"/>
                      </a:lnTo>
                      <a:lnTo>
                        <a:pt x="301" y="59"/>
                      </a:lnTo>
                      <a:lnTo>
                        <a:pt x="320" y="66"/>
                      </a:lnTo>
                      <a:lnTo>
                        <a:pt x="315" y="91"/>
                      </a:lnTo>
                      <a:lnTo>
                        <a:pt x="293" y="93"/>
                      </a:lnTo>
                      <a:lnTo>
                        <a:pt x="283" y="112"/>
                      </a:lnTo>
                      <a:lnTo>
                        <a:pt x="236" y="124"/>
                      </a:lnTo>
                      <a:lnTo>
                        <a:pt x="224" y="143"/>
                      </a:lnTo>
                      <a:lnTo>
                        <a:pt x="213" y="155"/>
                      </a:lnTo>
                      <a:lnTo>
                        <a:pt x="189" y="135"/>
                      </a:lnTo>
                      <a:lnTo>
                        <a:pt x="177" y="140"/>
                      </a:lnTo>
                      <a:lnTo>
                        <a:pt x="171" y="144"/>
                      </a:lnTo>
                      <a:lnTo>
                        <a:pt x="138" y="157"/>
                      </a:lnTo>
                      <a:lnTo>
                        <a:pt x="161" y="208"/>
                      </a:lnTo>
                      <a:lnTo>
                        <a:pt x="174" y="213"/>
                      </a:lnTo>
                      <a:lnTo>
                        <a:pt x="174" y="221"/>
                      </a:lnTo>
                      <a:lnTo>
                        <a:pt x="165" y="225"/>
                      </a:lnTo>
                      <a:lnTo>
                        <a:pt x="94" y="203"/>
                      </a:lnTo>
                      <a:lnTo>
                        <a:pt x="56" y="167"/>
                      </a:lnTo>
                      <a:lnTo>
                        <a:pt x="56" y="161"/>
                      </a:lnTo>
                      <a:lnTo>
                        <a:pt x="75" y="159"/>
                      </a:lnTo>
                      <a:lnTo>
                        <a:pt x="60" y="141"/>
                      </a:lnTo>
                      <a:lnTo>
                        <a:pt x="16" y="133"/>
                      </a:lnTo>
                      <a:lnTo>
                        <a:pt x="0" y="93"/>
                      </a:lnTo>
                      <a:lnTo>
                        <a:pt x="0" y="88"/>
                      </a:lnTo>
                      <a:lnTo>
                        <a:pt x="22" y="74"/>
                      </a:lnTo>
                      <a:lnTo>
                        <a:pt x="46" y="93"/>
                      </a:lnTo>
                      <a:lnTo>
                        <a:pt x="46" y="67"/>
                      </a:lnTo>
                      <a:lnTo>
                        <a:pt x="52" y="56"/>
                      </a:lnTo>
                      <a:lnTo>
                        <a:pt x="29" y="33"/>
                      </a:lnTo>
                      <a:lnTo>
                        <a:pt x="29" y="24"/>
                      </a:lnTo>
                      <a:lnTo>
                        <a:pt x="44" y="26"/>
                      </a:lnTo>
                      <a:lnTo>
                        <a:pt x="56" y="0"/>
                      </a:lnTo>
                      <a:lnTo>
                        <a:pt x="66" y="7"/>
                      </a:lnTo>
                      <a:lnTo>
                        <a:pt x="75" y="1"/>
                      </a:lnTo>
                      <a:lnTo>
                        <a:pt x="87" y="7"/>
                      </a:lnTo>
                      <a:lnTo>
                        <a:pt x="94" y="16"/>
                      </a:lnTo>
                      <a:lnTo>
                        <a:pt x="88" y="33"/>
                      </a:lnTo>
                      <a:lnTo>
                        <a:pt x="94" y="31"/>
                      </a:lnTo>
                      <a:lnTo>
                        <a:pt x="94" y="38"/>
                      </a:lnTo>
                      <a:lnTo>
                        <a:pt x="108" y="44"/>
                      </a:lnTo>
                      <a:lnTo>
                        <a:pt x="122" y="38"/>
                      </a:lnTo>
                      <a:close/>
                    </a:path>
                  </a:pathLst>
                </a:custGeom>
                <a:grpFill/>
                <a:ln w="1588">
                  <a:solidFill>
                    <a:srgbClr val="000000"/>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171" name="Freeform 401">
                  <a:extLst>
                    <a:ext uri="{FF2B5EF4-FFF2-40B4-BE49-F238E27FC236}">
                      <a16:creationId xmlns:a16="http://schemas.microsoft.com/office/drawing/2014/main" id="{F9956F12-7F90-4F6D-896F-62053F3714B4}"/>
                    </a:ext>
                  </a:extLst>
                </p:cNvPr>
                <p:cNvSpPr>
                  <a:spLocks/>
                </p:cNvSpPr>
                <p:nvPr/>
              </p:nvSpPr>
              <p:spPr bwMode="auto">
                <a:xfrm>
                  <a:off x="3062" y="2745"/>
                  <a:ext cx="116" cy="130"/>
                </a:xfrm>
                <a:custGeom>
                  <a:avLst/>
                  <a:gdLst>
                    <a:gd name="T0" fmla="*/ 214 w 308"/>
                    <a:gd name="T1" fmla="*/ 259 h 291"/>
                    <a:gd name="T2" fmla="*/ 233 w 308"/>
                    <a:gd name="T3" fmla="*/ 228 h 291"/>
                    <a:gd name="T4" fmla="*/ 163 w 308"/>
                    <a:gd name="T5" fmla="*/ 232 h 291"/>
                    <a:gd name="T6" fmla="*/ 97 w 308"/>
                    <a:gd name="T7" fmla="*/ 269 h 291"/>
                    <a:gd name="T8" fmla="*/ 76 w 308"/>
                    <a:gd name="T9" fmla="*/ 283 h 291"/>
                    <a:gd name="T10" fmla="*/ 48 w 308"/>
                    <a:gd name="T11" fmla="*/ 291 h 291"/>
                    <a:gd name="T12" fmla="*/ 94 w 308"/>
                    <a:gd name="T13" fmla="*/ 241 h 291"/>
                    <a:gd name="T14" fmla="*/ 69 w 308"/>
                    <a:gd name="T15" fmla="*/ 204 h 291"/>
                    <a:gd name="T16" fmla="*/ 52 w 308"/>
                    <a:gd name="T17" fmla="*/ 208 h 291"/>
                    <a:gd name="T18" fmla="*/ 14 w 308"/>
                    <a:gd name="T19" fmla="*/ 162 h 291"/>
                    <a:gd name="T20" fmla="*/ 27 w 308"/>
                    <a:gd name="T21" fmla="*/ 136 h 291"/>
                    <a:gd name="T22" fmla="*/ 59 w 308"/>
                    <a:gd name="T23" fmla="*/ 114 h 291"/>
                    <a:gd name="T24" fmla="*/ 76 w 308"/>
                    <a:gd name="T25" fmla="*/ 135 h 291"/>
                    <a:gd name="T26" fmla="*/ 89 w 308"/>
                    <a:gd name="T27" fmla="*/ 170 h 291"/>
                    <a:gd name="T28" fmla="*/ 74 w 308"/>
                    <a:gd name="T29" fmla="*/ 171 h 291"/>
                    <a:gd name="T30" fmla="*/ 76 w 308"/>
                    <a:gd name="T31" fmla="*/ 188 h 291"/>
                    <a:gd name="T32" fmla="*/ 117 w 308"/>
                    <a:gd name="T33" fmla="*/ 189 h 291"/>
                    <a:gd name="T34" fmla="*/ 138 w 308"/>
                    <a:gd name="T35" fmla="*/ 188 h 291"/>
                    <a:gd name="T36" fmla="*/ 140 w 308"/>
                    <a:gd name="T37" fmla="*/ 145 h 291"/>
                    <a:gd name="T38" fmla="*/ 100 w 308"/>
                    <a:gd name="T39" fmla="*/ 126 h 291"/>
                    <a:gd name="T40" fmla="*/ 74 w 308"/>
                    <a:gd name="T41" fmla="*/ 121 h 291"/>
                    <a:gd name="T42" fmla="*/ 69 w 308"/>
                    <a:gd name="T43" fmla="*/ 95 h 291"/>
                    <a:gd name="T44" fmla="*/ 67 w 308"/>
                    <a:gd name="T45" fmla="*/ 90 h 291"/>
                    <a:gd name="T46" fmla="*/ 45 w 308"/>
                    <a:gd name="T47" fmla="*/ 97 h 291"/>
                    <a:gd name="T48" fmla="*/ 22 w 308"/>
                    <a:gd name="T49" fmla="*/ 61 h 291"/>
                    <a:gd name="T50" fmla="*/ 14 w 308"/>
                    <a:gd name="T51" fmla="*/ 31 h 291"/>
                    <a:gd name="T52" fmla="*/ 14 w 308"/>
                    <a:gd name="T53" fmla="*/ 5 h 291"/>
                    <a:gd name="T54" fmla="*/ 59 w 308"/>
                    <a:gd name="T55" fmla="*/ 0 h 291"/>
                    <a:gd name="T56" fmla="*/ 67 w 308"/>
                    <a:gd name="T57" fmla="*/ 15 h 291"/>
                    <a:gd name="T58" fmla="*/ 102 w 308"/>
                    <a:gd name="T59" fmla="*/ 23 h 291"/>
                    <a:gd name="T60" fmla="*/ 80 w 308"/>
                    <a:gd name="T61" fmla="*/ 42 h 291"/>
                    <a:gd name="T62" fmla="*/ 140 w 308"/>
                    <a:gd name="T63" fmla="*/ 90 h 291"/>
                    <a:gd name="T64" fmla="*/ 136 w 308"/>
                    <a:gd name="T65" fmla="*/ 110 h 291"/>
                    <a:gd name="T66" fmla="*/ 174 w 308"/>
                    <a:gd name="T67" fmla="*/ 152 h 291"/>
                    <a:gd name="T68" fmla="*/ 236 w 308"/>
                    <a:gd name="T69" fmla="*/ 187 h 291"/>
                    <a:gd name="T70" fmla="*/ 196 w 308"/>
                    <a:gd name="T71" fmla="*/ 196 h 291"/>
                    <a:gd name="T72" fmla="*/ 260 w 308"/>
                    <a:gd name="T73" fmla="*/ 200 h 291"/>
                    <a:gd name="T74" fmla="*/ 308 w 308"/>
                    <a:gd name="T75" fmla="*/ 244 h 291"/>
                    <a:gd name="T76" fmla="*/ 236 w 308"/>
                    <a:gd name="T77" fmla="*/ 291 h 291"/>
                    <a:gd name="T78" fmla="*/ 202 w 308"/>
                    <a:gd name="T79" fmla="*/ 27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8" h="291">
                      <a:moveTo>
                        <a:pt x="207" y="259"/>
                      </a:moveTo>
                      <a:lnTo>
                        <a:pt x="214" y="259"/>
                      </a:lnTo>
                      <a:lnTo>
                        <a:pt x="237" y="244"/>
                      </a:lnTo>
                      <a:lnTo>
                        <a:pt x="233" y="228"/>
                      </a:lnTo>
                      <a:lnTo>
                        <a:pt x="197" y="225"/>
                      </a:lnTo>
                      <a:lnTo>
                        <a:pt x="163" y="232"/>
                      </a:lnTo>
                      <a:lnTo>
                        <a:pt x="140" y="228"/>
                      </a:lnTo>
                      <a:lnTo>
                        <a:pt x="97" y="269"/>
                      </a:lnTo>
                      <a:lnTo>
                        <a:pt x="89" y="269"/>
                      </a:lnTo>
                      <a:lnTo>
                        <a:pt x="76" y="283"/>
                      </a:lnTo>
                      <a:lnTo>
                        <a:pt x="59" y="291"/>
                      </a:lnTo>
                      <a:lnTo>
                        <a:pt x="48" y="291"/>
                      </a:lnTo>
                      <a:lnTo>
                        <a:pt x="92" y="250"/>
                      </a:lnTo>
                      <a:lnTo>
                        <a:pt x="94" y="241"/>
                      </a:lnTo>
                      <a:lnTo>
                        <a:pt x="67" y="214"/>
                      </a:lnTo>
                      <a:lnTo>
                        <a:pt x="69" y="204"/>
                      </a:lnTo>
                      <a:lnTo>
                        <a:pt x="60" y="203"/>
                      </a:lnTo>
                      <a:lnTo>
                        <a:pt x="52" y="208"/>
                      </a:lnTo>
                      <a:lnTo>
                        <a:pt x="28" y="192"/>
                      </a:lnTo>
                      <a:lnTo>
                        <a:pt x="14" y="162"/>
                      </a:lnTo>
                      <a:lnTo>
                        <a:pt x="12" y="148"/>
                      </a:lnTo>
                      <a:lnTo>
                        <a:pt x="27" y="136"/>
                      </a:lnTo>
                      <a:lnTo>
                        <a:pt x="41" y="104"/>
                      </a:lnTo>
                      <a:lnTo>
                        <a:pt x="59" y="114"/>
                      </a:lnTo>
                      <a:lnTo>
                        <a:pt x="64" y="137"/>
                      </a:lnTo>
                      <a:lnTo>
                        <a:pt x="76" y="135"/>
                      </a:lnTo>
                      <a:lnTo>
                        <a:pt x="96" y="149"/>
                      </a:lnTo>
                      <a:lnTo>
                        <a:pt x="89" y="170"/>
                      </a:lnTo>
                      <a:lnTo>
                        <a:pt x="80" y="163"/>
                      </a:lnTo>
                      <a:lnTo>
                        <a:pt x="74" y="171"/>
                      </a:lnTo>
                      <a:lnTo>
                        <a:pt x="80" y="180"/>
                      </a:lnTo>
                      <a:lnTo>
                        <a:pt x="76" y="188"/>
                      </a:lnTo>
                      <a:lnTo>
                        <a:pt x="97" y="202"/>
                      </a:lnTo>
                      <a:lnTo>
                        <a:pt x="117" y="189"/>
                      </a:lnTo>
                      <a:lnTo>
                        <a:pt x="163" y="203"/>
                      </a:lnTo>
                      <a:lnTo>
                        <a:pt x="138" y="188"/>
                      </a:lnTo>
                      <a:lnTo>
                        <a:pt x="132" y="166"/>
                      </a:lnTo>
                      <a:lnTo>
                        <a:pt x="140" y="145"/>
                      </a:lnTo>
                      <a:lnTo>
                        <a:pt x="126" y="129"/>
                      </a:lnTo>
                      <a:lnTo>
                        <a:pt x="100" y="126"/>
                      </a:lnTo>
                      <a:lnTo>
                        <a:pt x="97" y="118"/>
                      </a:lnTo>
                      <a:lnTo>
                        <a:pt x="74" y="121"/>
                      </a:lnTo>
                      <a:lnTo>
                        <a:pt x="60" y="108"/>
                      </a:lnTo>
                      <a:lnTo>
                        <a:pt x="69" y="95"/>
                      </a:lnTo>
                      <a:lnTo>
                        <a:pt x="80" y="90"/>
                      </a:lnTo>
                      <a:lnTo>
                        <a:pt x="67" y="90"/>
                      </a:lnTo>
                      <a:lnTo>
                        <a:pt x="60" y="86"/>
                      </a:lnTo>
                      <a:lnTo>
                        <a:pt x="45" y="97"/>
                      </a:lnTo>
                      <a:lnTo>
                        <a:pt x="41" y="83"/>
                      </a:lnTo>
                      <a:lnTo>
                        <a:pt x="22" y="61"/>
                      </a:lnTo>
                      <a:lnTo>
                        <a:pt x="0" y="56"/>
                      </a:lnTo>
                      <a:lnTo>
                        <a:pt x="14" y="31"/>
                      </a:lnTo>
                      <a:lnTo>
                        <a:pt x="7" y="18"/>
                      </a:lnTo>
                      <a:lnTo>
                        <a:pt x="14" y="5"/>
                      </a:lnTo>
                      <a:lnTo>
                        <a:pt x="35" y="7"/>
                      </a:lnTo>
                      <a:lnTo>
                        <a:pt x="59" y="0"/>
                      </a:lnTo>
                      <a:lnTo>
                        <a:pt x="60" y="7"/>
                      </a:lnTo>
                      <a:lnTo>
                        <a:pt x="67" y="15"/>
                      </a:lnTo>
                      <a:lnTo>
                        <a:pt x="96" y="8"/>
                      </a:lnTo>
                      <a:lnTo>
                        <a:pt x="102" y="23"/>
                      </a:lnTo>
                      <a:lnTo>
                        <a:pt x="80" y="37"/>
                      </a:lnTo>
                      <a:lnTo>
                        <a:pt x="80" y="42"/>
                      </a:lnTo>
                      <a:lnTo>
                        <a:pt x="96" y="82"/>
                      </a:lnTo>
                      <a:lnTo>
                        <a:pt x="140" y="90"/>
                      </a:lnTo>
                      <a:lnTo>
                        <a:pt x="155" y="108"/>
                      </a:lnTo>
                      <a:lnTo>
                        <a:pt x="136" y="110"/>
                      </a:lnTo>
                      <a:lnTo>
                        <a:pt x="136" y="116"/>
                      </a:lnTo>
                      <a:lnTo>
                        <a:pt x="174" y="152"/>
                      </a:lnTo>
                      <a:lnTo>
                        <a:pt x="245" y="174"/>
                      </a:lnTo>
                      <a:lnTo>
                        <a:pt x="236" y="187"/>
                      </a:lnTo>
                      <a:lnTo>
                        <a:pt x="204" y="192"/>
                      </a:lnTo>
                      <a:lnTo>
                        <a:pt x="196" y="196"/>
                      </a:lnTo>
                      <a:lnTo>
                        <a:pt x="228" y="214"/>
                      </a:lnTo>
                      <a:lnTo>
                        <a:pt x="260" y="200"/>
                      </a:lnTo>
                      <a:lnTo>
                        <a:pt x="301" y="208"/>
                      </a:lnTo>
                      <a:lnTo>
                        <a:pt x="308" y="244"/>
                      </a:lnTo>
                      <a:lnTo>
                        <a:pt x="282" y="274"/>
                      </a:lnTo>
                      <a:lnTo>
                        <a:pt x="236" y="291"/>
                      </a:lnTo>
                      <a:lnTo>
                        <a:pt x="218" y="290"/>
                      </a:lnTo>
                      <a:lnTo>
                        <a:pt x="202" y="270"/>
                      </a:lnTo>
                      <a:lnTo>
                        <a:pt x="207" y="259"/>
                      </a:lnTo>
                      <a:close/>
                    </a:path>
                  </a:pathLst>
                </a:custGeom>
                <a:grpFill/>
                <a:ln w="1588">
                  <a:solidFill>
                    <a:srgbClr val="000000"/>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172" name="Freeform 402">
                  <a:extLst>
                    <a:ext uri="{FF2B5EF4-FFF2-40B4-BE49-F238E27FC236}">
                      <a16:creationId xmlns:a16="http://schemas.microsoft.com/office/drawing/2014/main" id="{966ADAC4-4D19-4A47-A665-44D3355AE387}"/>
                    </a:ext>
                  </a:extLst>
                </p:cNvPr>
                <p:cNvSpPr>
                  <a:spLocks/>
                </p:cNvSpPr>
                <p:nvPr/>
              </p:nvSpPr>
              <p:spPr bwMode="auto">
                <a:xfrm>
                  <a:off x="3037" y="2542"/>
                  <a:ext cx="44" cy="58"/>
                </a:xfrm>
                <a:custGeom>
                  <a:avLst/>
                  <a:gdLst>
                    <a:gd name="T0" fmla="*/ 52 w 119"/>
                    <a:gd name="T1" fmla="*/ 97 h 131"/>
                    <a:gd name="T2" fmla="*/ 57 w 119"/>
                    <a:gd name="T3" fmla="*/ 92 h 131"/>
                    <a:gd name="T4" fmla="*/ 57 w 119"/>
                    <a:gd name="T5" fmla="*/ 82 h 131"/>
                    <a:gd name="T6" fmla="*/ 88 w 119"/>
                    <a:gd name="T7" fmla="*/ 60 h 131"/>
                    <a:gd name="T8" fmla="*/ 103 w 119"/>
                    <a:gd name="T9" fmla="*/ 37 h 131"/>
                    <a:gd name="T10" fmla="*/ 92 w 119"/>
                    <a:gd name="T11" fmla="*/ 26 h 131"/>
                    <a:gd name="T12" fmla="*/ 103 w 119"/>
                    <a:gd name="T13" fmla="*/ 23 h 131"/>
                    <a:gd name="T14" fmla="*/ 119 w 119"/>
                    <a:gd name="T15" fmla="*/ 8 h 131"/>
                    <a:gd name="T16" fmla="*/ 108 w 119"/>
                    <a:gd name="T17" fmla="*/ 0 h 131"/>
                    <a:gd name="T18" fmla="*/ 87 w 119"/>
                    <a:gd name="T19" fmla="*/ 0 h 131"/>
                    <a:gd name="T20" fmla="*/ 74 w 119"/>
                    <a:gd name="T21" fmla="*/ 12 h 131"/>
                    <a:gd name="T22" fmla="*/ 55 w 119"/>
                    <a:gd name="T23" fmla="*/ 8 h 131"/>
                    <a:gd name="T24" fmla="*/ 32 w 119"/>
                    <a:gd name="T25" fmla="*/ 34 h 131"/>
                    <a:gd name="T26" fmla="*/ 40 w 119"/>
                    <a:gd name="T27" fmla="*/ 53 h 131"/>
                    <a:gd name="T28" fmla="*/ 25 w 119"/>
                    <a:gd name="T29" fmla="*/ 67 h 131"/>
                    <a:gd name="T30" fmla="*/ 18 w 119"/>
                    <a:gd name="T31" fmla="*/ 104 h 131"/>
                    <a:gd name="T32" fmla="*/ 0 w 119"/>
                    <a:gd name="T33" fmla="*/ 108 h 131"/>
                    <a:gd name="T34" fmla="*/ 0 w 119"/>
                    <a:gd name="T35" fmla="*/ 111 h 131"/>
                    <a:gd name="T36" fmla="*/ 18 w 119"/>
                    <a:gd name="T37" fmla="*/ 112 h 131"/>
                    <a:gd name="T38" fmla="*/ 21 w 119"/>
                    <a:gd name="T39" fmla="*/ 108 h 131"/>
                    <a:gd name="T40" fmla="*/ 29 w 119"/>
                    <a:gd name="T41" fmla="*/ 108 h 131"/>
                    <a:gd name="T42" fmla="*/ 29 w 119"/>
                    <a:gd name="T43" fmla="*/ 111 h 131"/>
                    <a:gd name="T44" fmla="*/ 41 w 119"/>
                    <a:gd name="T45" fmla="*/ 108 h 131"/>
                    <a:gd name="T46" fmla="*/ 40 w 119"/>
                    <a:gd name="T47" fmla="*/ 126 h 131"/>
                    <a:gd name="T48" fmla="*/ 47 w 119"/>
                    <a:gd name="T49" fmla="*/ 131 h 131"/>
                    <a:gd name="T50" fmla="*/ 60 w 119"/>
                    <a:gd name="T51" fmla="*/ 121 h 131"/>
                    <a:gd name="T52" fmla="*/ 56 w 119"/>
                    <a:gd name="T53" fmla="*/ 108 h 131"/>
                    <a:gd name="T54" fmla="*/ 65 w 119"/>
                    <a:gd name="T55" fmla="*/ 95 h 131"/>
                    <a:gd name="T56" fmla="*/ 52 w 119"/>
                    <a:gd name="T57" fmla="*/ 97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9" h="131">
                      <a:moveTo>
                        <a:pt x="52" y="97"/>
                      </a:moveTo>
                      <a:lnTo>
                        <a:pt x="57" y="92"/>
                      </a:lnTo>
                      <a:lnTo>
                        <a:pt x="57" y="82"/>
                      </a:lnTo>
                      <a:lnTo>
                        <a:pt x="88" y="60"/>
                      </a:lnTo>
                      <a:lnTo>
                        <a:pt x="103" y="37"/>
                      </a:lnTo>
                      <a:lnTo>
                        <a:pt x="92" y="26"/>
                      </a:lnTo>
                      <a:lnTo>
                        <a:pt x="103" y="23"/>
                      </a:lnTo>
                      <a:lnTo>
                        <a:pt x="119" y="8"/>
                      </a:lnTo>
                      <a:lnTo>
                        <a:pt x="108" y="0"/>
                      </a:lnTo>
                      <a:lnTo>
                        <a:pt x="87" y="0"/>
                      </a:lnTo>
                      <a:lnTo>
                        <a:pt x="74" y="12"/>
                      </a:lnTo>
                      <a:lnTo>
                        <a:pt x="55" y="8"/>
                      </a:lnTo>
                      <a:lnTo>
                        <a:pt x="32" y="34"/>
                      </a:lnTo>
                      <a:lnTo>
                        <a:pt x="40" y="53"/>
                      </a:lnTo>
                      <a:lnTo>
                        <a:pt x="25" y="67"/>
                      </a:lnTo>
                      <a:lnTo>
                        <a:pt x="18" y="104"/>
                      </a:lnTo>
                      <a:lnTo>
                        <a:pt x="0" y="108"/>
                      </a:lnTo>
                      <a:lnTo>
                        <a:pt x="0" y="111"/>
                      </a:lnTo>
                      <a:lnTo>
                        <a:pt x="18" y="112"/>
                      </a:lnTo>
                      <a:lnTo>
                        <a:pt x="21" y="108"/>
                      </a:lnTo>
                      <a:lnTo>
                        <a:pt x="29" y="108"/>
                      </a:lnTo>
                      <a:lnTo>
                        <a:pt x="29" y="111"/>
                      </a:lnTo>
                      <a:lnTo>
                        <a:pt x="41" y="108"/>
                      </a:lnTo>
                      <a:lnTo>
                        <a:pt x="40" y="126"/>
                      </a:lnTo>
                      <a:lnTo>
                        <a:pt x="47" y="131"/>
                      </a:lnTo>
                      <a:lnTo>
                        <a:pt x="60" y="121"/>
                      </a:lnTo>
                      <a:lnTo>
                        <a:pt x="56" y="108"/>
                      </a:lnTo>
                      <a:lnTo>
                        <a:pt x="65" y="95"/>
                      </a:lnTo>
                      <a:lnTo>
                        <a:pt x="52" y="97"/>
                      </a:lnTo>
                      <a:close/>
                    </a:path>
                  </a:pathLst>
                </a:custGeom>
                <a:grpFill/>
                <a:ln w="1588">
                  <a:solidFill>
                    <a:srgbClr val="000000"/>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173" name="Freeform 403">
                  <a:extLst>
                    <a:ext uri="{FF2B5EF4-FFF2-40B4-BE49-F238E27FC236}">
                      <a16:creationId xmlns:a16="http://schemas.microsoft.com/office/drawing/2014/main" id="{ABB18440-3FDD-4AE1-B57A-11E3AC4BE4CC}"/>
                    </a:ext>
                  </a:extLst>
                </p:cNvPr>
                <p:cNvSpPr>
                  <a:spLocks/>
                </p:cNvSpPr>
                <p:nvPr/>
              </p:nvSpPr>
              <p:spPr bwMode="auto">
                <a:xfrm>
                  <a:off x="3022" y="2595"/>
                  <a:ext cx="35" cy="36"/>
                </a:xfrm>
                <a:custGeom>
                  <a:avLst/>
                  <a:gdLst>
                    <a:gd name="T0" fmla="*/ 28 w 93"/>
                    <a:gd name="T1" fmla="*/ 0 h 84"/>
                    <a:gd name="T2" fmla="*/ 37 w 93"/>
                    <a:gd name="T3" fmla="*/ 11 h 84"/>
                    <a:gd name="T4" fmla="*/ 49 w 93"/>
                    <a:gd name="T5" fmla="*/ 7 h 84"/>
                    <a:gd name="T6" fmla="*/ 55 w 93"/>
                    <a:gd name="T7" fmla="*/ 18 h 84"/>
                    <a:gd name="T8" fmla="*/ 55 w 93"/>
                    <a:gd name="T9" fmla="*/ 7 h 84"/>
                    <a:gd name="T10" fmla="*/ 71 w 93"/>
                    <a:gd name="T11" fmla="*/ 15 h 84"/>
                    <a:gd name="T12" fmla="*/ 93 w 93"/>
                    <a:gd name="T13" fmla="*/ 18 h 84"/>
                    <a:gd name="T14" fmla="*/ 62 w 93"/>
                    <a:gd name="T15" fmla="*/ 26 h 84"/>
                    <a:gd name="T16" fmla="*/ 58 w 93"/>
                    <a:gd name="T17" fmla="*/ 38 h 84"/>
                    <a:gd name="T18" fmla="*/ 56 w 93"/>
                    <a:gd name="T19" fmla="*/ 43 h 84"/>
                    <a:gd name="T20" fmla="*/ 42 w 93"/>
                    <a:gd name="T21" fmla="*/ 73 h 84"/>
                    <a:gd name="T22" fmla="*/ 19 w 93"/>
                    <a:gd name="T23" fmla="*/ 84 h 84"/>
                    <a:gd name="T24" fmla="*/ 10 w 93"/>
                    <a:gd name="T25" fmla="*/ 78 h 84"/>
                    <a:gd name="T26" fmla="*/ 0 w 93"/>
                    <a:gd name="T27" fmla="*/ 80 h 84"/>
                    <a:gd name="T28" fmla="*/ 3 w 93"/>
                    <a:gd name="T29" fmla="*/ 51 h 84"/>
                    <a:gd name="T30" fmla="*/ 28 w 93"/>
                    <a:gd name="T31"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3" h="84">
                      <a:moveTo>
                        <a:pt x="28" y="0"/>
                      </a:moveTo>
                      <a:lnTo>
                        <a:pt x="37" y="11"/>
                      </a:lnTo>
                      <a:lnTo>
                        <a:pt x="49" y="7"/>
                      </a:lnTo>
                      <a:lnTo>
                        <a:pt x="55" y="18"/>
                      </a:lnTo>
                      <a:lnTo>
                        <a:pt x="55" y="7"/>
                      </a:lnTo>
                      <a:lnTo>
                        <a:pt x="71" y="15"/>
                      </a:lnTo>
                      <a:lnTo>
                        <a:pt x="93" y="18"/>
                      </a:lnTo>
                      <a:lnTo>
                        <a:pt x="62" y="26"/>
                      </a:lnTo>
                      <a:lnTo>
                        <a:pt x="58" y="38"/>
                      </a:lnTo>
                      <a:lnTo>
                        <a:pt x="56" y="43"/>
                      </a:lnTo>
                      <a:lnTo>
                        <a:pt x="42" y="73"/>
                      </a:lnTo>
                      <a:lnTo>
                        <a:pt x="19" y="84"/>
                      </a:lnTo>
                      <a:lnTo>
                        <a:pt x="10" y="78"/>
                      </a:lnTo>
                      <a:lnTo>
                        <a:pt x="0" y="80"/>
                      </a:lnTo>
                      <a:lnTo>
                        <a:pt x="3" y="51"/>
                      </a:lnTo>
                      <a:lnTo>
                        <a:pt x="28" y="0"/>
                      </a:lnTo>
                      <a:close/>
                    </a:path>
                  </a:pathLst>
                </a:custGeom>
                <a:grpFill/>
                <a:ln w="1588">
                  <a:solidFill>
                    <a:srgbClr val="000000"/>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174" name="Freeform 404">
                  <a:extLst>
                    <a:ext uri="{FF2B5EF4-FFF2-40B4-BE49-F238E27FC236}">
                      <a16:creationId xmlns:a16="http://schemas.microsoft.com/office/drawing/2014/main" id="{B3E52DA8-7CC2-44C1-B3A1-296303AE283C}"/>
                    </a:ext>
                  </a:extLst>
                </p:cNvPr>
                <p:cNvSpPr>
                  <a:spLocks/>
                </p:cNvSpPr>
                <p:nvPr/>
              </p:nvSpPr>
              <p:spPr bwMode="auto">
                <a:xfrm>
                  <a:off x="3087" y="2674"/>
                  <a:ext cx="23" cy="23"/>
                </a:xfrm>
                <a:custGeom>
                  <a:avLst/>
                  <a:gdLst>
                    <a:gd name="T0" fmla="*/ 7 w 62"/>
                    <a:gd name="T1" fmla="*/ 32 h 51"/>
                    <a:gd name="T2" fmla="*/ 4 w 62"/>
                    <a:gd name="T3" fmla="*/ 11 h 51"/>
                    <a:gd name="T4" fmla="*/ 11 w 62"/>
                    <a:gd name="T5" fmla="*/ 14 h 51"/>
                    <a:gd name="T6" fmla="*/ 13 w 62"/>
                    <a:gd name="T7" fmla="*/ 0 h 51"/>
                    <a:gd name="T8" fmla="*/ 27 w 62"/>
                    <a:gd name="T9" fmla="*/ 0 h 51"/>
                    <a:gd name="T10" fmla="*/ 36 w 62"/>
                    <a:gd name="T11" fmla="*/ 3 h 51"/>
                    <a:gd name="T12" fmla="*/ 50 w 62"/>
                    <a:gd name="T13" fmla="*/ 11 h 51"/>
                    <a:gd name="T14" fmla="*/ 46 w 62"/>
                    <a:gd name="T15" fmla="*/ 22 h 51"/>
                    <a:gd name="T16" fmla="*/ 62 w 62"/>
                    <a:gd name="T17" fmla="*/ 29 h 51"/>
                    <a:gd name="T18" fmla="*/ 49 w 62"/>
                    <a:gd name="T19" fmla="*/ 29 h 51"/>
                    <a:gd name="T20" fmla="*/ 61 w 62"/>
                    <a:gd name="T21" fmla="*/ 34 h 51"/>
                    <a:gd name="T22" fmla="*/ 28 w 62"/>
                    <a:gd name="T23" fmla="*/ 46 h 51"/>
                    <a:gd name="T24" fmla="*/ 20 w 62"/>
                    <a:gd name="T25" fmla="*/ 51 h 51"/>
                    <a:gd name="T26" fmla="*/ 7 w 62"/>
                    <a:gd name="T27" fmla="*/ 46 h 51"/>
                    <a:gd name="T28" fmla="*/ 0 w 62"/>
                    <a:gd name="T29" fmla="*/ 31 h 51"/>
                    <a:gd name="T30" fmla="*/ 7 w 62"/>
                    <a:gd name="T31" fmla="*/ 3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 h="51">
                      <a:moveTo>
                        <a:pt x="7" y="32"/>
                      </a:moveTo>
                      <a:lnTo>
                        <a:pt x="4" y="11"/>
                      </a:lnTo>
                      <a:lnTo>
                        <a:pt x="11" y="14"/>
                      </a:lnTo>
                      <a:lnTo>
                        <a:pt x="13" y="0"/>
                      </a:lnTo>
                      <a:lnTo>
                        <a:pt x="27" y="0"/>
                      </a:lnTo>
                      <a:lnTo>
                        <a:pt x="36" y="3"/>
                      </a:lnTo>
                      <a:lnTo>
                        <a:pt x="50" y="11"/>
                      </a:lnTo>
                      <a:lnTo>
                        <a:pt x="46" y="22"/>
                      </a:lnTo>
                      <a:lnTo>
                        <a:pt x="62" y="29"/>
                      </a:lnTo>
                      <a:lnTo>
                        <a:pt x="49" y="29"/>
                      </a:lnTo>
                      <a:lnTo>
                        <a:pt x="61" y="34"/>
                      </a:lnTo>
                      <a:lnTo>
                        <a:pt x="28" y="46"/>
                      </a:lnTo>
                      <a:lnTo>
                        <a:pt x="20" y="51"/>
                      </a:lnTo>
                      <a:lnTo>
                        <a:pt x="7" y="46"/>
                      </a:lnTo>
                      <a:lnTo>
                        <a:pt x="0" y="31"/>
                      </a:lnTo>
                      <a:lnTo>
                        <a:pt x="7" y="32"/>
                      </a:lnTo>
                      <a:close/>
                    </a:path>
                  </a:pathLst>
                </a:custGeom>
                <a:grpFill/>
                <a:ln w="1588">
                  <a:solidFill>
                    <a:srgbClr val="000000"/>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175" name="Freeform 405">
                  <a:extLst>
                    <a:ext uri="{FF2B5EF4-FFF2-40B4-BE49-F238E27FC236}">
                      <a16:creationId xmlns:a16="http://schemas.microsoft.com/office/drawing/2014/main" id="{8D799CEA-B9DC-4650-B390-805B2D727E42}"/>
                    </a:ext>
                  </a:extLst>
                </p:cNvPr>
                <p:cNvSpPr>
                  <a:spLocks/>
                </p:cNvSpPr>
                <p:nvPr/>
              </p:nvSpPr>
              <p:spPr bwMode="auto">
                <a:xfrm>
                  <a:off x="3031" y="2743"/>
                  <a:ext cx="34" cy="34"/>
                </a:xfrm>
                <a:custGeom>
                  <a:avLst/>
                  <a:gdLst>
                    <a:gd name="T0" fmla="*/ 20 w 89"/>
                    <a:gd name="T1" fmla="*/ 52 h 76"/>
                    <a:gd name="T2" fmla="*/ 36 w 89"/>
                    <a:gd name="T3" fmla="*/ 54 h 76"/>
                    <a:gd name="T4" fmla="*/ 33 w 89"/>
                    <a:gd name="T5" fmla="*/ 43 h 76"/>
                    <a:gd name="T6" fmla="*/ 40 w 89"/>
                    <a:gd name="T7" fmla="*/ 36 h 76"/>
                    <a:gd name="T8" fmla="*/ 44 w 89"/>
                    <a:gd name="T9" fmla="*/ 16 h 76"/>
                    <a:gd name="T10" fmla="*/ 82 w 89"/>
                    <a:gd name="T11" fmla="*/ 10 h 76"/>
                    <a:gd name="T12" fmla="*/ 87 w 89"/>
                    <a:gd name="T13" fmla="*/ 8 h 76"/>
                    <a:gd name="T14" fmla="*/ 80 w 89"/>
                    <a:gd name="T15" fmla="*/ 0 h 76"/>
                    <a:gd name="T16" fmla="*/ 89 w 89"/>
                    <a:gd name="T17" fmla="*/ 0 h 76"/>
                    <a:gd name="T18" fmla="*/ 89 w 89"/>
                    <a:gd name="T19" fmla="*/ 19 h 76"/>
                    <a:gd name="T20" fmla="*/ 55 w 89"/>
                    <a:gd name="T21" fmla="*/ 41 h 76"/>
                    <a:gd name="T22" fmla="*/ 58 w 89"/>
                    <a:gd name="T23" fmla="*/ 44 h 76"/>
                    <a:gd name="T24" fmla="*/ 35 w 89"/>
                    <a:gd name="T25" fmla="*/ 69 h 76"/>
                    <a:gd name="T26" fmla="*/ 6 w 89"/>
                    <a:gd name="T27" fmla="*/ 76 h 76"/>
                    <a:gd name="T28" fmla="*/ 0 w 89"/>
                    <a:gd name="T29" fmla="*/ 72 h 76"/>
                    <a:gd name="T30" fmla="*/ 3 w 89"/>
                    <a:gd name="T31" fmla="*/ 67 h 76"/>
                    <a:gd name="T32" fmla="*/ 15 w 89"/>
                    <a:gd name="T33" fmla="*/ 69 h 76"/>
                    <a:gd name="T34" fmla="*/ 10 w 89"/>
                    <a:gd name="T35" fmla="*/ 60 h 76"/>
                    <a:gd name="T36" fmla="*/ 20 w 89"/>
                    <a:gd name="T37" fmla="*/ 5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9" h="76">
                      <a:moveTo>
                        <a:pt x="20" y="52"/>
                      </a:moveTo>
                      <a:lnTo>
                        <a:pt x="36" y="54"/>
                      </a:lnTo>
                      <a:lnTo>
                        <a:pt x="33" y="43"/>
                      </a:lnTo>
                      <a:lnTo>
                        <a:pt x="40" y="36"/>
                      </a:lnTo>
                      <a:lnTo>
                        <a:pt x="44" y="16"/>
                      </a:lnTo>
                      <a:lnTo>
                        <a:pt x="82" y="10"/>
                      </a:lnTo>
                      <a:lnTo>
                        <a:pt x="87" y="8"/>
                      </a:lnTo>
                      <a:lnTo>
                        <a:pt x="80" y="0"/>
                      </a:lnTo>
                      <a:lnTo>
                        <a:pt x="89" y="0"/>
                      </a:lnTo>
                      <a:lnTo>
                        <a:pt x="89" y="19"/>
                      </a:lnTo>
                      <a:lnTo>
                        <a:pt x="55" y="41"/>
                      </a:lnTo>
                      <a:lnTo>
                        <a:pt x="58" y="44"/>
                      </a:lnTo>
                      <a:lnTo>
                        <a:pt x="35" y="69"/>
                      </a:lnTo>
                      <a:lnTo>
                        <a:pt x="6" y="76"/>
                      </a:lnTo>
                      <a:lnTo>
                        <a:pt x="0" y="72"/>
                      </a:lnTo>
                      <a:lnTo>
                        <a:pt x="3" y="67"/>
                      </a:lnTo>
                      <a:lnTo>
                        <a:pt x="15" y="69"/>
                      </a:lnTo>
                      <a:lnTo>
                        <a:pt x="10" y="60"/>
                      </a:lnTo>
                      <a:lnTo>
                        <a:pt x="20" y="52"/>
                      </a:lnTo>
                      <a:close/>
                    </a:path>
                  </a:pathLst>
                </a:custGeom>
                <a:grpFill/>
                <a:ln w="1588">
                  <a:solidFill>
                    <a:srgbClr val="000000"/>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176" name="Freeform 406">
                  <a:extLst>
                    <a:ext uri="{FF2B5EF4-FFF2-40B4-BE49-F238E27FC236}">
                      <a16:creationId xmlns:a16="http://schemas.microsoft.com/office/drawing/2014/main" id="{9EA7FEFA-1E52-4F49-AD8F-5CFB6DFD1896}"/>
                    </a:ext>
                  </a:extLst>
                </p:cNvPr>
                <p:cNvSpPr>
                  <a:spLocks/>
                </p:cNvSpPr>
                <p:nvPr/>
              </p:nvSpPr>
              <p:spPr bwMode="auto">
                <a:xfrm>
                  <a:off x="2969" y="2809"/>
                  <a:ext cx="7" cy="13"/>
                </a:xfrm>
                <a:custGeom>
                  <a:avLst/>
                  <a:gdLst>
                    <a:gd name="T0" fmla="*/ 1 w 21"/>
                    <a:gd name="T1" fmla="*/ 9 h 30"/>
                    <a:gd name="T2" fmla="*/ 11 w 21"/>
                    <a:gd name="T3" fmla="*/ 9 h 30"/>
                    <a:gd name="T4" fmla="*/ 8 w 21"/>
                    <a:gd name="T5" fmla="*/ 5 h 30"/>
                    <a:gd name="T6" fmla="*/ 18 w 21"/>
                    <a:gd name="T7" fmla="*/ 0 h 30"/>
                    <a:gd name="T8" fmla="*/ 21 w 21"/>
                    <a:gd name="T9" fmla="*/ 12 h 30"/>
                    <a:gd name="T10" fmla="*/ 20 w 21"/>
                    <a:gd name="T11" fmla="*/ 30 h 30"/>
                    <a:gd name="T12" fmla="*/ 8 w 21"/>
                    <a:gd name="T13" fmla="*/ 16 h 30"/>
                    <a:gd name="T14" fmla="*/ 0 w 21"/>
                    <a:gd name="T15" fmla="*/ 19 h 30"/>
                    <a:gd name="T16" fmla="*/ 1 w 21"/>
                    <a:gd name="T17" fmla="*/ 15 h 30"/>
                    <a:gd name="T18" fmla="*/ 1 w 21"/>
                    <a:gd name="T19" fmla="*/ 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30">
                      <a:moveTo>
                        <a:pt x="1" y="9"/>
                      </a:moveTo>
                      <a:lnTo>
                        <a:pt x="11" y="9"/>
                      </a:lnTo>
                      <a:lnTo>
                        <a:pt x="8" y="5"/>
                      </a:lnTo>
                      <a:lnTo>
                        <a:pt x="18" y="0"/>
                      </a:lnTo>
                      <a:lnTo>
                        <a:pt x="21" y="12"/>
                      </a:lnTo>
                      <a:lnTo>
                        <a:pt x="20" y="30"/>
                      </a:lnTo>
                      <a:lnTo>
                        <a:pt x="8" y="16"/>
                      </a:lnTo>
                      <a:lnTo>
                        <a:pt x="0" y="19"/>
                      </a:lnTo>
                      <a:lnTo>
                        <a:pt x="1" y="15"/>
                      </a:lnTo>
                      <a:lnTo>
                        <a:pt x="1" y="9"/>
                      </a:lnTo>
                      <a:close/>
                    </a:path>
                  </a:pathLst>
                </a:custGeom>
                <a:grpFill/>
                <a:ln w="1588">
                  <a:solidFill>
                    <a:srgbClr val="000000"/>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177" name="Freeform 407">
                  <a:extLst>
                    <a:ext uri="{FF2B5EF4-FFF2-40B4-BE49-F238E27FC236}">
                      <a16:creationId xmlns:a16="http://schemas.microsoft.com/office/drawing/2014/main" id="{6373B6A7-72FB-4184-9824-AF142C5C5AF4}"/>
                    </a:ext>
                  </a:extLst>
                </p:cNvPr>
                <p:cNvSpPr>
                  <a:spLocks/>
                </p:cNvSpPr>
                <p:nvPr/>
              </p:nvSpPr>
              <p:spPr bwMode="auto">
                <a:xfrm>
                  <a:off x="2944" y="2821"/>
                  <a:ext cx="16" cy="12"/>
                </a:xfrm>
                <a:custGeom>
                  <a:avLst/>
                  <a:gdLst>
                    <a:gd name="T0" fmla="*/ 0 w 44"/>
                    <a:gd name="T1" fmla="*/ 19 h 27"/>
                    <a:gd name="T2" fmla="*/ 7 w 44"/>
                    <a:gd name="T3" fmla="*/ 2 h 27"/>
                    <a:gd name="T4" fmla="*/ 14 w 44"/>
                    <a:gd name="T5" fmla="*/ 1 h 27"/>
                    <a:gd name="T6" fmla="*/ 23 w 44"/>
                    <a:gd name="T7" fmla="*/ 11 h 27"/>
                    <a:gd name="T8" fmla="*/ 23 w 44"/>
                    <a:gd name="T9" fmla="*/ 0 h 27"/>
                    <a:gd name="T10" fmla="*/ 38 w 44"/>
                    <a:gd name="T11" fmla="*/ 8 h 27"/>
                    <a:gd name="T12" fmla="*/ 44 w 44"/>
                    <a:gd name="T13" fmla="*/ 13 h 27"/>
                    <a:gd name="T14" fmla="*/ 27 w 44"/>
                    <a:gd name="T15" fmla="*/ 27 h 27"/>
                    <a:gd name="T16" fmla="*/ 14 w 44"/>
                    <a:gd name="T17" fmla="*/ 27 h 27"/>
                    <a:gd name="T18" fmla="*/ 0 w 44"/>
                    <a:gd name="T19"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27">
                      <a:moveTo>
                        <a:pt x="0" y="19"/>
                      </a:moveTo>
                      <a:lnTo>
                        <a:pt x="7" y="2"/>
                      </a:lnTo>
                      <a:lnTo>
                        <a:pt x="14" y="1"/>
                      </a:lnTo>
                      <a:lnTo>
                        <a:pt x="23" y="11"/>
                      </a:lnTo>
                      <a:lnTo>
                        <a:pt x="23" y="0"/>
                      </a:lnTo>
                      <a:lnTo>
                        <a:pt x="38" y="8"/>
                      </a:lnTo>
                      <a:lnTo>
                        <a:pt x="44" y="13"/>
                      </a:lnTo>
                      <a:lnTo>
                        <a:pt x="27" y="27"/>
                      </a:lnTo>
                      <a:lnTo>
                        <a:pt x="14" y="27"/>
                      </a:lnTo>
                      <a:lnTo>
                        <a:pt x="0" y="19"/>
                      </a:lnTo>
                      <a:close/>
                    </a:path>
                  </a:pathLst>
                </a:custGeom>
                <a:grpFill/>
                <a:ln w="1588">
                  <a:solidFill>
                    <a:srgbClr val="000000"/>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178" name="Freeform 408">
                  <a:extLst>
                    <a:ext uri="{FF2B5EF4-FFF2-40B4-BE49-F238E27FC236}">
                      <a16:creationId xmlns:a16="http://schemas.microsoft.com/office/drawing/2014/main" id="{B7CF75B9-ADD1-4364-88B8-71C8969BAFCA}"/>
                    </a:ext>
                  </a:extLst>
                </p:cNvPr>
                <p:cNvSpPr>
                  <a:spLocks/>
                </p:cNvSpPr>
                <p:nvPr/>
              </p:nvSpPr>
              <p:spPr bwMode="auto">
                <a:xfrm>
                  <a:off x="2990" y="2752"/>
                  <a:ext cx="13" cy="10"/>
                </a:xfrm>
                <a:custGeom>
                  <a:avLst/>
                  <a:gdLst>
                    <a:gd name="T0" fmla="*/ 35 w 35"/>
                    <a:gd name="T1" fmla="*/ 11 h 21"/>
                    <a:gd name="T2" fmla="*/ 31 w 35"/>
                    <a:gd name="T3" fmla="*/ 6 h 21"/>
                    <a:gd name="T4" fmla="*/ 16 w 35"/>
                    <a:gd name="T5" fmla="*/ 0 h 21"/>
                    <a:gd name="T6" fmla="*/ 0 w 35"/>
                    <a:gd name="T7" fmla="*/ 14 h 21"/>
                    <a:gd name="T8" fmla="*/ 16 w 35"/>
                    <a:gd name="T9" fmla="*/ 21 h 21"/>
                    <a:gd name="T10" fmla="*/ 35 w 35"/>
                    <a:gd name="T11" fmla="*/ 11 h 21"/>
                  </a:gdLst>
                  <a:ahLst/>
                  <a:cxnLst>
                    <a:cxn ang="0">
                      <a:pos x="T0" y="T1"/>
                    </a:cxn>
                    <a:cxn ang="0">
                      <a:pos x="T2" y="T3"/>
                    </a:cxn>
                    <a:cxn ang="0">
                      <a:pos x="T4" y="T5"/>
                    </a:cxn>
                    <a:cxn ang="0">
                      <a:pos x="T6" y="T7"/>
                    </a:cxn>
                    <a:cxn ang="0">
                      <a:pos x="T8" y="T9"/>
                    </a:cxn>
                    <a:cxn ang="0">
                      <a:pos x="T10" y="T11"/>
                    </a:cxn>
                  </a:cxnLst>
                  <a:rect l="0" t="0" r="r" b="b"/>
                  <a:pathLst>
                    <a:path w="35" h="21">
                      <a:moveTo>
                        <a:pt x="35" y="11"/>
                      </a:moveTo>
                      <a:lnTo>
                        <a:pt x="31" y="6"/>
                      </a:lnTo>
                      <a:lnTo>
                        <a:pt x="16" y="0"/>
                      </a:lnTo>
                      <a:lnTo>
                        <a:pt x="0" y="14"/>
                      </a:lnTo>
                      <a:lnTo>
                        <a:pt x="16" y="21"/>
                      </a:lnTo>
                      <a:lnTo>
                        <a:pt x="35" y="11"/>
                      </a:lnTo>
                      <a:close/>
                    </a:path>
                  </a:pathLst>
                </a:custGeom>
                <a:grpFill/>
                <a:ln w="1588">
                  <a:solidFill>
                    <a:srgbClr val="000000"/>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179" name="Freeform 409">
                  <a:extLst>
                    <a:ext uri="{FF2B5EF4-FFF2-40B4-BE49-F238E27FC236}">
                      <a16:creationId xmlns:a16="http://schemas.microsoft.com/office/drawing/2014/main" id="{FD8B8328-F65F-4EA8-BE86-DE2ACE0303FE}"/>
                    </a:ext>
                  </a:extLst>
                </p:cNvPr>
                <p:cNvSpPr>
                  <a:spLocks/>
                </p:cNvSpPr>
                <p:nvPr/>
              </p:nvSpPr>
              <p:spPr bwMode="auto">
                <a:xfrm>
                  <a:off x="2980" y="2767"/>
                  <a:ext cx="12" cy="2"/>
                </a:xfrm>
                <a:custGeom>
                  <a:avLst/>
                  <a:gdLst>
                    <a:gd name="T0" fmla="*/ 0 w 31"/>
                    <a:gd name="T1" fmla="*/ 0 h 6"/>
                    <a:gd name="T2" fmla="*/ 11 w 31"/>
                    <a:gd name="T3" fmla="*/ 6 h 6"/>
                    <a:gd name="T4" fmla="*/ 27 w 31"/>
                    <a:gd name="T5" fmla="*/ 6 h 6"/>
                    <a:gd name="T6" fmla="*/ 26 w 31"/>
                    <a:gd name="T7" fmla="*/ 2 h 6"/>
                    <a:gd name="T8" fmla="*/ 31 w 31"/>
                    <a:gd name="T9" fmla="*/ 1 h 6"/>
                    <a:gd name="T10" fmla="*/ 0 w 31"/>
                    <a:gd name="T11" fmla="*/ 0 h 6"/>
                  </a:gdLst>
                  <a:ahLst/>
                  <a:cxnLst>
                    <a:cxn ang="0">
                      <a:pos x="T0" y="T1"/>
                    </a:cxn>
                    <a:cxn ang="0">
                      <a:pos x="T2" y="T3"/>
                    </a:cxn>
                    <a:cxn ang="0">
                      <a:pos x="T4" y="T5"/>
                    </a:cxn>
                    <a:cxn ang="0">
                      <a:pos x="T6" y="T7"/>
                    </a:cxn>
                    <a:cxn ang="0">
                      <a:pos x="T8" y="T9"/>
                    </a:cxn>
                    <a:cxn ang="0">
                      <a:pos x="T10" y="T11"/>
                    </a:cxn>
                  </a:cxnLst>
                  <a:rect l="0" t="0" r="r" b="b"/>
                  <a:pathLst>
                    <a:path w="31" h="6">
                      <a:moveTo>
                        <a:pt x="0" y="0"/>
                      </a:moveTo>
                      <a:lnTo>
                        <a:pt x="11" y="6"/>
                      </a:lnTo>
                      <a:lnTo>
                        <a:pt x="27" y="6"/>
                      </a:lnTo>
                      <a:lnTo>
                        <a:pt x="26" y="2"/>
                      </a:lnTo>
                      <a:lnTo>
                        <a:pt x="31" y="1"/>
                      </a:lnTo>
                      <a:lnTo>
                        <a:pt x="0" y="0"/>
                      </a:lnTo>
                      <a:close/>
                    </a:path>
                  </a:pathLst>
                </a:custGeom>
                <a:grpFill/>
                <a:ln w="1588">
                  <a:solidFill>
                    <a:srgbClr val="000000"/>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180" name="Freeform 410">
                  <a:extLst>
                    <a:ext uri="{FF2B5EF4-FFF2-40B4-BE49-F238E27FC236}">
                      <a16:creationId xmlns:a16="http://schemas.microsoft.com/office/drawing/2014/main" id="{1AEE31A1-A0CF-470E-9574-FD098952C710}"/>
                    </a:ext>
                  </a:extLst>
                </p:cNvPr>
                <p:cNvSpPr>
                  <a:spLocks/>
                </p:cNvSpPr>
                <p:nvPr/>
              </p:nvSpPr>
              <p:spPr bwMode="auto">
                <a:xfrm>
                  <a:off x="2972" y="2775"/>
                  <a:ext cx="31" cy="52"/>
                </a:xfrm>
                <a:custGeom>
                  <a:avLst/>
                  <a:gdLst>
                    <a:gd name="T0" fmla="*/ 46 w 80"/>
                    <a:gd name="T1" fmla="*/ 38 h 116"/>
                    <a:gd name="T2" fmla="*/ 55 w 80"/>
                    <a:gd name="T3" fmla="*/ 23 h 116"/>
                    <a:gd name="T4" fmla="*/ 55 w 80"/>
                    <a:gd name="T5" fmla="*/ 0 h 116"/>
                    <a:gd name="T6" fmla="*/ 50 w 80"/>
                    <a:gd name="T7" fmla="*/ 0 h 116"/>
                    <a:gd name="T8" fmla="*/ 45 w 80"/>
                    <a:gd name="T9" fmla="*/ 7 h 116"/>
                    <a:gd name="T10" fmla="*/ 50 w 80"/>
                    <a:gd name="T11" fmla="*/ 24 h 116"/>
                    <a:gd name="T12" fmla="*/ 38 w 80"/>
                    <a:gd name="T13" fmla="*/ 44 h 116"/>
                    <a:gd name="T14" fmla="*/ 26 w 80"/>
                    <a:gd name="T15" fmla="*/ 38 h 116"/>
                    <a:gd name="T16" fmla="*/ 18 w 80"/>
                    <a:gd name="T17" fmla="*/ 48 h 116"/>
                    <a:gd name="T18" fmla="*/ 26 w 80"/>
                    <a:gd name="T19" fmla="*/ 60 h 116"/>
                    <a:gd name="T20" fmla="*/ 0 w 80"/>
                    <a:gd name="T21" fmla="*/ 64 h 116"/>
                    <a:gd name="T22" fmla="*/ 18 w 80"/>
                    <a:gd name="T23" fmla="*/ 86 h 116"/>
                    <a:gd name="T24" fmla="*/ 19 w 80"/>
                    <a:gd name="T25" fmla="*/ 116 h 116"/>
                    <a:gd name="T26" fmla="*/ 37 w 80"/>
                    <a:gd name="T27" fmla="*/ 82 h 116"/>
                    <a:gd name="T28" fmla="*/ 61 w 80"/>
                    <a:gd name="T29" fmla="*/ 72 h 116"/>
                    <a:gd name="T30" fmla="*/ 80 w 80"/>
                    <a:gd name="T31" fmla="*/ 56 h 116"/>
                    <a:gd name="T32" fmla="*/ 76 w 80"/>
                    <a:gd name="T33" fmla="*/ 52 h 116"/>
                    <a:gd name="T34" fmla="*/ 46 w 80"/>
                    <a:gd name="T35" fmla="*/ 63 h 116"/>
                    <a:gd name="T36" fmla="*/ 45 w 80"/>
                    <a:gd name="T37" fmla="*/ 59 h 116"/>
                    <a:gd name="T38" fmla="*/ 46 w 80"/>
                    <a:gd name="T39" fmla="*/ 3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0" h="116">
                      <a:moveTo>
                        <a:pt x="46" y="38"/>
                      </a:moveTo>
                      <a:lnTo>
                        <a:pt x="55" y="23"/>
                      </a:lnTo>
                      <a:lnTo>
                        <a:pt x="55" y="0"/>
                      </a:lnTo>
                      <a:lnTo>
                        <a:pt x="50" y="0"/>
                      </a:lnTo>
                      <a:lnTo>
                        <a:pt x="45" y="7"/>
                      </a:lnTo>
                      <a:lnTo>
                        <a:pt x="50" y="24"/>
                      </a:lnTo>
                      <a:lnTo>
                        <a:pt x="38" y="44"/>
                      </a:lnTo>
                      <a:lnTo>
                        <a:pt x="26" y="38"/>
                      </a:lnTo>
                      <a:lnTo>
                        <a:pt x="18" y="48"/>
                      </a:lnTo>
                      <a:lnTo>
                        <a:pt x="26" y="60"/>
                      </a:lnTo>
                      <a:lnTo>
                        <a:pt x="0" y="64"/>
                      </a:lnTo>
                      <a:lnTo>
                        <a:pt x="18" y="86"/>
                      </a:lnTo>
                      <a:lnTo>
                        <a:pt x="19" y="116"/>
                      </a:lnTo>
                      <a:lnTo>
                        <a:pt x="37" y="82"/>
                      </a:lnTo>
                      <a:lnTo>
                        <a:pt x="61" y="72"/>
                      </a:lnTo>
                      <a:lnTo>
                        <a:pt x="80" y="56"/>
                      </a:lnTo>
                      <a:lnTo>
                        <a:pt x="76" y="52"/>
                      </a:lnTo>
                      <a:lnTo>
                        <a:pt x="46" y="63"/>
                      </a:lnTo>
                      <a:lnTo>
                        <a:pt x="45" y="59"/>
                      </a:lnTo>
                      <a:lnTo>
                        <a:pt x="46" y="38"/>
                      </a:lnTo>
                      <a:close/>
                    </a:path>
                  </a:pathLst>
                </a:custGeom>
                <a:grpFill/>
                <a:ln w="1588">
                  <a:solidFill>
                    <a:srgbClr val="000000"/>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181" name="Freeform 411">
                  <a:extLst>
                    <a:ext uri="{FF2B5EF4-FFF2-40B4-BE49-F238E27FC236}">
                      <a16:creationId xmlns:a16="http://schemas.microsoft.com/office/drawing/2014/main" id="{7D259EE7-D6AB-4368-925E-0F2C01EEEE60}"/>
                    </a:ext>
                  </a:extLst>
                </p:cNvPr>
                <p:cNvSpPr>
                  <a:spLocks/>
                </p:cNvSpPr>
                <p:nvPr/>
              </p:nvSpPr>
              <p:spPr bwMode="auto">
                <a:xfrm>
                  <a:off x="2956" y="2816"/>
                  <a:ext cx="10" cy="11"/>
                </a:xfrm>
                <a:custGeom>
                  <a:avLst/>
                  <a:gdLst>
                    <a:gd name="T0" fmla="*/ 0 w 25"/>
                    <a:gd name="T1" fmla="*/ 0 h 24"/>
                    <a:gd name="T2" fmla="*/ 11 w 25"/>
                    <a:gd name="T3" fmla="*/ 21 h 24"/>
                    <a:gd name="T4" fmla="*/ 17 w 25"/>
                    <a:gd name="T5" fmla="*/ 24 h 24"/>
                    <a:gd name="T6" fmla="*/ 23 w 25"/>
                    <a:gd name="T7" fmla="*/ 15 h 24"/>
                    <a:gd name="T8" fmla="*/ 25 w 25"/>
                    <a:gd name="T9" fmla="*/ 0 h 24"/>
                    <a:gd name="T10" fmla="*/ 12 w 25"/>
                    <a:gd name="T11" fmla="*/ 4 h 24"/>
                    <a:gd name="T12" fmla="*/ 0 w 25"/>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25" h="24">
                      <a:moveTo>
                        <a:pt x="0" y="0"/>
                      </a:moveTo>
                      <a:lnTo>
                        <a:pt x="11" y="21"/>
                      </a:lnTo>
                      <a:lnTo>
                        <a:pt x="17" y="24"/>
                      </a:lnTo>
                      <a:lnTo>
                        <a:pt x="23" y="15"/>
                      </a:lnTo>
                      <a:lnTo>
                        <a:pt x="25" y="0"/>
                      </a:lnTo>
                      <a:lnTo>
                        <a:pt x="12" y="4"/>
                      </a:lnTo>
                      <a:lnTo>
                        <a:pt x="0" y="0"/>
                      </a:lnTo>
                      <a:close/>
                    </a:path>
                  </a:pathLst>
                </a:custGeom>
                <a:grpFill/>
                <a:ln w="1588">
                  <a:solidFill>
                    <a:srgbClr val="000000"/>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182" name="Freeform 412">
                  <a:extLst>
                    <a:ext uri="{FF2B5EF4-FFF2-40B4-BE49-F238E27FC236}">
                      <a16:creationId xmlns:a16="http://schemas.microsoft.com/office/drawing/2014/main" id="{07A9DD07-60ED-4CE8-B66A-8581209090F8}"/>
                    </a:ext>
                  </a:extLst>
                </p:cNvPr>
                <p:cNvSpPr>
                  <a:spLocks/>
                </p:cNvSpPr>
                <p:nvPr/>
              </p:nvSpPr>
              <p:spPr bwMode="auto">
                <a:xfrm>
                  <a:off x="2908" y="2826"/>
                  <a:ext cx="42" cy="35"/>
                </a:xfrm>
                <a:custGeom>
                  <a:avLst/>
                  <a:gdLst>
                    <a:gd name="T0" fmla="*/ 31 w 111"/>
                    <a:gd name="T1" fmla="*/ 0 h 78"/>
                    <a:gd name="T2" fmla="*/ 45 w 111"/>
                    <a:gd name="T3" fmla="*/ 15 h 78"/>
                    <a:gd name="T4" fmla="*/ 84 w 111"/>
                    <a:gd name="T5" fmla="*/ 0 h 78"/>
                    <a:gd name="T6" fmla="*/ 90 w 111"/>
                    <a:gd name="T7" fmla="*/ 21 h 78"/>
                    <a:gd name="T8" fmla="*/ 99 w 111"/>
                    <a:gd name="T9" fmla="*/ 22 h 78"/>
                    <a:gd name="T10" fmla="*/ 92 w 111"/>
                    <a:gd name="T11" fmla="*/ 32 h 78"/>
                    <a:gd name="T12" fmla="*/ 111 w 111"/>
                    <a:gd name="T13" fmla="*/ 56 h 78"/>
                    <a:gd name="T14" fmla="*/ 107 w 111"/>
                    <a:gd name="T15" fmla="*/ 60 h 78"/>
                    <a:gd name="T16" fmla="*/ 72 w 111"/>
                    <a:gd name="T17" fmla="*/ 51 h 78"/>
                    <a:gd name="T18" fmla="*/ 64 w 111"/>
                    <a:gd name="T19" fmla="*/ 55 h 78"/>
                    <a:gd name="T20" fmla="*/ 72 w 111"/>
                    <a:gd name="T21" fmla="*/ 74 h 78"/>
                    <a:gd name="T22" fmla="*/ 68 w 111"/>
                    <a:gd name="T23" fmla="*/ 76 h 78"/>
                    <a:gd name="T24" fmla="*/ 57 w 111"/>
                    <a:gd name="T25" fmla="*/ 78 h 78"/>
                    <a:gd name="T26" fmla="*/ 46 w 111"/>
                    <a:gd name="T27" fmla="*/ 66 h 78"/>
                    <a:gd name="T28" fmla="*/ 16 w 111"/>
                    <a:gd name="T29" fmla="*/ 63 h 78"/>
                    <a:gd name="T30" fmla="*/ 2 w 111"/>
                    <a:gd name="T31" fmla="*/ 69 h 78"/>
                    <a:gd name="T32" fmla="*/ 0 w 111"/>
                    <a:gd name="T33" fmla="*/ 56 h 78"/>
                    <a:gd name="T34" fmla="*/ 16 w 111"/>
                    <a:gd name="T35" fmla="*/ 37 h 78"/>
                    <a:gd name="T36" fmla="*/ 0 w 111"/>
                    <a:gd name="T37" fmla="*/ 51 h 78"/>
                    <a:gd name="T38" fmla="*/ 23 w 111"/>
                    <a:gd name="T39" fmla="*/ 42 h 78"/>
                    <a:gd name="T40" fmla="*/ 20 w 111"/>
                    <a:gd name="T41" fmla="*/ 7 h 78"/>
                    <a:gd name="T42" fmla="*/ 31 w 111"/>
                    <a:gd name="T43"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1" h="78">
                      <a:moveTo>
                        <a:pt x="31" y="0"/>
                      </a:moveTo>
                      <a:lnTo>
                        <a:pt x="45" y="15"/>
                      </a:lnTo>
                      <a:lnTo>
                        <a:pt x="84" y="0"/>
                      </a:lnTo>
                      <a:lnTo>
                        <a:pt x="90" y="21"/>
                      </a:lnTo>
                      <a:lnTo>
                        <a:pt x="99" y="22"/>
                      </a:lnTo>
                      <a:lnTo>
                        <a:pt x="92" y="32"/>
                      </a:lnTo>
                      <a:lnTo>
                        <a:pt x="111" y="56"/>
                      </a:lnTo>
                      <a:lnTo>
                        <a:pt x="107" y="60"/>
                      </a:lnTo>
                      <a:lnTo>
                        <a:pt x="72" y="51"/>
                      </a:lnTo>
                      <a:lnTo>
                        <a:pt x="64" y="55"/>
                      </a:lnTo>
                      <a:lnTo>
                        <a:pt x="72" y="74"/>
                      </a:lnTo>
                      <a:lnTo>
                        <a:pt x="68" y="76"/>
                      </a:lnTo>
                      <a:lnTo>
                        <a:pt x="57" y="78"/>
                      </a:lnTo>
                      <a:lnTo>
                        <a:pt x="46" y="66"/>
                      </a:lnTo>
                      <a:lnTo>
                        <a:pt x="16" y="63"/>
                      </a:lnTo>
                      <a:lnTo>
                        <a:pt x="2" y="69"/>
                      </a:lnTo>
                      <a:lnTo>
                        <a:pt x="0" y="56"/>
                      </a:lnTo>
                      <a:lnTo>
                        <a:pt x="16" y="37"/>
                      </a:lnTo>
                      <a:lnTo>
                        <a:pt x="0" y="51"/>
                      </a:lnTo>
                      <a:lnTo>
                        <a:pt x="23" y="42"/>
                      </a:lnTo>
                      <a:lnTo>
                        <a:pt x="20" y="7"/>
                      </a:lnTo>
                      <a:lnTo>
                        <a:pt x="31" y="0"/>
                      </a:lnTo>
                      <a:close/>
                    </a:path>
                  </a:pathLst>
                </a:custGeom>
                <a:grpFill/>
                <a:ln w="1588">
                  <a:solidFill>
                    <a:srgbClr val="000000"/>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183" name="Freeform 413">
                  <a:extLst>
                    <a:ext uri="{FF2B5EF4-FFF2-40B4-BE49-F238E27FC236}">
                      <a16:creationId xmlns:a16="http://schemas.microsoft.com/office/drawing/2014/main" id="{AF85640C-55DE-46BF-B62C-A4C2083DA6D8}"/>
                    </a:ext>
                  </a:extLst>
                </p:cNvPr>
                <p:cNvSpPr>
                  <a:spLocks/>
                </p:cNvSpPr>
                <p:nvPr/>
              </p:nvSpPr>
              <p:spPr bwMode="auto">
                <a:xfrm>
                  <a:off x="3167" y="2796"/>
                  <a:ext cx="157" cy="170"/>
                </a:xfrm>
                <a:custGeom>
                  <a:avLst/>
                  <a:gdLst>
                    <a:gd name="T0" fmla="*/ 341 w 415"/>
                    <a:gd name="T1" fmla="*/ 178 h 384"/>
                    <a:gd name="T2" fmla="*/ 369 w 415"/>
                    <a:gd name="T3" fmla="*/ 164 h 384"/>
                    <a:gd name="T4" fmla="*/ 415 w 415"/>
                    <a:gd name="T5" fmla="*/ 137 h 384"/>
                    <a:gd name="T6" fmla="*/ 384 w 415"/>
                    <a:gd name="T7" fmla="*/ 75 h 384"/>
                    <a:gd name="T8" fmla="*/ 303 w 415"/>
                    <a:gd name="T9" fmla="*/ 0 h 384"/>
                    <a:gd name="T10" fmla="*/ 287 w 415"/>
                    <a:gd name="T11" fmla="*/ 32 h 384"/>
                    <a:gd name="T12" fmla="*/ 280 w 415"/>
                    <a:gd name="T13" fmla="*/ 57 h 384"/>
                    <a:gd name="T14" fmla="*/ 224 w 415"/>
                    <a:gd name="T15" fmla="*/ 28 h 384"/>
                    <a:gd name="T16" fmla="*/ 148 w 415"/>
                    <a:gd name="T17" fmla="*/ 16 h 384"/>
                    <a:gd name="T18" fmla="*/ 116 w 415"/>
                    <a:gd name="T19" fmla="*/ 13 h 384"/>
                    <a:gd name="T20" fmla="*/ 87 w 415"/>
                    <a:gd name="T21" fmla="*/ 46 h 384"/>
                    <a:gd name="T22" fmla="*/ 59 w 415"/>
                    <a:gd name="T23" fmla="*/ 68 h 384"/>
                    <a:gd name="T24" fmla="*/ 105 w 415"/>
                    <a:gd name="T25" fmla="*/ 104 h 384"/>
                    <a:gd name="T26" fmla="*/ 116 w 415"/>
                    <a:gd name="T27" fmla="*/ 142 h 384"/>
                    <a:gd name="T28" fmla="*/ 87 w 415"/>
                    <a:gd name="T29" fmla="*/ 174 h 384"/>
                    <a:gd name="T30" fmla="*/ 29 w 415"/>
                    <a:gd name="T31" fmla="*/ 191 h 384"/>
                    <a:gd name="T32" fmla="*/ 47 w 415"/>
                    <a:gd name="T33" fmla="*/ 208 h 384"/>
                    <a:gd name="T34" fmla="*/ 141 w 415"/>
                    <a:gd name="T35" fmla="*/ 188 h 384"/>
                    <a:gd name="T36" fmla="*/ 97 w 415"/>
                    <a:gd name="T37" fmla="*/ 231 h 384"/>
                    <a:gd name="T38" fmla="*/ 90 w 415"/>
                    <a:gd name="T39" fmla="*/ 252 h 384"/>
                    <a:gd name="T40" fmla="*/ 47 w 415"/>
                    <a:gd name="T41" fmla="*/ 292 h 384"/>
                    <a:gd name="T42" fmla="*/ 31 w 415"/>
                    <a:gd name="T43" fmla="*/ 316 h 384"/>
                    <a:gd name="T44" fmla="*/ 0 w 415"/>
                    <a:gd name="T45" fmla="*/ 346 h 384"/>
                    <a:gd name="T46" fmla="*/ 29 w 415"/>
                    <a:gd name="T47" fmla="*/ 366 h 384"/>
                    <a:gd name="T48" fmla="*/ 94 w 415"/>
                    <a:gd name="T49" fmla="*/ 341 h 384"/>
                    <a:gd name="T50" fmla="*/ 136 w 415"/>
                    <a:gd name="T51" fmla="*/ 378 h 384"/>
                    <a:gd name="T52" fmla="*/ 188 w 415"/>
                    <a:gd name="T53" fmla="*/ 384 h 384"/>
                    <a:gd name="T54" fmla="*/ 232 w 415"/>
                    <a:gd name="T55" fmla="*/ 375 h 384"/>
                    <a:gd name="T56" fmla="*/ 254 w 415"/>
                    <a:gd name="T57" fmla="*/ 359 h 384"/>
                    <a:gd name="T58" fmla="*/ 288 w 415"/>
                    <a:gd name="T59" fmla="*/ 346 h 384"/>
                    <a:gd name="T60" fmla="*/ 283 w 415"/>
                    <a:gd name="T61" fmla="*/ 324 h 384"/>
                    <a:gd name="T62" fmla="*/ 303 w 415"/>
                    <a:gd name="T63" fmla="*/ 304 h 384"/>
                    <a:gd name="T64" fmla="*/ 267 w 415"/>
                    <a:gd name="T65" fmla="*/ 242 h 384"/>
                    <a:gd name="T66" fmla="*/ 288 w 415"/>
                    <a:gd name="T67" fmla="*/ 214 h 384"/>
                    <a:gd name="T68" fmla="*/ 322 w 415"/>
                    <a:gd name="T69" fmla="*/ 191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5" h="384">
                      <a:moveTo>
                        <a:pt x="322" y="191"/>
                      </a:moveTo>
                      <a:lnTo>
                        <a:pt x="341" y="178"/>
                      </a:lnTo>
                      <a:lnTo>
                        <a:pt x="346" y="171"/>
                      </a:lnTo>
                      <a:lnTo>
                        <a:pt x="369" y="164"/>
                      </a:lnTo>
                      <a:lnTo>
                        <a:pt x="384" y="137"/>
                      </a:lnTo>
                      <a:lnTo>
                        <a:pt x="415" y="137"/>
                      </a:lnTo>
                      <a:lnTo>
                        <a:pt x="377" y="110"/>
                      </a:lnTo>
                      <a:lnTo>
                        <a:pt x="384" y="75"/>
                      </a:lnTo>
                      <a:lnTo>
                        <a:pt x="332" y="5"/>
                      </a:lnTo>
                      <a:lnTo>
                        <a:pt x="303" y="0"/>
                      </a:lnTo>
                      <a:lnTo>
                        <a:pt x="279" y="9"/>
                      </a:lnTo>
                      <a:lnTo>
                        <a:pt x="287" y="32"/>
                      </a:lnTo>
                      <a:lnTo>
                        <a:pt x="287" y="50"/>
                      </a:lnTo>
                      <a:lnTo>
                        <a:pt x="280" y="57"/>
                      </a:lnTo>
                      <a:lnTo>
                        <a:pt x="244" y="44"/>
                      </a:lnTo>
                      <a:lnTo>
                        <a:pt x="224" y="28"/>
                      </a:lnTo>
                      <a:lnTo>
                        <a:pt x="164" y="0"/>
                      </a:lnTo>
                      <a:lnTo>
                        <a:pt x="148" y="16"/>
                      </a:lnTo>
                      <a:lnTo>
                        <a:pt x="119" y="12"/>
                      </a:lnTo>
                      <a:lnTo>
                        <a:pt x="116" y="13"/>
                      </a:lnTo>
                      <a:lnTo>
                        <a:pt x="112" y="24"/>
                      </a:lnTo>
                      <a:lnTo>
                        <a:pt x="87" y="46"/>
                      </a:lnTo>
                      <a:lnTo>
                        <a:pt x="59" y="49"/>
                      </a:lnTo>
                      <a:lnTo>
                        <a:pt x="59" y="68"/>
                      </a:lnTo>
                      <a:lnTo>
                        <a:pt x="89" y="97"/>
                      </a:lnTo>
                      <a:lnTo>
                        <a:pt x="105" y="104"/>
                      </a:lnTo>
                      <a:lnTo>
                        <a:pt x="121" y="124"/>
                      </a:lnTo>
                      <a:lnTo>
                        <a:pt x="116" y="142"/>
                      </a:lnTo>
                      <a:lnTo>
                        <a:pt x="118" y="156"/>
                      </a:lnTo>
                      <a:lnTo>
                        <a:pt x="87" y="174"/>
                      </a:lnTo>
                      <a:lnTo>
                        <a:pt x="36" y="186"/>
                      </a:lnTo>
                      <a:lnTo>
                        <a:pt x="29" y="191"/>
                      </a:lnTo>
                      <a:lnTo>
                        <a:pt x="32" y="211"/>
                      </a:lnTo>
                      <a:lnTo>
                        <a:pt x="47" y="208"/>
                      </a:lnTo>
                      <a:lnTo>
                        <a:pt x="54" y="190"/>
                      </a:lnTo>
                      <a:lnTo>
                        <a:pt x="141" y="188"/>
                      </a:lnTo>
                      <a:lnTo>
                        <a:pt x="90" y="222"/>
                      </a:lnTo>
                      <a:lnTo>
                        <a:pt x="97" y="231"/>
                      </a:lnTo>
                      <a:lnTo>
                        <a:pt x="90" y="236"/>
                      </a:lnTo>
                      <a:lnTo>
                        <a:pt x="90" y="252"/>
                      </a:lnTo>
                      <a:lnTo>
                        <a:pt x="59" y="271"/>
                      </a:lnTo>
                      <a:lnTo>
                        <a:pt x="47" y="292"/>
                      </a:lnTo>
                      <a:lnTo>
                        <a:pt x="48" y="301"/>
                      </a:lnTo>
                      <a:lnTo>
                        <a:pt x="31" y="316"/>
                      </a:lnTo>
                      <a:lnTo>
                        <a:pt x="3" y="325"/>
                      </a:lnTo>
                      <a:lnTo>
                        <a:pt x="0" y="346"/>
                      </a:lnTo>
                      <a:lnTo>
                        <a:pt x="12" y="362"/>
                      </a:lnTo>
                      <a:lnTo>
                        <a:pt x="29" y="366"/>
                      </a:lnTo>
                      <a:lnTo>
                        <a:pt x="76" y="354"/>
                      </a:lnTo>
                      <a:lnTo>
                        <a:pt x="94" y="341"/>
                      </a:lnTo>
                      <a:lnTo>
                        <a:pt x="103" y="360"/>
                      </a:lnTo>
                      <a:lnTo>
                        <a:pt x="136" y="378"/>
                      </a:lnTo>
                      <a:lnTo>
                        <a:pt x="158" y="375"/>
                      </a:lnTo>
                      <a:lnTo>
                        <a:pt x="188" y="384"/>
                      </a:lnTo>
                      <a:lnTo>
                        <a:pt x="205" y="372"/>
                      </a:lnTo>
                      <a:lnTo>
                        <a:pt x="232" y="375"/>
                      </a:lnTo>
                      <a:lnTo>
                        <a:pt x="244" y="373"/>
                      </a:lnTo>
                      <a:lnTo>
                        <a:pt x="254" y="359"/>
                      </a:lnTo>
                      <a:lnTo>
                        <a:pt x="289" y="368"/>
                      </a:lnTo>
                      <a:lnTo>
                        <a:pt x="288" y="346"/>
                      </a:lnTo>
                      <a:lnTo>
                        <a:pt x="275" y="331"/>
                      </a:lnTo>
                      <a:lnTo>
                        <a:pt x="283" y="324"/>
                      </a:lnTo>
                      <a:lnTo>
                        <a:pt x="288" y="324"/>
                      </a:lnTo>
                      <a:lnTo>
                        <a:pt x="303" y="304"/>
                      </a:lnTo>
                      <a:lnTo>
                        <a:pt x="262" y="264"/>
                      </a:lnTo>
                      <a:lnTo>
                        <a:pt x="267" y="242"/>
                      </a:lnTo>
                      <a:lnTo>
                        <a:pt x="285" y="216"/>
                      </a:lnTo>
                      <a:lnTo>
                        <a:pt x="288" y="214"/>
                      </a:lnTo>
                      <a:lnTo>
                        <a:pt x="303" y="220"/>
                      </a:lnTo>
                      <a:lnTo>
                        <a:pt x="322" y="191"/>
                      </a:lnTo>
                      <a:close/>
                    </a:path>
                  </a:pathLst>
                </a:custGeom>
                <a:grpFill/>
                <a:ln w="1588">
                  <a:solidFill>
                    <a:srgbClr val="000000"/>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184" name="Freeform 414">
                  <a:extLst>
                    <a:ext uri="{FF2B5EF4-FFF2-40B4-BE49-F238E27FC236}">
                      <a16:creationId xmlns:a16="http://schemas.microsoft.com/office/drawing/2014/main" id="{23C2C838-56CC-4CC9-A874-96CE14BE339A}"/>
                    </a:ext>
                  </a:extLst>
                </p:cNvPr>
                <p:cNvSpPr>
                  <a:spLocks/>
                </p:cNvSpPr>
                <p:nvPr/>
              </p:nvSpPr>
              <p:spPr bwMode="auto">
                <a:xfrm>
                  <a:off x="3110" y="2885"/>
                  <a:ext cx="39" cy="58"/>
                </a:xfrm>
                <a:custGeom>
                  <a:avLst/>
                  <a:gdLst>
                    <a:gd name="T0" fmla="*/ 24 w 104"/>
                    <a:gd name="T1" fmla="*/ 131 h 131"/>
                    <a:gd name="T2" fmla="*/ 23 w 104"/>
                    <a:gd name="T3" fmla="*/ 121 h 131"/>
                    <a:gd name="T4" fmla="*/ 39 w 104"/>
                    <a:gd name="T5" fmla="*/ 121 h 131"/>
                    <a:gd name="T6" fmla="*/ 43 w 104"/>
                    <a:gd name="T7" fmla="*/ 103 h 131"/>
                    <a:gd name="T8" fmla="*/ 69 w 104"/>
                    <a:gd name="T9" fmla="*/ 94 h 131"/>
                    <a:gd name="T10" fmla="*/ 74 w 104"/>
                    <a:gd name="T11" fmla="*/ 84 h 131"/>
                    <a:gd name="T12" fmla="*/ 90 w 104"/>
                    <a:gd name="T13" fmla="*/ 80 h 131"/>
                    <a:gd name="T14" fmla="*/ 100 w 104"/>
                    <a:gd name="T15" fmla="*/ 65 h 131"/>
                    <a:gd name="T16" fmla="*/ 91 w 104"/>
                    <a:gd name="T17" fmla="*/ 56 h 131"/>
                    <a:gd name="T18" fmla="*/ 104 w 104"/>
                    <a:gd name="T19" fmla="*/ 30 h 131"/>
                    <a:gd name="T20" fmla="*/ 94 w 104"/>
                    <a:gd name="T21" fmla="*/ 5 h 131"/>
                    <a:gd name="T22" fmla="*/ 43 w 104"/>
                    <a:gd name="T23" fmla="*/ 11 h 131"/>
                    <a:gd name="T24" fmla="*/ 35 w 104"/>
                    <a:gd name="T25" fmla="*/ 0 h 131"/>
                    <a:gd name="T26" fmla="*/ 39 w 104"/>
                    <a:gd name="T27" fmla="*/ 19 h 131"/>
                    <a:gd name="T28" fmla="*/ 5 w 104"/>
                    <a:gd name="T29" fmla="*/ 55 h 131"/>
                    <a:gd name="T30" fmla="*/ 4 w 104"/>
                    <a:gd name="T31" fmla="*/ 66 h 131"/>
                    <a:gd name="T32" fmla="*/ 8 w 104"/>
                    <a:gd name="T33" fmla="*/ 83 h 131"/>
                    <a:gd name="T34" fmla="*/ 39 w 104"/>
                    <a:gd name="T35" fmla="*/ 91 h 131"/>
                    <a:gd name="T36" fmla="*/ 10 w 104"/>
                    <a:gd name="T37" fmla="*/ 87 h 131"/>
                    <a:gd name="T38" fmla="*/ 0 w 104"/>
                    <a:gd name="T39" fmla="*/ 103 h 131"/>
                    <a:gd name="T40" fmla="*/ 4 w 104"/>
                    <a:gd name="T41" fmla="*/ 106 h 131"/>
                    <a:gd name="T42" fmla="*/ 4 w 104"/>
                    <a:gd name="T43" fmla="*/ 121 h 131"/>
                    <a:gd name="T44" fmla="*/ 12 w 104"/>
                    <a:gd name="T45" fmla="*/ 131 h 131"/>
                    <a:gd name="T46" fmla="*/ 24 w 104"/>
                    <a:gd name="T47" fmla="*/ 13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4" h="131">
                      <a:moveTo>
                        <a:pt x="24" y="131"/>
                      </a:moveTo>
                      <a:lnTo>
                        <a:pt x="23" y="121"/>
                      </a:lnTo>
                      <a:lnTo>
                        <a:pt x="39" y="121"/>
                      </a:lnTo>
                      <a:lnTo>
                        <a:pt x="43" y="103"/>
                      </a:lnTo>
                      <a:lnTo>
                        <a:pt x="69" y="94"/>
                      </a:lnTo>
                      <a:lnTo>
                        <a:pt x="74" y="84"/>
                      </a:lnTo>
                      <a:lnTo>
                        <a:pt x="90" y="80"/>
                      </a:lnTo>
                      <a:lnTo>
                        <a:pt x="100" y="65"/>
                      </a:lnTo>
                      <a:lnTo>
                        <a:pt x="91" y="56"/>
                      </a:lnTo>
                      <a:lnTo>
                        <a:pt x="104" y="30"/>
                      </a:lnTo>
                      <a:lnTo>
                        <a:pt x="94" y="5"/>
                      </a:lnTo>
                      <a:lnTo>
                        <a:pt x="43" y="11"/>
                      </a:lnTo>
                      <a:lnTo>
                        <a:pt x="35" y="0"/>
                      </a:lnTo>
                      <a:lnTo>
                        <a:pt x="39" y="19"/>
                      </a:lnTo>
                      <a:lnTo>
                        <a:pt x="5" y="55"/>
                      </a:lnTo>
                      <a:lnTo>
                        <a:pt x="4" y="66"/>
                      </a:lnTo>
                      <a:lnTo>
                        <a:pt x="8" y="83"/>
                      </a:lnTo>
                      <a:lnTo>
                        <a:pt x="39" y="91"/>
                      </a:lnTo>
                      <a:lnTo>
                        <a:pt x="10" y="87"/>
                      </a:lnTo>
                      <a:lnTo>
                        <a:pt x="0" y="103"/>
                      </a:lnTo>
                      <a:lnTo>
                        <a:pt x="4" y="106"/>
                      </a:lnTo>
                      <a:lnTo>
                        <a:pt x="4" y="121"/>
                      </a:lnTo>
                      <a:lnTo>
                        <a:pt x="12" y="131"/>
                      </a:lnTo>
                      <a:lnTo>
                        <a:pt x="24" y="131"/>
                      </a:lnTo>
                      <a:close/>
                    </a:path>
                  </a:pathLst>
                </a:custGeom>
                <a:grpFill/>
                <a:ln w="1588">
                  <a:solidFill>
                    <a:srgbClr val="000000"/>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185" name="Freeform 415">
                  <a:extLst>
                    <a:ext uri="{FF2B5EF4-FFF2-40B4-BE49-F238E27FC236}">
                      <a16:creationId xmlns:a16="http://schemas.microsoft.com/office/drawing/2014/main" id="{A2316EA1-9505-4F69-899A-A05EAB824315}"/>
                    </a:ext>
                  </a:extLst>
                </p:cNvPr>
                <p:cNvSpPr>
                  <a:spLocks/>
                </p:cNvSpPr>
                <p:nvPr/>
              </p:nvSpPr>
              <p:spPr bwMode="auto">
                <a:xfrm>
                  <a:off x="3151" y="2892"/>
                  <a:ext cx="39" cy="24"/>
                </a:xfrm>
                <a:custGeom>
                  <a:avLst/>
                  <a:gdLst>
                    <a:gd name="T0" fmla="*/ 0 w 102"/>
                    <a:gd name="T1" fmla="*/ 23 h 53"/>
                    <a:gd name="T2" fmla="*/ 5 w 102"/>
                    <a:gd name="T3" fmla="*/ 45 h 53"/>
                    <a:gd name="T4" fmla="*/ 15 w 102"/>
                    <a:gd name="T5" fmla="*/ 38 h 53"/>
                    <a:gd name="T6" fmla="*/ 46 w 102"/>
                    <a:gd name="T7" fmla="*/ 53 h 53"/>
                    <a:gd name="T8" fmla="*/ 60 w 102"/>
                    <a:gd name="T9" fmla="*/ 48 h 53"/>
                    <a:gd name="T10" fmla="*/ 68 w 102"/>
                    <a:gd name="T11" fmla="*/ 45 h 53"/>
                    <a:gd name="T12" fmla="*/ 80 w 102"/>
                    <a:gd name="T13" fmla="*/ 15 h 53"/>
                    <a:gd name="T14" fmla="*/ 102 w 102"/>
                    <a:gd name="T15" fmla="*/ 1 h 53"/>
                    <a:gd name="T16" fmla="*/ 68 w 102"/>
                    <a:gd name="T17" fmla="*/ 5 h 53"/>
                    <a:gd name="T18" fmla="*/ 52 w 102"/>
                    <a:gd name="T19" fmla="*/ 0 h 53"/>
                    <a:gd name="T20" fmla="*/ 0 w 102"/>
                    <a:gd name="T21" fmla="*/ 2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 h="53">
                      <a:moveTo>
                        <a:pt x="0" y="23"/>
                      </a:moveTo>
                      <a:lnTo>
                        <a:pt x="5" y="45"/>
                      </a:lnTo>
                      <a:lnTo>
                        <a:pt x="15" y="38"/>
                      </a:lnTo>
                      <a:lnTo>
                        <a:pt x="46" y="53"/>
                      </a:lnTo>
                      <a:lnTo>
                        <a:pt x="60" y="48"/>
                      </a:lnTo>
                      <a:lnTo>
                        <a:pt x="68" y="45"/>
                      </a:lnTo>
                      <a:lnTo>
                        <a:pt x="80" y="15"/>
                      </a:lnTo>
                      <a:lnTo>
                        <a:pt x="102" y="1"/>
                      </a:lnTo>
                      <a:lnTo>
                        <a:pt x="68" y="5"/>
                      </a:lnTo>
                      <a:lnTo>
                        <a:pt x="52" y="0"/>
                      </a:lnTo>
                      <a:lnTo>
                        <a:pt x="0" y="23"/>
                      </a:lnTo>
                      <a:close/>
                    </a:path>
                  </a:pathLst>
                </a:custGeom>
                <a:grpFill/>
                <a:ln w="1588">
                  <a:solidFill>
                    <a:srgbClr val="000000"/>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186" name="Freeform 416">
                  <a:extLst>
                    <a:ext uri="{FF2B5EF4-FFF2-40B4-BE49-F238E27FC236}">
                      <a16:creationId xmlns:a16="http://schemas.microsoft.com/office/drawing/2014/main" id="{5403FD0E-F706-4004-A19B-5B1D05AEE784}"/>
                    </a:ext>
                  </a:extLst>
                </p:cNvPr>
                <p:cNvSpPr>
                  <a:spLocks/>
                </p:cNvSpPr>
                <p:nvPr/>
              </p:nvSpPr>
              <p:spPr bwMode="auto">
                <a:xfrm>
                  <a:off x="3116" y="2947"/>
                  <a:ext cx="170" cy="192"/>
                </a:xfrm>
                <a:custGeom>
                  <a:avLst/>
                  <a:gdLst>
                    <a:gd name="T0" fmla="*/ 135 w 449"/>
                    <a:gd name="T1" fmla="*/ 5 h 432"/>
                    <a:gd name="T2" fmla="*/ 164 w 449"/>
                    <a:gd name="T3" fmla="*/ 25 h 432"/>
                    <a:gd name="T4" fmla="*/ 229 w 449"/>
                    <a:gd name="T5" fmla="*/ 0 h 432"/>
                    <a:gd name="T6" fmla="*/ 271 w 449"/>
                    <a:gd name="T7" fmla="*/ 37 h 432"/>
                    <a:gd name="T8" fmla="*/ 283 w 449"/>
                    <a:gd name="T9" fmla="*/ 66 h 432"/>
                    <a:gd name="T10" fmla="*/ 334 w 449"/>
                    <a:gd name="T11" fmla="*/ 103 h 432"/>
                    <a:gd name="T12" fmla="*/ 341 w 449"/>
                    <a:gd name="T13" fmla="*/ 118 h 432"/>
                    <a:gd name="T14" fmla="*/ 326 w 449"/>
                    <a:gd name="T15" fmla="*/ 142 h 432"/>
                    <a:gd name="T16" fmla="*/ 387 w 449"/>
                    <a:gd name="T17" fmla="*/ 215 h 432"/>
                    <a:gd name="T18" fmla="*/ 418 w 449"/>
                    <a:gd name="T19" fmla="*/ 217 h 432"/>
                    <a:gd name="T20" fmla="*/ 449 w 449"/>
                    <a:gd name="T21" fmla="*/ 235 h 432"/>
                    <a:gd name="T22" fmla="*/ 420 w 449"/>
                    <a:gd name="T23" fmla="*/ 284 h 432"/>
                    <a:gd name="T24" fmla="*/ 373 w 449"/>
                    <a:gd name="T25" fmla="*/ 291 h 432"/>
                    <a:gd name="T26" fmla="*/ 397 w 449"/>
                    <a:gd name="T27" fmla="*/ 328 h 432"/>
                    <a:gd name="T28" fmla="*/ 403 w 449"/>
                    <a:gd name="T29" fmla="*/ 340 h 432"/>
                    <a:gd name="T30" fmla="*/ 371 w 449"/>
                    <a:gd name="T31" fmla="*/ 362 h 432"/>
                    <a:gd name="T32" fmla="*/ 334 w 449"/>
                    <a:gd name="T33" fmla="*/ 392 h 432"/>
                    <a:gd name="T34" fmla="*/ 197 w 449"/>
                    <a:gd name="T35" fmla="*/ 432 h 432"/>
                    <a:gd name="T36" fmla="*/ 207 w 449"/>
                    <a:gd name="T37" fmla="*/ 408 h 432"/>
                    <a:gd name="T38" fmla="*/ 272 w 449"/>
                    <a:gd name="T39" fmla="*/ 318 h 432"/>
                    <a:gd name="T40" fmla="*/ 237 w 449"/>
                    <a:gd name="T41" fmla="*/ 263 h 432"/>
                    <a:gd name="T42" fmla="*/ 225 w 449"/>
                    <a:gd name="T43" fmla="*/ 239 h 432"/>
                    <a:gd name="T44" fmla="*/ 222 w 449"/>
                    <a:gd name="T45" fmla="*/ 208 h 432"/>
                    <a:gd name="T46" fmla="*/ 251 w 449"/>
                    <a:gd name="T47" fmla="*/ 213 h 432"/>
                    <a:gd name="T48" fmla="*/ 271 w 449"/>
                    <a:gd name="T49" fmla="*/ 238 h 432"/>
                    <a:gd name="T50" fmla="*/ 246 w 449"/>
                    <a:gd name="T51" fmla="*/ 172 h 432"/>
                    <a:gd name="T52" fmla="*/ 222 w 449"/>
                    <a:gd name="T53" fmla="*/ 180 h 432"/>
                    <a:gd name="T54" fmla="*/ 182 w 449"/>
                    <a:gd name="T55" fmla="*/ 228 h 432"/>
                    <a:gd name="T56" fmla="*/ 183 w 449"/>
                    <a:gd name="T57" fmla="*/ 315 h 432"/>
                    <a:gd name="T58" fmla="*/ 211 w 449"/>
                    <a:gd name="T59" fmla="*/ 334 h 432"/>
                    <a:gd name="T60" fmla="*/ 183 w 449"/>
                    <a:gd name="T61" fmla="*/ 368 h 432"/>
                    <a:gd name="T62" fmla="*/ 150 w 449"/>
                    <a:gd name="T63" fmla="*/ 360 h 432"/>
                    <a:gd name="T64" fmla="*/ 135 w 449"/>
                    <a:gd name="T65" fmla="*/ 338 h 432"/>
                    <a:gd name="T66" fmla="*/ 33 w 449"/>
                    <a:gd name="T67" fmla="*/ 328 h 432"/>
                    <a:gd name="T68" fmla="*/ 25 w 449"/>
                    <a:gd name="T69" fmla="*/ 318 h 432"/>
                    <a:gd name="T70" fmla="*/ 30 w 449"/>
                    <a:gd name="T71" fmla="*/ 304 h 432"/>
                    <a:gd name="T72" fmla="*/ 27 w 449"/>
                    <a:gd name="T73" fmla="*/ 298 h 432"/>
                    <a:gd name="T74" fmla="*/ 23 w 449"/>
                    <a:gd name="T75" fmla="*/ 261 h 432"/>
                    <a:gd name="T76" fmla="*/ 45 w 449"/>
                    <a:gd name="T77" fmla="*/ 282 h 432"/>
                    <a:gd name="T78" fmla="*/ 94 w 449"/>
                    <a:gd name="T79" fmla="*/ 230 h 432"/>
                    <a:gd name="T80" fmla="*/ 94 w 449"/>
                    <a:gd name="T81" fmla="*/ 195 h 432"/>
                    <a:gd name="T82" fmla="*/ 70 w 449"/>
                    <a:gd name="T83" fmla="*/ 160 h 432"/>
                    <a:gd name="T84" fmla="*/ 33 w 449"/>
                    <a:gd name="T85" fmla="*/ 134 h 432"/>
                    <a:gd name="T86" fmla="*/ 63 w 449"/>
                    <a:gd name="T87" fmla="*/ 118 h 432"/>
                    <a:gd name="T88" fmla="*/ 63 w 449"/>
                    <a:gd name="T89" fmla="*/ 86 h 432"/>
                    <a:gd name="T90" fmla="*/ 64 w 449"/>
                    <a:gd name="T91" fmla="*/ 31 h 432"/>
                    <a:gd name="T92" fmla="*/ 53 w 449"/>
                    <a:gd name="T93" fmla="*/ 25 h 432"/>
                    <a:gd name="T94" fmla="*/ 70 w 449"/>
                    <a:gd name="T95" fmla="*/ 17 h 432"/>
                    <a:gd name="T96" fmla="*/ 93 w 449"/>
                    <a:gd name="T97" fmla="*/ 21 h 432"/>
                    <a:gd name="T98" fmla="*/ 125 w 449"/>
                    <a:gd name="T99" fmla="*/ 19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49" h="432">
                      <a:moveTo>
                        <a:pt x="125" y="19"/>
                      </a:moveTo>
                      <a:lnTo>
                        <a:pt x="135" y="5"/>
                      </a:lnTo>
                      <a:lnTo>
                        <a:pt x="147" y="21"/>
                      </a:lnTo>
                      <a:lnTo>
                        <a:pt x="164" y="25"/>
                      </a:lnTo>
                      <a:lnTo>
                        <a:pt x="211" y="13"/>
                      </a:lnTo>
                      <a:lnTo>
                        <a:pt x="229" y="0"/>
                      </a:lnTo>
                      <a:lnTo>
                        <a:pt x="238" y="19"/>
                      </a:lnTo>
                      <a:lnTo>
                        <a:pt x="271" y="37"/>
                      </a:lnTo>
                      <a:lnTo>
                        <a:pt x="266" y="54"/>
                      </a:lnTo>
                      <a:lnTo>
                        <a:pt x="283" y="66"/>
                      </a:lnTo>
                      <a:lnTo>
                        <a:pt x="299" y="94"/>
                      </a:lnTo>
                      <a:lnTo>
                        <a:pt x="334" y="103"/>
                      </a:lnTo>
                      <a:lnTo>
                        <a:pt x="340" y="113"/>
                      </a:lnTo>
                      <a:lnTo>
                        <a:pt x="341" y="118"/>
                      </a:lnTo>
                      <a:lnTo>
                        <a:pt x="326" y="131"/>
                      </a:lnTo>
                      <a:lnTo>
                        <a:pt x="326" y="142"/>
                      </a:lnTo>
                      <a:lnTo>
                        <a:pt x="367" y="166"/>
                      </a:lnTo>
                      <a:lnTo>
                        <a:pt x="387" y="215"/>
                      </a:lnTo>
                      <a:lnTo>
                        <a:pt x="401" y="208"/>
                      </a:lnTo>
                      <a:lnTo>
                        <a:pt x="418" y="217"/>
                      </a:lnTo>
                      <a:lnTo>
                        <a:pt x="435" y="217"/>
                      </a:lnTo>
                      <a:lnTo>
                        <a:pt x="449" y="235"/>
                      </a:lnTo>
                      <a:lnTo>
                        <a:pt x="446" y="253"/>
                      </a:lnTo>
                      <a:lnTo>
                        <a:pt x="420" y="284"/>
                      </a:lnTo>
                      <a:lnTo>
                        <a:pt x="408" y="278"/>
                      </a:lnTo>
                      <a:lnTo>
                        <a:pt x="373" y="291"/>
                      </a:lnTo>
                      <a:lnTo>
                        <a:pt x="361" y="312"/>
                      </a:lnTo>
                      <a:lnTo>
                        <a:pt x="397" y="328"/>
                      </a:lnTo>
                      <a:lnTo>
                        <a:pt x="383" y="345"/>
                      </a:lnTo>
                      <a:lnTo>
                        <a:pt x="403" y="340"/>
                      </a:lnTo>
                      <a:lnTo>
                        <a:pt x="403" y="348"/>
                      </a:lnTo>
                      <a:lnTo>
                        <a:pt x="371" y="362"/>
                      </a:lnTo>
                      <a:lnTo>
                        <a:pt x="356" y="362"/>
                      </a:lnTo>
                      <a:lnTo>
                        <a:pt x="334" y="392"/>
                      </a:lnTo>
                      <a:lnTo>
                        <a:pt x="240" y="412"/>
                      </a:lnTo>
                      <a:lnTo>
                        <a:pt x="197" y="432"/>
                      </a:lnTo>
                      <a:lnTo>
                        <a:pt x="212" y="418"/>
                      </a:lnTo>
                      <a:lnTo>
                        <a:pt x="207" y="408"/>
                      </a:lnTo>
                      <a:lnTo>
                        <a:pt x="251" y="379"/>
                      </a:lnTo>
                      <a:lnTo>
                        <a:pt x="272" y="318"/>
                      </a:lnTo>
                      <a:lnTo>
                        <a:pt x="262" y="290"/>
                      </a:lnTo>
                      <a:lnTo>
                        <a:pt x="237" y="263"/>
                      </a:lnTo>
                      <a:lnTo>
                        <a:pt x="240" y="240"/>
                      </a:lnTo>
                      <a:lnTo>
                        <a:pt x="225" y="239"/>
                      </a:lnTo>
                      <a:lnTo>
                        <a:pt x="203" y="221"/>
                      </a:lnTo>
                      <a:lnTo>
                        <a:pt x="222" y="208"/>
                      </a:lnTo>
                      <a:lnTo>
                        <a:pt x="240" y="206"/>
                      </a:lnTo>
                      <a:lnTo>
                        <a:pt x="251" y="213"/>
                      </a:lnTo>
                      <a:lnTo>
                        <a:pt x="251" y="235"/>
                      </a:lnTo>
                      <a:lnTo>
                        <a:pt x="271" y="238"/>
                      </a:lnTo>
                      <a:lnTo>
                        <a:pt x="299" y="196"/>
                      </a:lnTo>
                      <a:lnTo>
                        <a:pt x="246" y="172"/>
                      </a:lnTo>
                      <a:lnTo>
                        <a:pt x="229" y="174"/>
                      </a:lnTo>
                      <a:lnTo>
                        <a:pt x="222" y="180"/>
                      </a:lnTo>
                      <a:lnTo>
                        <a:pt x="207" y="208"/>
                      </a:lnTo>
                      <a:lnTo>
                        <a:pt x="182" y="228"/>
                      </a:lnTo>
                      <a:lnTo>
                        <a:pt x="166" y="257"/>
                      </a:lnTo>
                      <a:lnTo>
                        <a:pt x="183" y="315"/>
                      </a:lnTo>
                      <a:lnTo>
                        <a:pt x="203" y="334"/>
                      </a:lnTo>
                      <a:lnTo>
                        <a:pt x="211" y="334"/>
                      </a:lnTo>
                      <a:lnTo>
                        <a:pt x="203" y="362"/>
                      </a:lnTo>
                      <a:lnTo>
                        <a:pt x="183" y="368"/>
                      </a:lnTo>
                      <a:lnTo>
                        <a:pt x="182" y="373"/>
                      </a:lnTo>
                      <a:lnTo>
                        <a:pt x="150" y="360"/>
                      </a:lnTo>
                      <a:lnTo>
                        <a:pt x="149" y="348"/>
                      </a:lnTo>
                      <a:lnTo>
                        <a:pt x="135" y="338"/>
                      </a:lnTo>
                      <a:lnTo>
                        <a:pt x="68" y="328"/>
                      </a:lnTo>
                      <a:lnTo>
                        <a:pt x="33" y="328"/>
                      </a:lnTo>
                      <a:lnTo>
                        <a:pt x="33" y="318"/>
                      </a:lnTo>
                      <a:lnTo>
                        <a:pt x="25" y="318"/>
                      </a:lnTo>
                      <a:lnTo>
                        <a:pt x="33" y="312"/>
                      </a:lnTo>
                      <a:lnTo>
                        <a:pt x="30" y="304"/>
                      </a:lnTo>
                      <a:lnTo>
                        <a:pt x="23" y="301"/>
                      </a:lnTo>
                      <a:lnTo>
                        <a:pt x="27" y="298"/>
                      </a:lnTo>
                      <a:lnTo>
                        <a:pt x="0" y="268"/>
                      </a:lnTo>
                      <a:lnTo>
                        <a:pt x="23" y="261"/>
                      </a:lnTo>
                      <a:lnTo>
                        <a:pt x="33" y="279"/>
                      </a:lnTo>
                      <a:lnTo>
                        <a:pt x="45" y="282"/>
                      </a:lnTo>
                      <a:lnTo>
                        <a:pt x="64" y="269"/>
                      </a:lnTo>
                      <a:lnTo>
                        <a:pt x="94" y="230"/>
                      </a:lnTo>
                      <a:lnTo>
                        <a:pt x="97" y="217"/>
                      </a:lnTo>
                      <a:lnTo>
                        <a:pt x="94" y="195"/>
                      </a:lnTo>
                      <a:lnTo>
                        <a:pt x="74" y="169"/>
                      </a:lnTo>
                      <a:lnTo>
                        <a:pt x="70" y="160"/>
                      </a:lnTo>
                      <a:lnTo>
                        <a:pt x="51" y="151"/>
                      </a:lnTo>
                      <a:lnTo>
                        <a:pt x="33" y="134"/>
                      </a:lnTo>
                      <a:lnTo>
                        <a:pt x="52" y="118"/>
                      </a:lnTo>
                      <a:lnTo>
                        <a:pt x="63" y="118"/>
                      </a:lnTo>
                      <a:lnTo>
                        <a:pt x="59" y="114"/>
                      </a:lnTo>
                      <a:lnTo>
                        <a:pt x="63" y="86"/>
                      </a:lnTo>
                      <a:lnTo>
                        <a:pt x="52" y="64"/>
                      </a:lnTo>
                      <a:lnTo>
                        <a:pt x="64" y="31"/>
                      </a:lnTo>
                      <a:lnTo>
                        <a:pt x="58" y="31"/>
                      </a:lnTo>
                      <a:lnTo>
                        <a:pt x="53" y="25"/>
                      </a:lnTo>
                      <a:lnTo>
                        <a:pt x="58" y="19"/>
                      </a:lnTo>
                      <a:lnTo>
                        <a:pt x="70" y="17"/>
                      </a:lnTo>
                      <a:lnTo>
                        <a:pt x="92" y="13"/>
                      </a:lnTo>
                      <a:lnTo>
                        <a:pt x="93" y="21"/>
                      </a:lnTo>
                      <a:lnTo>
                        <a:pt x="104" y="25"/>
                      </a:lnTo>
                      <a:lnTo>
                        <a:pt x="125" y="19"/>
                      </a:lnTo>
                      <a:close/>
                    </a:path>
                  </a:pathLst>
                </a:custGeom>
                <a:grpFill/>
                <a:ln w="1588">
                  <a:solidFill>
                    <a:srgbClr val="000000"/>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187" name="Freeform 417">
                  <a:extLst>
                    <a:ext uri="{FF2B5EF4-FFF2-40B4-BE49-F238E27FC236}">
                      <a16:creationId xmlns:a16="http://schemas.microsoft.com/office/drawing/2014/main" id="{2F584D26-B8F5-451C-B012-9ED3BA92E592}"/>
                    </a:ext>
                  </a:extLst>
                </p:cNvPr>
                <p:cNvSpPr>
                  <a:spLocks/>
                </p:cNvSpPr>
                <p:nvPr/>
              </p:nvSpPr>
              <p:spPr bwMode="auto">
                <a:xfrm>
                  <a:off x="3050" y="3000"/>
                  <a:ext cx="25" cy="27"/>
                </a:xfrm>
                <a:custGeom>
                  <a:avLst/>
                  <a:gdLst>
                    <a:gd name="T0" fmla="*/ 15 w 67"/>
                    <a:gd name="T1" fmla="*/ 42 h 63"/>
                    <a:gd name="T2" fmla="*/ 29 w 67"/>
                    <a:gd name="T3" fmla="*/ 28 h 63"/>
                    <a:gd name="T4" fmla="*/ 53 w 67"/>
                    <a:gd name="T5" fmla="*/ 21 h 63"/>
                    <a:gd name="T6" fmla="*/ 58 w 67"/>
                    <a:gd name="T7" fmla="*/ 13 h 63"/>
                    <a:gd name="T8" fmla="*/ 59 w 67"/>
                    <a:gd name="T9" fmla="*/ 0 h 63"/>
                    <a:gd name="T10" fmla="*/ 67 w 67"/>
                    <a:gd name="T11" fmla="*/ 16 h 63"/>
                    <a:gd name="T12" fmla="*/ 36 w 67"/>
                    <a:gd name="T13" fmla="*/ 35 h 63"/>
                    <a:gd name="T14" fmla="*/ 30 w 67"/>
                    <a:gd name="T15" fmla="*/ 46 h 63"/>
                    <a:gd name="T16" fmla="*/ 36 w 67"/>
                    <a:gd name="T17" fmla="*/ 53 h 63"/>
                    <a:gd name="T18" fmla="*/ 26 w 67"/>
                    <a:gd name="T19" fmla="*/ 62 h 63"/>
                    <a:gd name="T20" fmla="*/ 15 w 67"/>
                    <a:gd name="T21" fmla="*/ 63 h 63"/>
                    <a:gd name="T22" fmla="*/ 0 w 67"/>
                    <a:gd name="T23" fmla="*/ 53 h 63"/>
                    <a:gd name="T24" fmla="*/ 15 w 67"/>
                    <a:gd name="T25" fmla="*/ 4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63">
                      <a:moveTo>
                        <a:pt x="15" y="42"/>
                      </a:moveTo>
                      <a:lnTo>
                        <a:pt x="29" y="28"/>
                      </a:lnTo>
                      <a:lnTo>
                        <a:pt x="53" y="21"/>
                      </a:lnTo>
                      <a:lnTo>
                        <a:pt x="58" y="13"/>
                      </a:lnTo>
                      <a:lnTo>
                        <a:pt x="59" y="0"/>
                      </a:lnTo>
                      <a:lnTo>
                        <a:pt x="67" y="16"/>
                      </a:lnTo>
                      <a:lnTo>
                        <a:pt x="36" y="35"/>
                      </a:lnTo>
                      <a:lnTo>
                        <a:pt x="30" y="46"/>
                      </a:lnTo>
                      <a:lnTo>
                        <a:pt x="36" y="53"/>
                      </a:lnTo>
                      <a:lnTo>
                        <a:pt x="26" y="62"/>
                      </a:lnTo>
                      <a:lnTo>
                        <a:pt x="15" y="63"/>
                      </a:lnTo>
                      <a:lnTo>
                        <a:pt x="0" y="53"/>
                      </a:lnTo>
                      <a:lnTo>
                        <a:pt x="15" y="42"/>
                      </a:lnTo>
                      <a:close/>
                    </a:path>
                  </a:pathLst>
                </a:custGeom>
                <a:grpFill/>
                <a:ln w="1588">
                  <a:solidFill>
                    <a:srgbClr val="000000"/>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188" name="Freeform 418">
                  <a:extLst>
                    <a:ext uri="{FF2B5EF4-FFF2-40B4-BE49-F238E27FC236}">
                      <a16:creationId xmlns:a16="http://schemas.microsoft.com/office/drawing/2014/main" id="{89795863-070B-4A19-8E37-AA83A9419FA8}"/>
                    </a:ext>
                  </a:extLst>
                </p:cNvPr>
                <p:cNvSpPr>
                  <a:spLocks/>
                </p:cNvSpPr>
                <p:nvPr/>
              </p:nvSpPr>
              <p:spPr bwMode="auto">
                <a:xfrm>
                  <a:off x="3078" y="2988"/>
                  <a:ext cx="19" cy="13"/>
                </a:xfrm>
                <a:custGeom>
                  <a:avLst/>
                  <a:gdLst>
                    <a:gd name="T0" fmla="*/ 47 w 52"/>
                    <a:gd name="T1" fmla="*/ 21 h 28"/>
                    <a:gd name="T2" fmla="*/ 52 w 52"/>
                    <a:gd name="T3" fmla="*/ 6 h 28"/>
                    <a:gd name="T4" fmla="*/ 45 w 52"/>
                    <a:gd name="T5" fmla="*/ 6 h 28"/>
                    <a:gd name="T6" fmla="*/ 34 w 52"/>
                    <a:gd name="T7" fmla="*/ 10 h 28"/>
                    <a:gd name="T8" fmla="*/ 18 w 52"/>
                    <a:gd name="T9" fmla="*/ 0 h 28"/>
                    <a:gd name="T10" fmla="*/ 0 w 52"/>
                    <a:gd name="T11" fmla="*/ 6 h 28"/>
                    <a:gd name="T12" fmla="*/ 3 w 52"/>
                    <a:gd name="T13" fmla="*/ 13 h 28"/>
                    <a:gd name="T14" fmla="*/ 12 w 52"/>
                    <a:gd name="T15" fmla="*/ 7 h 28"/>
                    <a:gd name="T16" fmla="*/ 12 w 52"/>
                    <a:gd name="T17" fmla="*/ 16 h 28"/>
                    <a:gd name="T18" fmla="*/ 22 w 52"/>
                    <a:gd name="T19" fmla="*/ 28 h 28"/>
                    <a:gd name="T20" fmla="*/ 47 w 52"/>
                    <a:gd name="T21" fmla="*/ 2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 h="28">
                      <a:moveTo>
                        <a:pt x="47" y="21"/>
                      </a:moveTo>
                      <a:lnTo>
                        <a:pt x="52" y="6"/>
                      </a:lnTo>
                      <a:lnTo>
                        <a:pt x="45" y="6"/>
                      </a:lnTo>
                      <a:lnTo>
                        <a:pt x="34" y="10"/>
                      </a:lnTo>
                      <a:lnTo>
                        <a:pt x="18" y="0"/>
                      </a:lnTo>
                      <a:lnTo>
                        <a:pt x="0" y="6"/>
                      </a:lnTo>
                      <a:lnTo>
                        <a:pt x="3" y="13"/>
                      </a:lnTo>
                      <a:lnTo>
                        <a:pt x="12" y="7"/>
                      </a:lnTo>
                      <a:lnTo>
                        <a:pt x="12" y="16"/>
                      </a:lnTo>
                      <a:lnTo>
                        <a:pt x="22" y="28"/>
                      </a:lnTo>
                      <a:lnTo>
                        <a:pt x="47" y="21"/>
                      </a:lnTo>
                      <a:close/>
                    </a:path>
                  </a:pathLst>
                </a:custGeom>
                <a:grpFill/>
                <a:ln w="1588">
                  <a:solidFill>
                    <a:srgbClr val="000000"/>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189" name="Freeform 419">
                  <a:extLst>
                    <a:ext uri="{FF2B5EF4-FFF2-40B4-BE49-F238E27FC236}">
                      <a16:creationId xmlns:a16="http://schemas.microsoft.com/office/drawing/2014/main" id="{AC84BE4E-C1F6-461A-B920-203CCF7B0833}"/>
                    </a:ext>
                  </a:extLst>
                </p:cNvPr>
                <p:cNvSpPr>
                  <a:spLocks/>
                </p:cNvSpPr>
                <p:nvPr/>
              </p:nvSpPr>
              <p:spPr bwMode="auto">
                <a:xfrm>
                  <a:off x="3077" y="2997"/>
                  <a:ext cx="4" cy="9"/>
                </a:xfrm>
                <a:custGeom>
                  <a:avLst/>
                  <a:gdLst>
                    <a:gd name="T0" fmla="*/ 1 w 10"/>
                    <a:gd name="T1" fmla="*/ 20 h 20"/>
                    <a:gd name="T2" fmla="*/ 4 w 10"/>
                    <a:gd name="T3" fmla="*/ 11 h 20"/>
                    <a:gd name="T4" fmla="*/ 10 w 10"/>
                    <a:gd name="T5" fmla="*/ 0 h 20"/>
                    <a:gd name="T6" fmla="*/ 0 w 10"/>
                    <a:gd name="T7" fmla="*/ 8 h 20"/>
                    <a:gd name="T8" fmla="*/ 1 w 10"/>
                    <a:gd name="T9" fmla="*/ 20 h 20"/>
                  </a:gdLst>
                  <a:ahLst/>
                  <a:cxnLst>
                    <a:cxn ang="0">
                      <a:pos x="T0" y="T1"/>
                    </a:cxn>
                    <a:cxn ang="0">
                      <a:pos x="T2" y="T3"/>
                    </a:cxn>
                    <a:cxn ang="0">
                      <a:pos x="T4" y="T5"/>
                    </a:cxn>
                    <a:cxn ang="0">
                      <a:pos x="T6" y="T7"/>
                    </a:cxn>
                    <a:cxn ang="0">
                      <a:pos x="T8" y="T9"/>
                    </a:cxn>
                  </a:cxnLst>
                  <a:rect l="0" t="0" r="r" b="b"/>
                  <a:pathLst>
                    <a:path w="10" h="20">
                      <a:moveTo>
                        <a:pt x="1" y="20"/>
                      </a:moveTo>
                      <a:lnTo>
                        <a:pt x="4" y="11"/>
                      </a:lnTo>
                      <a:lnTo>
                        <a:pt x="10" y="0"/>
                      </a:lnTo>
                      <a:lnTo>
                        <a:pt x="0" y="8"/>
                      </a:lnTo>
                      <a:lnTo>
                        <a:pt x="1" y="20"/>
                      </a:lnTo>
                      <a:close/>
                    </a:path>
                  </a:pathLst>
                </a:custGeom>
                <a:grpFill/>
                <a:ln w="1588">
                  <a:solidFill>
                    <a:srgbClr val="000000"/>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190" name="Freeform 420">
                  <a:extLst>
                    <a:ext uri="{FF2B5EF4-FFF2-40B4-BE49-F238E27FC236}">
                      <a16:creationId xmlns:a16="http://schemas.microsoft.com/office/drawing/2014/main" id="{545FB005-77BA-4DAF-9026-3CDCB8BDDC28}"/>
                    </a:ext>
                  </a:extLst>
                </p:cNvPr>
                <p:cNvSpPr>
                  <a:spLocks/>
                </p:cNvSpPr>
                <p:nvPr/>
              </p:nvSpPr>
              <p:spPr bwMode="auto">
                <a:xfrm>
                  <a:off x="3143" y="3221"/>
                  <a:ext cx="43" cy="36"/>
                </a:xfrm>
                <a:custGeom>
                  <a:avLst/>
                  <a:gdLst>
                    <a:gd name="T0" fmla="*/ 40 w 113"/>
                    <a:gd name="T1" fmla="*/ 0 h 81"/>
                    <a:gd name="T2" fmla="*/ 71 w 113"/>
                    <a:gd name="T3" fmla="*/ 7 h 81"/>
                    <a:gd name="T4" fmla="*/ 113 w 113"/>
                    <a:gd name="T5" fmla="*/ 37 h 81"/>
                    <a:gd name="T6" fmla="*/ 110 w 113"/>
                    <a:gd name="T7" fmla="*/ 63 h 81"/>
                    <a:gd name="T8" fmla="*/ 58 w 113"/>
                    <a:gd name="T9" fmla="*/ 81 h 81"/>
                    <a:gd name="T10" fmla="*/ 22 w 113"/>
                    <a:gd name="T11" fmla="*/ 81 h 81"/>
                    <a:gd name="T12" fmla="*/ 0 w 113"/>
                    <a:gd name="T13" fmla="*/ 40 h 81"/>
                    <a:gd name="T14" fmla="*/ 4 w 113"/>
                    <a:gd name="T15" fmla="*/ 25 h 81"/>
                    <a:gd name="T16" fmla="*/ 24 w 113"/>
                    <a:gd name="T17" fmla="*/ 19 h 81"/>
                    <a:gd name="T18" fmla="*/ 40 w 113"/>
                    <a:gd name="T19"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81">
                      <a:moveTo>
                        <a:pt x="40" y="0"/>
                      </a:moveTo>
                      <a:lnTo>
                        <a:pt x="71" y="7"/>
                      </a:lnTo>
                      <a:lnTo>
                        <a:pt x="113" y="37"/>
                      </a:lnTo>
                      <a:lnTo>
                        <a:pt x="110" y="63"/>
                      </a:lnTo>
                      <a:lnTo>
                        <a:pt x="58" y="81"/>
                      </a:lnTo>
                      <a:lnTo>
                        <a:pt x="22" y="81"/>
                      </a:lnTo>
                      <a:lnTo>
                        <a:pt x="0" y="40"/>
                      </a:lnTo>
                      <a:lnTo>
                        <a:pt x="4" y="25"/>
                      </a:lnTo>
                      <a:lnTo>
                        <a:pt x="24" y="19"/>
                      </a:lnTo>
                      <a:lnTo>
                        <a:pt x="40" y="0"/>
                      </a:lnTo>
                      <a:close/>
                    </a:path>
                  </a:pathLst>
                </a:custGeom>
                <a:grpFill/>
                <a:ln w="1588">
                  <a:solidFill>
                    <a:srgbClr val="000000"/>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191" name="Freeform 421">
                  <a:extLst>
                    <a:ext uri="{FF2B5EF4-FFF2-40B4-BE49-F238E27FC236}">
                      <a16:creationId xmlns:a16="http://schemas.microsoft.com/office/drawing/2014/main" id="{19C28231-0A1B-48AB-A109-9E39246912CE}"/>
                    </a:ext>
                  </a:extLst>
                </p:cNvPr>
                <p:cNvSpPr>
                  <a:spLocks/>
                </p:cNvSpPr>
                <p:nvPr/>
              </p:nvSpPr>
              <p:spPr bwMode="auto">
                <a:xfrm>
                  <a:off x="3216" y="3172"/>
                  <a:ext cx="43" cy="73"/>
                </a:xfrm>
                <a:custGeom>
                  <a:avLst/>
                  <a:gdLst>
                    <a:gd name="T0" fmla="*/ 67 w 115"/>
                    <a:gd name="T1" fmla="*/ 45 h 167"/>
                    <a:gd name="T2" fmla="*/ 78 w 115"/>
                    <a:gd name="T3" fmla="*/ 15 h 167"/>
                    <a:gd name="T4" fmla="*/ 104 w 115"/>
                    <a:gd name="T5" fmla="*/ 0 h 167"/>
                    <a:gd name="T6" fmla="*/ 115 w 115"/>
                    <a:gd name="T7" fmla="*/ 22 h 167"/>
                    <a:gd name="T8" fmla="*/ 86 w 115"/>
                    <a:gd name="T9" fmla="*/ 62 h 167"/>
                    <a:gd name="T10" fmla="*/ 85 w 115"/>
                    <a:gd name="T11" fmla="*/ 88 h 167"/>
                    <a:gd name="T12" fmla="*/ 51 w 115"/>
                    <a:gd name="T13" fmla="*/ 109 h 167"/>
                    <a:gd name="T14" fmla="*/ 53 w 115"/>
                    <a:gd name="T15" fmla="*/ 139 h 167"/>
                    <a:gd name="T16" fmla="*/ 50 w 115"/>
                    <a:gd name="T17" fmla="*/ 155 h 167"/>
                    <a:gd name="T18" fmla="*/ 13 w 115"/>
                    <a:gd name="T19" fmla="*/ 159 h 167"/>
                    <a:gd name="T20" fmla="*/ 8 w 115"/>
                    <a:gd name="T21" fmla="*/ 167 h 167"/>
                    <a:gd name="T22" fmla="*/ 1 w 115"/>
                    <a:gd name="T23" fmla="*/ 161 h 167"/>
                    <a:gd name="T24" fmla="*/ 0 w 115"/>
                    <a:gd name="T25" fmla="*/ 122 h 167"/>
                    <a:gd name="T26" fmla="*/ 20 w 115"/>
                    <a:gd name="T27" fmla="*/ 116 h 167"/>
                    <a:gd name="T28" fmla="*/ 36 w 115"/>
                    <a:gd name="T29" fmla="*/ 100 h 167"/>
                    <a:gd name="T30" fmla="*/ 44 w 115"/>
                    <a:gd name="T31" fmla="*/ 63 h 167"/>
                    <a:gd name="T32" fmla="*/ 67 w 115"/>
                    <a:gd name="T33" fmla="*/ 45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5" h="167">
                      <a:moveTo>
                        <a:pt x="67" y="45"/>
                      </a:moveTo>
                      <a:lnTo>
                        <a:pt x="78" y="15"/>
                      </a:lnTo>
                      <a:lnTo>
                        <a:pt x="104" y="0"/>
                      </a:lnTo>
                      <a:lnTo>
                        <a:pt x="115" y="22"/>
                      </a:lnTo>
                      <a:lnTo>
                        <a:pt x="86" y="62"/>
                      </a:lnTo>
                      <a:lnTo>
                        <a:pt x="85" y="88"/>
                      </a:lnTo>
                      <a:lnTo>
                        <a:pt x="51" y="109"/>
                      </a:lnTo>
                      <a:lnTo>
                        <a:pt x="53" y="139"/>
                      </a:lnTo>
                      <a:lnTo>
                        <a:pt x="50" y="155"/>
                      </a:lnTo>
                      <a:lnTo>
                        <a:pt x="13" y="159"/>
                      </a:lnTo>
                      <a:lnTo>
                        <a:pt x="8" y="167"/>
                      </a:lnTo>
                      <a:lnTo>
                        <a:pt x="1" y="161"/>
                      </a:lnTo>
                      <a:lnTo>
                        <a:pt x="0" y="122"/>
                      </a:lnTo>
                      <a:lnTo>
                        <a:pt x="20" y="116"/>
                      </a:lnTo>
                      <a:lnTo>
                        <a:pt x="36" y="100"/>
                      </a:lnTo>
                      <a:lnTo>
                        <a:pt x="44" y="63"/>
                      </a:lnTo>
                      <a:lnTo>
                        <a:pt x="67" y="45"/>
                      </a:lnTo>
                      <a:close/>
                    </a:path>
                  </a:pathLst>
                </a:custGeom>
                <a:grpFill/>
                <a:ln w="1588">
                  <a:solidFill>
                    <a:srgbClr val="000000"/>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192" name="Freeform 422">
                  <a:extLst>
                    <a:ext uri="{FF2B5EF4-FFF2-40B4-BE49-F238E27FC236}">
                      <a16:creationId xmlns:a16="http://schemas.microsoft.com/office/drawing/2014/main" id="{D1C1FC9F-C8EF-46B5-BC29-73822C153BC1}"/>
                    </a:ext>
                  </a:extLst>
                </p:cNvPr>
                <p:cNvSpPr>
                  <a:spLocks/>
                </p:cNvSpPr>
                <p:nvPr/>
              </p:nvSpPr>
              <p:spPr bwMode="auto">
                <a:xfrm>
                  <a:off x="3127" y="2939"/>
                  <a:ext cx="17" cy="19"/>
                </a:xfrm>
                <a:custGeom>
                  <a:avLst/>
                  <a:gdLst>
                    <a:gd name="T0" fmla="*/ 25 w 47"/>
                    <a:gd name="T1" fmla="*/ 44 h 44"/>
                    <a:gd name="T2" fmla="*/ 31 w 47"/>
                    <a:gd name="T3" fmla="*/ 26 h 44"/>
                    <a:gd name="T4" fmla="*/ 47 w 47"/>
                    <a:gd name="T5" fmla="*/ 19 h 44"/>
                    <a:gd name="T6" fmla="*/ 37 w 47"/>
                    <a:gd name="T7" fmla="*/ 14 h 44"/>
                    <a:gd name="T8" fmla="*/ 41 w 47"/>
                    <a:gd name="T9" fmla="*/ 0 h 44"/>
                    <a:gd name="T10" fmla="*/ 0 w 47"/>
                    <a:gd name="T11" fmla="*/ 3 h 44"/>
                    <a:gd name="T12" fmla="*/ 3 w 47"/>
                    <a:gd name="T13" fmla="*/ 24 h 44"/>
                    <a:gd name="T14" fmla="*/ 13 w 47"/>
                    <a:gd name="T15" fmla="*/ 40 h 44"/>
                    <a:gd name="T16" fmla="*/ 25 w 47"/>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44">
                      <a:moveTo>
                        <a:pt x="25" y="44"/>
                      </a:moveTo>
                      <a:lnTo>
                        <a:pt x="31" y="26"/>
                      </a:lnTo>
                      <a:lnTo>
                        <a:pt x="47" y="19"/>
                      </a:lnTo>
                      <a:lnTo>
                        <a:pt x="37" y="14"/>
                      </a:lnTo>
                      <a:lnTo>
                        <a:pt x="41" y="0"/>
                      </a:lnTo>
                      <a:lnTo>
                        <a:pt x="0" y="3"/>
                      </a:lnTo>
                      <a:lnTo>
                        <a:pt x="3" y="24"/>
                      </a:lnTo>
                      <a:lnTo>
                        <a:pt x="13" y="40"/>
                      </a:lnTo>
                      <a:lnTo>
                        <a:pt x="25" y="44"/>
                      </a:lnTo>
                      <a:close/>
                    </a:path>
                  </a:pathLst>
                </a:custGeom>
                <a:grpFill/>
                <a:ln w="1588">
                  <a:solidFill>
                    <a:srgbClr val="000000"/>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193" name="Freeform 423">
                  <a:extLst>
                    <a:ext uri="{FF2B5EF4-FFF2-40B4-BE49-F238E27FC236}">
                      <a16:creationId xmlns:a16="http://schemas.microsoft.com/office/drawing/2014/main" id="{02224BD3-9522-4639-B9BD-C115F92AFE72}"/>
                    </a:ext>
                  </a:extLst>
                </p:cNvPr>
                <p:cNvSpPr>
                  <a:spLocks/>
                </p:cNvSpPr>
                <p:nvPr/>
              </p:nvSpPr>
              <p:spPr bwMode="auto">
                <a:xfrm>
                  <a:off x="3641" y="2487"/>
                  <a:ext cx="175" cy="144"/>
                </a:xfrm>
                <a:custGeom>
                  <a:avLst/>
                  <a:gdLst>
                    <a:gd name="T0" fmla="*/ 10 w 462"/>
                    <a:gd name="T1" fmla="*/ 129 h 324"/>
                    <a:gd name="T2" fmla="*/ 0 w 462"/>
                    <a:gd name="T3" fmla="*/ 89 h 324"/>
                    <a:gd name="T4" fmla="*/ 31 w 462"/>
                    <a:gd name="T5" fmla="*/ 77 h 324"/>
                    <a:gd name="T6" fmla="*/ 65 w 462"/>
                    <a:gd name="T7" fmla="*/ 66 h 324"/>
                    <a:gd name="T8" fmla="*/ 67 w 462"/>
                    <a:gd name="T9" fmla="*/ 47 h 324"/>
                    <a:gd name="T10" fmla="*/ 114 w 462"/>
                    <a:gd name="T11" fmla="*/ 47 h 324"/>
                    <a:gd name="T12" fmla="*/ 126 w 462"/>
                    <a:gd name="T13" fmla="*/ 25 h 324"/>
                    <a:gd name="T14" fmla="*/ 188 w 462"/>
                    <a:gd name="T15" fmla="*/ 4 h 324"/>
                    <a:gd name="T16" fmla="*/ 229 w 462"/>
                    <a:gd name="T17" fmla="*/ 33 h 324"/>
                    <a:gd name="T18" fmla="*/ 246 w 462"/>
                    <a:gd name="T19" fmla="*/ 18 h 324"/>
                    <a:gd name="T20" fmla="*/ 281 w 462"/>
                    <a:gd name="T21" fmla="*/ 5 h 324"/>
                    <a:gd name="T22" fmla="*/ 303 w 462"/>
                    <a:gd name="T23" fmla="*/ 13 h 324"/>
                    <a:gd name="T24" fmla="*/ 365 w 462"/>
                    <a:gd name="T25" fmla="*/ 67 h 324"/>
                    <a:gd name="T26" fmla="*/ 400 w 462"/>
                    <a:gd name="T27" fmla="*/ 57 h 324"/>
                    <a:gd name="T28" fmla="*/ 445 w 462"/>
                    <a:gd name="T29" fmla="*/ 42 h 324"/>
                    <a:gd name="T30" fmla="*/ 462 w 462"/>
                    <a:gd name="T31" fmla="*/ 48 h 324"/>
                    <a:gd name="T32" fmla="*/ 456 w 462"/>
                    <a:gd name="T33" fmla="*/ 73 h 324"/>
                    <a:gd name="T34" fmla="*/ 435 w 462"/>
                    <a:gd name="T35" fmla="*/ 99 h 324"/>
                    <a:gd name="T36" fmla="*/ 400 w 462"/>
                    <a:gd name="T37" fmla="*/ 137 h 324"/>
                    <a:gd name="T38" fmla="*/ 402 w 462"/>
                    <a:gd name="T39" fmla="*/ 158 h 324"/>
                    <a:gd name="T40" fmla="*/ 391 w 462"/>
                    <a:gd name="T41" fmla="*/ 184 h 324"/>
                    <a:gd name="T42" fmla="*/ 424 w 462"/>
                    <a:gd name="T43" fmla="*/ 224 h 324"/>
                    <a:gd name="T44" fmla="*/ 400 w 462"/>
                    <a:gd name="T45" fmla="*/ 236 h 324"/>
                    <a:gd name="T46" fmla="*/ 372 w 462"/>
                    <a:gd name="T47" fmla="*/ 240 h 324"/>
                    <a:gd name="T48" fmla="*/ 334 w 462"/>
                    <a:gd name="T49" fmla="*/ 255 h 324"/>
                    <a:gd name="T50" fmla="*/ 342 w 462"/>
                    <a:gd name="T51" fmla="*/ 261 h 324"/>
                    <a:gd name="T52" fmla="*/ 303 w 462"/>
                    <a:gd name="T53" fmla="*/ 275 h 324"/>
                    <a:gd name="T54" fmla="*/ 235 w 462"/>
                    <a:gd name="T55" fmla="*/ 257 h 324"/>
                    <a:gd name="T56" fmla="*/ 229 w 462"/>
                    <a:gd name="T57" fmla="*/ 286 h 324"/>
                    <a:gd name="T58" fmla="*/ 281 w 462"/>
                    <a:gd name="T59" fmla="*/ 268 h 324"/>
                    <a:gd name="T60" fmla="*/ 276 w 462"/>
                    <a:gd name="T61" fmla="*/ 286 h 324"/>
                    <a:gd name="T62" fmla="*/ 258 w 462"/>
                    <a:gd name="T63" fmla="*/ 293 h 324"/>
                    <a:gd name="T64" fmla="*/ 246 w 462"/>
                    <a:gd name="T65" fmla="*/ 316 h 324"/>
                    <a:gd name="T66" fmla="*/ 204 w 462"/>
                    <a:gd name="T67" fmla="*/ 313 h 324"/>
                    <a:gd name="T68" fmla="*/ 201 w 462"/>
                    <a:gd name="T69" fmla="*/ 323 h 324"/>
                    <a:gd name="T70" fmla="*/ 181 w 462"/>
                    <a:gd name="T71" fmla="*/ 294 h 324"/>
                    <a:gd name="T72" fmla="*/ 96 w 462"/>
                    <a:gd name="T73" fmla="*/ 305 h 324"/>
                    <a:gd name="T74" fmla="*/ 52 w 462"/>
                    <a:gd name="T75" fmla="*/ 294 h 324"/>
                    <a:gd name="T76" fmla="*/ 38 w 462"/>
                    <a:gd name="T77" fmla="*/ 246 h 324"/>
                    <a:gd name="T78" fmla="*/ 29 w 462"/>
                    <a:gd name="T79" fmla="*/ 216 h 324"/>
                    <a:gd name="T80" fmla="*/ 39 w 462"/>
                    <a:gd name="T81" fmla="*/ 181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62" h="324">
                      <a:moveTo>
                        <a:pt x="10" y="152"/>
                      </a:moveTo>
                      <a:lnTo>
                        <a:pt x="10" y="129"/>
                      </a:lnTo>
                      <a:lnTo>
                        <a:pt x="22" y="109"/>
                      </a:lnTo>
                      <a:lnTo>
                        <a:pt x="0" y="89"/>
                      </a:lnTo>
                      <a:lnTo>
                        <a:pt x="21" y="76"/>
                      </a:lnTo>
                      <a:lnTo>
                        <a:pt x="31" y="77"/>
                      </a:lnTo>
                      <a:lnTo>
                        <a:pt x="58" y="73"/>
                      </a:lnTo>
                      <a:lnTo>
                        <a:pt x="65" y="66"/>
                      </a:lnTo>
                      <a:lnTo>
                        <a:pt x="54" y="48"/>
                      </a:lnTo>
                      <a:lnTo>
                        <a:pt x="67" y="47"/>
                      </a:lnTo>
                      <a:lnTo>
                        <a:pt x="89" y="52"/>
                      </a:lnTo>
                      <a:lnTo>
                        <a:pt x="114" y="47"/>
                      </a:lnTo>
                      <a:lnTo>
                        <a:pt x="107" y="30"/>
                      </a:lnTo>
                      <a:lnTo>
                        <a:pt x="126" y="25"/>
                      </a:lnTo>
                      <a:lnTo>
                        <a:pt x="136" y="0"/>
                      </a:lnTo>
                      <a:lnTo>
                        <a:pt x="188" y="4"/>
                      </a:lnTo>
                      <a:lnTo>
                        <a:pt x="220" y="13"/>
                      </a:lnTo>
                      <a:lnTo>
                        <a:pt x="229" y="33"/>
                      </a:lnTo>
                      <a:lnTo>
                        <a:pt x="240" y="27"/>
                      </a:lnTo>
                      <a:lnTo>
                        <a:pt x="246" y="18"/>
                      </a:lnTo>
                      <a:lnTo>
                        <a:pt x="266" y="15"/>
                      </a:lnTo>
                      <a:lnTo>
                        <a:pt x="281" y="5"/>
                      </a:lnTo>
                      <a:lnTo>
                        <a:pt x="305" y="3"/>
                      </a:lnTo>
                      <a:lnTo>
                        <a:pt x="303" y="13"/>
                      </a:lnTo>
                      <a:lnTo>
                        <a:pt x="342" y="15"/>
                      </a:lnTo>
                      <a:lnTo>
                        <a:pt x="365" y="67"/>
                      </a:lnTo>
                      <a:lnTo>
                        <a:pt x="372" y="59"/>
                      </a:lnTo>
                      <a:lnTo>
                        <a:pt x="400" y="57"/>
                      </a:lnTo>
                      <a:lnTo>
                        <a:pt x="416" y="58"/>
                      </a:lnTo>
                      <a:lnTo>
                        <a:pt x="445" y="42"/>
                      </a:lnTo>
                      <a:lnTo>
                        <a:pt x="454" y="42"/>
                      </a:lnTo>
                      <a:lnTo>
                        <a:pt x="462" y="48"/>
                      </a:lnTo>
                      <a:lnTo>
                        <a:pt x="439" y="62"/>
                      </a:lnTo>
                      <a:lnTo>
                        <a:pt x="456" y="73"/>
                      </a:lnTo>
                      <a:lnTo>
                        <a:pt x="437" y="81"/>
                      </a:lnTo>
                      <a:lnTo>
                        <a:pt x="435" y="99"/>
                      </a:lnTo>
                      <a:lnTo>
                        <a:pt x="388" y="129"/>
                      </a:lnTo>
                      <a:lnTo>
                        <a:pt x="400" y="137"/>
                      </a:lnTo>
                      <a:lnTo>
                        <a:pt x="393" y="157"/>
                      </a:lnTo>
                      <a:lnTo>
                        <a:pt x="402" y="158"/>
                      </a:lnTo>
                      <a:lnTo>
                        <a:pt x="391" y="176"/>
                      </a:lnTo>
                      <a:lnTo>
                        <a:pt x="391" y="184"/>
                      </a:lnTo>
                      <a:lnTo>
                        <a:pt x="407" y="201"/>
                      </a:lnTo>
                      <a:lnTo>
                        <a:pt x="424" y="224"/>
                      </a:lnTo>
                      <a:lnTo>
                        <a:pt x="422" y="236"/>
                      </a:lnTo>
                      <a:lnTo>
                        <a:pt x="400" y="236"/>
                      </a:lnTo>
                      <a:lnTo>
                        <a:pt x="358" y="218"/>
                      </a:lnTo>
                      <a:lnTo>
                        <a:pt x="372" y="240"/>
                      </a:lnTo>
                      <a:lnTo>
                        <a:pt x="370" y="245"/>
                      </a:lnTo>
                      <a:lnTo>
                        <a:pt x="334" y="255"/>
                      </a:lnTo>
                      <a:lnTo>
                        <a:pt x="330" y="257"/>
                      </a:lnTo>
                      <a:lnTo>
                        <a:pt x="342" y="261"/>
                      </a:lnTo>
                      <a:lnTo>
                        <a:pt x="325" y="272"/>
                      </a:lnTo>
                      <a:lnTo>
                        <a:pt x="303" y="275"/>
                      </a:lnTo>
                      <a:lnTo>
                        <a:pt x="295" y="265"/>
                      </a:lnTo>
                      <a:lnTo>
                        <a:pt x="235" y="257"/>
                      </a:lnTo>
                      <a:lnTo>
                        <a:pt x="229" y="280"/>
                      </a:lnTo>
                      <a:lnTo>
                        <a:pt x="229" y="286"/>
                      </a:lnTo>
                      <a:lnTo>
                        <a:pt x="262" y="272"/>
                      </a:lnTo>
                      <a:lnTo>
                        <a:pt x="281" y="268"/>
                      </a:lnTo>
                      <a:lnTo>
                        <a:pt x="292" y="275"/>
                      </a:lnTo>
                      <a:lnTo>
                        <a:pt x="276" y="286"/>
                      </a:lnTo>
                      <a:lnTo>
                        <a:pt x="281" y="294"/>
                      </a:lnTo>
                      <a:lnTo>
                        <a:pt x="258" y="293"/>
                      </a:lnTo>
                      <a:lnTo>
                        <a:pt x="246" y="308"/>
                      </a:lnTo>
                      <a:lnTo>
                        <a:pt x="246" y="316"/>
                      </a:lnTo>
                      <a:lnTo>
                        <a:pt x="239" y="322"/>
                      </a:lnTo>
                      <a:lnTo>
                        <a:pt x="204" y="313"/>
                      </a:lnTo>
                      <a:lnTo>
                        <a:pt x="198" y="315"/>
                      </a:lnTo>
                      <a:lnTo>
                        <a:pt x="201" y="323"/>
                      </a:lnTo>
                      <a:lnTo>
                        <a:pt x="188" y="324"/>
                      </a:lnTo>
                      <a:lnTo>
                        <a:pt x="181" y="294"/>
                      </a:lnTo>
                      <a:lnTo>
                        <a:pt x="157" y="285"/>
                      </a:lnTo>
                      <a:lnTo>
                        <a:pt x="96" y="305"/>
                      </a:lnTo>
                      <a:lnTo>
                        <a:pt x="75" y="290"/>
                      </a:lnTo>
                      <a:lnTo>
                        <a:pt x="52" y="294"/>
                      </a:lnTo>
                      <a:lnTo>
                        <a:pt x="54" y="275"/>
                      </a:lnTo>
                      <a:lnTo>
                        <a:pt x="38" y="246"/>
                      </a:lnTo>
                      <a:lnTo>
                        <a:pt x="39" y="232"/>
                      </a:lnTo>
                      <a:lnTo>
                        <a:pt x="29" y="216"/>
                      </a:lnTo>
                      <a:lnTo>
                        <a:pt x="29" y="197"/>
                      </a:lnTo>
                      <a:lnTo>
                        <a:pt x="39" y="181"/>
                      </a:lnTo>
                      <a:lnTo>
                        <a:pt x="10" y="152"/>
                      </a:lnTo>
                      <a:close/>
                    </a:path>
                  </a:pathLst>
                </a:custGeom>
                <a:grpFill/>
                <a:ln w="1588">
                  <a:solidFill>
                    <a:srgbClr val="000000"/>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194" name="Freeform 424">
                  <a:extLst>
                    <a:ext uri="{FF2B5EF4-FFF2-40B4-BE49-F238E27FC236}">
                      <a16:creationId xmlns:a16="http://schemas.microsoft.com/office/drawing/2014/main" id="{34EF7E58-5965-4600-9814-F6CE5B15D693}"/>
                    </a:ext>
                  </a:extLst>
                </p:cNvPr>
                <p:cNvSpPr>
                  <a:spLocks/>
                </p:cNvSpPr>
                <p:nvPr/>
              </p:nvSpPr>
              <p:spPr bwMode="auto">
                <a:xfrm>
                  <a:off x="3623" y="2448"/>
                  <a:ext cx="209" cy="78"/>
                </a:xfrm>
                <a:custGeom>
                  <a:avLst/>
                  <a:gdLst>
                    <a:gd name="T0" fmla="*/ 447 w 552"/>
                    <a:gd name="T1" fmla="*/ 143 h 175"/>
                    <a:gd name="T2" fmla="*/ 463 w 552"/>
                    <a:gd name="T3" fmla="*/ 144 h 175"/>
                    <a:gd name="T4" fmla="*/ 492 w 552"/>
                    <a:gd name="T5" fmla="*/ 128 h 175"/>
                    <a:gd name="T6" fmla="*/ 501 w 552"/>
                    <a:gd name="T7" fmla="*/ 128 h 175"/>
                    <a:gd name="T8" fmla="*/ 509 w 552"/>
                    <a:gd name="T9" fmla="*/ 134 h 175"/>
                    <a:gd name="T10" fmla="*/ 534 w 552"/>
                    <a:gd name="T11" fmla="*/ 131 h 175"/>
                    <a:gd name="T12" fmla="*/ 545 w 552"/>
                    <a:gd name="T13" fmla="*/ 119 h 175"/>
                    <a:gd name="T14" fmla="*/ 552 w 552"/>
                    <a:gd name="T15" fmla="*/ 98 h 175"/>
                    <a:gd name="T16" fmla="*/ 535 w 552"/>
                    <a:gd name="T17" fmla="*/ 84 h 175"/>
                    <a:gd name="T18" fmla="*/ 537 w 552"/>
                    <a:gd name="T19" fmla="*/ 70 h 175"/>
                    <a:gd name="T20" fmla="*/ 521 w 552"/>
                    <a:gd name="T21" fmla="*/ 57 h 175"/>
                    <a:gd name="T22" fmla="*/ 520 w 552"/>
                    <a:gd name="T23" fmla="*/ 30 h 175"/>
                    <a:gd name="T24" fmla="*/ 507 w 552"/>
                    <a:gd name="T25" fmla="*/ 0 h 175"/>
                    <a:gd name="T26" fmla="*/ 440 w 552"/>
                    <a:gd name="T27" fmla="*/ 23 h 175"/>
                    <a:gd name="T28" fmla="*/ 374 w 552"/>
                    <a:gd name="T29" fmla="*/ 25 h 175"/>
                    <a:gd name="T30" fmla="*/ 343 w 552"/>
                    <a:gd name="T31" fmla="*/ 23 h 175"/>
                    <a:gd name="T32" fmla="*/ 276 w 552"/>
                    <a:gd name="T33" fmla="*/ 32 h 175"/>
                    <a:gd name="T34" fmla="*/ 228 w 552"/>
                    <a:gd name="T35" fmla="*/ 27 h 175"/>
                    <a:gd name="T36" fmla="*/ 189 w 552"/>
                    <a:gd name="T37" fmla="*/ 13 h 175"/>
                    <a:gd name="T38" fmla="*/ 144 w 552"/>
                    <a:gd name="T39" fmla="*/ 23 h 175"/>
                    <a:gd name="T40" fmla="*/ 116 w 552"/>
                    <a:gd name="T41" fmla="*/ 39 h 175"/>
                    <a:gd name="T42" fmla="*/ 92 w 552"/>
                    <a:gd name="T43" fmla="*/ 37 h 175"/>
                    <a:gd name="T44" fmla="*/ 76 w 552"/>
                    <a:gd name="T45" fmla="*/ 25 h 175"/>
                    <a:gd name="T46" fmla="*/ 55 w 552"/>
                    <a:gd name="T47" fmla="*/ 4 h 175"/>
                    <a:gd name="T48" fmla="*/ 41 w 552"/>
                    <a:gd name="T49" fmla="*/ 8 h 175"/>
                    <a:gd name="T50" fmla="*/ 39 w 552"/>
                    <a:gd name="T51" fmla="*/ 11 h 175"/>
                    <a:gd name="T52" fmla="*/ 76 w 552"/>
                    <a:gd name="T53" fmla="*/ 42 h 175"/>
                    <a:gd name="T54" fmla="*/ 89 w 552"/>
                    <a:gd name="T55" fmla="*/ 46 h 175"/>
                    <a:gd name="T56" fmla="*/ 68 w 552"/>
                    <a:gd name="T57" fmla="*/ 79 h 175"/>
                    <a:gd name="T58" fmla="*/ 70 w 552"/>
                    <a:gd name="T59" fmla="*/ 103 h 175"/>
                    <a:gd name="T60" fmla="*/ 13 w 552"/>
                    <a:gd name="T61" fmla="*/ 112 h 175"/>
                    <a:gd name="T62" fmla="*/ 23 w 552"/>
                    <a:gd name="T63" fmla="*/ 131 h 175"/>
                    <a:gd name="T64" fmla="*/ 8 w 552"/>
                    <a:gd name="T65" fmla="*/ 145 h 175"/>
                    <a:gd name="T66" fmla="*/ 0 w 552"/>
                    <a:gd name="T67" fmla="*/ 170 h 175"/>
                    <a:gd name="T68" fmla="*/ 34 w 552"/>
                    <a:gd name="T69" fmla="*/ 170 h 175"/>
                    <a:gd name="T70" fmla="*/ 47 w 552"/>
                    <a:gd name="T71" fmla="*/ 175 h 175"/>
                    <a:gd name="T72" fmla="*/ 68 w 552"/>
                    <a:gd name="T73" fmla="*/ 162 h 175"/>
                    <a:gd name="T74" fmla="*/ 78 w 552"/>
                    <a:gd name="T75" fmla="*/ 163 h 175"/>
                    <a:gd name="T76" fmla="*/ 105 w 552"/>
                    <a:gd name="T77" fmla="*/ 159 h 175"/>
                    <a:gd name="T78" fmla="*/ 112 w 552"/>
                    <a:gd name="T79" fmla="*/ 152 h 175"/>
                    <a:gd name="T80" fmla="*/ 101 w 552"/>
                    <a:gd name="T81" fmla="*/ 134 h 175"/>
                    <a:gd name="T82" fmla="*/ 114 w 552"/>
                    <a:gd name="T83" fmla="*/ 133 h 175"/>
                    <a:gd name="T84" fmla="*/ 136 w 552"/>
                    <a:gd name="T85" fmla="*/ 138 h 175"/>
                    <a:gd name="T86" fmla="*/ 161 w 552"/>
                    <a:gd name="T87" fmla="*/ 133 h 175"/>
                    <a:gd name="T88" fmla="*/ 154 w 552"/>
                    <a:gd name="T89" fmla="*/ 116 h 175"/>
                    <a:gd name="T90" fmla="*/ 173 w 552"/>
                    <a:gd name="T91" fmla="*/ 111 h 175"/>
                    <a:gd name="T92" fmla="*/ 183 w 552"/>
                    <a:gd name="T93" fmla="*/ 86 h 175"/>
                    <a:gd name="T94" fmla="*/ 235 w 552"/>
                    <a:gd name="T95" fmla="*/ 90 h 175"/>
                    <a:gd name="T96" fmla="*/ 267 w 552"/>
                    <a:gd name="T97" fmla="*/ 99 h 175"/>
                    <a:gd name="T98" fmla="*/ 276 w 552"/>
                    <a:gd name="T99" fmla="*/ 119 h 175"/>
                    <a:gd name="T100" fmla="*/ 287 w 552"/>
                    <a:gd name="T101" fmla="*/ 113 h 175"/>
                    <a:gd name="T102" fmla="*/ 293 w 552"/>
                    <a:gd name="T103" fmla="*/ 104 h 175"/>
                    <a:gd name="T104" fmla="*/ 313 w 552"/>
                    <a:gd name="T105" fmla="*/ 101 h 175"/>
                    <a:gd name="T106" fmla="*/ 328 w 552"/>
                    <a:gd name="T107" fmla="*/ 91 h 175"/>
                    <a:gd name="T108" fmla="*/ 352 w 552"/>
                    <a:gd name="T109" fmla="*/ 89 h 175"/>
                    <a:gd name="T110" fmla="*/ 350 w 552"/>
                    <a:gd name="T111" fmla="*/ 99 h 175"/>
                    <a:gd name="T112" fmla="*/ 389 w 552"/>
                    <a:gd name="T113" fmla="*/ 101 h 175"/>
                    <a:gd name="T114" fmla="*/ 412 w 552"/>
                    <a:gd name="T115" fmla="*/ 153 h 175"/>
                    <a:gd name="T116" fmla="*/ 419 w 552"/>
                    <a:gd name="T117" fmla="*/ 145 h 175"/>
                    <a:gd name="T118" fmla="*/ 447 w 552"/>
                    <a:gd name="T119" fmla="*/ 14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2" h="175">
                      <a:moveTo>
                        <a:pt x="447" y="143"/>
                      </a:moveTo>
                      <a:lnTo>
                        <a:pt x="463" y="144"/>
                      </a:lnTo>
                      <a:lnTo>
                        <a:pt x="492" y="128"/>
                      </a:lnTo>
                      <a:lnTo>
                        <a:pt x="501" y="128"/>
                      </a:lnTo>
                      <a:lnTo>
                        <a:pt x="509" y="134"/>
                      </a:lnTo>
                      <a:lnTo>
                        <a:pt x="534" y="131"/>
                      </a:lnTo>
                      <a:lnTo>
                        <a:pt x="545" y="119"/>
                      </a:lnTo>
                      <a:lnTo>
                        <a:pt x="552" y="98"/>
                      </a:lnTo>
                      <a:lnTo>
                        <a:pt x="535" y="84"/>
                      </a:lnTo>
                      <a:lnTo>
                        <a:pt x="537" y="70"/>
                      </a:lnTo>
                      <a:lnTo>
                        <a:pt x="521" y="57"/>
                      </a:lnTo>
                      <a:lnTo>
                        <a:pt x="520" y="30"/>
                      </a:lnTo>
                      <a:lnTo>
                        <a:pt x="507" y="0"/>
                      </a:lnTo>
                      <a:lnTo>
                        <a:pt x="440" y="23"/>
                      </a:lnTo>
                      <a:lnTo>
                        <a:pt x="374" y="25"/>
                      </a:lnTo>
                      <a:lnTo>
                        <a:pt x="343" y="23"/>
                      </a:lnTo>
                      <a:lnTo>
                        <a:pt x="276" y="32"/>
                      </a:lnTo>
                      <a:lnTo>
                        <a:pt x="228" y="27"/>
                      </a:lnTo>
                      <a:lnTo>
                        <a:pt x="189" y="13"/>
                      </a:lnTo>
                      <a:lnTo>
                        <a:pt x="144" y="23"/>
                      </a:lnTo>
                      <a:lnTo>
                        <a:pt x="116" y="39"/>
                      </a:lnTo>
                      <a:lnTo>
                        <a:pt x="92" y="37"/>
                      </a:lnTo>
                      <a:lnTo>
                        <a:pt x="76" y="25"/>
                      </a:lnTo>
                      <a:lnTo>
                        <a:pt x="55" y="4"/>
                      </a:lnTo>
                      <a:lnTo>
                        <a:pt x="41" y="8"/>
                      </a:lnTo>
                      <a:lnTo>
                        <a:pt x="39" y="11"/>
                      </a:lnTo>
                      <a:lnTo>
                        <a:pt x="76" y="42"/>
                      </a:lnTo>
                      <a:lnTo>
                        <a:pt x="89" y="46"/>
                      </a:lnTo>
                      <a:lnTo>
                        <a:pt x="68" y="79"/>
                      </a:lnTo>
                      <a:lnTo>
                        <a:pt x="70" y="103"/>
                      </a:lnTo>
                      <a:lnTo>
                        <a:pt x="13" y="112"/>
                      </a:lnTo>
                      <a:lnTo>
                        <a:pt x="23" y="131"/>
                      </a:lnTo>
                      <a:lnTo>
                        <a:pt x="8" y="145"/>
                      </a:lnTo>
                      <a:lnTo>
                        <a:pt x="0" y="170"/>
                      </a:lnTo>
                      <a:lnTo>
                        <a:pt x="34" y="170"/>
                      </a:lnTo>
                      <a:lnTo>
                        <a:pt x="47" y="175"/>
                      </a:lnTo>
                      <a:lnTo>
                        <a:pt x="68" y="162"/>
                      </a:lnTo>
                      <a:lnTo>
                        <a:pt x="78" y="163"/>
                      </a:lnTo>
                      <a:lnTo>
                        <a:pt x="105" y="159"/>
                      </a:lnTo>
                      <a:lnTo>
                        <a:pt x="112" y="152"/>
                      </a:lnTo>
                      <a:lnTo>
                        <a:pt x="101" y="134"/>
                      </a:lnTo>
                      <a:lnTo>
                        <a:pt x="114" y="133"/>
                      </a:lnTo>
                      <a:lnTo>
                        <a:pt x="136" y="138"/>
                      </a:lnTo>
                      <a:lnTo>
                        <a:pt x="161" y="133"/>
                      </a:lnTo>
                      <a:lnTo>
                        <a:pt x="154" y="116"/>
                      </a:lnTo>
                      <a:lnTo>
                        <a:pt x="173" y="111"/>
                      </a:lnTo>
                      <a:lnTo>
                        <a:pt x="183" y="86"/>
                      </a:lnTo>
                      <a:lnTo>
                        <a:pt x="235" y="90"/>
                      </a:lnTo>
                      <a:lnTo>
                        <a:pt x="267" y="99"/>
                      </a:lnTo>
                      <a:lnTo>
                        <a:pt x="276" y="119"/>
                      </a:lnTo>
                      <a:lnTo>
                        <a:pt x="287" y="113"/>
                      </a:lnTo>
                      <a:lnTo>
                        <a:pt x="293" y="104"/>
                      </a:lnTo>
                      <a:lnTo>
                        <a:pt x="313" y="101"/>
                      </a:lnTo>
                      <a:lnTo>
                        <a:pt x="328" y="91"/>
                      </a:lnTo>
                      <a:lnTo>
                        <a:pt x="352" y="89"/>
                      </a:lnTo>
                      <a:lnTo>
                        <a:pt x="350" y="99"/>
                      </a:lnTo>
                      <a:lnTo>
                        <a:pt x="389" y="101"/>
                      </a:lnTo>
                      <a:lnTo>
                        <a:pt x="412" y="153"/>
                      </a:lnTo>
                      <a:lnTo>
                        <a:pt x="419" y="145"/>
                      </a:lnTo>
                      <a:lnTo>
                        <a:pt x="447" y="143"/>
                      </a:lnTo>
                      <a:close/>
                    </a:path>
                  </a:pathLst>
                </a:custGeom>
                <a:grpFill/>
                <a:ln w="1588">
                  <a:solidFill>
                    <a:srgbClr val="000000"/>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195" name="Freeform 425">
                  <a:extLst>
                    <a:ext uri="{FF2B5EF4-FFF2-40B4-BE49-F238E27FC236}">
                      <a16:creationId xmlns:a16="http://schemas.microsoft.com/office/drawing/2014/main" id="{38E899EC-23C1-4051-B738-4449F1D5F5AB}"/>
                    </a:ext>
                  </a:extLst>
                </p:cNvPr>
                <p:cNvSpPr>
                  <a:spLocks/>
                </p:cNvSpPr>
                <p:nvPr/>
              </p:nvSpPr>
              <p:spPr bwMode="auto">
                <a:xfrm>
                  <a:off x="3270" y="2570"/>
                  <a:ext cx="210" cy="137"/>
                </a:xfrm>
                <a:custGeom>
                  <a:avLst/>
                  <a:gdLst>
                    <a:gd name="T0" fmla="*/ 252 w 553"/>
                    <a:gd name="T1" fmla="*/ 219 h 309"/>
                    <a:gd name="T2" fmla="*/ 266 w 553"/>
                    <a:gd name="T3" fmla="*/ 238 h 309"/>
                    <a:gd name="T4" fmla="*/ 279 w 553"/>
                    <a:gd name="T5" fmla="*/ 241 h 309"/>
                    <a:gd name="T6" fmla="*/ 304 w 553"/>
                    <a:gd name="T7" fmla="*/ 222 h 309"/>
                    <a:gd name="T8" fmla="*/ 341 w 553"/>
                    <a:gd name="T9" fmla="*/ 215 h 309"/>
                    <a:gd name="T10" fmla="*/ 378 w 553"/>
                    <a:gd name="T11" fmla="*/ 234 h 309"/>
                    <a:gd name="T12" fmla="*/ 363 w 553"/>
                    <a:gd name="T13" fmla="*/ 249 h 309"/>
                    <a:gd name="T14" fmla="*/ 371 w 553"/>
                    <a:gd name="T15" fmla="*/ 244 h 309"/>
                    <a:gd name="T16" fmla="*/ 455 w 553"/>
                    <a:gd name="T17" fmla="*/ 283 h 309"/>
                    <a:gd name="T18" fmla="*/ 490 w 553"/>
                    <a:gd name="T19" fmla="*/ 289 h 309"/>
                    <a:gd name="T20" fmla="*/ 496 w 553"/>
                    <a:gd name="T21" fmla="*/ 305 h 309"/>
                    <a:gd name="T22" fmla="*/ 491 w 553"/>
                    <a:gd name="T23" fmla="*/ 268 h 309"/>
                    <a:gd name="T24" fmla="*/ 515 w 553"/>
                    <a:gd name="T25" fmla="*/ 268 h 309"/>
                    <a:gd name="T26" fmla="*/ 533 w 553"/>
                    <a:gd name="T27" fmla="*/ 229 h 309"/>
                    <a:gd name="T28" fmla="*/ 551 w 553"/>
                    <a:gd name="T29" fmla="*/ 200 h 309"/>
                    <a:gd name="T30" fmla="*/ 531 w 553"/>
                    <a:gd name="T31" fmla="*/ 178 h 309"/>
                    <a:gd name="T32" fmla="*/ 506 w 553"/>
                    <a:gd name="T33" fmla="*/ 132 h 309"/>
                    <a:gd name="T34" fmla="*/ 492 w 553"/>
                    <a:gd name="T35" fmla="*/ 77 h 309"/>
                    <a:gd name="T36" fmla="*/ 470 w 553"/>
                    <a:gd name="T37" fmla="*/ 92 h 309"/>
                    <a:gd name="T38" fmla="*/ 441 w 553"/>
                    <a:gd name="T39" fmla="*/ 134 h 309"/>
                    <a:gd name="T40" fmla="*/ 381 w 553"/>
                    <a:gd name="T41" fmla="*/ 134 h 309"/>
                    <a:gd name="T42" fmla="*/ 373 w 553"/>
                    <a:gd name="T43" fmla="*/ 89 h 309"/>
                    <a:gd name="T44" fmla="*/ 348 w 553"/>
                    <a:gd name="T45" fmla="*/ 83 h 309"/>
                    <a:gd name="T46" fmla="*/ 349 w 553"/>
                    <a:gd name="T47" fmla="*/ 52 h 309"/>
                    <a:gd name="T48" fmla="*/ 348 w 553"/>
                    <a:gd name="T49" fmla="*/ 4 h 309"/>
                    <a:gd name="T50" fmla="*/ 321 w 553"/>
                    <a:gd name="T51" fmla="*/ 0 h 309"/>
                    <a:gd name="T52" fmla="*/ 304 w 553"/>
                    <a:gd name="T53" fmla="*/ 18 h 309"/>
                    <a:gd name="T54" fmla="*/ 263 w 553"/>
                    <a:gd name="T55" fmla="*/ 41 h 309"/>
                    <a:gd name="T56" fmla="*/ 252 w 553"/>
                    <a:gd name="T57" fmla="*/ 58 h 309"/>
                    <a:gd name="T58" fmla="*/ 202 w 553"/>
                    <a:gd name="T59" fmla="*/ 84 h 309"/>
                    <a:gd name="T60" fmla="*/ 157 w 553"/>
                    <a:gd name="T61" fmla="*/ 89 h 309"/>
                    <a:gd name="T62" fmla="*/ 120 w 553"/>
                    <a:gd name="T63" fmla="*/ 75 h 309"/>
                    <a:gd name="T64" fmla="*/ 67 w 553"/>
                    <a:gd name="T65" fmla="*/ 65 h 309"/>
                    <a:gd name="T66" fmla="*/ 49 w 553"/>
                    <a:gd name="T67" fmla="*/ 80 h 309"/>
                    <a:gd name="T68" fmla="*/ 78 w 553"/>
                    <a:gd name="T69" fmla="*/ 80 h 309"/>
                    <a:gd name="T70" fmla="*/ 44 w 553"/>
                    <a:gd name="T71" fmla="*/ 92 h 309"/>
                    <a:gd name="T72" fmla="*/ 24 w 553"/>
                    <a:gd name="T73" fmla="*/ 95 h 309"/>
                    <a:gd name="T74" fmla="*/ 27 w 553"/>
                    <a:gd name="T75" fmla="*/ 134 h 309"/>
                    <a:gd name="T76" fmla="*/ 15 w 553"/>
                    <a:gd name="T77" fmla="*/ 170 h 309"/>
                    <a:gd name="T78" fmla="*/ 0 w 553"/>
                    <a:gd name="T79" fmla="*/ 178 h 309"/>
                    <a:gd name="T80" fmla="*/ 15 w 553"/>
                    <a:gd name="T81" fmla="*/ 194 h 309"/>
                    <a:gd name="T82" fmla="*/ 32 w 553"/>
                    <a:gd name="T83" fmla="*/ 228 h 309"/>
                    <a:gd name="T84" fmla="*/ 62 w 553"/>
                    <a:gd name="T85" fmla="*/ 207 h 309"/>
                    <a:gd name="T86" fmla="*/ 91 w 553"/>
                    <a:gd name="T87" fmla="*/ 213 h 309"/>
                    <a:gd name="T88" fmla="*/ 118 w 553"/>
                    <a:gd name="T89" fmla="*/ 217 h 309"/>
                    <a:gd name="T90" fmla="*/ 119 w 553"/>
                    <a:gd name="T91" fmla="*/ 241 h 309"/>
                    <a:gd name="T92" fmla="*/ 129 w 553"/>
                    <a:gd name="T93" fmla="*/ 241 h 309"/>
                    <a:gd name="T94" fmla="*/ 153 w 553"/>
                    <a:gd name="T95" fmla="*/ 257 h 309"/>
                    <a:gd name="T96" fmla="*/ 211 w 553"/>
                    <a:gd name="T97" fmla="*/ 213 h 309"/>
                    <a:gd name="T98" fmla="*/ 216 w 553"/>
                    <a:gd name="T99" fmla="*/ 228 h 309"/>
                    <a:gd name="T100" fmla="*/ 229 w 553"/>
                    <a:gd name="T101" fmla="*/ 23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3" h="309">
                      <a:moveTo>
                        <a:pt x="237" y="222"/>
                      </a:moveTo>
                      <a:lnTo>
                        <a:pt x="252" y="219"/>
                      </a:lnTo>
                      <a:lnTo>
                        <a:pt x="257" y="234"/>
                      </a:lnTo>
                      <a:lnTo>
                        <a:pt x="266" y="238"/>
                      </a:lnTo>
                      <a:lnTo>
                        <a:pt x="279" y="229"/>
                      </a:lnTo>
                      <a:lnTo>
                        <a:pt x="279" y="241"/>
                      </a:lnTo>
                      <a:lnTo>
                        <a:pt x="296" y="238"/>
                      </a:lnTo>
                      <a:lnTo>
                        <a:pt x="304" y="222"/>
                      </a:lnTo>
                      <a:lnTo>
                        <a:pt x="313" y="225"/>
                      </a:lnTo>
                      <a:lnTo>
                        <a:pt x="341" y="215"/>
                      </a:lnTo>
                      <a:lnTo>
                        <a:pt x="357" y="219"/>
                      </a:lnTo>
                      <a:lnTo>
                        <a:pt x="378" y="234"/>
                      </a:lnTo>
                      <a:lnTo>
                        <a:pt x="367" y="238"/>
                      </a:lnTo>
                      <a:lnTo>
                        <a:pt x="363" y="249"/>
                      </a:lnTo>
                      <a:lnTo>
                        <a:pt x="378" y="249"/>
                      </a:lnTo>
                      <a:lnTo>
                        <a:pt x="371" y="244"/>
                      </a:lnTo>
                      <a:lnTo>
                        <a:pt x="389" y="242"/>
                      </a:lnTo>
                      <a:lnTo>
                        <a:pt x="455" y="283"/>
                      </a:lnTo>
                      <a:lnTo>
                        <a:pt x="470" y="279"/>
                      </a:lnTo>
                      <a:lnTo>
                        <a:pt x="490" y="289"/>
                      </a:lnTo>
                      <a:lnTo>
                        <a:pt x="491" y="309"/>
                      </a:lnTo>
                      <a:lnTo>
                        <a:pt x="496" y="305"/>
                      </a:lnTo>
                      <a:lnTo>
                        <a:pt x="499" y="296"/>
                      </a:lnTo>
                      <a:lnTo>
                        <a:pt x="491" y="268"/>
                      </a:lnTo>
                      <a:lnTo>
                        <a:pt x="500" y="264"/>
                      </a:lnTo>
                      <a:lnTo>
                        <a:pt x="515" y="268"/>
                      </a:lnTo>
                      <a:lnTo>
                        <a:pt x="526" y="264"/>
                      </a:lnTo>
                      <a:lnTo>
                        <a:pt x="533" y="229"/>
                      </a:lnTo>
                      <a:lnTo>
                        <a:pt x="528" y="209"/>
                      </a:lnTo>
                      <a:lnTo>
                        <a:pt x="551" y="200"/>
                      </a:lnTo>
                      <a:lnTo>
                        <a:pt x="553" y="179"/>
                      </a:lnTo>
                      <a:lnTo>
                        <a:pt x="531" y="178"/>
                      </a:lnTo>
                      <a:lnTo>
                        <a:pt x="516" y="169"/>
                      </a:lnTo>
                      <a:lnTo>
                        <a:pt x="506" y="132"/>
                      </a:lnTo>
                      <a:lnTo>
                        <a:pt x="486" y="120"/>
                      </a:lnTo>
                      <a:lnTo>
                        <a:pt x="492" y="77"/>
                      </a:lnTo>
                      <a:lnTo>
                        <a:pt x="474" y="84"/>
                      </a:lnTo>
                      <a:lnTo>
                        <a:pt x="470" y="92"/>
                      </a:lnTo>
                      <a:lnTo>
                        <a:pt x="469" y="112"/>
                      </a:lnTo>
                      <a:lnTo>
                        <a:pt x="441" y="134"/>
                      </a:lnTo>
                      <a:lnTo>
                        <a:pt x="424" y="127"/>
                      </a:lnTo>
                      <a:lnTo>
                        <a:pt x="381" y="134"/>
                      </a:lnTo>
                      <a:lnTo>
                        <a:pt x="367" y="112"/>
                      </a:lnTo>
                      <a:lnTo>
                        <a:pt x="373" y="89"/>
                      </a:lnTo>
                      <a:lnTo>
                        <a:pt x="355" y="90"/>
                      </a:lnTo>
                      <a:lnTo>
                        <a:pt x="348" y="83"/>
                      </a:lnTo>
                      <a:lnTo>
                        <a:pt x="341" y="57"/>
                      </a:lnTo>
                      <a:lnTo>
                        <a:pt x="349" y="52"/>
                      </a:lnTo>
                      <a:lnTo>
                        <a:pt x="357" y="28"/>
                      </a:lnTo>
                      <a:lnTo>
                        <a:pt x="348" y="4"/>
                      </a:lnTo>
                      <a:lnTo>
                        <a:pt x="336" y="6"/>
                      </a:lnTo>
                      <a:lnTo>
                        <a:pt x="321" y="0"/>
                      </a:lnTo>
                      <a:lnTo>
                        <a:pt x="313" y="13"/>
                      </a:lnTo>
                      <a:lnTo>
                        <a:pt x="304" y="18"/>
                      </a:lnTo>
                      <a:lnTo>
                        <a:pt x="278" y="40"/>
                      </a:lnTo>
                      <a:lnTo>
                        <a:pt x="263" y="41"/>
                      </a:lnTo>
                      <a:lnTo>
                        <a:pt x="252" y="50"/>
                      </a:lnTo>
                      <a:lnTo>
                        <a:pt x="252" y="58"/>
                      </a:lnTo>
                      <a:lnTo>
                        <a:pt x="237" y="80"/>
                      </a:lnTo>
                      <a:lnTo>
                        <a:pt x="202" y="84"/>
                      </a:lnTo>
                      <a:lnTo>
                        <a:pt x="189" y="92"/>
                      </a:lnTo>
                      <a:lnTo>
                        <a:pt x="157" y="89"/>
                      </a:lnTo>
                      <a:lnTo>
                        <a:pt x="130" y="90"/>
                      </a:lnTo>
                      <a:lnTo>
                        <a:pt x="120" y="75"/>
                      </a:lnTo>
                      <a:lnTo>
                        <a:pt x="82" y="75"/>
                      </a:lnTo>
                      <a:lnTo>
                        <a:pt x="67" y="65"/>
                      </a:lnTo>
                      <a:lnTo>
                        <a:pt x="51" y="73"/>
                      </a:lnTo>
                      <a:lnTo>
                        <a:pt x="49" y="80"/>
                      </a:lnTo>
                      <a:lnTo>
                        <a:pt x="59" y="77"/>
                      </a:lnTo>
                      <a:lnTo>
                        <a:pt x="78" y="80"/>
                      </a:lnTo>
                      <a:lnTo>
                        <a:pt x="78" y="84"/>
                      </a:lnTo>
                      <a:lnTo>
                        <a:pt x="44" y="92"/>
                      </a:lnTo>
                      <a:lnTo>
                        <a:pt x="26" y="90"/>
                      </a:lnTo>
                      <a:lnTo>
                        <a:pt x="24" y="95"/>
                      </a:lnTo>
                      <a:lnTo>
                        <a:pt x="22" y="117"/>
                      </a:lnTo>
                      <a:lnTo>
                        <a:pt x="27" y="134"/>
                      </a:lnTo>
                      <a:lnTo>
                        <a:pt x="32" y="156"/>
                      </a:lnTo>
                      <a:lnTo>
                        <a:pt x="15" y="170"/>
                      </a:lnTo>
                      <a:lnTo>
                        <a:pt x="2" y="170"/>
                      </a:lnTo>
                      <a:lnTo>
                        <a:pt x="0" y="178"/>
                      </a:lnTo>
                      <a:lnTo>
                        <a:pt x="12" y="194"/>
                      </a:lnTo>
                      <a:lnTo>
                        <a:pt x="15" y="194"/>
                      </a:lnTo>
                      <a:lnTo>
                        <a:pt x="14" y="220"/>
                      </a:lnTo>
                      <a:lnTo>
                        <a:pt x="32" y="228"/>
                      </a:lnTo>
                      <a:lnTo>
                        <a:pt x="49" y="228"/>
                      </a:lnTo>
                      <a:lnTo>
                        <a:pt x="62" y="207"/>
                      </a:lnTo>
                      <a:lnTo>
                        <a:pt x="75" y="205"/>
                      </a:lnTo>
                      <a:lnTo>
                        <a:pt x="91" y="213"/>
                      </a:lnTo>
                      <a:lnTo>
                        <a:pt x="107" y="228"/>
                      </a:lnTo>
                      <a:lnTo>
                        <a:pt x="118" y="217"/>
                      </a:lnTo>
                      <a:lnTo>
                        <a:pt x="123" y="230"/>
                      </a:lnTo>
                      <a:lnTo>
                        <a:pt x="119" y="241"/>
                      </a:lnTo>
                      <a:lnTo>
                        <a:pt x="120" y="245"/>
                      </a:lnTo>
                      <a:lnTo>
                        <a:pt x="129" y="241"/>
                      </a:lnTo>
                      <a:lnTo>
                        <a:pt x="136" y="242"/>
                      </a:lnTo>
                      <a:lnTo>
                        <a:pt x="153" y="257"/>
                      </a:lnTo>
                      <a:lnTo>
                        <a:pt x="189" y="243"/>
                      </a:lnTo>
                      <a:lnTo>
                        <a:pt x="211" y="213"/>
                      </a:lnTo>
                      <a:lnTo>
                        <a:pt x="216" y="213"/>
                      </a:lnTo>
                      <a:lnTo>
                        <a:pt x="216" y="228"/>
                      </a:lnTo>
                      <a:lnTo>
                        <a:pt x="223" y="228"/>
                      </a:lnTo>
                      <a:lnTo>
                        <a:pt x="229" y="238"/>
                      </a:lnTo>
                      <a:lnTo>
                        <a:pt x="237" y="222"/>
                      </a:lnTo>
                      <a:close/>
                    </a:path>
                  </a:pathLst>
                </a:custGeom>
                <a:grpFill/>
                <a:ln w="1588">
                  <a:solidFill>
                    <a:srgbClr val="000000"/>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196" name="Freeform 426">
                  <a:extLst>
                    <a:ext uri="{FF2B5EF4-FFF2-40B4-BE49-F238E27FC236}">
                      <a16:creationId xmlns:a16="http://schemas.microsoft.com/office/drawing/2014/main" id="{3DC1C806-8DCB-4242-8E36-6A49F6C84A8F}"/>
                    </a:ext>
                  </a:extLst>
                </p:cNvPr>
                <p:cNvSpPr>
                  <a:spLocks/>
                </p:cNvSpPr>
                <p:nvPr/>
              </p:nvSpPr>
              <p:spPr bwMode="auto">
                <a:xfrm>
                  <a:off x="3466" y="2689"/>
                  <a:ext cx="43" cy="16"/>
                </a:xfrm>
                <a:custGeom>
                  <a:avLst/>
                  <a:gdLst>
                    <a:gd name="T0" fmla="*/ 15 w 116"/>
                    <a:gd name="T1" fmla="*/ 33 h 37"/>
                    <a:gd name="T2" fmla="*/ 25 w 116"/>
                    <a:gd name="T3" fmla="*/ 28 h 37"/>
                    <a:gd name="T4" fmla="*/ 33 w 116"/>
                    <a:gd name="T5" fmla="*/ 28 h 37"/>
                    <a:gd name="T6" fmla="*/ 36 w 116"/>
                    <a:gd name="T7" fmla="*/ 22 h 37"/>
                    <a:gd name="T8" fmla="*/ 64 w 116"/>
                    <a:gd name="T9" fmla="*/ 37 h 37"/>
                    <a:gd name="T10" fmla="*/ 75 w 116"/>
                    <a:gd name="T11" fmla="*/ 36 h 37"/>
                    <a:gd name="T12" fmla="*/ 83 w 116"/>
                    <a:gd name="T13" fmla="*/ 22 h 37"/>
                    <a:gd name="T14" fmla="*/ 116 w 116"/>
                    <a:gd name="T15" fmla="*/ 11 h 37"/>
                    <a:gd name="T16" fmla="*/ 98 w 116"/>
                    <a:gd name="T17" fmla="*/ 5 h 37"/>
                    <a:gd name="T18" fmla="*/ 90 w 116"/>
                    <a:gd name="T19" fmla="*/ 13 h 37"/>
                    <a:gd name="T20" fmla="*/ 70 w 116"/>
                    <a:gd name="T21" fmla="*/ 19 h 37"/>
                    <a:gd name="T22" fmla="*/ 57 w 116"/>
                    <a:gd name="T23" fmla="*/ 16 h 37"/>
                    <a:gd name="T24" fmla="*/ 45 w 116"/>
                    <a:gd name="T25" fmla="*/ 5 h 37"/>
                    <a:gd name="T26" fmla="*/ 16 w 116"/>
                    <a:gd name="T27" fmla="*/ 0 h 37"/>
                    <a:gd name="T28" fmla="*/ 9 w 116"/>
                    <a:gd name="T29" fmla="*/ 1 h 37"/>
                    <a:gd name="T30" fmla="*/ 0 w 116"/>
                    <a:gd name="T31" fmla="*/ 16 h 37"/>
                    <a:gd name="T32" fmla="*/ 15 w 116"/>
                    <a:gd name="T33" fmla="*/ 3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6" h="37">
                      <a:moveTo>
                        <a:pt x="15" y="33"/>
                      </a:moveTo>
                      <a:lnTo>
                        <a:pt x="25" y="28"/>
                      </a:lnTo>
                      <a:lnTo>
                        <a:pt x="33" y="28"/>
                      </a:lnTo>
                      <a:lnTo>
                        <a:pt x="36" y="22"/>
                      </a:lnTo>
                      <a:lnTo>
                        <a:pt x="64" y="37"/>
                      </a:lnTo>
                      <a:lnTo>
                        <a:pt x="75" y="36"/>
                      </a:lnTo>
                      <a:lnTo>
                        <a:pt x="83" y="22"/>
                      </a:lnTo>
                      <a:lnTo>
                        <a:pt x="116" y="11"/>
                      </a:lnTo>
                      <a:lnTo>
                        <a:pt x="98" y="5"/>
                      </a:lnTo>
                      <a:lnTo>
                        <a:pt x="90" y="13"/>
                      </a:lnTo>
                      <a:lnTo>
                        <a:pt x="70" y="19"/>
                      </a:lnTo>
                      <a:lnTo>
                        <a:pt x="57" y="16"/>
                      </a:lnTo>
                      <a:lnTo>
                        <a:pt x="45" y="5"/>
                      </a:lnTo>
                      <a:lnTo>
                        <a:pt x="16" y="0"/>
                      </a:lnTo>
                      <a:lnTo>
                        <a:pt x="9" y="1"/>
                      </a:lnTo>
                      <a:lnTo>
                        <a:pt x="0" y="16"/>
                      </a:lnTo>
                      <a:lnTo>
                        <a:pt x="15" y="33"/>
                      </a:lnTo>
                      <a:close/>
                    </a:path>
                  </a:pathLst>
                </a:custGeom>
                <a:grpFill/>
                <a:ln w="1588">
                  <a:solidFill>
                    <a:srgbClr val="000000"/>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197" name="Freeform 427">
                  <a:extLst>
                    <a:ext uri="{FF2B5EF4-FFF2-40B4-BE49-F238E27FC236}">
                      <a16:creationId xmlns:a16="http://schemas.microsoft.com/office/drawing/2014/main" id="{3BF8C010-AEB4-416B-8796-343BF4048822}"/>
                    </a:ext>
                  </a:extLst>
                </p:cNvPr>
                <p:cNvSpPr>
                  <a:spLocks/>
                </p:cNvSpPr>
                <p:nvPr/>
              </p:nvSpPr>
              <p:spPr bwMode="auto">
                <a:xfrm>
                  <a:off x="3454" y="2517"/>
                  <a:ext cx="207" cy="138"/>
                </a:xfrm>
                <a:custGeom>
                  <a:avLst/>
                  <a:gdLst>
                    <a:gd name="T0" fmla="*/ 536 w 548"/>
                    <a:gd name="T1" fmla="*/ 227 h 312"/>
                    <a:gd name="T2" fmla="*/ 548 w 548"/>
                    <a:gd name="T3" fmla="*/ 208 h 312"/>
                    <a:gd name="T4" fmla="*/ 533 w 548"/>
                    <a:gd name="T5" fmla="*/ 165 h 312"/>
                    <a:gd name="T6" fmla="*/ 523 w 548"/>
                    <a:gd name="T7" fmla="*/ 130 h 312"/>
                    <a:gd name="T8" fmla="*/ 504 w 548"/>
                    <a:gd name="T9" fmla="*/ 85 h 312"/>
                    <a:gd name="T10" fmla="*/ 516 w 548"/>
                    <a:gd name="T11" fmla="*/ 42 h 312"/>
                    <a:gd name="T12" fmla="*/ 481 w 548"/>
                    <a:gd name="T13" fmla="*/ 17 h 312"/>
                    <a:gd name="T14" fmla="*/ 434 w 548"/>
                    <a:gd name="T15" fmla="*/ 11 h 312"/>
                    <a:gd name="T16" fmla="*/ 386 w 548"/>
                    <a:gd name="T17" fmla="*/ 0 h 312"/>
                    <a:gd name="T18" fmla="*/ 355 w 548"/>
                    <a:gd name="T19" fmla="*/ 0 h 312"/>
                    <a:gd name="T20" fmla="*/ 310 w 548"/>
                    <a:gd name="T21" fmla="*/ 22 h 312"/>
                    <a:gd name="T22" fmla="*/ 250 w 548"/>
                    <a:gd name="T23" fmla="*/ 63 h 312"/>
                    <a:gd name="T24" fmla="*/ 272 w 548"/>
                    <a:gd name="T25" fmla="*/ 85 h 312"/>
                    <a:gd name="T26" fmla="*/ 206 w 548"/>
                    <a:gd name="T27" fmla="*/ 96 h 312"/>
                    <a:gd name="T28" fmla="*/ 160 w 548"/>
                    <a:gd name="T29" fmla="*/ 91 h 312"/>
                    <a:gd name="T30" fmla="*/ 133 w 548"/>
                    <a:gd name="T31" fmla="*/ 91 h 312"/>
                    <a:gd name="T32" fmla="*/ 93 w 548"/>
                    <a:gd name="T33" fmla="*/ 90 h 312"/>
                    <a:gd name="T34" fmla="*/ 38 w 548"/>
                    <a:gd name="T35" fmla="*/ 117 h 312"/>
                    <a:gd name="T36" fmla="*/ 26 w 548"/>
                    <a:gd name="T37" fmla="*/ 149 h 312"/>
                    <a:gd name="T38" fmla="*/ 26 w 548"/>
                    <a:gd name="T39" fmla="*/ 178 h 312"/>
                    <a:gd name="T40" fmla="*/ 6 w 548"/>
                    <a:gd name="T41" fmla="*/ 198 h 312"/>
                    <a:gd name="T42" fmla="*/ 20 w 548"/>
                    <a:gd name="T43" fmla="*/ 253 h 312"/>
                    <a:gd name="T44" fmla="*/ 45 w 548"/>
                    <a:gd name="T45" fmla="*/ 299 h 312"/>
                    <a:gd name="T46" fmla="*/ 62 w 548"/>
                    <a:gd name="T47" fmla="*/ 282 h 312"/>
                    <a:gd name="T48" fmla="*/ 112 w 548"/>
                    <a:gd name="T49" fmla="*/ 255 h 312"/>
                    <a:gd name="T50" fmla="*/ 160 w 548"/>
                    <a:gd name="T51" fmla="*/ 253 h 312"/>
                    <a:gd name="T52" fmla="*/ 177 w 548"/>
                    <a:gd name="T53" fmla="*/ 255 h 312"/>
                    <a:gd name="T54" fmla="*/ 180 w 548"/>
                    <a:gd name="T55" fmla="*/ 291 h 312"/>
                    <a:gd name="T56" fmla="*/ 188 w 548"/>
                    <a:gd name="T57" fmla="*/ 309 h 312"/>
                    <a:gd name="T58" fmla="*/ 211 w 548"/>
                    <a:gd name="T59" fmla="*/ 299 h 312"/>
                    <a:gd name="T60" fmla="*/ 250 w 548"/>
                    <a:gd name="T61" fmla="*/ 302 h 312"/>
                    <a:gd name="T62" fmla="*/ 274 w 548"/>
                    <a:gd name="T63" fmla="*/ 285 h 312"/>
                    <a:gd name="T64" fmla="*/ 308 w 548"/>
                    <a:gd name="T65" fmla="*/ 281 h 312"/>
                    <a:gd name="T66" fmla="*/ 378 w 548"/>
                    <a:gd name="T67" fmla="*/ 275 h 312"/>
                    <a:gd name="T68" fmla="*/ 400 w 548"/>
                    <a:gd name="T69" fmla="*/ 257 h 312"/>
                    <a:gd name="T70" fmla="*/ 450 w 548"/>
                    <a:gd name="T71" fmla="*/ 255 h 312"/>
                    <a:gd name="T72" fmla="*/ 480 w 548"/>
                    <a:gd name="T73" fmla="*/ 243 h 312"/>
                    <a:gd name="T74" fmla="*/ 486 w 548"/>
                    <a:gd name="T75" fmla="*/ 257 h 312"/>
                    <a:gd name="T76" fmla="*/ 517 w 548"/>
                    <a:gd name="T77" fmla="*/ 255 h 312"/>
                    <a:gd name="T78" fmla="*/ 515 w 548"/>
                    <a:gd name="T79" fmla="*/ 234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48" h="312">
                      <a:moveTo>
                        <a:pt x="526" y="238"/>
                      </a:moveTo>
                      <a:lnTo>
                        <a:pt x="536" y="227"/>
                      </a:lnTo>
                      <a:lnTo>
                        <a:pt x="546" y="227"/>
                      </a:lnTo>
                      <a:lnTo>
                        <a:pt x="548" y="208"/>
                      </a:lnTo>
                      <a:lnTo>
                        <a:pt x="532" y="179"/>
                      </a:lnTo>
                      <a:lnTo>
                        <a:pt x="533" y="165"/>
                      </a:lnTo>
                      <a:lnTo>
                        <a:pt x="523" y="149"/>
                      </a:lnTo>
                      <a:lnTo>
                        <a:pt x="523" y="130"/>
                      </a:lnTo>
                      <a:lnTo>
                        <a:pt x="533" y="114"/>
                      </a:lnTo>
                      <a:lnTo>
                        <a:pt x="504" y="85"/>
                      </a:lnTo>
                      <a:lnTo>
                        <a:pt x="504" y="62"/>
                      </a:lnTo>
                      <a:lnTo>
                        <a:pt x="516" y="42"/>
                      </a:lnTo>
                      <a:lnTo>
                        <a:pt x="494" y="22"/>
                      </a:lnTo>
                      <a:lnTo>
                        <a:pt x="481" y="17"/>
                      </a:lnTo>
                      <a:lnTo>
                        <a:pt x="447" y="17"/>
                      </a:lnTo>
                      <a:lnTo>
                        <a:pt x="434" y="11"/>
                      </a:lnTo>
                      <a:lnTo>
                        <a:pt x="410" y="17"/>
                      </a:lnTo>
                      <a:lnTo>
                        <a:pt x="386" y="0"/>
                      </a:lnTo>
                      <a:lnTo>
                        <a:pt x="360" y="10"/>
                      </a:lnTo>
                      <a:lnTo>
                        <a:pt x="355" y="0"/>
                      </a:lnTo>
                      <a:lnTo>
                        <a:pt x="344" y="0"/>
                      </a:lnTo>
                      <a:lnTo>
                        <a:pt x="310" y="22"/>
                      </a:lnTo>
                      <a:lnTo>
                        <a:pt x="296" y="39"/>
                      </a:lnTo>
                      <a:lnTo>
                        <a:pt x="250" y="63"/>
                      </a:lnTo>
                      <a:lnTo>
                        <a:pt x="265" y="65"/>
                      </a:lnTo>
                      <a:lnTo>
                        <a:pt x="272" y="85"/>
                      </a:lnTo>
                      <a:lnTo>
                        <a:pt x="228" y="87"/>
                      </a:lnTo>
                      <a:lnTo>
                        <a:pt x="206" y="96"/>
                      </a:lnTo>
                      <a:lnTo>
                        <a:pt x="176" y="96"/>
                      </a:lnTo>
                      <a:lnTo>
                        <a:pt x="160" y="91"/>
                      </a:lnTo>
                      <a:lnTo>
                        <a:pt x="145" y="95"/>
                      </a:lnTo>
                      <a:lnTo>
                        <a:pt x="133" y="91"/>
                      </a:lnTo>
                      <a:lnTo>
                        <a:pt x="108" y="94"/>
                      </a:lnTo>
                      <a:lnTo>
                        <a:pt x="93" y="90"/>
                      </a:lnTo>
                      <a:lnTo>
                        <a:pt x="52" y="114"/>
                      </a:lnTo>
                      <a:lnTo>
                        <a:pt x="38" y="117"/>
                      </a:lnTo>
                      <a:lnTo>
                        <a:pt x="51" y="127"/>
                      </a:lnTo>
                      <a:lnTo>
                        <a:pt x="26" y="149"/>
                      </a:lnTo>
                      <a:lnTo>
                        <a:pt x="28" y="165"/>
                      </a:lnTo>
                      <a:lnTo>
                        <a:pt x="26" y="178"/>
                      </a:lnTo>
                      <a:lnTo>
                        <a:pt x="4" y="183"/>
                      </a:lnTo>
                      <a:lnTo>
                        <a:pt x="6" y="198"/>
                      </a:lnTo>
                      <a:lnTo>
                        <a:pt x="0" y="241"/>
                      </a:lnTo>
                      <a:lnTo>
                        <a:pt x="20" y="253"/>
                      </a:lnTo>
                      <a:lnTo>
                        <a:pt x="30" y="290"/>
                      </a:lnTo>
                      <a:lnTo>
                        <a:pt x="45" y="299"/>
                      </a:lnTo>
                      <a:lnTo>
                        <a:pt x="67" y="300"/>
                      </a:lnTo>
                      <a:lnTo>
                        <a:pt x="62" y="282"/>
                      </a:lnTo>
                      <a:lnTo>
                        <a:pt x="74" y="272"/>
                      </a:lnTo>
                      <a:lnTo>
                        <a:pt x="112" y="255"/>
                      </a:lnTo>
                      <a:lnTo>
                        <a:pt x="145" y="246"/>
                      </a:lnTo>
                      <a:lnTo>
                        <a:pt x="160" y="253"/>
                      </a:lnTo>
                      <a:lnTo>
                        <a:pt x="161" y="248"/>
                      </a:lnTo>
                      <a:lnTo>
                        <a:pt x="177" y="255"/>
                      </a:lnTo>
                      <a:lnTo>
                        <a:pt x="168" y="257"/>
                      </a:lnTo>
                      <a:lnTo>
                        <a:pt x="180" y="291"/>
                      </a:lnTo>
                      <a:lnTo>
                        <a:pt x="186" y="294"/>
                      </a:lnTo>
                      <a:lnTo>
                        <a:pt x="188" y="309"/>
                      </a:lnTo>
                      <a:lnTo>
                        <a:pt x="196" y="312"/>
                      </a:lnTo>
                      <a:lnTo>
                        <a:pt x="211" y="299"/>
                      </a:lnTo>
                      <a:lnTo>
                        <a:pt x="233" y="309"/>
                      </a:lnTo>
                      <a:lnTo>
                        <a:pt x="250" y="302"/>
                      </a:lnTo>
                      <a:lnTo>
                        <a:pt x="280" y="299"/>
                      </a:lnTo>
                      <a:lnTo>
                        <a:pt x="274" y="285"/>
                      </a:lnTo>
                      <a:lnTo>
                        <a:pt x="293" y="274"/>
                      </a:lnTo>
                      <a:lnTo>
                        <a:pt x="308" y="281"/>
                      </a:lnTo>
                      <a:lnTo>
                        <a:pt x="340" y="270"/>
                      </a:lnTo>
                      <a:lnTo>
                        <a:pt x="378" y="275"/>
                      </a:lnTo>
                      <a:lnTo>
                        <a:pt x="399" y="270"/>
                      </a:lnTo>
                      <a:lnTo>
                        <a:pt x="400" y="257"/>
                      </a:lnTo>
                      <a:lnTo>
                        <a:pt x="418" y="259"/>
                      </a:lnTo>
                      <a:lnTo>
                        <a:pt x="450" y="255"/>
                      </a:lnTo>
                      <a:lnTo>
                        <a:pt x="470" y="241"/>
                      </a:lnTo>
                      <a:lnTo>
                        <a:pt x="480" y="243"/>
                      </a:lnTo>
                      <a:lnTo>
                        <a:pt x="475" y="259"/>
                      </a:lnTo>
                      <a:lnTo>
                        <a:pt x="486" y="257"/>
                      </a:lnTo>
                      <a:lnTo>
                        <a:pt x="514" y="264"/>
                      </a:lnTo>
                      <a:lnTo>
                        <a:pt x="517" y="255"/>
                      </a:lnTo>
                      <a:lnTo>
                        <a:pt x="527" y="253"/>
                      </a:lnTo>
                      <a:lnTo>
                        <a:pt x="515" y="234"/>
                      </a:lnTo>
                      <a:lnTo>
                        <a:pt x="526" y="238"/>
                      </a:lnTo>
                      <a:close/>
                    </a:path>
                  </a:pathLst>
                </a:custGeom>
                <a:grpFill/>
                <a:ln w="1588">
                  <a:solidFill>
                    <a:srgbClr val="000000"/>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198" name="Freeform 428">
                  <a:extLst>
                    <a:ext uri="{FF2B5EF4-FFF2-40B4-BE49-F238E27FC236}">
                      <a16:creationId xmlns:a16="http://schemas.microsoft.com/office/drawing/2014/main" id="{09DB1D4B-A509-4B5B-9238-96DEF92FF617}"/>
                    </a:ext>
                  </a:extLst>
                </p:cNvPr>
                <p:cNvSpPr>
                  <a:spLocks/>
                </p:cNvSpPr>
                <p:nvPr/>
              </p:nvSpPr>
              <p:spPr bwMode="auto">
                <a:xfrm>
                  <a:off x="3507" y="2655"/>
                  <a:ext cx="23" cy="16"/>
                </a:xfrm>
                <a:custGeom>
                  <a:avLst/>
                  <a:gdLst>
                    <a:gd name="T0" fmla="*/ 43 w 59"/>
                    <a:gd name="T1" fmla="*/ 2 h 36"/>
                    <a:gd name="T2" fmla="*/ 52 w 59"/>
                    <a:gd name="T3" fmla="*/ 8 h 36"/>
                    <a:gd name="T4" fmla="*/ 41 w 59"/>
                    <a:gd name="T5" fmla="*/ 14 h 36"/>
                    <a:gd name="T6" fmla="*/ 41 w 59"/>
                    <a:gd name="T7" fmla="*/ 22 h 36"/>
                    <a:gd name="T8" fmla="*/ 58 w 59"/>
                    <a:gd name="T9" fmla="*/ 21 h 36"/>
                    <a:gd name="T10" fmla="*/ 59 w 59"/>
                    <a:gd name="T11" fmla="*/ 30 h 36"/>
                    <a:gd name="T12" fmla="*/ 52 w 59"/>
                    <a:gd name="T13" fmla="*/ 36 h 36"/>
                    <a:gd name="T14" fmla="*/ 37 w 59"/>
                    <a:gd name="T15" fmla="*/ 30 h 36"/>
                    <a:gd name="T16" fmla="*/ 5 w 59"/>
                    <a:gd name="T17" fmla="*/ 36 h 36"/>
                    <a:gd name="T18" fmla="*/ 0 w 59"/>
                    <a:gd name="T19" fmla="*/ 28 h 36"/>
                    <a:gd name="T20" fmla="*/ 28 w 59"/>
                    <a:gd name="T21" fmla="*/ 18 h 36"/>
                    <a:gd name="T22" fmla="*/ 26 w 59"/>
                    <a:gd name="T23" fmla="*/ 13 h 36"/>
                    <a:gd name="T24" fmla="*/ 37 w 59"/>
                    <a:gd name="T25" fmla="*/ 0 h 36"/>
                    <a:gd name="T26" fmla="*/ 43 w 59"/>
                    <a:gd name="T27" fmla="*/ 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36">
                      <a:moveTo>
                        <a:pt x="43" y="2"/>
                      </a:moveTo>
                      <a:lnTo>
                        <a:pt x="52" y="8"/>
                      </a:lnTo>
                      <a:lnTo>
                        <a:pt x="41" y="14"/>
                      </a:lnTo>
                      <a:lnTo>
                        <a:pt x="41" y="22"/>
                      </a:lnTo>
                      <a:lnTo>
                        <a:pt x="58" y="21"/>
                      </a:lnTo>
                      <a:lnTo>
                        <a:pt x="59" y="30"/>
                      </a:lnTo>
                      <a:lnTo>
                        <a:pt x="52" y="36"/>
                      </a:lnTo>
                      <a:lnTo>
                        <a:pt x="37" y="30"/>
                      </a:lnTo>
                      <a:lnTo>
                        <a:pt x="5" y="36"/>
                      </a:lnTo>
                      <a:lnTo>
                        <a:pt x="0" y="28"/>
                      </a:lnTo>
                      <a:lnTo>
                        <a:pt x="28" y="18"/>
                      </a:lnTo>
                      <a:lnTo>
                        <a:pt x="26" y="13"/>
                      </a:lnTo>
                      <a:lnTo>
                        <a:pt x="37" y="0"/>
                      </a:lnTo>
                      <a:lnTo>
                        <a:pt x="43" y="2"/>
                      </a:lnTo>
                      <a:close/>
                    </a:path>
                  </a:pathLst>
                </a:custGeom>
                <a:grpFill/>
                <a:ln w="1588">
                  <a:solidFill>
                    <a:srgbClr val="000000"/>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199" name="Freeform 429">
                  <a:extLst>
                    <a:ext uri="{FF2B5EF4-FFF2-40B4-BE49-F238E27FC236}">
                      <a16:creationId xmlns:a16="http://schemas.microsoft.com/office/drawing/2014/main" id="{8C857F6C-6573-46FE-A11F-74201603A402}"/>
                    </a:ext>
                  </a:extLst>
                </p:cNvPr>
                <p:cNvSpPr>
                  <a:spLocks/>
                </p:cNvSpPr>
                <p:nvPr/>
              </p:nvSpPr>
              <p:spPr bwMode="auto">
                <a:xfrm>
                  <a:off x="3503" y="2639"/>
                  <a:ext cx="15" cy="26"/>
                </a:xfrm>
                <a:custGeom>
                  <a:avLst/>
                  <a:gdLst>
                    <a:gd name="T0" fmla="*/ 6 w 41"/>
                    <a:gd name="T1" fmla="*/ 14 h 58"/>
                    <a:gd name="T2" fmla="*/ 31 w 41"/>
                    <a:gd name="T3" fmla="*/ 25 h 58"/>
                    <a:gd name="T4" fmla="*/ 33 w 41"/>
                    <a:gd name="T5" fmla="*/ 23 h 58"/>
                    <a:gd name="T6" fmla="*/ 25 w 41"/>
                    <a:gd name="T7" fmla="*/ 14 h 58"/>
                    <a:gd name="T8" fmla="*/ 18 w 41"/>
                    <a:gd name="T9" fmla="*/ 15 h 58"/>
                    <a:gd name="T10" fmla="*/ 17 w 41"/>
                    <a:gd name="T11" fmla="*/ 5 h 58"/>
                    <a:gd name="T12" fmla="*/ 39 w 41"/>
                    <a:gd name="T13" fmla="*/ 0 h 58"/>
                    <a:gd name="T14" fmla="*/ 41 w 41"/>
                    <a:gd name="T15" fmla="*/ 2 h 58"/>
                    <a:gd name="T16" fmla="*/ 39 w 41"/>
                    <a:gd name="T17" fmla="*/ 32 h 58"/>
                    <a:gd name="T18" fmla="*/ 31 w 41"/>
                    <a:gd name="T19" fmla="*/ 33 h 58"/>
                    <a:gd name="T20" fmla="*/ 29 w 41"/>
                    <a:gd name="T21" fmla="*/ 40 h 58"/>
                    <a:gd name="T22" fmla="*/ 33 w 41"/>
                    <a:gd name="T23" fmla="*/ 54 h 58"/>
                    <a:gd name="T24" fmla="*/ 17 w 41"/>
                    <a:gd name="T25" fmla="*/ 58 h 58"/>
                    <a:gd name="T26" fmla="*/ 11 w 41"/>
                    <a:gd name="T27" fmla="*/ 52 h 58"/>
                    <a:gd name="T28" fmla="*/ 18 w 41"/>
                    <a:gd name="T29" fmla="*/ 40 h 58"/>
                    <a:gd name="T30" fmla="*/ 0 w 41"/>
                    <a:gd name="T31" fmla="*/ 23 h 58"/>
                    <a:gd name="T32" fmla="*/ 0 w 41"/>
                    <a:gd name="T33" fmla="*/ 7 h 58"/>
                    <a:gd name="T34" fmla="*/ 6 w 41"/>
                    <a:gd name="T35" fmla="*/ 1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 h="58">
                      <a:moveTo>
                        <a:pt x="6" y="14"/>
                      </a:moveTo>
                      <a:lnTo>
                        <a:pt x="31" y="25"/>
                      </a:lnTo>
                      <a:lnTo>
                        <a:pt x="33" y="23"/>
                      </a:lnTo>
                      <a:lnTo>
                        <a:pt x="25" y="14"/>
                      </a:lnTo>
                      <a:lnTo>
                        <a:pt x="18" y="15"/>
                      </a:lnTo>
                      <a:lnTo>
                        <a:pt x="17" y="5"/>
                      </a:lnTo>
                      <a:lnTo>
                        <a:pt x="39" y="0"/>
                      </a:lnTo>
                      <a:lnTo>
                        <a:pt x="41" y="2"/>
                      </a:lnTo>
                      <a:lnTo>
                        <a:pt x="39" y="32"/>
                      </a:lnTo>
                      <a:lnTo>
                        <a:pt x="31" y="33"/>
                      </a:lnTo>
                      <a:lnTo>
                        <a:pt x="29" y="40"/>
                      </a:lnTo>
                      <a:lnTo>
                        <a:pt x="33" y="54"/>
                      </a:lnTo>
                      <a:lnTo>
                        <a:pt x="17" y="58"/>
                      </a:lnTo>
                      <a:lnTo>
                        <a:pt x="11" y="52"/>
                      </a:lnTo>
                      <a:lnTo>
                        <a:pt x="18" y="40"/>
                      </a:lnTo>
                      <a:lnTo>
                        <a:pt x="0" y="23"/>
                      </a:lnTo>
                      <a:lnTo>
                        <a:pt x="0" y="7"/>
                      </a:lnTo>
                      <a:lnTo>
                        <a:pt x="6" y="14"/>
                      </a:lnTo>
                      <a:close/>
                    </a:path>
                  </a:pathLst>
                </a:custGeom>
                <a:grpFill/>
                <a:ln w="1588">
                  <a:solidFill>
                    <a:srgbClr val="000000"/>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200" name="Freeform 430">
                  <a:extLst>
                    <a:ext uri="{FF2B5EF4-FFF2-40B4-BE49-F238E27FC236}">
                      <a16:creationId xmlns:a16="http://schemas.microsoft.com/office/drawing/2014/main" id="{66AC0AC5-0786-471C-B393-CB2D48FD1DE9}"/>
                    </a:ext>
                  </a:extLst>
                </p:cNvPr>
                <p:cNvSpPr>
                  <a:spLocks/>
                </p:cNvSpPr>
                <p:nvPr/>
              </p:nvSpPr>
              <p:spPr bwMode="auto">
                <a:xfrm>
                  <a:off x="3399" y="2439"/>
                  <a:ext cx="258" cy="191"/>
                </a:xfrm>
                <a:custGeom>
                  <a:avLst/>
                  <a:gdLst>
                    <a:gd name="T0" fmla="*/ 604 w 681"/>
                    <a:gd name="T1" fmla="*/ 42 h 432"/>
                    <a:gd name="T2" fmla="*/ 626 w 681"/>
                    <a:gd name="T3" fmla="*/ 33 h 432"/>
                    <a:gd name="T4" fmla="*/ 613 w 681"/>
                    <a:gd name="T5" fmla="*/ 20 h 432"/>
                    <a:gd name="T6" fmla="*/ 592 w 681"/>
                    <a:gd name="T7" fmla="*/ 10 h 432"/>
                    <a:gd name="T8" fmla="*/ 579 w 681"/>
                    <a:gd name="T9" fmla="*/ 20 h 432"/>
                    <a:gd name="T10" fmla="*/ 553 w 681"/>
                    <a:gd name="T11" fmla="*/ 21 h 432"/>
                    <a:gd name="T12" fmla="*/ 506 w 681"/>
                    <a:gd name="T13" fmla="*/ 33 h 432"/>
                    <a:gd name="T14" fmla="*/ 449 w 681"/>
                    <a:gd name="T15" fmla="*/ 40 h 432"/>
                    <a:gd name="T16" fmla="*/ 412 w 681"/>
                    <a:gd name="T17" fmla="*/ 50 h 432"/>
                    <a:gd name="T18" fmla="*/ 417 w 681"/>
                    <a:gd name="T19" fmla="*/ 69 h 432"/>
                    <a:gd name="T20" fmla="*/ 313 w 681"/>
                    <a:gd name="T21" fmla="*/ 135 h 432"/>
                    <a:gd name="T22" fmla="*/ 264 w 681"/>
                    <a:gd name="T23" fmla="*/ 180 h 432"/>
                    <a:gd name="T24" fmla="*/ 183 w 681"/>
                    <a:gd name="T25" fmla="*/ 213 h 432"/>
                    <a:gd name="T26" fmla="*/ 94 w 681"/>
                    <a:gd name="T27" fmla="*/ 268 h 432"/>
                    <a:gd name="T28" fmla="*/ 7 w 681"/>
                    <a:gd name="T29" fmla="*/ 302 h 432"/>
                    <a:gd name="T30" fmla="*/ 8 w 681"/>
                    <a:gd name="T31" fmla="*/ 350 h 432"/>
                    <a:gd name="T32" fmla="*/ 7 w 681"/>
                    <a:gd name="T33" fmla="*/ 381 h 432"/>
                    <a:gd name="T34" fmla="*/ 32 w 681"/>
                    <a:gd name="T35" fmla="*/ 387 h 432"/>
                    <a:gd name="T36" fmla="*/ 40 w 681"/>
                    <a:gd name="T37" fmla="*/ 432 h 432"/>
                    <a:gd name="T38" fmla="*/ 100 w 681"/>
                    <a:gd name="T39" fmla="*/ 432 h 432"/>
                    <a:gd name="T40" fmla="*/ 129 w 681"/>
                    <a:gd name="T41" fmla="*/ 390 h 432"/>
                    <a:gd name="T42" fmla="*/ 151 w 681"/>
                    <a:gd name="T43" fmla="*/ 375 h 432"/>
                    <a:gd name="T44" fmla="*/ 171 w 681"/>
                    <a:gd name="T45" fmla="*/ 355 h 432"/>
                    <a:gd name="T46" fmla="*/ 171 w 681"/>
                    <a:gd name="T47" fmla="*/ 326 h 432"/>
                    <a:gd name="T48" fmla="*/ 183 w 681"/>
                    <a:gd name="T49" fmla="*/ 294 h 432"/>
                    <a:gd name="T50" fmla="*/ 238 w 681"/>
                    <a:gd name="T51" fmla="*/ 267 h 432"/>
                    <a:gd name="T52" fmla="*/ 278 w 681"/>
                    <a:gd name="T53" fmla="*/ 268 h 432"/>
                    <a:gd name="T54" fmla="*/ 305 w 681"/>
                    <a:gd name="T55" fmla="*/ 268 h 432"/>
                    <a:gd name="T56" fmla="*/ 351 w 681"/>
                    <a:gd name="T57" fmla="*/ 273 h 432"/>
                    <a:gd name="T58" fmla="*/ 417 w 681"/>
                    <a:gd name="T59" fmla="*/ 262 h 432"/>
                    <a:gd name="T60" fmla="*/ 395 w 681"/>
                    <a:gd name="T61" fmla="*/ 240 h 432"/>
                    <a:gd name="T62" fmla="*/ 455 w 681"/>
                    <a:gd name="T63" fmla="*/ 199 h 432"/>
                    <a:gd name="T64" fmla="*/ 500 w 681"/>
                    <a:gd name="T65" fmla="*/ 177 h 432"/>
                    <a:gd name="T66" fmla="*/ 531 w 681"/>
                    <a:gd name="T67" fmla="*/ 177 h 432"/>
                    <a:gd name="T68" fmla="*/ 579 w 681"/>
                    <a:gd name="T69" fmla="*/ 188 h 432"/>
                    <a:gd name="T70" fmla="*/ 600 w 681"/>
                    <a:gd name="T71" fmla="*/ 169 h 432"/>
                    <a:gd name="T72" fmla="*/ 605 w 681"/>
                    <a:gd name="T73" fmla="*/ 136 h 432"/>
                    <a:gd name="T74" fmla="*/ 660 w 681"/>
                    <a:gd name="T75" fmla="*/ 103 h 432"/>
                    <a:gd name="T76" fmla="*/ 668 w 681"/>
                    <a:gd name="T77" fmla="*/ 66 h 432"/>
                    <a:gd name="T78" fmla="*/ 608 w 681"/>
                    <a:gd name="T79" fmla="*/ 58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81" h="432">
                      <a:moveTo>
                        <a:pt x="608" y="58"/>
                      </a:moveTo>
                      <a:lnTo>
                        <a:pt x="604" y="42"/>
                      </a:lnTo>
                      <a:lnTo>
                        <a:pt x="615" y="32"/>
                      </a:lnTo>
                      <a:lnTo>
                        <a:pt x="626" y="33"/>
                      </a:lnTo>
                      <a:lnTo>
                        <a:pt x="668" y="21"/>
                      </a:lnTo>
                      <a:lnTo>
                        <a:pt x="613" y="20"/>
                      </a:lnTo>
                      <a:lnTo>
                        <a:pt x="594" y="0"/>
                      </a:lnTo>
                      <a:lnTo>
                        <a:pt x="592" y="10"/>
                      </a:lnTo>
                      <a:lnTo>
                        <a:pt x="579" y="12"/>
                      </a:lnTo>
                      <a:lnTo>
                        <a:pt x="579" y="20"/>
                      </a:lnTo>
                      <a:lnTo>
                        <a:pt x="563" y="25"/>
                      </a:lnTo>
                      <a:lnTo>
                        <a:pt x="553" y="21"/>
                      </a:lnTo>
                      <a:lnTo>
                        <a:pt x="545" y="26"/>
                      </a:lnTo>
                      <a:lnTo>
                        <a:pt x="506" y="33"/>
                      </a:lnTo>
                      <a:lnTo>
                        <a:pt x="472" y="40"/>
                      </a:lnTo>
                      <a:lnTo>
                        <a:pt x="449" y="40"/>
                      </a:lnTo>
                      <a:lnTo>
                        <a:pt x="455" y="50"/>
                      </a:lnTo>
                      <a:lnTo>
                        <a:pt x="412" y="50"/>
                      </a:lnTo>
                      <a:lnTo>
                        <a:pt x="408" y="61"/>
                      </a:lnTo>
                      <a:lnTo>
                        <a:pt x="417" y="69"/>
                      </a:lnTo>
                      <a:lnTo>
                        <a:pt x="417" y="100"/>
                      </a:lnTo>
                      <a:lnTo>
                        <a:pt x="313" y="135"/>
                      </a:lnTo>
                      <a:lnTo>
                        <a:pt x="305" y="152"/>
                      </a:lnTo>
                      <a:lnTo>
                        <a:pt x="264" y="180"/>
                      </a:lnTo>
                      <a:lnTo>
                        <a:pt x="238" y="183"/>
                      </a:lnTo>
                      <a:lnTo>
                        <a:pt x="183" y="213"/>
                      </a:lnTo>
                      <a:lnTo>
                        <a:pt x="171" y="233"/>
                      </a:lnTo>
                      <a:lnTo>
                        <a:pt x="94" y="268"/>
                      </a:lnTo>
                      <a:lnTo>
                        <a:pt x="76" y="293"/>
                      </a:lnTo>
                      <a:lnTo>
                        <a:pt x="7" y="302"/>
                      </a:lnTo>
                      <a:lnTo>
                        <a:pt x="16" y="326"/>
                      </a:lnTo>
                      <a:lnTo>
                        <a:pt x="8" y="350"/>
                      </a:lnTo>
                      <a:lnTo>
                        <a:pt x="0" y="355"/>
                      </a:lnTo>
                      <a:lnTo>
                        <a:pt x="7" y="381"/>
                      </a:lnTo>
                      <a:lnTo>
                        <a:pt x="14" y="388"/>
                      </a:lnTo>
                      <a:lnTo>
                        <a:pt x="32" y="387"/>
                      </a:lnTo>
                      <a:lnTo>
                        <a:pt x="26" y="410"/>
                      </a:lnTo>
                      <a:lnTo>
                        <a:pt x="40" y="432"/>
                      </a:lnTo>
                      <a:lnTo>
                        <a:pt x="83" y="425"/>
                      </a:lnTo>
                      <a:lnTo>
                        <a:pt x="100" y="432"/>
                      </a:lnTo>
                      <a:lnTo>
                        <a:pt x="128" y="410"/>
                      </a:lnTo>
                      <a:lnTo>
                        <a:pt x="129" y="390"/>
                      </a:lnTo>
                      <a:lnTo>
                        <a:pt x="133" y="382"/>
                      </a:lnTo>
                      <a:lnTo>
                        <a:pt x="151" y="375"/>
                      </a:lnTo>
                      <a:lnTo>
                        <a:pt x="149" y="360"/>
                      </a:lnTo>
                      <a:lnTo>
                        <a:pt x="171" y="355"/>
                      </a:lnTo>
                      <a:lnTo>
                        <a:pt x="173" y="342"/>
                      </a:lnTo>
                      <a:lnTo>
                        <a:pt x="171" y="326"/>
                      </a:lnTo>
                      <a:lnTo>
                        <a:pt x="196" y="304"/>
                      </a:lnTo>
                      <a:lnTo>
                        <a:pt x="183" y="294"/>
                      </a:lnTo>
                      <a:lnTo>
                        <a:pt x="197" y="291"/>
                      </a:lnTo>
                      <a:lnTo>
                        <a:pt x="238" y="267"/>
                      </a:lnTo>
                      <a:lnTo>
                        <a:pt x="253" y="271"/>
                      </a:lnTo>
                      <a:lnTo>
                        <a:pt x="278" y="268"/>
                      </a:lnTo>
                      <a:lnTo>
                        <a:pt x="290" y="272"/>
                      </a:lnTo>
                      <a:lnTo>
                        <a:pt x="305" y="268"/>
                      </a:lnTo>
                      <a:lnTo>
                        <a:pt x="321" y="273"/>
                      </a:lnTo>
                      <a:lnTo>
                        <a:pt x="351" y="273"/>
                      </a:lnTo>
                      <a:lnTo>
                        <a:pt x="373" y="264"/>
                      </a:lnTo>
                      <a:lnTo>
                        <a:pt x="417" y="262"/>
                      </a:lnTo>
                      <a:lnTo>
                        <a:pt x="410" y="242"/>
                      </a:lnTo>
                      <a:lnTo>
                        <a:pt x="395" y="240"/>
                      </a:lnTo>
                      <a:lnTo>
                        <a:pt x="441" y="216"/>
                      </a:lnTo>
                      <a:lnTo>
                        <a:pt x="455" y="199"/>
                      </a:lnTo>
                      <a:lnTo>
                        <a:pt x="489" y="177"/>
                      </a:lnTo>
                      <a:lnTo>
                        <a:pt x="500" y="177"/>
                      </a:lnTo>
                      <a:lnTo>
                        <a:pt x="505" y="187"/>
                      </a:lnTo>
                      <a:lnTo>
                        <a:pt x="531" y="177"/>
                      </a:lnTo>
                      <a:lnTo>
                        <a:pt x="555" y="194"/>
                      </a:lnTo>
                      <a:lnTo>
                        <a:pt x="579" y="188"/>
                      </a:lnTo>
                      <a:lnTo>
                        <a:pt x="592" y="194"/>
                      </a:lnTo>
                      <a:lnTo>
                        <a:pt x="600" y="169"/>
                      </a:lnTo>
                      <a:lnTo>
                        <a:pt x="615" y="155"/>
                      </a:lnTo>
                      <a:lnTo>
                        <a:pt x="605" y="136"/>
                      </a:lnTo>
                      <a:lnTo>
                        <a:pt x="662" y="127"/>
                      </a:lnTo>
                      <a:lnTo>
                        <a:pt x="660" y="103"/>
                      </a:lnTo>
                      <a:lnTo>
                        <a:pt x="681" y="70"/>
                      </a:lnTo>
                      <a:lnTo>
                        <a:pt x="668" y="66"/>
                      </a:lnTo>
                      <a:lnTo>
                        <a:pt x="618" y="64"/>
                      </a:lnTo>
                      <a:lnTo>
                        <a:pt x="608" y="58"/>
                      </a:lnTo>
                      <a:close/>
                    </a:path>
                  </a:pathLst>
                </a:custGeom>
                <a:grpFill/>
                <a:ln w="1588">
                  <a:solidFill>
                    <a:srgbClr val="000000"/>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201" name="Freeform 431">
                  <a:extLst>
                    <a:ext uri="{FF2B5EF4-FFF2-40B4-BE49-F238E27FC236}">
                      <a16:creationId xmlns:a16="http://schemas.microsoft.com/office/drawing/2014/main" id="{2C052F8F-E3AA-4C64-A91D-04963A3E245D}"/>
                    </a:ext>
                  </a:extLst>
                </p:cNvPr>
                <p:cNvSpPr>
                  <a:spLocks/>
                </p:cNvSpPr>
                <p:nvPr/>
              </p:nvSpPr>
              <p:spPr bwMode="auto">
                <a:xfrm>
                  <a:off x="3644" y="2322"/>
                  <a:ext cx="32" cy="30"/>
                </a:xfrm>
                <a:custGeom>
                  <a:avLst/>
                  <a:gdLst>
                    <a:gd name="T0" fmla="*/ 0 w 84"/>
                    <a:gd name="T1" fmla="*/ 52 h 66"/>
                    <a:gd name="T2" fmla="*/ 15 w 84"/>
                    <a:gd name="T3" fmla="*/ 57 h 66"/>
                    <a:gd name="T4" fmla="*/ 21 w 84"/>
                    <a:gd name="T5" fmla="*/ 66 h 66"/>
                    <a:gd name="T6" fmla="*/ 44 w 84"/>
                    <a:gd name="T7" fmla="*/ 64 h 66"/>
                    <a:gd name="T8" fmla="*/ 61 w 84"/>
                    <a:gd name="T9" fmla="*/ 66 h 66"/>
                    <a:gd name="T10" fmla="*/ 59 w 84"/>
                    <a:gd name="T11" fmla="*/ 61 h 66"/>
                    <a:gd name="T12" fmla="*/ 68 w 84"/>
                    <a:gd name="T13" fmla="*/ 57 h 66"/>
                    <a:gd name="T14" fmla="*/ 84 w 84"/>
                    <a:gd name="T15" fmla="*/ 35 h 66"/>
                    <a:gd name="T16" fmla="*/ 40 w 84"/>
                    <a:gd name="T17" fmla="*/ 0 h 66"/>
                    <a:gd name="T18" fmla="*/ 37 w 84"/>
                    <a:gd name="T19" fmla="*/ 9 h 66"/>
                    <a:gd name="T20" fmla="*/ 25 w 84"/>
                    <a:gd name="T21" fmla="*/ 9 h 66"/>
                    <a:gd name="T22" fmla="*/ 0 w 84"/>
                    <a:gd name="T23" fmla="*/ 32 h 66"/>
                    <a:gd name="T24" fmla="*/ 0 w 84"/>
                    <a:gd name="T25" fmla="*/ 5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66">
                      <a:moveTo>
                        <a:pt x="0" y="52"/>
                      </a:moveTo>
                      <a:lnTo>
                        <a:pt x="15" y="57"/>
                      </a:lnTo>
                      <a:lnTo>
                        <a:pt x="21" y="66"/>
                      </a:lnTo>
                      <a:lnTo>
                        <a:pt x="44" y="64"/>
                      </a:lnTo>
                      <a:lnTo>
                        <a:pt x="61" y="66"/>
                      </a:lnTo>
                      <a:lnTo>
                        <a:pt x="59" y="61"/>
                      </a:lnTo>
                      <a:lnTo>
                        <a:pt x="68" y="57"/>
                      </a:lnTo>
                      <a:lnTo>
                        <a:pt x="84" y="35"/>
                      </a:lnTo>
                      <a:lnTo>
                        <a:pt x="40" y="0"/>
                      </a:lnTo>
                      <a:lnTo>
                        <a:pt x="37" y="9"/>
                      </a:lnTo>
                      <a:lnTo>
                        <a:pt x="25" y="9"/>
                      </a:lnTo>
                      <a:lnTo>
                        <a:pt x="0" y="32"/>
                      </a:lnTo>
                      <a:lnTo>
                        <a:pt x="0" y="52"/>
                      </a:lnTo>
                      <a:close/>
                    </a:path>
                  </a:pathLst>
                </a:custGeom>
                <a:grpFill/>
                <a:ln w="1588">
                  <a:solidFill>
                    <a:srgbClr val="000000"/>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202" name="Freeform 432">
                  <a:extLst>
                    <a:ext uri="{FF2B5EF4-FFF2-40B4-BE49-F238E27FC236}">
                      <a16:creationId xmlns:a16="http://schemas.microsoft.com/office/drawing/2014/main" id="{6EA2F069-A713-4600-AD7D-681F8AF9062D}"/>
                    </a:ext>
                  </a:extLst>
                </p:cNvPr>
                <p:cNvSpPr>
                  <a:spLocks/>
                </p:cNvSpPr>
                <p:nvPr/>
              </p:nvSpPr>
              <p:spPr bwMode="auto">
                <a:xfrm>
                  <a:off x="3609" y="2354"/>
                  <a:ext cx="20" cy="15"/>
                </a:xfrm>
                <a:custGeom>
                  <a:avLst/>
                  <a:gdLst>
                    <a:gd name="T0" fmla="*/ 19 w 56"/>
                    <a:gd name="T1" fmla="*/ 26 h 31"/>
                    <a:gd name="T2" fmla="*/ 16 w 56"/>
                    <a:gd name="T3" fmla="*/ 14 h 31"/>
                    <a:gd name="T4" fmla="*/ 24 w 56"/>
                    <a:gd name="T5" fmla="*/ 14 h 31"/>
                    <a:gd name="T6" fmla="*/ 30 w 56"/>
                    <a:gd name="T7" fmla="*/ 22 h 31"/>
                    <a:gd name="T8" fmla="*/ 40 w 56"/>
                    <a:gd name="T9" fmla="*/ 25 h 31"/>
                    <a:gd name="T10" fmla="*/ 40 w 56"/>
                    <a:gd name="T11" fmla="*/ 10 h 31"/>
                    <a:gd name="T12" fmla="*/ 56 w 56"/>
                    <a:gd name="T13" fmla="*/ 6 h 31"/>
                    <a:gd name="T14" fmla="*/ 52 w 56"/>
                    <a:gd name="T15" fmla="*/ 2 h 31"/>
                    <a:gd name="T16" fmla="*/ 30 w 56"/>
                    <a:gd name="T17" fmla="*/ 0 h 31"/>
                    <a:gd name="T18" fmla="*/ 0 w 56"/>
                    <a:gd name="T19" fmla="*/ 18 h 31"/>
                    <a:gd name="T20" fmla="*/ 0 w 56"/>
                    <a:gd name="T21" fmla="*/ 22 h 31"/>
                    <a:gd name="T22" fmla="*/ 16 w 56"/>
                    <a:gd name="T23" fmla="*/ 31 h 31"/>
                    <a:gd name="T24" fmla="*/ 19 w 56"/>
                    <a:gd name="T25" fmla="*/ 2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31">
                      <a:moveTo>
                        <a:pt x="19" y="26"/>
                      </a:moveTo>
                      <a:lnTo>
                        <a:pt x="16" y="14"/>
                      </a:lnTo>
                      <a:lnTo>
                        <a:pt x="24" y="14"/>
                      </a:lnTo>
                      <a:lnTo>
                        <a:pt x="30" y="22"/>
                      </a:lnTo>
                      <a:lnTo>
                        <a:pt x="40" y="25"/>
                      </a:lnTo>
                      <a:lnTo>
                        <a:pt x="40" y="10"/>
                      </a:lnTo>
                      <a:lnTo>
                        <a:pt x="56" y="6"/>
                      </a:lnTo>
                      <a:lnTo>
                        <a:pt x="52" y="2"/>
                      </a:lnTo>
                      <a:lnTo>
                        <a:pt x="30" y="0"/>
                      </a:lnTo>
                      <a:lnTo>
                        <a:pt x="0" y="18"/>
                      </a:lnTo>
                      <a:lnTo>
                        <a:pt x="0" y="22"/>
                      </a:lnTo>
                      <a:lnTo>
                        <a:pt x="16" y="31"/>
                      </a:lnTo>
                      <a:lnTo>
                        <a:pt x="19" y="26"/>
                      </a:lnTo>
                      <a:close/>
                    </a:path>
                  </a:pathLst>
                </a:custGeom>
                <a:grpFill/>
                <a:ln w="1588">
                  <a:solidFill>
                    <a:srgbClr val="000000"/>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203" name="Freeform 433">
                  <a:extLst>
                    <a:ext uri="{FF2B5EF4-FFF2-40B4-BE49-F238E27FC236}">
                      <a16:creationId xmlns:a16="http://schemas.microsoft.com/office/drawing/2014/main" id="{F895D8E9-8584-4447-A22D-3A9AE639B55F}"/>
                    </a:ext>
                  </a:extLst>
                </p:cNvPr>
                <p:cNvSpPr>
                  <a:spLocks/>
                </p:cNvSpPr>
                <p:nvPr/>
              </p:nvSpPr>
              <p:spPr bwMode="auto">
                <a:xfrm>
                  <a:off x="3626" y="2360"/>
                  <a:ext cx="14" cy="10"/>
                </a:xfrm>
                <a:custGeom>
                  <a:avLst/>
                  <a:gdLst>
                    <a:gd name="T0" fmla="*/ 3 w 40"/>
                    <a:gd name="T1" fmla="*/ 26 h 26"/>
                    <a:gd name="T2" fmla="*/ 0 w 40"/>
                    <a:gd name="T3" fmla="*/ 2 h 26"/>
                    <a:gd name="T4" fmla="*/ 12 w 40"/>
                    <a:gd name="T5" fmla="*/ 0 h 26"/>
                    <a:gd name="T6" fmla="*/ 28 w 40"/>
                    <a:gd name="T7" fmla="*/ 0 h 26"/>
                    <a:gd name="T8" fmla="*/ 28 w 40"/>
                    <a:gd name="T9" fmla="*/ 8 h 26"/>
                    <a:gd name="T10" fmla="*/ 40 w 40"/>
                    <a:gd name="T11" fmla="*/ 14 h 26"/>
                    <a:gd name="T12" fmla="*/ 20 w 40"/>
                    <a:gd name="T13" fmla="*/ 19 h 26"/>
                    <a:gd name="T14" fmla="*/ 12 w 40"/>
                    <a:gd name="T15" fmla="*/ 15 h 26"/>
                    <a:gd name="T16" fmla="*/ 3 w 40"/>
                    <a:gd name="T1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26">
                      <a:moveTo>
                        <a:pt x="3" y="26"/>
                      </a:moveTo>
                      <a:lnTo>
                        <a:pt x="0" y="2"/>
                      </a:lnTo>
                      <a:lnTo>
                        <a:pt x="12" y="0"/>
                      </a:lnTo>
                      <a:lnTo>
                        <a:pt x="28" y="0"/>
                      </a:lnTo>
                      <a:lnTo>
                        <a:pt x="28" y="8"/>
                      </a:lnTo>
                      <a:lnTo>
                        <a:pt x="40" y="14"/>
                      </a:lnTo>
                      <a:lnTo>
                        <a:pt x="20" y="19"/>
                      </a:lnTo>
                      <a:lnTo>
                        <a:pt x="12" y="15"/>
                      </a:lnTo>
                      <a:lnTo>
                        <a:pt x="3" y="26"/>
                      </a:lnTo>
                      <a:close/>
                    </a:path>
                  </a:pathLst>
                </a:custGeom>
                <a:grpFill/>
                <a:ln w="1588">
                  <a:solidFill>
                    <a:srgbClr val="000000"/>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204" name="Freeform 434">
                  <a:extLst>
                    <a:ext uri="{FF2B5EF4-FFF2-40B4-BE49-F238E27FC236}">
                      <a16:creationId xmlns:a16="http://schemas.microsoft.com/office/drawing/2014/main" id="{E03BD556-0029-4AD1-ABFC-A83DEFB47E8E}"/>
                    </a:ext>
                  </a:extLst>
                </p:cNvPr>
                <p:cNvSpPr>
                  <a:spLocks/>
                </p:cNvSpPr>
                <p:nvPr/>
              </p:nvSpPr>
              <p:spPr bwMode="auto">
                <a:xfrm>
                  <a:off x="3615" y="2371"/>
                  <a:ext cx="11" cy="6"/>
                </a:xfrm>
                <a:custGeom>
                  <a:avLst/>
                  <a:gdLst>
                    <a:gd name="T0" fmla="*/ 0 w 28"/>
                    <a:gd name="T1" fmla="*/ 10 h 12"/>
                    <a:gd name="T2" fmla="*/ 0 w 28"/>
                    <a:gd name="T3" fmla="*/ 0 h 12"/>
                    <a:gd name="T4" fmla="*/ 28 w 28"/>
                    <a:gd name="T5" fmla="*/ 10 h 12"/>
                    <a:gd name="T6" fmla="*/ 23 w 28"/>
                    <a:gd name="T7" fmla="*/ 12 h 12"/>
                    <a:gd name="T8" fmla="*/ 0 w 28"/>
                    <a:gd name="T9" fmla="*/ 10 h 12"/>
                  </a:gdLst>
                  <a:ahLst/>
                  <a:cxnLst>
                    <a:cxn ang="0">
                      <a:pos x="T0" y="T1"/>
                    </a:cxn>
                    <a:cxn ang="0">
                      <a:pos x="T2" y="T3"/>
                    </a:cxn>
                    <a:cxn ang="0">
                      <a:pos x="T4" y="T5"/>
                    </a:cxn>
                    <a:cxn ang="0">
                      <a:pos x="T6" y="T7"/>
                    </a:cxn>
                    <a:cxn ang="0">
                      <a:pos x="T8" y="T9"/>
                    </a:cxn>
                  </a:cxnLst>
                  <a:rect l="0" t="0" r="r" b="b"/>
                  <a:pathLst>
                    <a:path w="28" h="12">
                      <a:moveTo>
                        <a:pt x="0" y="10"/>
                      </a:moveTo>
                      <a:lnTo>
                        <a:pt x="0" y="0"/>
                      </a:lnTo>
                      <a:lnTo>
                        <a:pt x="28" y="10"/>
                      </a:lnTo>
                      <a:lnTo>
                        <a:pt x="23" y="12"/>
                      </a:lnTo>
                      <a:lnTo>
                        <a:pt x="0" y="10"/>
                      </a:lnTo>
                      <a:close/>
                    </a:path>
                  </a:pathLst>
                </a:custGeom>
                <a:grpFill/>
                <a:ln w="1588">
                  <a:solidFill>
                    <a:srgbClr val="000000"/>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205" name="Freeform 435">
                  <a:extLst>
                    <a:ext uri="{FF2B5EF4-FFF2-40B4-BE49-F238E27FC236}">
                      <a16:creationId xmlns:a16="http://schemas.microsoft.com/office/drawing/2014/main" id="{484C3305-7CCA-47DE-A2EB-73367784E277}"/>
                    </a:ext>
                  </a:extLst>
                </p:cNvPr>
                <p:cNvSpPr>
                  <a:spLocks/>
                </p:cNvSpPr>
                <p:nvPr/>
              </p:nvSpPr>
              <p:spPr bwMode="auto">
                <a:xfrm>
                  <a:off x="3590" y="2457"/>
                  <a:ext cx="25" cy="12"/>
                </a:xfrm>
                <a:custGeom>
                  <a:avLst/>
                  <a:gdLst>
                    <a:gd name="T0" fmla="*/ 0 w 66"/>
                    <a:gd name="T1" fmla="*/ 8 h 26"/>
                    <a:gd name="T2" fmla="*/ 31 w 66"/>
                    <a:gd name="T3" fmla="*/ 0 h 26"/>
                    <a:gd name="T4" fmla="*/ 63 w 66"/>
                    <a:gd name="T5" fmla="*/ 6 h 26"/>
                    <a:gd name="T6" fmla="*/ 66 w 66"/>
                    <a:gd name="T7" fmla="*/ 15 h 26"/>
                    <a:gd name="T8" fmla="*/ 7 w 66"/>
                    <a:gd name="T9" fmla="*/ 26 h 26"/>
                    <a:gd name="T10" fmla="*/ 0 w 66"/>
                    <a:gd name="T11" fmla="*/ 8 h 26"/>
                  </a:gdLst>
                  <a:ahLst/>
                  <a:cxnLst>
                    <a:cxn ang="0">
                      <a:pos x="T0" y="T1"/>
                    </a:cxn>
                    <a:cxn ang="0">
                      <a:pos x="T2" y="T3"/>
                    </a:cxn>
                    <a:cxn ang="0">
                      <a:pos x="T4" y="T5"/>
                    </a:cxn>
                    <a:cxn ang="0">
                      <a:pos x="T6" y="T7"/>
                    </a:cxn>
                    <a:cxn ang="0">
                      <a:pos x="T8" y="T9"/>
                    </a:cxn>
                    <a:cxn ang="0">
                      <a:pos x="T10" y="T11"/>
                    </a:cxn>
                  </a:cxnLst>
                  <a:rect l="0" t="0" r="r" b="b"/>
                  <a:pathLst>
                    <a:path w="66" h="26">
                      <a:moveTo>
                        <a:pt x="0" y="8"/>
                      </a:moveTo>
                      <a:lnTo>
                        <a:pt x="31" y="0"/>
                      </a:lnTo>
                      <a:lnTo>
                        <a:pt x="63" y="6"/>
                      </a:lnTo>
                      <a:lnTo>
                        <a:pt x="66" y="15"/>
                      </a:lnTo>
                      <a:lnTo>
                        <a:pt x="7" y="26"/>
                      </a:lnTo>
                      <a:lnTo>
                        <a:pt x="0" y="8"/>
                      </a:lnTo>
                      <a:close/>
                    </a:path>
                  </a:pathLst>
                </a:custGeom>
                <a:grpFill/>
                <a:ln w="1588">
                  <a:solidFill>
                    <a:srgbClr val="000000"/>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206" name="Freeform 436">
                  <a:extLst>
                    <a:ext uri="{FF2B5EF4-FFF2-40B4-BE49-F238E27FC236}">
                      <a16:creationId xmlns:a16="http://schemas.microsoft.com/office/drawing/2014/main" id="{8EBA92A6-0CDD-45FC-B42E-A5A2666CC087}"/>
                    </a:ext>
                  </a:extLst>
                </p:cNvPr>
                <p:cNvSpPr>
                  <a:spLocks/>
                </p:cNvSpPr>
                <p:nvPr/>
              </p:nvSpPr>
              <p:spPr bwMode="auto">
                <a:xfrm>
                  <a:off x="4633" y="2432"/>
                  <a:ext cx="17" cy="6"/>
                </a:xfrm>
                <a:custGeom>
                  <a:avLst/>
                  <a:gdLst>
                    <a:gd name="T0" fmla="*/ 35 w 48"/>
                    <a:gd name="T1" fmla="*/ 11 h 11"/>
                    <a:gd name="T2" fmla="*/ 35 w 48"/>
                    <a:gd name="T3" fmla="*/ 8 h 11"/>
                    <a:gd name="T4" fmla="*/ 0 w 48"/>
                    <a:gd name="T5" fmla="*/ 0 h 11"/>
                    <a:gd name="T6" fmla="*/ 35 w 48"/>
                    <a:gd name="T7" fmla="*/ 1 h 11"/>
                    <a:gd name="T8" fmla="*/ 48 w 48"/>
                    <a:gd name="T9" fmla="*/ 8 h 11"/>
                    <a:gd name="T10" fmla="*/ 35 w 48"/>
                    <a:gd name="T11" fmla="*/ 11 h 11"/>
                  </a:gdLst>
                  <a:ahLst/>
                  <a:cxnLst>
                    <a:cxn ang="0">
                      <a:pos x="T0" y="T1"/>
                    </a:cxn>
                    <a:cxn ang="0">
                      <a:pos x="T2" y="T3"/>
                    </a:cxn>
                    <a:cxn ang="0">
                      <a:pos x="T4" y="T5"/>
                    </a:cxn>
                    <a:cxn ang="0">
                      <a:pos x="T6" y="T7"/>
                    </a:cxn>
                    <a:cxn ang="0">
                      <a:pos x="T8" y="T9"/>
                    </a:cxn>
                    <a:cxn ang="0">
                      <a:pos x="T10" y="T11"/>
                    </a:cxn>
                  </a:cxnLst>
                  <a:rect l="0" t="0" r="r" b="b"/>
                  <a:pathLst>
                    <a:path w="48" h="11">
                      <a:moveTo>
                        <a:pt x="35" y="11"/>
                      </a:moveTo>
                      <a:lnTo>
                        <a:pt x="35" y="8"/>
                      </a:lnTo>
                      <a:lnTo>
                        <a:pt x="0" y="0"/>
                      </a:lnTo>
                      <a:lnTo>
                        <a:pt x="35" y="1"/>
                      </a:lnTo>
                      <a:lnTo>
                        <a:pt x="48" y="8"/>
                      </a:lnTo>
                      <a:lnTo>
                        <a:pt x="35" y="11"/>
                      </a:lnTo>
                      <a:close/>
                    </a:path>
                  </a:pathLst>
                </a:custGeom>
                <a:grpFill/>
                <a:ln w="1588">
                  <a:solidFill>
                    <a:srgbClr val="000000"/>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207" name="Freeform 437">
                  <a:extLst>
                    <a:ext uri="{FF2B5EF4-FFF2-40B4-BE49-F238E27FC236}">
                      <a16:creationId xmlns:a16="http://schemas.microsoft.com/office/drawing/2014/main" id="{C1C476D5-93A0-4D63-9797-FCCC10EED1A3}"/>
                    </a:ext>
                  </a:extLst>
                </p:cNvPr>
                <p:cNvSpPr>
                  <a:spLocks/>
                </p:cNvSpPr>
                <p:nvPr/>
              </p:nvSpPr>
              <p:spPr bwMode="auto">
                <a:xfrm>
                  <a:off x="4650" y="2441"/>
                  <a:ext cx="21" cy="14"/>
                </a:xfrm>
                <a:custGeom>
                  <a:avLst/>
                  <a:gdLst>
                    <a:gd name="T0" fmla="*/ 0 w 55"/>
                    <a:gd name="T1" fmla="*/ 18 h 30"/>
                    <a:gd name="T2" fmla="*/ 26 w 55"/>
                    <a:gd name="T3" fmla="*/ 30 h 30"/>
                    <a:gd name="T4" fmla="*/ 31 w 55"/>
                    <a:gd name="T5" fmla="*/ 20 h 30"/>
                    <a:gd name="T6" fmla="*/ 54 w 55"/>
                    <a:gd name="T7" fmla="*/ 30 h 30"/>
                    <a:gd name="T8" fmla="*/ 55 w 55"/>
                    <a:gd name="T9" fmla="*/ 27 h 30"/>
                    <a:gd name="T10" fmla="*/ 53 w 55"/>
                    <a:gd name="T11" fmla="*/ 0 h 30"/>
                    <a:gd name="T12" fmla="*/ 36 w 55"/>
                    <a:gd name="T13" fmla="*/ 0 h 30"/>
                    <a:gd name="T14" fmla="*/ 47 w 55"/>
                    <a:gd name="T15" fmla="*/ 15 h 30"/>
                    <a:gd name="T16" fmla="*/ 47 w 55"/>
                    <a:gd name="T17" fmla="*/ 20 h 30"/>
                    <a:gd name="T18" fmla="*/ 0 w 55"/>
                    <a:gd name="T19" fmla="*/ 1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30">
                      <a:moveTo>
                        <a:pt x="0" y="18"/>
                      </a:moveTo>
                      <a:lnTo>
                        <a:pt x="26" y="30"/>
                      </a:lnTo>
                      <a:lnTo>
                        <a:pt x="31" y="20"/>
                      </a:lnTo>
                      <a:lnTo>
                        <a:pt x="54" y="30"/>
                      </a:lnTo>
                      <a:lnTo>
                        <a:pt x="55" y="27"/>
                      </a:lnTo>
                      <a:lnTo>
                        <a:pt x="53" y="0"/>
                      </a:lnTo>
                      <a:lnTo>
                        <a:pt x="36" y="0"/>
                      </a:lnTo>
                      <a:lnTo>
                        <a:pt x="47" y="15"/>
                      </a:lnTo>
                      <a:lnTo>
                        <a:pt x="47" y="20"/>
                      </a:lnTo>
                      <a:lnTo>
                        <a:pt x="0" y="18"/>
                      </a:lnTo>
                      <a:close/>
                    </a:path>
                  </a:pathLst>
                </a:custGeom>
                <a:grpFill/>
                <a:ln w="1588">
                  <a:solidFill>
                    <a:srgbClr val="000000"/>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208" name="Freeform 438">
                  <a:extLst>
                    <a:ext uri="{FF2B5EF4-FFF2-40B4-BE49-F238E27FC236}">
                      <a16:creationId xmlns:a16="http://schemas.microsoft.com/office/drawing/2014/main" id="{88974DE0-FCD3-4A62-8796-94D62BB3436C}"/>
                    </a:ext>
                  </a:extLst>
                </p:cNvPr>
                <p:cNvSpPr>
                  <a:spLocks/>
                </p:cNvSpPr>
                <p:nvPr/>
              </p:nvSpPr>
              <p:spPr bwMode="auto">
                <a:xfrm>
                  <a:off x="4514" y="2103"/>
                  <a:ext cx="268" cy="183"/>
                </a:xfrm>
                <a:custGeom>
                  <a:avLst/>
                  <a:gdLst>
                    <a:gd name="T0" fmla="*/ 415 w 710"/>
                    <a:gd name="T1" fmla="*/ 62 h 415"/>
                    <a:gd name="T2" fmla="*/ 416 w 710"/>
                    <a:gd name="T3" fmla="*/ 0 h 415"/>
                    <a:gd name="T4" fmla="*/ 453 w 710"/>
                    <a:gd name="T5" fmla="*/ 8 h 415"/>
                    <a:gd name="T6" fmla="*/ 482 w 710"/>
                    <a:gd name="T7" fmla="*/ 6 h 415"/>
                    <a:gd name="T8" fmla="*/ 499 w 710"/>
                    <a:gd name="T9" fmla="*/ 29 h 415"/>
                    <a:gd name="T10" fmla="*/ 554 w 710"/>
                    <a:gd name="T11" fmla="*/ 25 h 415"/>
                    <a:gd name="T12" fmla="*/ 588 w 710"/>
                    <a:gd name="T13" fmla="*/ 67 h 415"/>
                    <a:gd name="T14" fmla="*/ 605 w 710"/>
                    <a:gd name="T15" fmla="*/ 57 h 415"/>
                    <a:gd name="T16" fmla="*/ 637 w 710"/>
                    <a:gd name="T17" fmla="*/ 29 h 415"/>
                    <a:gd name="T18" fmla="*/ 673 w 710"/>
                    <a:gd name="T19" fmla="*/ 42 h 415"/>
                    <a:gd name="T20" fmla="*/ 687 w 710"/>
                    <a:gd name="T21" fmla="*/ 59 h 415"/>
                    <a:gd name="T22" fmla="*/ 710 w 710"/>
                    <a:gd name="T23" fmla="*/ 182 h 415"/>
                    <a:gd name="T24" fmla="*/ 682 w 710"/>
                    <a:gd name="T25" fmla="*/ 348 h 415"/>
                    <a:gd name="T26" fmla="*/ 625 w 710"/>
                    <a:gd name="T27" fmla="*/ 373 h 415"/>
                    <a:gd name="T28" fmla="*/ 588 w 710"/>
                    <a:gd name="T29" fmla="*/ 387 h 415"/>
                    <a:gd name="T30" fmla="*/ 540 w 710"/>
                    <a:gd name="T31" fmla="*/ 361 h 415"/>
                    <a:gd name="T32" fmla="*/ 540 w 710"/>
                    <a:gd name="T33" fmla="*/ 386 h 415"/>
                    <a:gd name="T34" fmla="*/ 494 w 710"/>
                    <a:gd name="T35" fmla="*/ 415 h 415"/>
                    <a:gd name="T36" fmla="*/ 458 w 710"/>
                    <a:gd name="T37" fmla="*/ 398 h 415"/>
                    <a:gd name="T38" fmla="*/ 430 w 710"/>
                    <a:gd name="T39" fmla="*/ 366 h 415"/>
                    <a:gd name="T40" fmla="*/ 408 w 710"/>
                    <a:gd name="T41" fmla="*/ 327 h 415"/>
                    <a:gd name="T42" fmla="*/ 377 w 710"/>
                    <a:gd name="T43" fmla="*/ 315 h 415"/>
                    <a:gd name="T44" fmla="*/ 296 w 710"/>
                    <a:gd name="T45" fmla="*/ 288 h 415"/>
                    <a:gd name="T46" fmla="*/ 248 w 710"/>
                    <a:gd name="T47" fmla="*/ 298 h 415"/>
                    <a:gd name="T48" fmla="*/ 202 w 710"/>
                    <a:gd name="T49" fmla="*/ 316 h 415"/>
                    <a:gd name="T50" fmla="*/ 111 w 710"/>
                    <a:gd name="T51" fmla="*/ 354 h 415"/>
                    <a:gd name="T52" fmla="*/ 29 w 710"/>
                    <a:gd name="T53" fmla="*/ 364 h 415"/>
                    <a:gd name="T54" fmla="*/ 22 w 710"/>
                    <a:gd name="T55" fmla="*/ 277 h 415"/>
                    <a:gd name="T56" fmla="*/ 6 w 710"/>
                    <a:gd name="T57" fmla="*/ 270 h 415"/>
                    <a:gd name="T58" fmla="*/ 0 w 710"/>
                    <a:gd name="T59" fmla="*/ 253 h 415"/>
                    <a:gd name="T60" fmla="*/ 13 w 710"/>
                    <a:gd name="T61" fmla="*/ 190 h 415"/>
                    <a:gd name="T62" fmla="*/ 88 w 710"/>
                    <a:gd name="T63" fmla="*/ 172 h 415"/>
                    <a:gd name="T64" fmla="*/ 147 w 710"/>
                    <a:gd name="T65" fmla="*/ 159 h 415"/>
                    <a:gd name="T66" fmla="*/ 139 w 710"/>
                    <a:gd name="T67" fmla="*/ 111 h 415"/>
                    <a:gd name="T68" fmla="*/ 187 w 710"/>
                    <a:gd name="T69" fmla="*/ 67 h 415"/>
                    <a:gd name="T70" fmla="*/ 228 w 710"/>
                    <a:gd name="T71" fmla="*/ 49 h 415"/>
                    <a:gd name="T72" fmla="*/ 259 w 710"/>
                    <a:gd name="T73" fmla="*/ 50 h 415"/>
                    <a:gd name="T74" fmla="*/ 288 w 710"/>
                    <a:gd name="T75" fmla="*/ 54 h 415"/>
                    <a:gd name="T76" fmla="*/ 332 w 710"/>
                    <a:gd name="T77" fmla="*/ 72 h 415"/>
                    <a:gd name="T78" fmla="*/ 387 w 710"/>
                    <a:gd name="T79" fmla="*/ 74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0" h="415">
                      <a:moveTo>
                        <a:pt x="401" y="81"/>
                      </a:moveTo>
                      <a:lnTo>
                        <a:pt x="415" y="62"/>
                      </a:lnTo>
                      <a:lnTo>
                        <a:pt x="413" y="54"/>
                      </a:lnTo>
                      <a:lnTo>
                        <a:pt x="416" y="0"/>
                      </a:lnTo>
                      <a:lnTo>
                        <a:pt x="442" y="10"/>
                      </a:lnTo>
                      <a:lnTo>
                        <a:pt x="453" y="8"/>
                      </a:lnTo>
                      <a:lnTo>
                        <a:pt x="462" y="0"/>
                      </a:lnTo>
                      <a:lnTo>
                        <a:pt x="482" y="6"/>
                      </a:lnTo>
                      <a:lnTo>
                        <a:pt x="491" y="21"/>
                      </a:lnTo>
                      <a:lnTo>
                        <a:pt x="499" y="29"/>
                      </a:lnTo>
                      <a:lnTo>
                        <a:pt x="532" y="17"/>
                      </a:lnTo>
                      <a:lnTo>
                        <a:pt x="554" y="25"/>
                      </a:lnTo>
                      <a:lnTo>
                        <a:pt x="568" y="57"/>
                      </a:lnTo>
                      <a:lnTo>
                        <a:pt x="588" y="67"/>
                      </a:lnTo>
                      <a:lnTo>
                        <a:pt x="607" y="67"/>
                      </a:lnTo>
                      <a:lnTo>
                        <a:pt x="605" y="57"/>
                      </a:lnTo>
                      <a:lnTo>
                        <a:pt x="625" y="57"/>
                      </a:lnTo>
                      <a:lnTo>
                        <a:pt x="637" y="29"/>
                      </a:lnTo>
                      <a:lnTo>
                        <a:pt x="664" y="27"/>
                      </a:lnTo>
                      <a:lnTo>
                        <a:pt x="673" y="42"/>
                      </a:lnTo>
                      <a:lnTo>
                        <a:pt x="676" y="62"/>
                      </a:lnTo>
                      <a:lnTo>
                        <a:pt x="687" y="59"/>
                      </a:lnTo>
                      <a:lnTo>
                        <a:pt x="691" y="76"/>
                      </a:lnTo>
                      <a:lnTo>
                        <a:pt x="710" y="182"/>
                      </a:lnTo>
                      <a:lnTo>
                        <a:pt x="695" y="235"/>
                      </a:lnTo>
                      <a:lnTo>
                        <a:pt x="682" y="348"/>
                      </a:lnTo>
                      <a:lnTo>
                        <a:pt x="665" y="361"/>
                      </a:lnTo>
                      <a:lnTo>
                        <a:pt x="625" y="373"/>
                      </a:lnTo>
                      <a:lnTo>
                        <a:pt x="619" y="395"/>
                      </a:lnTo>
                      <a:lnTo>
                        <a:pt x="588" y="387"/>
                      </a:lnTo>
                      <a:lnTo>
                        <a:pt x="551" y="372"/>
                      </a:lnTo>
                      <a:lnTo>
                        <a:pt x="540" y="361"/>
                      </a:lnTo>
                      <a:lnTo>
                        <a:pt x="532" y="364"/>
                      </a:lnTo>
                      <a:lnTo>
                        <a:pt x="540" y="386"/>
                      </a:lnTo>
                      <a:lnTo>
                        <a:pt x="521" y="390"/>
                      </a:lnTo>
                      <a:lnTo>
                        <a:pt x="494" y="415"/>
                      </a:lnTo>
                      <a:lnTo>
                        <a:pt x="486" y="415"/>
                      </a:lnTo>
                      <a:lnTo>
                        <a:pt x="458" y="398"/>
                      </a:lnTo>
                      <a:lnTo>
                        <a:pt x="453" y="385"/>
                      </a:lnTo>
                      <a:lnTo>
                        <a:pt x="430" y="366"/>
                      </a:lnTo>
                      <a:lnTo>
                        <a:pt x="414" y="364"/>
                      </a:lnTo>
                      <a:lnTo>
                        <a:pt x="408" y="327"/>
                      </a:lnTo>
                      <a:lnTo>
                        <a:pt x="401" y="332"/>
                      </a:lnTo>
                      <a:lnTo>
                        <a:pt x="377" y="315"/>
                      </a:lnTo>
                      <a:lnTo>
                        <a:pt x="339" y="297"/>
                      </a:lnTo>
                      <a:lnTo>
                        <a:pt x="296" y="288"/>
                      </a:lnTo>
                      <a:lnTo>
                        <a:pt x="257" y="291"/>
                      </a:lnTo>
                      <a:lnTo>
                        <a:pt x="248" y="298"/>
                      </a:lnTo>
                      <a:lnTo>
                        <a:pt x="251" y="307"/>
                      </a:lnTo>
                      <a:lnTo>
                        <a:pt x="202" y="316"/>
                      </a:lnTo>
                      <a:lnTo>
                        <a:pt x="150" y="341"/>
                      </a:lnTo>
                      <a:lnTo>
                        <a:pt x="111" y="354"/>
                      </a:lnTo>
                      <a:lnTo>
                        <a:pt x="87" y="373"/>
                      </a:lnTo>
                      <a:lnTo>
                        <a:pt x="29" y="364"/>
                      </a:lnTo>
                      <a:lnTo>
                        <a:pt x="37" y="329"/>
                      </a:lnTo>
                      <a:lnTo>
                        <a:pt x="22" y="277"/>
                      </a:lnTo>
                      <a:lnTo>
                        <a:pt x="15" y="269"/>
                      </a:lnTo>
                      <a:lnTo>
                        <a:pt x="6" y="270"/>
                      </a:lnTo>
                      <a:lnTo>
                        <a:pt x="2" y="263"/>
                      </a:lnTo>
                      <a:lnTo>
                        <a:pt x="0" y="253"/>
                      </a:lnTo>
                      <a:lnTo>
                        <a:pt x="21" y="205"/>
                      </a:lnTo>
                      <a:lnTo>
                        <a:pt x="13" y="190"/>
                      </a:lnTo>
                      <a:lnTo>
                        <a:pt x="27" y="181"/>
                      </a:lnTo>
                      <a:lnTo>
                        <a:pt x="88" y="172"/>
                      </a:lnTo>
                      <a:lnTo>
                        <a:pt x="93" y="155"/>
                      </a:lnTo>
                      <a:lnTo>
                        <a:pt x="147" y="159"/>
                      </a:lnTo>
                      <a:lnTo>
                        <a:pt x="150" y="153"/>
                      </a:lnTo>
                      <a:lnTo>
                        <a:pt x="139" y="111"/>
                      </a:lnTo>
                      <a:lnTo>
                        <a:pt x="174" y="99"/>
                      </a:lnTo>
                      <a:lnTo>
                        <a:pt x="187" y="67"/>
                      </a:lnTo>
                      <a:lnTo>
                        <a:pt x="215" y="50"/>
                      </a:lnTo>
                      <a:lnTo>
                        <a:pt x="228" y="49"/>
                      </a:lnTo>
                      <a:lnTo>
                        <a:pt x="239" y="58"/>
                      </a:lnTo>
                      <a:lnTo>
                        <a:pt x="259" y="50"/>
                      </a:lnTo>
                      <a:lnTo>
                        <a:pt x="281" y="58"/>
                      </a:lnTo>
                      <a:lnTo>
                        <a:pt x="288" y="54"/>
                      </a:lnTo>
                      <a:lnTo>
                        <a:pt x="309" y="77"/>
                      </a:lnTo>
                      <a:lnTo>
                        <a:pt x="332" y="72"/>
                      </a:lnTo>
                      <a:lnTo>
                        <a:pt x="356" y="89"/>
                      </a:lnTo>
                      <a:lnTo>
                        <a:pt x="387" y="74"/>
                      </a:lnTo>
                      <a:lnTo>
                        <a:pt x="401" y="81"/>
                      </a:lnTo>
                      <a:close/>
                    </a:path>
                  </a:pathLst>
                </a:custGeom>
                <a:grpFill/>
                <a:ln w="1588">
                  <a:solidFill>
                    <a:srgbClr val="000000"/>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209" name="Freeform 439">
                  <a:extLst>
                    <a:ext uri="{FF2B5EF4-FFF2-40B4-BE49-F238E27FC236}">
                      <a16:creationId xmlns:a16="http://schemas.microsoft.com/office/drawing/2014/main" id="{4DCC0F49-8C23-44C0-9A2F-2E315BB6720F}"/>
                    </a:ext>
                  </a:extLst>
                </p:cNvPr>
                <p:cNvSpPr>
                  <a:spLocks/>
                </p:cNvSpPr>
                <p:nvPr/>
              </p:nvSpPr>
              <p:spPr bwMode="auto">
                <a:xfrm>
                  <a:off x="4671" y="1937"/>
                  <a:ext cx="195" cy="195"/>
                </a:xfrm>
                <a:custGeom>
                  <a:avLst/>
                  <a:gdLst>
                    <a:gd name="T0" fmla="*/ 467 w 516"/>
                    <a:gd name="T1" fmla="*/ 136 h 440"/>
                    <a:gd name="T2" fmla="*/ 438 w 516"/>
                    <a:gd name="T3" fmla="*/ 157 h 440"/>
                    <a:gd name="T4" fmla="*/ 464 w 516"/>
                    <a:gd name="T5" fmla="*/ 165 h 440"/>
                    <a:gd name="T6" fmla="*/ 471 w 516"/>
                    <a:gd name="T7" fmla="*/ 184 h 440"/>
                    <a:gd name="T8" fmla="*/ 449 w 516"/>
                    <a:gd name="T9" fmla="*/ 172 h 440"/>
                    <a:gd name="T10" fmla="*/ 459 w 516"/>
                    <a:gd name="T11" fmla="*/ 206 h 440"/>
                    <a:gd name="T12" fmla="*/ 450 w 516"/>
                    <a:gd name="T13" fmla="*/ 214 h 440"/>
                    <a:gd name="T14" fmla="*/ 467 w 516"/>
                    <a:gd name="T15" fmla="*/ 216 h 440"/>
                    <a:gd name="T16" fmla="*/ 455 w 516"/>
                    <a:gd name="T17" fmla="*/ 222 h 440"/>
                    <a:gd name="T18" fmla="*/ 464 w 516"/>
                    <a:gd name="T19" fmla="*/ 256 h 440"/>
                    <a:gd name="T20" fmla="*/ 431 w 516"/>
                    <a:gd name="T21" fmla="*/ 240 h 440"/>
                    <a:gd name="T22" fmla="*/ 427 w 516"/>
                    <a:gd name="T23" fmla="*/ 224 h 440"/>
                    <a:gd name="T24" fmla="*/ 409 w 516"/>
                    <a:gd name="T25" fmla="*/ 222 h 440"/>
                    <a:gd name="T26" fmla="*/ 401 w 516"/>
                    <a:gd name="T27" fmla="*/ 216 h 440"/>
                    <a:gd name="T28" fmla="*/ 319 w 516"/>
                    <a:gd name="T29" fmla="*/ 233 h 440"/>
                    <a:gd name="T30" fmla="*/ 294 w 516"/>
                    <a:gd name="T31" fmla="*/ 233 h 440"/>
                    <a:gd name="T32" fmla="*/ 295 w 516"/>
                    <a:gd name="T33" fmla="*/ 248 h 440"/>
                    <a:gd name="T34" fmla="*/ 266 w 516"/>
                    <a:gd name="T35" fmla="*/ 281 h 440"/>
                    <a:gd name="T36" fmla="*/ 230 w 516"/>
                    <a:gd name="T37" fmla="*/ 342 h 440"/>
                    <a:gd name="T38" fmla="*/ 221 w 516"/>
                    <a:gd name="T39" fmla="*/ 402 h 440"/>
                    <a:gd name="T40" fmla="*/ 189 w 516"/>
                    <a:gd name="T41" fmla="*/ 430 h 440"/>
                    <a:gd name="T42" fmla="*/ 172 w 516"/>
                    <a:gd name="T43" fmla="*/ 440 h 440"/>
                    <a:gd name="T44" fmla="*/ 138 w 516"/>
                    <a:gd name="T45" fmla="*/ 398 h 440"/>
                    <a:gd name="T46" fmla="*/ 83 w 516"/>
                    <a:gd name="T47" fmla="*/ 402 h 440"/>
                    <a:gd name="T48" fmla="*/ 66 w 516"/>
                    <a:gd name="T49" fmla="*/ 379 h 440"/>
                    <a:gd name="T50" fmla="*/ 37 w 516"/>
                    <a:gd name="T51" fmla="*/ 381 h 440"/>
                    <a:gd name="T52" fmla="*/ 0 w 516"/>
                    <a:gd name="T53" fmla="*/ 373 h 440"/>
                    <a:gd name="T54" fmla="*/ 53 w 516"/>
                    <a:gd name="T55" fmla="*/ 336 h 440"/>
                    <a:gd name="T56" fmla="*/ 75 w 516"/>
                    <a:gd name="T57" fmla="*/ 263 h 440"/>
                    <a:gd name="T58" fmla="*/ 114 w 516"/>
                    <a:gd name="T59" fmla="*/ 228 h 440"/>
                    <a:gd name="T60" fmla="*/ 124 w 516"/>
                    <a:gd name="T61" fmla="*/ 190 h 440"/>
                    <a:gd name="T62" fmla="*/ 110 w 516"/>
                    <a:gd name="T63" fmla="*/ 155 h 440"/>
                    <a:gd name="T64" fmla="*/ 104 w 516"/>
                    <a:gd name="T65" fmla="*/ 130 h 440"/>
                    <a:gd name="T66" fmla="*/ 126 w 516"/>
                    <a:gd name="T67" fmla="*/ 131 h 440"/>
                    <a:gd name="T68" fmla="*/ 105 w 516"/>
                    <a:gd name="T69" fmla="*/ 56 h 440"/>
                    <a:gd name="T70" fmla="*/ 116 w 516"/>
                    <a:gd name="T71" fmla="*/ 49 h 440"/>
                    <a:gd name="T72" fmla="*/ 152 w 516"/>
                    <a:gd name="T73" fmla="*/ 41 h 440"/>
                    <a:gd name="T74" fmla="*/ 196 w 516"/>
                    <a:gd name="T75" fmla="*/ 18 h 440"/>
                    <a:gd name="T76" fmla="*/ 233 w 516"/>
                    <a:gd name="T77" fmla="*/ 31 h 440"/>
                    <a:gd name="T78" fmla="*/ 304 w 516"/>
                    <a:gd name="T79" fmla="*/ 42 h 440"/>
                    <a:gd name="T80" fmla="*/ 318 w 516"/>
                    <a:gd name="T81" fmla="*/ 59 h 440"/>
                    <a:gd name="T82" fmla="*/ 319 w 516"/>
                    <a:gd name="T83" fmla="*/ 69 h 440"/>
                    <a:gd name="T84" fmla="*/ 356 w 516"/>
                    <a:gd name="T85" fmla="*/ 91 h 440"/>
                    <a:gd name="T86" fmla="*/ 412 w 516"/>
                    <a:gd name="T87" fmla="*/ 71 h 440"/>
                    <a:gd name="T88" fmla="*/ 427 w 516"/>
                    <a:gd name="T89" fmla="*/ 81 h 440"/>
                    <a:gd name="T90" fmla="*/ 450 w 516"/>
                    <a:gd name="T91" fmla="*/ 23 h 440"/>
                    <a:gd name="T92" fmla="*/ 475 w 516"/>
                    <a:gd name="T93" fmla="*/ 0 h 440"/>
                    <a:gd name="T94" fmla="*/ 516 w 516"/>
                    <a:gd name="T95" fmla="*/ 50 h 440"/>
                    <a:gd name="T96" fmla="*/ 487 w 516"/>
                    <a:gd name="T97" fmla="*/ 67 h 440"/>
                    <a:gd name="T98" fmla="*/ 478 w 516"/>
                    <a:gd name="T99" fmla="*/ 100 h 440"/>
                    <a:gd name="T100" fmla="*/ 464 w 516"/>
                    <a:gd name="T101" fmla="*/ 108 h 440"/>
                    <a:gd name="T102" fmla="*/ 438 w 516"/>
                    <a:gd name="T103" fmla="*/ 122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16" h="440">
                      <a:moveTo>
                        <a:pt x="430" y="128"/>
                      </a:moveTo>
                      <a:lnTo>
                        <a:pt x="467" y="136"/>
                      </a:lnTo>
                      <a:lnTo>
                        <a:pt x="463" y="145"/>
                      </a:lnTo>
                      <a:lnTo>
                        <a:pt x="438" y="157"/>
                      </a:lnTo>
                      <a:lnTo>
                        <a:pt x="455" y="168"/>
                      </a:lnTo>
                      <a:lnTo>
                        <a:pt x="464" y="165"/>
                      </a:lnTo>
                      <a:lnTo>
                        <a:pt x="471" y="172"/>
                      </a:lnTo>
                      <a:lnTo>
                        <a:pt x="471" y="184"/>
                      </a:lnTo>
                      <a:lnTo>
                        <a:pt x="464" y="185"/>
                      </a:lnTo>
                      <a:lnTo>
                        <a:pt x="449" y="172"/>
                      </a:lnTo>
                      <a:lnTo>
                        <a:pt x="450" y="195"/>
                      </a:lnTo>
                      <a:lnTo>
                        <a:pt x="459" y="206"/>
                      </a:lnTo>
                      <a:lnTo>
                        <a:pt x="445" y="206"/>
                      </a:lnTo>
                      <a:lnTo>
                        <a:pt x="450" y="214"/>
                      </a:lnTo>
                      <a:lnTo>
                        <a:pt x="461" y="211"/>
                      </a:lnTo>
                      <a:lnTo>
                        <a:pt x="467" y="216"/>
                      </a:lnTo>
                      <a:lnTo>
                        <a:pt x="465" y="219"/>
                      </a:lnTo>
                      <a:lnTo>
                        <a:pt x="455" y="222"/>
                      </a:lnTo>
                      <a:lnTo>
                        <a:pt x="465" y="233"/>
                      </a:lnTo>
                      <a:lnTo>
                        <a:pt x="464" y="256"/>
                      </a:lnTo>
                      <a:lnTo>
                        <a:pt x="430" y="251"/>
                      </a:lnTo>
                      <a:lnTo>
                        <a:pt x="431" y="240"/>
                      </a:lnTo>
                      <a:lnTo>
                        <a:pt x="422" y="240"/>
                      </a:lnTo>
                      <a:lnTo>
                        <a:pt x="427" y="224"/>
                      </a:lnTo>
                      <a:lnTo>
                        <a:pt x="427" y="218"/>
                      </a:lnTo>
                      <a:lnTo>
                        <a:pt x="409" y="222"/>
                      </a:lnTo>
                      <a:lnTo>
                        <a:pt x="422" y="210"/>
                      </a:lnTo>
                      <a:lnTo>
                        <a:pt x="401" y="216"/>
                      </a:lnTo>
                      <a:lnTo>
                        <a:pt x="381" y="214"/>
                      </a:lnTo>
                      <a:lnTo>
                        <a:pt x="319" y="233"/>
                      </a:lnTo>
                      <a:lnTo>
                        <a:pt x="304" y="229"/>
                      </a:lnTo>
                      <a:lnTo>
                        <a:pt x="294" y="233"/>
                      </a:lnTo>
                      <a:lnTo>
                        <a:pt x="279" y="246"/>
                      </a:lnTo>
                      <a:lnTo>
                        <a:pt x="295" y="248"/>
                      </a:lnTo>
                      <a:lnTo>
                        <a:pt x="295" y="256"/>
                      </a:lnTo>
                      <a:lnTo>
                        <a:pt x="266" y="281"/>
                      </a:lnTo>
                      <a:lnTo>
                        <a:pt x="236" y="342"/>
                      </a:lnTo>
                      <a:lnTo>
                        <a:pt x="230" y="342"/>
                      </a:lnTo>
                      <a:lnTo>
                        <a:pt x="248" y="400"/>
                      </a:lnTo>
                      <a:lnTo>
                        <a:pt x="221" y="402"/>
                      </a:lnTo>
                      <a:lnTo>
                        <a:pt x="209" y="430"/>
                      </a:lnTo>
                      <a:lnTo>
                        <a:pt x="189" y="430"/>
                      </a:lnTo>
                      <a:lnTo>
                        <a:pt x="191" y="440"/>
                      </a:lnTo>
                      <a:lnTo>
                        <a:pt x="172" y="440"/>
                      </a:lnTo>
                      <a:lnTo>
                        <a:pt x="152" y="430"/>
                      </a:lnTo>
                      <a:lnTo>
                        <a:pt x="138" y="398"/>
                      </a:lnTo>
                      <a:lnTo>
                        <a:pt x="116" y="390"/>
                      </a:lnTo>
                      <a:lnTo>
                        <a:pt x="83" y="402"/>
                      </a:lnTo>
                      <a:lnTo>
                        <a:pt x="75" y="394"/>
                      </a:lnTo>
                      <a:lnTo>
                        <a:pt x="66" y="379"/>
                      </a:lnTo>
                      <a:lnTo>
                        <a:pt x="46" y="373"/>
                      </a:lnTo>
                      <a:lnTo>
                        <a:pt x="37" y="381"/>
                      </a:lnTo>
                      <a:lnTo>
                        <a:pt x="26" y="383"/>
                      </a:lnTo>
                      <a:lnTo>
                        <a:pt x="0" y="373"/>
                      </a:lnTo>
                      <a:lnTo>
                        <a:pt x="0" y="341"/>
                      </a:lnTo>
                      <a:lnTo>
                        <a:pt x="53" y="336"/>
                      </a:lnTo>
                      <a:lnTo>
                        <a:pt x="78" y="288"/>
                      </a:lnTo>
                      <a:lnTo>
                        <a:pt x="75" y="263"/>
                      </a:lnTo>
                      <a:lnTo>
                        <a:pt x="95" y="239"/>
                      </a:lnTo>
                      <a:lnTo>
                        <a:pt x="114" y="228"/>
                      </a:lnTo>
                      <a:lnTo>
                        <a:pt x="126" y="201"/>
                      </a:lnTo>
                      <a:lnTo>
                        <a:pt x="124" y="190"/>
                      </a:lnTo>
                      <a:lnTo>
                        <a:pt x="114" y="185"/>
                      </a:lnTo>
                      <a:lnTo>
                        <a:pt x="110" y="155"/>
                      </a:lnTo>
                      <a:lnTo>
                        <a:pt x="95" y="134"/>
                      </a:lnTo>
                      <a:lnTo>
                        <a:pt x="104" y="130"/>
                      </a:lnTo>
                      <a:lnTo>
                        <a:pt x="116" y="137"/>
                      </a:lnTo>
                      <a:lnTo>
                        <a:pt x="126" y="131"/>
                      </a:lnTo>
                      <a:lnTo>
                        <a:pt x="138" y="90"/>
                      </a:lnTo>
                      <a:lnTo>
                        <a:pt x="105" y="56"/>
                      </a:lnTo>
                      <a:lnTo>
                        <a:pt x="105" y="46"/>
                      </a:lnTo>
                      <a:lnTo>
                        <a:pt x="116" y="49"/>
                      </a:lnTo>
                      <a:lnTo>
                        <a:pt x="130" y="40"/>
                      </a:lnTo>
                      <a:lnTo>
                        <a:pt x="152" y="41"/>
                      </a:lnTo>
                      <a:lnTo>
                        <a:pt x="179" y="18"/>
                      </a:lnTo>
                      <a:lnTo>
                        <a:pt x="196" y="18"/>
                      </a:lnTo>
                      <a:lnTo>
                        <a:pt x="213" y="20"/>
                      </a:lnTo>
                      <a:lnTo>
                        <a:pt x="233" y="31"/>
                      </a:lnTo>
                      <a:lnTo>
                        <a:pt x="277" y="46"/>
                      </a:lnTo>
                      <a:lnTo>
                        <a:pt x="304" y="42"/>
                      </a:lnTo>
                      <a:lnTo>
                        <a:pt x="316" y="47"/>
                      </a:lnTo>
                      <a:lnTo>
                        <a:pt x="318" y="59"/>
                      </a:lnTo>
                      <a:lnTo>
                        <a:pt x="308" y="67"/>
                      </a:lnTo>
                      <a:lnTo>
                        <a:pt x="319" y="69"/>
                      </a:lnTo>
                      <a:lnTo>
                        <a:pt x="326" y="77"/>
                      </a:lnTo>
                      <a:lnTo>
                        <a:pt x="356" y="91"/>
                      </a:lnTo>
                      <a:lnTo>
                        <a:pt x="386" y="64"/>
                      </a:lnTo>
                      <a:lnTo>
                        <a:pt x="412" y="71"/>
                      </a:lnTo>
                      <a:lnTo>
                        <a:pt x="422" y="84"/>
                      </a:lnTo>
                      <a:lnTo>
                        <a:pt x="427" y="81"/>
                      </a:lnTo>
                      <a:lnTo>
                        <a:pt x="445" y="64"/>
                      </a:lnTo>
                      <a:lnTo>
                        <a:pt x="450" y="23"/>
                      </a:lnTo>
                      <a:lnTo>
                        <a:pt x="448" y="2"/>
                      </a:lnTo>
                      <a:lnTo>
                        <a:pt x="475" y="0"/>
                      </a:lnTo>
                      <a:lnTo>
                        <a:pt x="500" y="12"/>
                      </a:lnTo>
                      <a:lnTo>
                        <a:pt x="516" y="50"/>
                      </a:lnTo>
                      <a:lnTo>
                        <a:pt x="487" y="40"/>
                      </a:lnTo>
                      <a:lnTo>
                        <a:pt x="487" y="67"/>
                      </a:lnTo>
                      <a:lnTo>
                        <a:pt x="463" y="82"/>
                      </a:lnTo>
                      <a:lnTo>
                        <a:pt x="478" y="100"/>
                      </a:lnTo>
                      <a:lnTo>
                        <a:pt x="478" y="114"/>
                      </a:lnTo>
                      <a:lnTo>
                        <a:pt x="464" y="108"/>
                      </a:lnTo>
                      <a:lnTo>
                        <a:pt x="455" y="118"/>
                      </a:lnTo>
                      <a:lnTo>
                        <a:pt x="438" y="122"/>
                      </a:lnTo>
                      <a:lnTo>
                        <a:pt x="430" y="128"/>
                      </a:lnTo>
                      <a:close/>
                    </a:path>
                  </a:pathLst>
                </a:custGeom>
                <a:grpFill/>
                <a:ln w="1588">
                  <a:solidFill>
                    <a:srgbClr val="000000"/>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210" name="Freeform 440">
                  <a:extLst>
                    <a:ext uri="{FF2B5EF4-FFF2-40B4-BE49-F238E27FC236}">
                      <a16:creationId xmlns:a16="http://schemas.microsoft.com/office/drawing/2014/main" id="{688917AE-99C2-4DAD-86BF-FD403E369EB1}"/>
                    </a:ext>
                  </a:extLst>
                </p:cNvPr>
                <p:cNvSpPr>
                  <a:spLocks/>
                </p:cNvSpPr>
                <p:nvPr/>
              </p:nvSpPr>
              <p:spPr bwMode="auto">
                <a:xfrm>
                  <a:off x="4568" y="1917"/>
                  <a:ext cx="155" cy="225"/>
                </a:xfrm>
                <a:custGeom>
                  <a:avLst/>
                  <a:gdLst>
                    <a:gd name="T0" fmla="*/ 143 w 409"/>
                    <a:gd name="T1" fmla="*/ 470 h 505"/>
                    <a:gd name="T2" fmla="*/ 187 w 409"/>
                    <a:gd name="T3" fmla="*/ 488 h 505"/>
                    <a:gd name="T4" fmla="*/ 242 w 409"/>
                    <a:gd name="T5" fmla="*/ 490 h 505"/>
                    <a:gd name="T6" fmla="*/ 270 w 409"/>
                    <a:gd name="T7" fmla="*/ 478 h 505"/>
                    <a:gd name="T8" fmla="*/ 271 w 409"/>
                    <a:gd name="T9" fmla="*/ 416 h 505"/>
                    <a:gd name="T10" fmla="*/ 324 w 409"/>
                    <a:gd name="T11" fmla="*/ 379 h 505"/>
                    <a:gd name="T12" fmla="*/ 346 w 409"/>
                    <a:gd name="T13" fmla="*/ 306 h 505"/>
                    <a:gd name="T14" fmla="*/ 385 w 409"/>
                    <a:gd name="T15" fmla="*/ 271 h 505"/>
                    <a:gd name="T16" fmla="*/ 395 w 409"/>
                    <a:gd name="T17" fmla="*/ 233 h 505"/>
                    <a:gd name="T18" fmla="*/ 381 w 409"/>
                    <a:gd name="T19" fmla="*/ 198 h 505"/>
                    <a:gd name="T20" fmla="*/ 375 w 409"/>
                    <a:gd name="T21" fmla="*/ 173 h 505"/>
                    <a:gd name="T22" fmla="*/ 397 w 409"/>
                    <a:gd name="T23" fmla="*/ 174 h 505"/>
                    <a:gd name="T24" fmla="*/ 376 w 409"/>
                    <a:gd name="T25" fmla="*/ 99 h 505"/>
                    <a:gd name="T26" fmla="*/ 341 w 409"/>
                    <a:gd name="T27" fmla="*/ 70 h 505"/>
                    <a:gd name="T28" fmla="*/ 313 w 409"/>
                    <a:gd name="T29" fmla="*/ 47 h 505"/>
                    <a:gd name="T30" fmla="*/ 286 w 409"/>
                    <a:gd name="T31" fmla="*/ 44 h 505"/>
                    <a:gd name="T32" fmla="*/ 247 w 409"/>
                    <a:gd name="T33" fmla="*/ 30 h 505"/>
                    <a:gd name="T34" fmla="*/ 223 w 409"/>
                    <a:gd name="T35" fmla="*/ 24 h 505"/>
                    <a:gd name="T36" fmla="*/ 182 w 409"/>
                    <a:gd name="T37" fmla="*/ 0 h 505"/>
                    <a:gd name="T38" fmla="*/ 127 w 409"/>
                    <a:gd name="T39" fmla="*/ 1 h 505"/>
                    <a:gd name="T40" fmla="*/ 107 w 409"/>
                    <a:gd name="T41" fmla="*/ 66 h 505"/>
                    <a:gd name="T42" fmla="*/ 72 w 409"/>
                    <a:gd name="T43" fmla="*/ 127 h 505"/>
                    <a:gd name="T44" fmla="*/ 0 w 409"/>
                    <a:gd name="T45" fmla="*/ 200 h 505"/>
                    <a:gd name="T46" fmla="*/ 60 w 409"/>
                    <a:gd name="T47" fmla="*/ 261 h 505"/>
                    <a:gd name="T48" fmla="*/ 106 w 409"/>
                    <a:gd name="T49" fmla="*/ 279 h 505"/>
                    <a:gd name="T50" fmla="*/ 120 w 409"/>
                    <a:gd name="T51" fmla="*/ 310 h 505"/>
                    <a:gd name="T52" fmla="*/ 50 w 409"/>
                    <a:gd name="T53" fmla="*/ 334 h 505"/>
                    <a:gd name="T54" fmla="*/ 42 w 409"/>
                    <a:gd name="T55" fmla="*/ 372 h 505"/>
                    <a:gd name="T56" fmla="*/ 38 w 409"/>
                    <a:gd name="T57" fmla="*/ 395 h 505"/>
                    <a:gd name="T58" fmla="*/ 42 w 409"/>
                    <a:gd name="T59" fmla="*/ 455 h 505"/>
                    <a:gd name="T60" fmla="*/ 70 w 409"/>
                    <a:gd name="T61" fmla="*/ 466 h 505"/>
                    <a:gd name="T62" fmla="*/ 94 w 409"/>
                    <a:gd name="T63" fmla="*/ 474 h 505"/>
                    <a:gd name="T64" fmla="*/ 136 w 409"/>
                    <a:gd name="T65" fmla="*/ 474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9" h="505">
                      <a:moveTo>
                        <a:pt x="136" y="474"/>
                      </a:moveTo>
                      <a:lnTo>
                        <a:pt x="143" y="470"/>
                      </a:lnTo>
                      <a:lnTo>
                        <a:pt x="164" y="493"/>
                      </a:lnTo>
                      <a:lnTo>
                        <a:pt x="187" y="488"/>
                      </a:lnTo>
                      <a:lnTo>
                        <a:pt x="211" y="505"/>
                      </a:lnTo>
                      <a:lnTo>
                        <a:pt x="242" y="490"/>
                      </a:lnTo>
                      <a:lnTo>
                        <a:pt x="256" y="497"/>
                      </a:lnTo>
                      <a:lnTo>
                        <a:pt x="270" y="478"/>
                      </a:lnTo>
                      <a:lnTo>
                        <a:pt x="268" y="470"/>
                      </a:lnTo>
                      <a:lnTo>
                        <a:pt x="271" y="416"/>
                      </a:lnTo>
                      <a:lnTo>
                        <a:pt x="271" y="384"/>
                      </a:lnTo>
                      <a:lnTo>
                        <a:pt x="324" y="379"/>
                      </a:lnTo>
                      <a:lnTo>
                        <a:pt x="349" y="331"/>
                      </a:lnTo>
                      <a:lnTo>
                        <a:pt x="346" y="306"/>
                      </a:lnTo>
                      <a:lnTo>
                        <a:pt x="366" y="282"/>
                      </a:lnTo>
                      <a:lnTo>
                        <a:pt x="385" y="271"/>
                      </a:lnTo>
                      <a:lnTo>
                        <a:pt x="397" y="244"/>
                      </a:lnTo>
                      <a:lnTo>
                        <a:pt x="395" y="233"/>
                      </a:lnTo>
                      <a:lnTo>
                        <a:pt x="385" y="228"/>
                      </a:lnTo>
                      <a:lnTo>
                        <a:pt x="381" y="198"/>
                      </a:lnTo>
                      <a:lnTo>
                        <a:pt x="366" y="177"/>
                      </a:lnTo>
                      <a:lnTo>
                        <a:pt x="375" y="173"/>
                      </a:lnTo>
                      <a:lnTo>
                        <a:pt x="387" y="180"/>
                      </a:lnTo>
                      <a:lnTo>
                        <a:pt x="397" y="174"/>
                      </a:lnTo>
                      <a:lnTo>
                        <a:pt x="409" y="133"/>
                      </a:lnTo>
                      <a:lnTo>
                        <a:pt x="376" y="99"/>
                      </a:lnTo>
                      <a:lnTo>
                        <a:pt x="376" y="89"/>
                      </a:lnTo>
                      <a:lnTo>
                        <a:pt x="341" y="70"/>
                      </a:lnTo>
                      <a:lnTo>
                        <a:pt x="331" y="53"/>
                      </a:lnTo>
                      <a:lnTo>
                        <a:pt x="313" y="47"/>
                      </a:lnTo>
                      <a:lnTo>
                        <a:pt x="302" y="37"/>
                      </a:lnTo>
                      <a:lnTo>
                        <a:pt x="286" y="44"/>
                      </a:lnTo>
                      <a:lnTo>
                        <a:pt x="256" y="37"/>
                      </a:lnTo>
                      <a:lnTo>
                        <a:pt x="247" y="30"/>
                      </a:lnTo>
                      <a:lnTo>
                        <a:pt x="234" y="30"/>
                      </a:lnTo>
                      <a:lnTo>
                        <a:pt x="223" y="24"/>
                      </a:lnTo>
                      <a:lnTo>
                        <a:pt x="200" y="18"/>
                      </a:lnTo>
                      <a:lnTo>
                        <a:pt x="182" y="0"/>
                      </a:lnTo>
                      <a:lnTo>
                        <a:pt x="164" y="8"/>
                      </a:lnTo>
                      <a:lnTo>
                        <a:pt x="127" y="1"/>
                      </a:lnTo>
                      <a:lnTo>
                        <a:pt x="135" y="27"/>
                      </a:lnTo>
                      <a:lnTo>
                        <a:pt x="107" y="66"/>
                      </a:lnTo>
                      <a:lnTo>
                        <a:pt x="90" y="105"/>
                      </a:lnTo>
                      <a:lnTo>
                        <a:pt x="72" y="127"/>
                      </a:lnTo>
                      <a:lnTo>
                        <a:pt x="29" y="161"/>
                      </a:lnTo>
                      <a:lnTo>
                        <a:pt x="0" y="200"/>
                      </a:lnTo>
                      <a:lnTo>
                        <a:pt x="63" y="231"/>
                      </a:lnTo>
                      <a:lnTo>
                        <a:pt x="60" y="261"/>
                      </a:lnTo>
                      <a:lnTo>
                        <a:pt x="68" y="276"/>
                      </a:lnTo>
                      <a:lnTo>
                        <a:pt x="106" y="279"/>
                      </a:lnTo>
                      <a:lnTo>
                        <a:pt x="127" y="299"/>
                      </a:lnTo>
                      <a:lnTo>
                        <a:pt x="120" y="310"/>
                      </a:lnTo>
                      <a:lnTo>
                        <a:pt x="84" y="332"/>
                      </a:lnTo>
                      <a:lnTo>
                        <a:pt x="50" y="334"/>
                      </a:lnTo>
                      <a:lnTo>
                        <a:pt x="48" y="340"/>
                      </a:lnTo>
                      <a:lnTo>
                        <a:pt x="42" y="372"/>
                      </a:lnTo>
                      <a:lnTo>
                        <a:pt x="46" y="384"/>
                      </a:lnTo>
                      <a:lnTo>
                        <a:pt x="38" y="395"/>
                      </a:lnTo>
                      <a:lnTo>
                        <a:pt x="29" y="433"/>
                      </a:lnTo>
                      <a:lnTo>
                        <a:pt x="42" y="455"/>
                      </a:lnTo>
                      <a:lnTo>
                        <a:pt x="66" y="460"/>
                      </a:lnTo>
                      <a:lnTo>
                        <a:pt x="70" y="466"/>
                      </a:lnTo>
                      <a:lnTo>
                        <a:pt x="83" y="465"/>
                      </a:lnTo>
                      <a:lnTo>
                        <a:pt x="94" y="474"/>
                      </a:lnTo>
                      <a:lnTo>
                        <a:pt x="114" y="466"/>
                      </a:lnTo>
                      <a:lnTo>
                        <a:pt x="136" y="474"/>
                      </a:lnTo>
                      <a:close/>
                    </a:path>
                  </a:pathLst>
                </a:custGeom>
                <a:grpFill/>
                <a:ln w="1588">
                  <a:solidFill>
                    <a:srgbClr val="000000"/>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211" name="Freeform 441">
                  <a:extLst>
                    <a:ext uri="{FF2B5EF4-FFF2-40B4-BE49-F238E27FC236}">
                      <a16:creationId xmlns:a16="http://schemas.microsoft.com/office/drawing/2014/main" id="{FB07F411-AE4B-4C51-8DFF-749EA46C9D8E}"/>
                    </a:ext>
                  </a:extLst>
                </p:cNvPr>
                <p:cNvSpPr>
                  <a:spLocks/>
                </p:cNvSpPr>
                <p:nvPr/>
              </p:nvSpPr>
              <p:spPr bwMode="auto">
                <a:xfrm>
                  <a:off x="4726" y="1709"/>
                  <a:ext cx="196" cy="268"/>
                </a:xfrm>
                <a:custGeom>
                  <a:avLst/>
                  <a:gdLst>
                    <a:gd name="T0" fmla="*/ 181 w 516"/>
                    <a:gd name="T1" fmla="*/ 590 h 604"/>
                    <a:gd name="T2" fmla="*/ 241 w 516"/>
                    <a:gd name="T3" fmla="*/ 577 h 604"/>
                    <a:gd name="T4" fmla="*/ 277 w 516"/>
                    <a:gd name="T5" fmla="*/ 597 h 604"/>
                    <a:gd name="T6" fmla="*/ 300 w 516"/>
                    <a:gd name="T7" fmla="*/ 577 h 604"/>
                    <a:gd name="T8" fmla="*/ 303 w 516"/>
                    <a:gd name="T9" fmla="*/ 515 h 604"/>
                    <a:gd name="T10" fmla="*/ 355 w 516"/>
                    <a:gd name="T11" fmla="*/ 525 h 604"/>
                    <a:gd name="T12" fmla="*/ 380 w 516"/>
                    <a:gd name="T13" fmla="*/ 532 h 604"/>
                    <a:gd name="T14" fmla="*/ 389 w 516"/>
                    <a:gd name="T15" fmla="*/ 523 h 604"/>
                    <a:gd name="T16" fmla="*/ 401 w 516"/>
                    <a:gd name="T17" fmla="*/ 518 h 604"/>
                    <a:gd name="T18" fmla="*/ 442 w 516"/>
                    <a:gd name="T19" fmla="*/ 504 h 604"/>
                    <a:gd name="T20" fmla="*/ 447 w 516"/>
                    <a:gd name="T21" fmla="*/ 488 h 604"/>
                    <a:gd name="T22" fmla="*/ 437 w 516"/>
                    <a:gd name="T23" fmla="*/ 475 h 604"/>
                    <a:gd name="T24" fmla="*/ 456 w 516"/>
                    <a:gd name="T25" fmla="*/ 479 h 604"/>
                    <a:gd name="T26" fmla="*/ 464 w 516"/>
                    <a:gd name="T27" fmla="*/ 448 h 604"/>
                    <a:gd name="T28" fmla="*/ 479 w 516"/>
                    <a:gd name="T29" fmla="*/ 430 h 604"/>
                    <a:gd name="T30" fmla="*/ 477 w 516"/>
                    <a:gd name="T31" fmla="*/ 415 h 604"/>
                    <a:gd name="T32" fmla="*/ 483 w 516"/>
                    <a:gd name="T33" fmla="*/ 398 h 604"/>
                    <a:gd name="T34" fmla="*/ 464 w 516"/>
                    <a:gd name="T35" fmla="*/ 392 h 604"/>
                    <a:gd name="T36" fmla="*/ 476 w 516"/>
                    <a:gd name="T37" fmla="*/ 377 h 604"/>
                    <a:gd name="T38" fmla="*/ 492 w 516"/>
                    <a:gd name="T39" fmla="*/ 366 h 604"/>
                    <a:gd name="T40" fmla="*/ 514 w 516"/>
                    <a:gd name="T41" fmla="*/ 337 h 604"/>
                    <a:gd name="T42" fmla="*/ 500 w 516"/>
                    <a:gd name="T43" fmla="*/ 339 h 604"/>
                    <a:gd name="T44" fmla="*/ 504 w 516"/>
                    <a:gd name="T45" fmla="*/ 302 h 604"/>
                    <a:gd name="T46" fmla="*/ 483 w 516"/>
                    <a:gd name="T47" fmla="*/ 290 h 604"/>
                    <a:gd name="T48" fmla="*/ 466 w 516"/>
                    <a:gd name="T49" fmla="*/ 178 h 604"/>
                    <a:gd name="T50" fmla="*/ 476 w 516"/>
                    <a:gd name="T51" fmla="*/ 166 h 604"/>
                    <a:gd name="T52" fmla="*/ 442 w 516"/>
                    <a:gd name="T53" fmla="*/ 101 h 604"/>
                    <a:gd name="T54" fmla="*/ 423 w 516"/>
                    <a:gd name="T55" fmla="*/ 76 h 604"/>
                    <a:gd name="T56" fmla="*/ 371 w 516"/>
                    <a:gd name="T57" fmla="*/ 0 h 604"/>
                    <a:gd name="T58" fmla="*/ 333 w 516"/>
                    <a:gd name="T59" fmla="*/ 31 h 604"/>
                    <a:gd name="T60" fmla="*/ 283 w 516"/>
                    <a:gd name="T61" fmla="*/ 26 h 604"/>
                    <a:gd name="T62" fmla="*/ 229 w 516"/>
                    <a:gd name="T63" fmla="*/ 29 h 604"/>
                    <a:gd name="T64" fmla="*/ 212 w 516"/>
                    <a:gd name="T65" fmla="*/ 38 h 604"/>
                    <a:gd name="T66" fmla="*/ 173 w 516"/>
                    <a:gd name="T67" fmla="*/ 55 h 604"/>
                    <a:gd name="T68" fmla="*/ 137 w 516"/>
                    <a:gd name="T69" fmla="*/ 80 h 604"/>
                    <a:gd name="T70" fmla="*/ 103 w 516"/>
                    <a:gd name="T71" fmla="*/ 76 h 604"/>
                    <a:gd name="T72" fmla="*/ 69 w 516"/>
                    <a:gd name="T73" fmla="*/ 101 h 604"/>
                    <a:gd name="T74" fmla="*/ 60 w 516"/>
                    <a:gd name="T75" fmla="*/ 140 h 604"/>
                    <a:gd name="T76" fmla="*/ 74 w 516"/>
                    <a:gd name="T77" fmla="*/ 208 h 604"/>
                    <a:gd name="T78" fmla="*/ 54 w 516"/>
                    <a:gd name="T79" fmla="*/ 205 h 604"/>
                    <a:gd name="T80" fmla="*/ 46 w 516"/>
                    <a:gd name="T81" fmla="*/ 222 h 604"/>
                    <a:gd name="T82" fmla="*/ 67 w 516"/>
                    <a:gd name="T83" fmla="*/ 234 h 604"/>
                    <a:gd name="T84" fmla="*/ 46 w 516"/>
                    <a:gd name="T85" fmla="*/ 253 h 604"/>
                    <a:gd name="T86" fmla="*/ 52 w 516"/>
                    <a:gd name="T87" fmla="*/ 285 h 604"/>
                    <a:gd name="T88" fmla="*/ 27 w 516"/>
                    <a:gd name="T89" fmla="*/ 319 h 604"/>
                    <a:gd name="T90" fmla="*/ 0 w 516"/>
                    <a:gd name="T91" fmla="*/ 375 h 604"/>
                    <a:gd name="T92" fmla="*/ 15 w 516"/>
                    <a:gd name="T93" fmla="*/ 394 h 604"/>
                    <a:gd name="T94" fmla="*/ 31 w 516"/>
                    <a:gd name="T95" fmla="*/ 426 h 604"/>
                    <a:gd name="T96" fmla="*/ 41 w 516"/>
                    <a:gd name="T97" fmla="*/ 444 h 604"/>
                    <a:gd name="T98" fmla="*/ 36 w 516"/>
                    <a:gd name="T99" fmla="*/ 484 h 604"/>
                    <a:gd name="T100" fmla="*/ 51 w 516"/>
                    <a:gd name="T101" fmla="*/ 506 h 604"/>
                    <a:gd name="T102" fmla="*/ 51 w 516"/>
                    <a:gd name="T103" fmla="*/ 531 h 604"/>
                    <a:gd name="T104" fmla="*/ 88 w 516"/>
                    <a:gd name="T105" fmla="*/ 544 h 604"/>
                    <a:gd name="T106" fmla="*/ 159 w 516"/>
                    <a:gd name="T107" fmla="*/ 555 h 604"/>
                    <a:gd name="T108" fmla="*/ 173 w 516"/>
                    <a:gd name="T109" fmla="*/ 572 h 604"/>
                    <a:gd name="T110" fmla="*/ 174 w 516"/>
                    <a:gd name="T111" fmla="*/ 582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6" h="604">
                      <a:moveTo>
                        <a:pt x="174" y="582"/>
                      </a:moveTo>
                      <a:lnTo>
                        <a:pt x="181" y="590"/>
                      </a:lnTo>
                      <a:lnTo>
                        <a:pt x="211" y="604"/>
                      </a:lnTo>
                      <a:lnTo>
                        <a:pt x="241" y="577"/>
                      </a:lnTo>
                      <a:lnTo>
                        <a:pt x="267" y="584"/>
                      </a:lnTo>
                      <a:lnTo>
                        <a:pt x="277" y="597"/>
                      </a:lnTo>
                      <a:lnTo>
                        <a:pt x="282" y="594"/>
                      </a:lnTo>
                      <a:lnTo>
                        <a:pt x="300" y="577"/>
                      </a:lnTo>
                      <a:lnTo>
                        <a:pt x="305" y="536"/>
                      </a:lnTo>
                      <a:lnTo>
                        <a:pt x="303" y="515"/>
                      </a:lnTo>
                      <a:lnTo>
                        <a:pt x="330" y="513"/>
                      </a:lnTo>
                      <a:lnTo>
                        <a:pt x="355" y="525"/>
                      </a:lnTo>
                      <a:lnTo>
                        <a:pt x="355" y="515"/>
                      </a:lnTo>
                      <a:lnTo>
                        <a:pt x="380" y="532"/>
                      </a:lnTo>
                      <a:lnTo>
                        <a:pt x="390" y="531"/>
                      </a:lnTo>
                      <a:lnTo>
                        <a:pt x="389" y="523"/>
                      </a:lnTo>
                      <a:lnTo>
                        <a:pt x="389" y="517"/>
                      </a:lnTo>
                      <a:lnTo>
                        <a:pt x="401" y="518"/>
                      </a:lnTo>
                      <a:lnTo>
                        <a:pt x="395" y="507"/>
                      </a:lnTo>
                      <a:lnTo>
                        <a:pt x="442" y="504"/>
                      </a:lnTo>
                      <a:lnTo>
                        <a:pt x="432" y="494"/>
                      </a:lnTo>
                      <a:lnTo>
                        <a:pt x="447" y="488"/>
                      </a:lnTo>
                      <a:lnTo>
                        <a:pt x="437" y="484"/>
                      </a:lnTo>
                      <a:lnTo>
                        <a:pt x="437" y="475"/>
                      </a:lnTo>
                      <a:lnTo>
                        <a:pt x="454" y="481"/>
                      </a:lnTo>
                      <a:lnTo>
                        <a:pt x="456" y="479"/>
                      </a:lnTo>
                      <a:lnTo>
                        <a:pt x="442" y="460"/>
                      </a:lnTo>
                      <a:lnTo>
                        <a:pt x="464" y="448"/>
                      </a:lnTo>
                      <a:lnTo>
                        <a:pt x="447" y="441"/>
                      </a:lnTo>
                      <a:lnTo>
                        <a:pt x="479" y="430"/>
                      </a:lnTo>
                      <a:lnTo>
                        <a:pt x="456" y="425"/>
                      </a:lnTo>
                      <a:lnTo>
                        <a:pt x="477" y="415"/>
                      </a:lnTo>
                      <a:lnTo>
                        <a:pt x="459" y="404"/>
                      </a:lnTo>
                      <a:lnTo>
                        <a:pt x="483" y="398"/>
                      </a:lnTo>
                      <a:lnTo>
                        <a:pt x="492" y="386"/>
                      </a:lnTo>
                      <a:lnTo>
                        <a:pt x="464" y="392"/>
                      </a:lnTo>
                      <a:lnTo>
                        <a:pt x="477" y="386"/>
                      </a:lnTo>
                      <a:lnTo>
                        <a:pt x="476" y="377"/>
                      </a:lnTo>
                      <a:lnTo>
                        <a:pt x="484" y="363"/>
                      </a:lnTo>
                      <a:lnTo>
                        <a:pt x="492" y="366"/>
                      </a:lnTo>
                      <a:lnTo>
                        <a:pt x="511" y="360"/>
                      </a:lnTo>
                      <a:lnTo>
                        <a:pt x="514" y="337"/>
                      </a:lnTo>
                      <a:lnTo>
                        <a:pt x="504" y="342"/>
                      </a:lnTo>
                      <a:lnTo>
                        <a:pt x="500" y="339"/>
                      </a:lnTo>
                      <a:lnTo>
                        <a:pt x="516" y="311"/>
                      </a:lnTo>
                      <a:lnTo>
                        <a:pt x="504" y="302"/>
                      </a:lnTo>
                      <a:lnTo>
                        <a:pt x="494" y="278"/>
                      </a:lnTo>
                      <a:lnTo>
                        <a:pt x="483" y="290"/>
                      </a:lnTo>
                      <a:lnTo>
                        <a:pt x="488" y="214"/>
                      </a:lnTo>
                      <a:lnTo>
                        <a:pt x="466" y="178"/>
                      </a:lnTo>
                      <a:lnTo>
                        <a:pt x="476" y="176"/>
                      </a:lnTo>
                      <a:lnTo>
                        <a:pt x="476" y="166"/>
                      </a:lnTo>
                      <a:lnTo>
                        <a:pt x="429" y="122"/>
                      </a:lnTo>
                      <a:lnTo>
                        <a:pt x="442" y="101"/>
                      </a:lnTo>
                      <a:lnTo>
                        <a:pt x="419" y="83"/>
                      </a:lnTo>
                      <a:lnTo>
                        <a:pt x="423" y="76"/>
                      </a:lnTo>
                      <a:lnTo>
                        <a:pt x="402" y="32"/>
                      </a:lnTo>
                      <a:lnTo>
                        <a:pt x="371" y="0"/>
                      </a:lnTo>
                      <a:lnTo>
                        <a:pt x="340" y="14"/>
                      </a:lnTo>
                      <a:lnTo>
                        <a:pt x="333" y="31"/>
                      </a:lnTo>
                      <a:lnTo>
                        <a:pt x="319" y="43"/>
                      </a:lnTo>
                      <a:lnTo>
                        <a:pt x="283" y="26"/>
                      </a:lnTo>
                      <a:lnTo>
                        <a:pt x="245" y="44"/>
                      </a:lnTo>
                      <a:lnTo>
                        <a:pt x="229" y="29"/>
                      </a:lnTo>
                      <a:lnTo>
                        <a:pt x="229" y="36"/>
                      </a:lnTo>
                      <a:lnTo>
                        <a:pt x="212" y="38"/>
                      </a:lnTo>
                      <a:lnTo>
                        <a:pt x="203" y="48"/>
                      </a:lnTo>
                      <a:lnTo>
                        <a:pt x="173" y="55"/>
                      </a:lnTo>
                      <a:lnTo>
                        <a:pt x="151" y="61"/>
                      </a:lnTo>
                      <a:lnTo>
                        <a:pt x="137" y="80"/>
                      </a:lnTo>
                      <a:lnTo>
                        <a:pt x="112" y="81"/>
                      </a:lnTo>
                      <a:lnTo>
                        <a:pt x="103" y="76"/>
                      </a:lnTo>
                      <a:lnTo>
                        <a:pt x="81" y="87"/>
                      </a:lnTo>
                      <a:lnTo>
                        <a:pt x="69" y="101"/>
                      </a:lnTo>
                      <a:lnTo>
                        <a:pt x="74" y="131"/>
                      </a:lnTo>
                      <a:lnTo>
                        <a:pt x="60" y="140"/>
                      </a:lnTo>
                      <a:lnTo>
                        <a:pt x="60" y="173"/>
                      </a:lnTo>
                      <a:lnTo>
                        <a:pt x="74" y="208"/>
                      </a:lnTo>
                      <a:lnTo>
                        <a:pt x="69" y="212"/>
                      </a:lnTo>
                      <a:lnTo>
                        <a:pt x="54" y="205"/>
                      </a:lnTo>
                      <a:lnTo>
                        <a:pt x="44" y="210"/>
                      </a:lnTo>
                      <a:lnTo>
                        <a:pt x="46" y="222"/>
                      </a:lnTo>
                      <a:lnTo>
                        <a:pt x="64" y="225"/>
                      </a:lnTo>
                      <a:lnTo>
                        <a:pt x="67" y="234"/>
                      </a:lnTo>
                      <a:lnTo>
                        <a:pt x="62" y="244"/>
                      </a:lnTo>
                      <a:lnTo>
                        <a:pt x="46" y="253"/>
                      </a:lnTo>
                      <a:lnTo>
                        <a:pt x="44" y="266"/>
                      </a:lnTo>
                      <a:lnTo>
                        <a:pt x="52" y="285"/>
                      </a:lnTo>
                      <a:lnTo>
                        <a:pt x="51" y="302"/>
                      </a:lnTo>
                      <a:lnTo>
                        <a:pt x="27" y="319"/>
                      </a:lnTo>
                      <a:lnTo>
                        <a:pt x="27" y="331"/>
                      </a:lnTo>
                      <a:lnTo>
                        <a:pt x="0" y="375"/>
                      </a:lnTo>
                      <a:lnTo>
                        <a:pt x="0" y="386"/>
                      </a:lnTo>
                      <a:lnTo>
                        <a:pt x="15" y="394"/>
                      </a:lnTo>
                      <a:lnTo>
                        <a:pt x="15" y="404"/>
                      </a:lnTo>
                      <a:lnTo>
                        <a:pt x="31" y="426"/>
                      </a:lnTo>
                      <a:lnTo>
                        <a:pt x="44" y="428"/>
                      </a:lnTo>
                      <a:lnTo>
                        <a:pt x="41" y="444"/>
                      </a:lnTo>
                      <a:lnTo>
                        <a:pt x="51" y="449"/>
                      </a:lnTo>
                      <a:lnTo>
                        <a:pt x="36" y="484"/>
                      </a:lnTo>
                      <a:lnTo>
                        <a:pt x="51" y="488"/>
                      </a:lnTo>
                      <a:lnTo>
                        <a:pt x="51" y="506"/>
                      </a:lnTo>
                      <a:lnTo>
                        <a:pt x="41" y="519"/>
                      </a:lnTo>
                      <a:lnTo>
                        <a:pt x="51" y="531"/>
                      </a:lnTo>
                      <a:lnTo>
                        <a:pt x="68" y="533"/>
                      </a:lnTo>
                      <a:lnTo>
                        <a:pt x="88" y="544"/>
                      </a:lnTo>
                      <a:lnTo>
                        <a:pt x="132" y="559"/>
                      </a:lnTo>
                      <a:lnTo>
                        <a:pt x="159" y="555"/>
                      </a:lnTo>
                      <a:lnTo>
                        <a:pt x="171" y="560"/>
                      </a:lnTo>
                      <a:lnTo>
                        <a:pt x="173" y="572"/>
                      </a:lnTo>
                      <a:lnTo>
                        <a:pt x="163" y="580"/>
                      </a:lnTo>
                      <a:lnTo>
                        <a:pt x="174" y="582"/>
                      </a:lnTo>
                      <a:close/>
                    </a:path>
                  </a:pathLst>
                </a:custGeom>
                <a:grpFill/>
                <a:ln w="1588">
                  <a:solidFill>
                    <a:srgbClr val="000000"/>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212" name="Freeform 442">
                  <a:extLst>
                    <a:ext uri="{FF2B5EF4-FFF2-40B4-BE49-F238E27FC236}">
                      <a16:creationId xmlns:a16="http://schemas.microsoft.com/office/drawing/2014/main" id="{3E2C3DEB-E38A-4759-B714-8B44FEB8F018}"/>
                    </a:ext>
                  </a:extLst>
                </p:cNvPr>
                <p:cNvSpPr>
                  <a:spLocks/>
                </p:cNvSpPr>
                <p:nvPr/>
              </p:nvSpPr>
              <p:spPr bwMode="auto">
                <a:xfrm>
                  <a:off x="4616" y="1539"/>
                  <a:ext cx="250" cy="206"/>
                </a:xfrm>
                <a:custGeom>
                  <a:avLst/>
                  <a:gdLst>
                    <a:gd name="T0" fmla="*/ 625 w 663"/>
                    <a:gd name="T1" fmla="*/ 415 h 465"/>
                    <a:gd name="T2" fmla="*/ 663 w 663"/>
                    <a:gd name="T3" fmla="*/ 384 h 465"/>
                    <a:gd name="T4" fmla="*/ 602 w 663"/>
                    <a:gd name="T5" fmla="*/ 349 h 465"/>
                    <a:gd name="T6" fmla="*/ 563 w 663"/>
                    <a:gd name="T7" fmla="*/ 277 h 465"/>
                    <a:gd name="T8" fmla="*/ 533 w 663"/>
                    <a:gd name="T9" fmla="*/ 262 h 465"/>
                    <a:gd name="T10" fmla="*/ 523 w 663"/>
                    <a:gd name="T11" fmla="*/ 285 h 465"/>
                    <a:gd name="T12" fmla="*/ 526 w 663"/>
                    <a:gd name="T13" fmla="*/ 276 h 465"/>
                    <a:gd name="T14" fmla="*/ 537 w 663"/>
                    <a:gd name="T15" fmla="*/ 241 h 465"/>
                    <a:gd name="T16" fmla="*/ 543 w 663"/>
                    <a:gd name="T17" fmla="*/ 136 h 465"/>
                    <a:gd name="T18" fmla="*/ 567 w 663"/>
                    <a:gd name="T19" fmla="*/ 40 h 465"/>
                    <a:gd name="T20" fmla="*/ 509 w 663"/>
                    <a:gd name="T21" fmla="*/ 64 h 465"/>
                    <a:gd name="T22" fmla="*/ 422 w 663"/>
                    <a:gd name="T23" fmla="*/ 19 h 465"/>
                    <a:gd name="T24" fmla="*/ 368 w 663"/>
                    <a:gd name="T25" fmla="*/ 0 h 465"/>
                    <a:gd name="T26" fmla="*/ 350 w 663"/>
                    <a:gd name="T27" fmla="*/ 35 h 465"/>
                    <a:gd name="T28" fmla="*/ 328 w 663"/>
                    <a:gd name="T29" fmla="*/ 107 h 465"/>
                    <a:gd name="T30" fmla="*/ 319 w 663"/>
                    <a:gd name="T31" fmla="*/ 145 h 465"/>
                    <a:gd name="T32" fmla="*/ 396 w 663"/>
                    <a:gd name="T33" fmla="*/ 119 h 465"/>
                    <a:gd name="T34" fmla="*/ 455 w 663"/>
                    <a:gd name="T35" fmla="*/ 112 h 465"/>
                    <a:gd name="T36" fmla="*/ 466 w 663"/>
                    <a:gd name="T37" fmla="*/ 91 h 465"/>
                    <a:gd name="T38" fmla="*/ 501 w 663"/>
                    <a:gd name="T39" fmla="*/ 126 h 465"/>
                    <a:gd name="T40" fmla="*/ 494 w 663"/>
                    <a:gd name="T41" fmla="*/ 159 h 465"/>
                    <a:gd name="T42" fmla="*/ 470 w 663"/>
                    <a:gd name="T43" fmla="*/ 217 h 465"/>
                    <a:gd name="T44" fmla="*/ 448 w 663"/>
                    <a:gd name="T45" fmla="*/ 228 h 465"/>
                    <a:gd name="T46" fmla="*/ 396 w 663"/>
                    <a:gd name="T47" fmla="*/ 211 h 465"/>
                    <a:gd name="T48" fmla="*/ 377 w 663"/>
                    <a:gd name="T49" fmla="*/ 182 h 465"/>
                    <a:gd name="T50" fmla="*/ 351 w 663"/>
                    <a:gd name="T51" fmla="*/ 207 h 465"/>
                    <a:gd name="T52" fmla="*/ 344 w 663"/>
                    <a:gd name="T53" fmla="*/ 239 h 465"/>
                    <a:gd name="T54" fmla="*/ 292 w 663"/>
                    <a:gd name="T55" fmla="*/ 221 h 465"/>
                    <a:gd name="T56" fmla="*/ 277 w 663"/>
                    <a:gd name="T57" fmla="*/ 128 h 465"/>
                    <a:gd name="T58" fmla="*/ 240 w 663"/>
                    <a:gd name="T59" fmla="*/ 114 h 465"/>
                    <a:gd name="T60" fmla="*/ 207 w 663"/>
                    <a:gd name="T61" fmla="*/ 126 h 465"/>
                    <a:gd name="T62" fmla="*/ 168 w 663"/>
                    <a:gd name="T63" fmla="*/ 126 h 465"/>
                    <a:gd name="T64" fmla="*/ 139 w 663"/>
                    <a:gd name="T65" fmla="*/ 142 h 465"/>
                    <a:gd name="T66" fmla="*/ 147 w 663"/>
                    <a:gd name="T67" fmla="*/ 154 h 465"/>
                    <a:gd name="T68" fmla="*/ 162 w 663"/>
                    <a:gd name="T69" fmla="*/ 211 h 465"/>
                    <a:gd name="T70" fmla="*/ 137 w 663"/>
                    <a:gd name="T71" fmla="*/ 267 h 465"/>
                    <a:gd name="T72" fmla="*/ 63 w 663"/>
                    <a:gd name="T73" fmla="*/ 276 h 465"/>
                    <a:gd name="T74" fmla="*/ 0 w 663"/>
                    <a:gd name="T75" fmla="*/ 329 h 465"/>
                    <a:gd name="T76" fmla="*/ 32 w 663"/>
                    <a:gd name="T77" fmla="*/ 343 h 465"/>
                    <a:gd name="T78" fmla="*/ 56 w 663"/>
                    <a:gd name="T79" fmla="*/ 393 h 465"/>
                    <a:gd name="T80" fmla="*/ 79 w 663"/>
                    <a:gd name="T81" fmla="*/ 384 h 465"/>
                    <a:gd name="T82" fmla="*/ 168 w 663"/>
                    <a:gd name="T83" fmla="*/ 390 h 465"/>
                    <a:gd name="T84" fmla="*/ 222 w 663"/>
                    <a:gd name="T85" fmla="*/ 388 h 465"/>
                    <a:gd name="T86" fmla="*/ 261 w 663"/>
                    <a:gd name="T87" fmla="*/ 394 h 465"/>
                    <a:gd name="T88" fmla="*/ 311 w 663"/>
                    <a:gd name="T89" fmla="*/ 394 h 465"/>
                    <a:gd name="T90" fmla="*/ 373 w 663"/>
                    <a:gd name="T91" fmla="*/ 365 h 465"/>
                    <a:gd name="T92" fmla="*/ 391 w 663"/>
                    <a:gd name="T93" fmla="*/ 385 h 465"/>
                    <a:gd name="T94" fmla="*/ 380 w 663"/>
                    <a:gd name="T95" fmla="*/ 392 h 465"/>
                    <a:gd name="T96" fmla="*/ 406 w 663"/>
                    <a:gd name="T97" fmla="*/ 420 h 465"/>
                    <a:gd name="T98" fmla="*/ 395 w 663"/>
                    <a:gd name="T99" fmla="*/ 460 h 465"/>
                    <a:gd name="T100" fmla="*/ 429 w 663"/>
                    <a:gd name="T101" fmla="*/ 464 h 465"/>
                    <a:gd name="T102" fmla="*/ 465 w 663"/>
                    <a:gd name="T103" fmla="*/ 439 h 465"/>
                    <a:gd name="T104" fmla="*/ 504 w 663"/>
                    <a:gd name="T105" fmla="*/ 422 h 465"/>
                    <a:gd name="T106" fmla="*/ 521 w 663"/>
                    <a:gd name="T107" fmla="*/ 413 h 465"/>
                    <a:gd name="T108" fmla="*/ 575 w 663"/>
                    <a:gd name="T109" fmla="*/ 41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3" h="465">
                      <a:moveTo>
                        <a:pt x="611" y="427"/>
                      </a:moveTo>
                      <a:lnTo>
                        <a:pt x="625" y="415"/>
                      </a:lnTo>
                      <a:lnTo>
                        <a:pt x="632" y="398"/>
                      </a:lnTo>
                      <a:lnTo>
                        <a:pt x="663" y="384"/>
                      </a:lnTo>
                      <a:lnTo>
                        <a:pt x="625" y="349"/>
                      </a:lnTo>
                      <a:lnTo>
                        <a:pt x="602" y="349"/>
                      </a:lnTo>
                      <a:lnTo>
                        <a:pt x="578" y="326"/>
                      </a:lnTo>
                      <a:lnTo>
                        <a:pt x="563" y="277"/>
                      </a:lnTo>
                      <a:lnTo>
                        <a:pt x="556" y="229"/>
                      </a:lnTo>
                      <a:lnTo>
                        <a:pt x="533" y="262"/>
                      </a:lnTo>
                      <a:lnTo>
                        <a:pt x="538" y="283"/>
                      </a:lnTo>
                      <a:lnTo>
                        <a:pt x="523" y="285"/>
                      </a:lnTo>
                      <a:lnTo>
                        <a:pt x="518" y="277"/>
                      </a:lnTo>
                      <a:lnTo>
                        <a:pt x="526" y="276"/>
                      </a:lnTo>
                      <a:lnTo>
                        <a:pt x="526" y="241"/>
                      </a:lnTo>
                      <a:lnTo>
                        <a:pt x="537" y="241"/>
                      </a:lnTo>
                      <a:lnTo>
                        <a:pt x="554" y="223"/>
                      </a:lnTo>
                      <a:lnTo>
                        <a:pt x="543" y="136"/>
                      </a:lnTo>
                      <a:lnTo>
                        <a:pt x="561" y="89"/>
                      </a:lnTo>
                      <a:lnTo>
                        <a:pt x="567" y="40"/>
                      </a:lnTo>
                      <a:lnTo>
                        <a:pt x="556" y="54"/>
                      </a:lnTo>
                      <a:lnTo>
                        <a:pt x="509" y="64"/>
                      </a:lnTo>
                      <a:lnTo>
                        <a:pt x="481" y="54"/>
                      </a:lnTo>
                      <a:lnTo>
                        <a:pt x="422" y="19"/>
                      </a:lnTo>
                      <a:lnTo>
                        <a:pt x="404" y="20"/>
                      </a:lnTo>
                      <a:lnTo>
                        <a:pt x="368" y="0"/>
                      </a:lnTo>
                      <a:lnTo>
                        <a:pt x="361" y="25"/>
                      </a:lnTo>
                      <a:lnTo>
                        <a:pt x="350" y="35"/>
                      </a:lnTo>
                      <a:lnTo>
                        <a:pt x="338" y="62"/>
                      </a:lnTo>
                      <a:lnTo>
                        <a:pt x="328" y="107"/>
                      </a:lnTo>
                      <a:lnTo>
                        <a:pt x="323" y="119"/>
                      </a:lnTo>
                      <a:lnTo>
                        <a:pt x="319" y="145"/>
                      </a:lnTo>
                      <a:lnTo>
                        <a:pt x="343" y="147"/>
                      </a:lnTo>
                      <a:lnTo>
                        <a:pt x="396" y="119"/>
                      </a:lnTo>
                      <a:lnTo>
                        <a:pt x="426" y="126"/>
                      </a:lnTo>
                      <a:lnTo>
                        <a:pt x="455" y="112"/>
                      </a:lnTo>
                      <a:lnTo>
                        <a:pt x="462" y="94"/>
                      </a:lnTo>
                      <a:lnTo>
                        <a:pt x="466" y="91"/>
                      </a:lnTo>
                      <a:lnTo>
                        <a:pt x="481" y="94"/>
                      </a:lnTo>
                      <a:lnTo>
                        <a:pt x="501" y="126"/>
                      </a:lnTo>
                      <a:lnTo>
                        <a:pt x="503" y="142"/>
                      </a:lnTo>
                      <a:lnTo>
                        <a:pt x="494" y="159"/>
                      </a:lnTo>
                      <a:lnTo>
                        <a:pt x="488" y="192"/>
                      </a:lnTo>
                      <a:lnTo>
                        <a:pt x="470" y="217"/>
                      </a:lnTo>
                      <a:lnTo>
                        <a:pt x="462" y="226"/>
                      </a:lnTo>
                      <a:lnTo>
                        <a:pt x="448" y="228"/>
                      </a:lnTo>
                      <a:lnTo>
                        <a:pt x="425" y="210"/>
                      </a:lnTo>
                      <a:lnTo>
                        <a:pt x="396" y="211"/>
                      </a:lnTo>
                      <a:lnTo>
                        <a:pt x="391" y="193"/>
                      </a:lnTo>
                      <a:lnTo>
                        <a:pt x="377" y="182"/>
                      </a:lnTo>
                      <a:lnTo>
                        <a:pt x="367" y="182"/>
                      </a:lnTo>
                      <a:lnTo>
                        <a:pt x="351" y="207"/>
                      </a:lnTo>
                      <a:lnTo>
                        <a:pt x="359" y="213"/>
                      </a:lnTo>
                      <a:lnTo>
                        <a:pt x="344" y="239"/>
                      </a:lnTo>
                      <a:lnTo>
                        <a:pt x="308" y="246"/>
                      </a:lnTo>
                      <a:lnTo>
                        <a:pt x="292" y="221"/>
                      </a:lnTo>
                      <a:lnTo>
                        <a:pt x="277" y="173"/>
                      </a:lnTo>
                      <a:lnTo>
                        <a:pt x="277" y="128"/>
                      </a:lnTo>
                      <a:lnTo>
                        <a:pt x="263" y="119"/>
                      </a:lnTo>
                      <a:lnTo>
                        <a:pt x="240" y="114"/>
                      </a:lnTo>
                      <a:lnTo>
                        <a:pt x="230" y="120"/>
                      </a:lnTo>
                      <a:lnTo>
                        <a:pt x="207" y="126"/>
                      </a:lnTo>
                      <a:lnTo>
                        <a:pt x="170" y="97"/>
                      </a:lnTo>
                      <a:lnTo>
                        <a:pt x="168" y="126"/>
                      </a:lnTo>
                      <a:lnTo>
                        <a:pt x="165" y="136"/>
                      </a:lnTo>
                      <a:lnTo>
                        <a:pt x="139" y="142"/>
                      </a:lnTo>
                      <a:lnTo>
                        <a:pt x="139" y="150"/>
                      </a:lnTo>
                      <a:lnTo>
                        <a:pt x="147" y="154"/>
                      </a:lnTo>
                      <a:lnTo>
                        <a:pt x="162" y="166"/>
                      </a:lnTo>
                      <a:lnTo>
                        <a:pt x="162" y="211"/>
                      </a:lnTo>
                      <a:lnTo>
                        <a:pt x="146" y="247"/>
                      </a:lnTo>
                      <a:lnTo>
                        <a:pt x="137" y="267"/>
                      </a:lnTo>
                      <a:lnTo>
                        <a:pt x="87" y="279"/>
                      </a:lnTo>
                      <a:lnTo>
                        <a:pt x="63" y="276"/>
                      </a:lnTo>
                      <a:lnTo>
                        <a:pt x="32" y="309"/>
                      </a:lnTo>
                      <a:lnTo>
                        <a:pt x="0" y="329"/>
                      </a:lnTo>
                      <a:lnTo>
                        <a:pt x="3" y="333"/>
                      </a:lnTo>
                      <a:lnTo>
                        <a:pt x="32" y="343"/>
                      </a:lnTo>
                      <a:lnTo>
                        <a:pt x="34" y="393"/>
                      </a:lnTo>
                      <a:lnTo>
                        <a:pt x="56" y="393"/>
                      </a:lnTo>
                      <a:lnTo>
                        <a:pt x="65" y="379"/>
                      </a:lnTo>
                      <a:lnTo>
                        <a:pt x="79" y="384"/>
                      </a:lnTo>
                      <a:lnTo>
                        <a:pt x="108" y="393"/>
                      </a:lnTo>
                      <a:lnTo>
                        <a:pt x="168" y="390"/>
                      </a:lnTo>
                      <a:lnTo>
                        <a:pt x="189" y="375"/>
                      </a:lnTo>
                      <a:lnTo>
                        <a:pt x="222" y="388"/>
                      </a:lnTo>
                      <a:lnTo>
                        <a:pt x="242" y="407"/>
                      </a:lnTo>
                      <a:lnTo>
                        <a:pt x="261" y="394"/>
                      </a:lnTo>
                      <a:lnTo>
                        <a:pt x="285" y="406"/>
                      </a:lnTo>
                      <a:lnTo>
                        <a:pt x="311" y="394"/>
                      </a:lnTo>
                      <a:lnTo>
                        <a:pt x="343" y="371"/>
                      </a:lnTo>
                      <a:lnTo>
                        <a:pt x="373" y="365"/>
                      </a:lnTo>
                      <a:lnTo>
                        <a:pt x="389" y="369"/>
                      </a:lnTo>
                      <a:lnTo>
                        <a:pt x="391" y="385"/>
                      </a:lnTo>
                      <a:lnTo>
                        <a:pt x="380" y="384"/>
                      </a:lnTo>
                      <a:lnTo>
                        <a:pt x="380" y="392"/>
                      </a:lnTo>
                      <a:lnTo>
                        <a:pt x="402" y="394"/>
                      </a:lnTo>
                      <a:lnTo>
                        <a:pt x="406" y="420"/>
                      </a:lnTo>
                      <a:lnTo>
                        <a:pt x="391" y="439"/>
                      </a:lnTo>
                      <a:lnTo>
                        <a:pt x="395" y="460"/>
                      </a:lnTo>
                      <a:lnTo>
                        <a:pt x="404" y="465"/>
                      </a:lnTo>
                      <a:lnTo>
                        <a:pt x="429" y="464"/>
                      </a:lnTo>
                      <a:lnTo>
                        <a:pt x="443" y="445"/>
                      </a:lnTo>
                      <a:lnTo>
                        <a:pt x="465" y="439"/>
                      </a:lnTo>
                      <a:lnTo>
                        <a:pt x="495" y="432"/>
                      </a:lnTo>
                      <a:lnTo>
                        <a:pt x="504" y="422"/>
                      </a:lnTo>
                      <a:lnTo>
                        <a:pt x="521" y="420"/>
                      </a:lnTo>
                      <a:lnTo>
                        <a:pt x="521" y="413"/>
                      </a:lnTo>
                      <a:lnTo>
                        <a:pt x="537" y="428"/>
                      </a:lnTo>
                      <a:lnTo>
                        <a:pt x="575" y="410"/>
                      </a:lnTo>
                      <a:lnTo>
                        <a:pt x="611" y="427"/>
                      </a:lnTo>
                      <a:close/>
                    </a:path>
                  </a:pathLst>
                </a:custGeom>
                <a:grpFill/>
                <a:ln w="1588">
                  <a:solidFill>
                    <a:srgbClr val="000000"/>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213" name="Freeform 443">
                  <a:extLst>
                    <a:ext uri="{FF2B5EF4-FFF2-40B4-BE49-F238E27FC236}">
                      <a16:creationId xmlns:a16="http://schemas.microsoft.com/office/drawing/2014/main" id="{5A6B8EDB-209C-4C66-85EA-1B7985855106}"/>
                    </a:ext>
                  </a:extLst>
                </p:cNvPr>
                <p:cNvSpPr>
                  <a:spLocks/>
                </p:cNvSpPr>
                <p:nvPr/>
              </p:nvSpPr>
              <p:spPr bwMode="auto">
                <a:xfrm>
                  <a:off x="4593" y="1701"/>
                  <a:ext cx="177" cy="258"/>
                </a:xfrm>
                <a:custGeom>
                  <a:avLst/>
                  <a:gdLst>
                    <a:gd name="T0" fmla="*/ 123 w 464"/>
                    <a:gd name="T1" fmla="*/ 14 h 581"/>
                    <a:gd name="T2" fmla="*/ 166 w 464"/>
                    <a:gd name="T3" fmla="*/ 28 h 581"/>
                    <a:gd name="T4" fmla="*/ 247 w 464"/>
                    <a:gd name="T5" fmla="*/ 10 h 581"/>
                    <a:gd name="T6" fmla="*/ 300 w 464"/>
                    <a:gd name="T7" fmla="*/ 42 h 581"/>
                    <a:gd name="T8" fmla="*/ 343 w 464"/>
                    <a:gd name="T9" fmla="*/ 41 h 581"/>
                    <a:gd name="T10" fmla="*/ 401 w 464"/>
                    <a:gd name="T11" fmla="*/ 6 h 581"/>
                    <a:gd name="T12" fmla="*/ 410 w 464"/>
                    <a:gd name="T13" fmla="*/ 10 h 581"/>
                    <a:gd name="T14" fmla="*/ 431 w 464"/>
                    <a:gd name="T15" fmla="*/ 33 h 581"/>
                    <a:gd name="T16" fmla="*/ 438 w 464"/>
                    <a:gd name="T17" fmla="*/ 27 h 581"/>
                    <a:gd name="T18" fmla="*/ 464 w 464"/>
                    <a:gd name="T19" fmla="*/ 55 h 581"/>
                    <a:gd name="T20" fmla="*/ 453 w 464"/>
                    <a:gd name="T21" fmla="*/ 95 h 581"/>
                    <a:gd name="T22" fmla="*/ 419 w 464"/>
                    <a:gd name="T23" fmla="*/ 120 h 581"/>
                    <a:gd name="T24" fmla="*/ 410 w 464"/>
                    <a:gd name="T25" fmla="*/ 159 h 581"/>
                    <a:gd name="T26" fmla="*/ 424 w 464"/>
                    <a:gd name="T27" fmla="*/ 227 h 581"/>
                    <a:gd name="T28" fmla="*/ 404 w 464"/>
                    <a:gd name="T29" fmla="*/ 224 h 581"/>
                    <a:gd name="T30" fmla="*/ 396 w 464"/>
                    <a:gd name="T31" fmla="*/ 241 h 581"/>
                    <a:gd name="T32" fmla="*/ 417 w 464"/>
                    <a:gd name="T33" fmla="*/ 253 h 581"/>
                    <a:gd name="T34" fmla="*/ 396 w 464"/>
                    <a:gd name="T35" fmla="*/ 272 h 581"/>
                    <a:gd name="T36" fmla="*/ 402 w 464"/>
                    <a:gd name="T37" fmla="*/ 304 h 581"/>
                    <a:gd name="T38" fmla="*/ 377 w 464"/>
                    <a:gd name="T39" fmla="*/ 338 h 581"/>
                    <a:gd name="T40" fmla="*/ 350 w 464"/>
                    <a:gd name="T41" fmla="*/ 394 h 581"/>
                    <a:gd name="T42" fmla="*/ 365 w 464"/>
                    <a:gd name="T43" fmla="*/ 413 h 581"/>
                    <a:gd name="T44" fmla="*/ 381 w 464"/>
                    <a:gd name="T45" fmla="*/ 445 h 581"/>
                    <a:gd name="T46" fmla="*/ 391 w 464"/>
                    <a:gd name="T47" fmla="*/ 463 h 581"/>
                    <a:gd name="T48" fmla="*/ 386 w 464"/>
                    <a:gd name="T49" fmla="*/ 503 h 581"/>
                    <a:gd name="T50" fmla="*/ 401 w 464"/>
                    <a:gd name="T51" fmla="*/ 525 h 581"/>
                    <a:gd name="T52" fmla="*/ 401 w 464"/>
                    <a:gd name="T53" fmla="*/ 550 h 581"/>
                    <a:gd name="T54" fmla="*/ 357 w 464"/>
                    <a:gd name="T55" fmla="*/ 573 h 581"/>
                    <a:gd name="T56" fmla="*/ 321 w 464"/>
                    <a:gd name="T57" fmla="*/ 581 h 581"/>
                    <a:gd name="T58" fmla="*/ 275 w 464"/>
                    <a:gd name="T59" fmla="*/ 559 h 581"/>
                    <a:gd name="T60" fmla="*/ 247 w 464"/>
                    <a:gd name="T61" fmla="*/ 536 h 581"/>
                    <a:gd name="T62" fmla="*/ 220 w 464"/>
                    <a:gd name="T63" fmla="*/ 533 h 581"/>
                    <a:gd name="T64" fmla="*/ 181 w 464"/>
                    <a:gd name="T65" fmla="*/ 519 h 581"/>
                    <a:gd name="T66" fmla="*/ 157 w 464"/>
                    <a:gd name="T67" fmla="*/ 513 h 581"/>
                    <a:gd name="T68" fmla="*/ 116 w 464"/>
                    <a:gd name="T69" fmla="*/ 489 h 581"/>
                    <a:gd name="T70" fmla="*/ 61 w 464"/>
                    <a:gd name="T71" fmla="*/ 490 h 581"/>
                    <a:gd name="T72" fmla="*/ 70 w 464"/>
                    <a:gd name="T73" fmla="*/ 441 h 581"/>
                    <a:gd name="T74" fmla="*/ 116 w 464"/>
                    <a:gd name="T75" fmla="*/ 382 h 581"/>
                    <a:gd name="T76" fmla="*/ 132 w 464"/>
                    <a:gd name="T77" fmla="*/ 265 h 581"/>
                    <a:gd name="T78" fmla="*/ 77 w 464"/>
                    <a:gd name="T79" fmla="*/ 218 h 581"/>
                    <a:gd name="T80" fmla="*/ 20 w 464"/>
                    <a:gd name="T81" fmla="*/ 229 h 581"/>
                    <a:gd name="T82" fmla="*/ 0 w 464"/>
                    <a:gd name="T83" fmla="*/ 174 h 581"/>
                    <a:gd name="T84" fmla="*/ 35 w 464"/>
                    <a:gd name="T85" fmla="*/ 195 h 581"/>
                    <a:gd name="T86" fmla="*/ 90 w 464"/>
                    <a:gd name="T87" fmla="*/ 166 h 581"/>
                    <a:gd name="T88" fmla="*/ 116 w 464"/>
                    <a:gd name="T89" fmla="*/ 50 h 581"/>
                    <a:gd name="T90" fmla="*/ 114 w 464"/>
                    <a:gd name="T91" fmla="*/ 28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4" h="581">
                      <a:moveTo>
                        <a:pt x="114" y="28"/>
                      </a:moveTo>
                      <a:lnTo>
                        <a:pt x="123" y="14"/>
                      </a:lnTo>
                      <a:lnTo>
                        <a:pt x="137" y="19"/>
                      </a:lnTo>
                      <a:lnTo>
                        <a:pt x="166" y="28"/>
                      </a:lnTo>
                      <a:lnTo>
                        <a:pt x="226" y="25"/>
                      </a:lnTo>
                      <a:lnTo>
                        <a:pt x="247" y="10"/>
                      </a:lnTo>
                      <a:lnTo>
                        <a:pt x="280" y="23"/>
                      </a:lnTo>
                      <a:lnTo>
                        <a:pt x="300" y="42"/>
                      </a:lnTo>
                      <a:lnTo>
                        <a:pt x="319" y="29"/>
                      </a:lnTo>
                      <a:lnTo>
                        <a:pt x="343" y="41"/>
                      </a:lnTo>
                      <a:lnTo>
                        <a:pt x="369" y="29"/>
                      </a:lnTo>
                      <a:lnTo>
                        <a:pt x="401" y="6"/>
                      </a:lnTo>
                      <a:lnTo>
                        <a:pt x="431" y="0"/>
                      </a:lnTo>
                      <a:lnTo>
                        <a:pt x="410" y="10"/>
                      </a:lnTo>
                      <a:lnTo>
                        <a:pt x="408" y="14"/>
                      </a:lnTo>
                      <a:lnTo>
                        <a:pt x="431" y="33"/>
                      </a:lnTo>
                      <a:lnTo>
                        <a:pt x="431" y="23"/>
                      </a:lnTo>
                      <a:lnTo>
                        <a:pt x="438" y="27"/>
                      </a:lnTo>
                      <a:lnTo>
                        <a:pt x="460" y="29"/>
                      </a:lnTo>
                      <a:lnTo>
                        <a:pt x="464" y="55"/>
                      </a:lnTo>
                      <a:lnTo>
                        <a:pt x="449" y="74"/>
                      </a:lnTo>
                      <a:lnTo>
                        <a:pt x="453" y="95"/>
                      </a:lnTo>
                      <a:lnTo>
                        <a:pt x="431" y="106"/>
                      </a:lnTo>
                      <a:lnTo>
                        <a:pt x="419" y="120"/>
                      </a:lnTo>
                      <a:lnTo>
                        <a:pt x="424" y="150"/>
                      </a:lnTo>
                      <a:lnTo>
                        <a:pt x="410" y="159"/>
                      </a:lnTo>
                      <a:lnTo>
                        <a:pt x="410" y="192"/>
                      </a:lnTo>
                      <a:lnTo>
                        <a:pt x="424" y="227"/>
                      </a:lnTo>
                      <a:lnTo>
                        <a:pt x="419" y="231"/>
                      </a:lnTo>
                      <a:lnTo>
                        <a:pt x="404" y="224"/>
                      </a:lnTo>
                      <a:lnTo>
                        <a:pt x="394" y="229"/>
                      </a:lnTo>
                      <a:lnTo>
                        <a:pt x="396" y="241"/>
                      </a:lnTo>
                      <a:lnTo>
                        <a:pt x="414" y="244"/>
                      </a:lnTo>
                      <a:lnTo>
                        <a:pt x="417" y="253"/>
                      </a:lnTo>
                      <a:lnTo>
                        <a:pt x="412" y="263"/>
                      </a:lnTo>
                      <a:lnTo>
                        <a:pt x="396" y="272"/>
                      </a:lnTo>
                      <a:lnTo>
                        <a:pt x="394" y="285"/>
                      </a:lnTo>
                      <a:lnTo>
                        <a:pt x="402" y="304"/>
                      </a:lnTo>
                      <a:lnTo>
                        <a:pt x="401" y="321"/>
                      </a:lnTo>
                      <a:lnTo>
                        <a:pt x="377" y="338"/>
                      </a:lnTo>
                      <a:lnTo>
                        <a:pt x="377" y="350"/>
                      </a:lnTo>
                      <a:lnTo>
                        <a:pt x="350" y="394"/>
                      </a:lnTo>
                      <a:lnTo>
                        <a:pt x="350" y="405"/>
                      </a:lnTo>
                      <a:lnTo>
                        <a:pt x="365" y="413"/>
                      </a:lnTo>
                      <a:lnTo>
                        <a:pt x="365" y="423"/>
                      </a:lnTo>
                      <a:lnTo>
                        <a:pt x="381" y="445"/>
                      </a:lnTo>
                      <a:lnTo>
                        <a:pt x="394" y="447"/>
                      </a:lnTo>
                      <a:lnTo>
                        <a:pt x="391" y="463"/>
                      </a:lnTo>
                      <a:lnTo>
                        <a:pt x="401" y="468"/>
                      </a:lnTo>
                      <a:lnTo>
                        <a:pt x="386" y="503"/>
                      </a:lnTo>
                      <a:lnTo>
                        <a:pt x="401" y="507"/>
                      </a:lnTo>
                      <a:lnTo>
                        <a:pt x="401" y="525"/>
                      </a:lnTo>
                      <a:lnTo>
                        <a:pt x="391" y="538"/>
                      </a:lnTo>
                      <a:lnTo>
                        <a:pt x="401" y="550"/>
                      </a:lnTo>
                      <a:lnTo>
                        <a:pt x="384" y="550"/>
                      </a:lnTo>
                      <a:lnTo>
                        <a:pt x="357" y="573"/>
                      </a:lnTo>
                      <a:lnTo>
                        <a:pt x="335" y="572"/>
                      </a:lnTo>
                      <a:lnTo>
                        <a:pt x="321" y="581"/>
                      </a:lnTo>
                      <a:lnTo>
                        <a:pt x="310" y="578"/>
                      </a:lnTo>
                      <a:lnTo>
                        <a:pt x="275" y="559"/>
                      </a:lnTo>
                      <a:lnTo>
                        <a:pt x="265" y="542"/>
                      </a:lnTo>
                      <a:lnTo>
                        <a:pt x="247" y="536"/>
                      </a:lnTo>
                      <a:lnTo>
                        <a:pt x="236" y="526"/>
                      </a:lnTo>
                      <a:lnTo>
                        <a:pt x="220" y="533"/>
                      </a:lnTo>
                      <a:lnTo>
                        <a:pt x="190" y="526"/>
                      </a:lnTo>
                      <a:lnTo>
                        <a:pt x="181" y="519"/>
                      </a:lnTo>
                      <a:lnTo>
                        <a:pt x="168" y="519"/>
                      </a:lnTo>
                      <a:lnTo>
                        <a:pt x="157" y="513"/>
                      </a:lnTo>
                      <a:lnTo>
                        <a:pt x="134" y="507"/>
                      </a:lnTo>
                      <a:lnTo>
                        <a:pt x="116" y="489"/>
                      </a:lnTo>
                      <a:lnTo>
                        <a:pt x="98" y="497"/>
                      </a:lnTo>
                      <a:lnTo>
                        <a:pt x="61" y="490"/>
                      </a:lnTo>
                      <a:lnTo>
                        <a:pt x="70" y="457"/>
                      </a:lnTo>
                      <a:lnTo>
                        <a:pt x="70" y="441"/>
                      </a:lnTo>
                      <a:lnTo>
                        <a:pt x="98" y="423"/>
                      </a:lnTo>
                      <a:lnTo>
                        <a:pt x="116" y="382"/>
                      </a:lnTo>
                      <a:lnTo>
                        <a:pt x="136" y="285"/>
                      </a:lnTo>
                      <a:lnTo>
                        <a:pt x="132" y="265"/>
                      </a:lnTo>
                      <a:lnTo>
                        <a:pt x="102" y="229"/>
                      </a:lnTo>
                      <a:lnTo>
                        <a:pt x="77" y="218"/>
                      </a:lnTo>
                      <a:lnTo>
                        <a:pt x="41" y="231"/>
                      </a:lnTo>
                      <a:lnTo>
                        <a:pt x="20" y="229"/>
                      </a:lnTo>
                      <a:lnTo>
                        <a:pt x="2" y="203"/>
                      </a:lnTo>
                      <a:lnTo>
                        <a:pt x="0" y="174"/>
                      </a:lnTo>
                      <a:lnTo>
                        <a:pt x="20" y="192"/>
                      </a:lnTo>
                      <a:lnTo>
                        <a:pt x="35" y="195"/>
                      </a:lnTo>
                      <a:lnTo>
                        <a:pt x="46" y="192"/>
                      </a:lnTo>
                      <a:lnTo>
                        <a:pt x="90" y="166"/>
                      </a:lnTo>
                      <a:lnTo>
                        <a:pt x="119" y="80"/>
                      </a:lnTo>
                      <a:lnTo>
                        <a:pt x="116" y="50"/>
                      </a:lnTo>
                      <a:lnTo>
                        <a:pt x="92" y="28"/>
                      </a:lnTo>
                      <a:lnTo>
                        <a:pt x="114" y="28"/>
                      </a:lnTo>
                      <a:close/>
                    </a:path>
                  </a:pathLst>
                </a:custGeom>
                <a:grpFill/>
                <a:ln w="1588">
                  <a:solidFill>
                    <a:srgbClr val="000000"/>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214" name="Freeform 444">
                  <a:extLst>
                    <a:ext uri="{FF2B5EF4-FFF2-40B4-BE49-F238E27FC236}">
                      <a16:creationId xmlns:a16="http://schemas.microsoft.com/office/drawing/2014/main" id="{C04AEF5C-87B0-4998-9D53-B343B3F2948F}"/>
                    </a:ext>
                  </a:extLst>
                </p:cNvPr>
                <p:cNvSpPr>
                  <a:spLocks/>
                </p:cNvSpPr>
                <p:nvPr/>
              </p:nvSpPr>
              <p:spPr bwMode="auto">
                <a:xfrm>
                  <a:off x="4624" y="1767"/>
                  <a:ext cx="21" cy="35"/>
                </a:xfrm>
                <a:custGeom>
                  <a:avLst/>
                  <a:gdLst>
                    <a:gd name="T0" fmla="*/ 10 w 54"/>
                    <a:gd name="T1" fmla="*/ 70 h 79"/>
                    <a:gd name="T2" fmla="*/ 16 w 54"/>
                    <a:gd name="T3" fmla="*/ 66 h 79"/>
                    <a:gd name="T4" fmla="*/ 34 w 54"/>
                    <a:gd name="T5" fmla="*/ 66 h 79"/>
                    <a:gd name="T6" fmla="*/ 47 w 54"/>
                    <a:gd name="T7" fmla="*/ 79 h 79"/>
                    <a:gd name="T8" fmla="*/ 52 w 54"/>
                    <a:gd name="T9" fmla="*/ 69 h 79"/>
                    <a:gd name="T10" fmla="*/ 54 w 54"/>
                    <a:gd name="T11" fmla="*/ 15 h 79"/>
                    <a:gd name="T12" fmla="*/ 30 w 54"/>
                    <a:gd name="T13" fmla="*/ 0 h 79"/>
                    <a:gd name="T14" fmla="*/ 0 w 54"/>
                    <a:gd name="T15" fmla="*/ 41 h 79"/>
                    <a:gd name="T16" fmla="*/ 10 w 54"/>
                    <a:gd name="T17" fmla="*/ 7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9">
                      <a:moveTo>
                        <a:pt x="10" y="70"/>
                      </a:moveTo>
                      <a:lnTo>
                        <a:pt x="16" y="66"/>
                      </a:lnTo>
                      <a:lnTo>
                        <a:pt x="34" y="66"/>
                      </a:lnTo>
                      <a:lnTo>
                        <a:pt x="47" y="79"/>
                      </a:lnTo>
                      <a:lnTo>
                        <a:pt x="52" y="69"/>
                      </a:lnTo>
                      <a:lnTo>
                        <a:pt x="54" y="15"/>
                      </a:lnTo>
                      <a:lnTo>
                        <a:pt x="30" y="0"/>
                      </a:lnTo>
                      <a:lnTo>
                        <a:pt x="0" y="41"/>
                      </a:lnTo>
                      <a:lnTo>
                        <a:pt x="10" y="70"/>
                      </a:lnTo>
                      <a:close/>
                    </a:path>
                  </a:pathLst>
                </a:custGeom>
                <a:grpFill/>
                <a:ln w="1588">
                  <a:solidFill>
                    <a:srgbClr val="000000"/>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215" name="Freeform 445">
                  <a:extLst>
                    <a:ext uri="{FF2B5EF4-FFF2-40B4-BE49-F238E27FC236}">
                      <a16:creationId xmlns:a16="http://schemas.microsoft.com/office/drawing/2014/main" id="{6187A6E9-1AA8-48A8-8D7B-9722D9B36BB6}"/>
                    </a:ext>
                  </a:extLst>
                </p:cNvPr>
                <p:cNvSpPr>
                  <a:spLocks/>
                </p:cNvSpPr>
                <p:nvPr/>
              </p:nvSpPr>
              <p:spPr bwMode="auto">
                <a:xfrm>
                  <a:off x="3905" y="2542"/>
                  <a:ext cx="98" cy="123"/>
                </a:xfrm>
                <a:custGeom>
                  <a:avLst/>
                  <a:gdLst>
                    <a:gd name="T0" fmla="*/ 114 w 258"/>
                    <a:gd name="T1" fmla="*/ 4 h 276"/>
                    <a:gd name="T2" fmla="*/ 121 w 258"/>
                    <a:gd name="T3" fmla="*/ 20 h 276"/>
                    <a:gd name="T4" fmla="*/ 114 w 258"/>
                    <a:gd name="T5" fmla="*/ 36 h 276"/>
                    <a:gd name="T6" fmla="*/ 156 w 258"/>
                    <a:gd name="T7" fmla="*/ 47 h 276"/>
                    <a:gd name="T8" fmla="*/ 163 w 258"/>
                    <a:gd name="T9" fmla="*/ 54 h 276"/>
                    <a:gd name="T10" fmla="*/ 149 w 258"/>
                    <a:gd name="T11" fmla="*/ 52 h 276"/>
                    <a:gd name="T12" fmla="*/ 153 w 258"/>
                    <a:gd name="T13" fmla="*/ 60 h 276"/>
                    <a:gd name="T14" fmla="*/ 136 w 258"/>
                    <a:gd name="T15" fmla="*/ 86 h 276"/>
                    <a:gd name="T16" fmla="*/ 156 w 258"/>
                    <a:gd name="T17" fmla="*/ 117 h 276"/>
                    <a:gd name="T18" fmla="*/ 149 w 258"/>
                    <a:gd name="T19" fmla="*/ 136 h 276"/>
                    <a:gd name="T20" fmla="*/ 136 w 258"/>
                    <a:gd name="T21" fmla="*/ 143 h 276"/>
                    <a:gd name="T22" fmla="*/ 150 w 258"/>
                    <a:gd name="T23" fmla="*/ 155 h 276"/>
                    <a:gd name="T24" fmla="*/ 157 w 258"/>
                    <a:gd name="T25" fmla="*/ 160 h 276"/>
                    <a:gd name="T26" fmla="*/ 151 w 258"/>
                    <a:gd name="T27" fmla="*/ 163 h 276"/>
                    <a:gd name="T28" fmla="*/ 149 w 258"/>
                    <a:gd name="T29" fmla="*/ 177 h 276"/>
                    <a:gd name="T30" fmla="*/ 132 w 258"/>
                    <a:gd name="T31" fmla="*/ 199 h 276"/>
                    <a:gd name="T32" fmla="*/ 121 w 258"/>
                    <a:gd name="T33" fmla="*/ 204 h 276"/>
                    <a:gd name="T34" fmla="*/ 104 w 258"/>
                    <a:gd name="T35" fmla="*/ 224 h 276"/>
                    <a:gd name="T36" fmla="*/ 47 w 258"/>
                    <a:gd name="T37" fmla="*/ 257 h 276"/>
                    <a:gd name="T38" fmla="*/ 24 w 258"/>
                    <a:gd name="T39" fmla="*/ 264 h 276"/>
                    <a:gd name="T40" fmla="*/ 9 w 258"/>
                    <a:gd name="T41" fmla="*/ 260 h 276"/>
                    <a:gd name="T42" fmla="*/ 0 w 258"/>
                    <a:gd name="T43" fmla="*/ 265 h 276"/>
                    <a:gd name="T44" fmla="*/ 7 w 258"/>
                    <a:gd name="T45" fmla="*/ 276 h 276"/>
                    <a:gd name="T46" fmla="*/ 27 w 258"/>
                    <a:gd name="T47" fmla="*/ 276 h 276"/>
                    <a:gd name="T48" fmla="*/ 45 w 258"/>
                    <a:gd name="T49" fmla="*/ 270 h 276"/>
                    <a:gd name="T50" fmla="*/ 87 w 258"/>
                    <a:gd name="T51" fmla="*/ 270 h 276"/>
                    <a:gd name="T52" fmla="*/ 104 w 258"/>
                    <a:gd name="T53" fmla="*/ 258 h 276"/>
                    <a:gd name="T54" fmla="*/ 175 w 258"/>
                    <a:gd name="T55" fmla="*/ 257 h 276"/>
                    <a:gd name="T56" fmla="*/ 191 w 258"/>
                    <a:gd name="T57" fmla="*/ 248 h 276"/>
                    <a:gd name="T58" fmla="*/ 222 w 258"/>
                    <a:gd name="T59" fmla="*/ 244 h 276"/>
                    <a:gd name="T60" fmla="*/ 239 w 258"/>
                    <a:gd name="T61" fmla="*/ 224 h 276"/>
                    <a:gd name="T62" fmla="*/ 232 w 258"/>
                    <a:gd name="T63" fmla="*/ 197 h 276"/>
                    <a:gd name="T64" fmla="*/ 225 w 258"/>
                    <a:gd name="T65" fmla="*/ 188 h 276"/>
                    <a:gd name="T66" fmla="*/ 239 w 258"/>
                    <a:gd name="T67" fmla="*/ 180 h 276"/>
                    <a:gd name="T68" fmla="*/ 224 w 258"/>
                    <a:gd name="T69" fmla="*/ 167 h 276"/>
                    <a:gd name="T70" fmla="*/ 222 w 258"/>
                    <a:gd name="T71" fmla="*/ 155 h 276"/>
                    <a:gd name="T72" fmla="*/ 239 w 258"/>
                    <a:gd name="T73" fmla="*/ 147 h 276"/>
                    <a:gd name="T74" fmla="*/ 247 w 258"/>
                    <a:gd name="T75" fmla="*/ 128 h 276"/>
                    <a:gd name="T76" fmla="*/ 245 w 258"/>
                    <a:gd name="T77" fmla="*/ 107 h 276"/>
                    <a:gd name="T78" fmla="*/ 258 w 258"/>
                    <a:gd name="T79" fmla="*/ 91 h 276"/>
                    <a:gd name="T80" fmla="*/ 224 w 258"/>
                    <a:gd name="T81" fmla="*/ 52 h 276"/>
                    <a:gd name="T82" fmla="*/ 220 w 258"/>
                    <a:gd name="T83" fmla="*/ 52 h 276"/>
                    <a:gd name="T84" fmla="*/ 200 w 258"/>
                    <a:gd name="T85" fmla="*/ 58 h 276"/>
                    <a:gd name="T86" fmla="*/ 177 w 258"/>
                    <a:gd name="T87" fmla="*/ 52 h 276"/>
                    <a:gd name="T88" fmla="*/ 165 w 258"/>
                    <a:gd name="T89" fmla="*/ 27 h 276"/>
                    <a:gd name="T90" fmla="*/ 136 w 258"/>
                    <a:gd name="T91" fmla="*/ 20 h 276"/>
                    <a:gd name="T92" fmla="*/ 131 w 258"/>
                    <a:gd name="T93" fmla="*/ 0 h 276"/>
                    <a:gd name="T94" fmla="*/ 114 w 258"/>
                    <a:gd name="T95" fmla="*/ 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8" h="276">
                      <a:moveTo>
                        <a:pt x="114" y="4"/>
                      </a:moveTo>
                      <a:lnTo>
                        <a:pt x="121" y="20"/>
                      </a:lnTo>
                      <a:lnTo>
                        <a:pt x="114" y="36"/>
                      </a:lnTo>
                      <a:lnTo>
                        <a:pt x="156" y="47"/>
                      </a:lnTo>
                      <a:lnTo>
                        <a:pt x="163" y="54"/>
                      </a:lnTo>
                      <a:lnTo>
                        <a:pt x="149" y="52"/>
                      </a:lnTo>
                      <a:lnTo>
                        <a:pt x="153" y="60"/>
                      </a:lnTo>
                      <a:lnTo>
                        <a:pt x="136" y="86"/>
                      </a:lnTo>
                      <a:lnTo>
                        <a:pt x="156" y="117"/>
                      </a:lnTo>
                      <a:lnTo>
                        <a:pt x="149" y="136"/>
                      </a:lnTo>
                      <a:lnTo>
                        <a:pt x="136" y="143"/>
                      </a:lnTo>
                      <a:lnTo>
                        <a:pt x="150" y="155"/>
                      </a:lnTo>
                      <a:lnTo>
                        <a:pt x="157" y="160"/>
                      </a:lnTo>
                      <a:lnTo>
                        <a:pt x="151" y="163"/>
                      </a:lnTo>
                      <a:lnTo>
                        <a:pt x="149" y="177"/>
                      </a:lnTo>
                      <a:lnTo>
                        <a:pt x="132" y="199"/>
                      </a:lnTo>
                      <a:lnTo>
                        <a:pt x="121" y="204"/>
                      </a:lnTo>
                      <a:lnTo>
                        <a:pt x="104" y="224"/>
                      </a:lnTo>
                      <a:lnTo>
                        <a:pt x="47" y="257"/>
                      </a:lnTo>
                      <a:lnTo>
                        <a:pt x="24" y="264"/>
                      </a:lnTo>
                      <a:lnTo>
                        <a:pt x="9" y="260"/>
                      </a:lnTo>
                      <a:lnTo>
                        <a:pt x="0" y="265"/>
                      </a:lnTo>
                      <a:lnTo>
                        <a:pt x="7" y="276"/>
                      </a:lnTo>
                      <a:lnTo>
                        <a:pt x="27" y="276"/>
                      </a:lnTo>
                      <a:lnTo>
                        <a:pt x="45" y="270"/>
                      </a:lnTo>
                      <a:lnTo>
                        <a:pt x="87" y="270"/>
                      </a:lnTo>
                      <a:lnTo>
                        <a:pt x="104" y="258"/>
                      </a:lnTo>
                      <a:lnTo>
                        <a:pt x="175" y="257"/>
                      </a:lnTo>
                      <a:lnTo>
                        <a:pt x="191" y="248"/>
                      </a:lnTo>
                      <a:lnTo>
                        <a:pt x="222" y="244"/>
                      </a:lnTo>
                      <a:lnTo>
                        <a:pt x="239" y="224"/>
                      </a:lnTo>
                      <a:lnTo>
                        <a:pt x="232" y="197"/>
                      </a:lnTo>
                      <a:lnTo>
                        <a:pt x="225" y="188"/>
                      </a:lnTo>
                      <a:lnTo>
                        <a:pt x="239" y="180"/>
                      </a:lnTo>
                      <a:lnTo>
                        <a:pt x="224" y="167"/>
                      </a:lnTo>
                      <a:lnTo>
                        <a:pt x="222" y="155"/>
                      </a:lnTo>
                      <a:lnTo>
                        <a:pt x="239" y="147"/>
                      </a:lnTo>
                      <a:lnTo>
                        <a:pt x="247" y="128"/>
                      </a:lnTo>
                      <a:lnTo>
                        <a:pt x="245" y="107"/>
                      </a:lnTo>
                      <a:lnTo>
                        <a:pt x="258" y="91"/>
                      </a:lnTo>
                      <a:lnTo>
                        <a:pt x="224" y="52"/>
                      </a:lnTo>
                      <a:lnTo>
                        <a:pt x="220" y="52"/>
                      </a:lnTo>
                      <a:lnTo>
                        <a:pt x="200" y="58"/>
                      </a:lnTo>
                      <a:lnTo>
                        <a:pt x="177" y="52"/>
                      </a:lnTo>
                      <a:lnTo>
                        <a:pt x="165" y="27"/>
                      </a:lnTo>
                      <a:lnTo>
                        <a:pt x="136" y="20"/>
                      </a:lnTo>
                      <a:lnTo>
                        <a:pt x="131" y="0"/>
                      </a:lnTo>
                      <a:lnTo>
                        <a:pt x="114" y="4"/>
                      </a:lnTo>
                      <a:close/>
                    </a:path>
                  </a:pathLst>
                </a:custGeom>
                <a:grpFill/>
                <a:ln w="1588">
                  <a:solidFill>
                    <a:srgbClr val="000000"/>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216" name="Freeform 446">
                  <a:extLst>
                    <a:ext uri="{FF2B5EF4-FFF2-40B4-BE49-F238E27FC236}">
                      <a16:creationId xmlns:a16="http://schemas.microsoft.com/office/drawing/2014/main" id="{4F6326DD-344A-4089-85D4-674A2CE3883D}"/>
                    </a:ext>
                  </a:extLst>
                </p:cNvPr>
                <p:cNvSpPr>
                  <a:spLocks/>
                </p:cNvSpPr>
                <p:nvPr/>
              </p:nvSpPr>
              <p:spPr bwMode="auto">
                <a:xfrm>
                  <a:off x="3894" y="2650"/>
                  <a:ext cx="142" cy="147"/>
                </a:xfrm>
                <a:custGeom>
                  <a:avLst/>
                  <a:gdLst>
                    <a:gd name="T0" fmla="*/ 200 w 375"/>
                    <a:gd name="T1" fmla="*/ 105 h 329"/>
                    <a:gd name="T2" fmla="*/ 235 w 375"/>
                    <a:gd name="T3" fmla="*/ 80 h 329"/>
                    <a:gd name="T4" fmla="*/ 242 w 375"/>
                    <a:gd name="T5" fmla="*/ 65 h 329"/>
                    <a:gd name="T6" fmla="*/ 251 w 375"/>
                    <a:gd name="T7" fmla="*/ 63 h 329"/>
                    <a:gd name="T8" fmla="*/ 273 w 375"/>
                    <a:gd name="T9" fmla="*/ 64 h 329"/>
                    <a:gd name="T10" fmla="*/ 268 w 375"/>
                    <a:gd name="T11" fmla="*/ 43 h 329"/>
                    <a:gd name="T12" fmla="*/ 257 w 375"/>
                    <a:gd name="T13" fmla="*/ 34 h 329"/>
                    <a:gd name="T14" fmla="*/ 251 w 375"/>
                    <a:gd name="T15" fmla="*/ 0 h 329"/>
                    <a:gd name="T16" fmla="*/ 220 w 375"/>
                    <a:gd name="T17" fmla="*/ 4 h 329"/>
                    <a:gd name="T18" fmla="*/ 204 w 375"/>
                    <a:gd name="T19" fmla="*/ 13 h 329"/>
                    <a:gd name="T20" fmla="*/ 133 w 375"/>
                    <a:gd name="T21" fmla="*/ 14 h 329"/>
                    <a:gd name="T22" fmla="*/ 116 w 375"/>
                    <a:gd name="T23" fmla="*/ 26 h 329"/>
                    <a:gd name="T24" fmla="*/ 74 w 375"/>
                    <a:gd name="T25" fmla="*/ 26 h 329"/>
                    <a:gd name="T26" fmla="*/ 56 w 375"/>
                    <a:gd name="T27" fmla="*/ 32 h 329"/>
                    <a:gd name="T28" fmla="*/ 36 w 375"/>
                    <a:gd name="T29" fmla="*/ 32 h 329"/>
                    <a:gd name="T30" fmla="*/ 29 w 375"/>
                    <a:gd name="T31" fmla="*/ 21 h 329"/>
                    <a:gd name="T32" fmla="*/ 14 w 375"/>
                    <a:gd name="T33" fmla="*/ 34 h 329"/>
                    <a:gd name="T34" fmla="*/ 45 w 375"/>
                    <a:gd name="T35" fmla="*/ 42 h 329"/>
                    <a:gd name="T36" fmla="*/ 53 w 375"/>
                    <a:gd name="T37" fmla="*/ 60 h 329"/>
                    <a:gd name="T38" fmla="*/ 50 w 375"/>
                    <a:gd name="T39" fmla="*/ 64 h 329"/>
                    <a:gd name="T40" fmla="*/ 57 w 375"/>
                    <a:gd name="T41" fmla="*/ 70 h 329"/>
                    <a:gd name="T42" fmla="*/ 57 w 375"/>
                    <a:gd name="T43" fmla="*/ 82 h 329"/>
                    <a:gd name="T44" fmla="*/ 44 w 375"/>
                    <a:gd name="T45" fmla="*/ 85 h 329"/>
                    <a:gd name="T46" fmla="*/ 23 w 375"/>
                    <a:gd name="T47" fmla="*/ 107 h 329"/>
                    <a:gd name="T48" fmla="*/ 41 w 375"/>
                    <a:gd name="T49" fmla="*/ 113 h 329"/>
                    <a:gd name="T50" fmla="*/ 48 w 375"/>
                    <a:gd name="T51" fmla="*/ 122 h 329"/>
                    <a:gd name="T52" fmla="*/ 16 w 375"/>
                    <a:gd name="T53" fmla="*/ 143 h 329"/>
                    <a:gd name="T54" fmla="*/ 19 w 375"/>
                    <a:gd name="T55" fmla="*/ 153 h 329"/>
                    <a:gd name="T56" fmla="*/ 0 w 375"/>
                    <a:gd name="T57" fmla="*/ 171 h 329"/>
                    <a:gd name="T58" fmla="*/ 38 w 375"/>
                    <a:gd name="T59" fmla="*/ 175 h 329"/>
                    <a:gd name="T60" fmla="*/ 67 w 375"/>
                    <a:gd name="T61" fmla="*/ 211 h 329"/>
                    <a:gd name="T62" fmla="*/ 90 w 375"/>
                    <a:gd name="T63" fmla="*/ 215 h 329"/>
                    <a:gd name="T64" fmla="*/ 125 w 375"/>
                    <a:gd name="T65" fmla="*/ 237 h 329"/>
                    <a:gd name="T66" fmla="*/ 126 w 375"/>
                    <a:gd name="T67" fmla="*/ 252 h 329"/>
                    <a:gd name="T68" fmla="*/ 113 w 375"/>
                    <a:gd name="T69" fmla="*/ 252 h 329"/>
                    <a:gd name="T70" fmla="*/ 111 w 375"/>
                    <a:gd name="T71" fmla="*/ 253 h 329"/>
                    <a:gd name="T72" fmla="*/ 127 w 375"/>
                    <a:gd name="T73" fmla="*/ 267 h 329"/>
                    <a:gd name="T74" fmla="*/ 132 w 375"/>
                    <a:gd name="T75" fmla="*/ 283 h 329"/>
                    <a:gd name="T76" fmla="*/ 150 w 375"/>
                    <a:gd name="T77" fmla="*/ 304 h 329"/>
                    <a:gd name="T78" fmla="*/ 204 w 375"/>
                    <a:gd name="T79" fmla="*/ 320 h 329"/>
                    <a:gd name="T80" fmla="*/ 269 w 375"/>
                    <a:gd name="T81" fmla="*/ 329 h 329"/>
                    <a:gd name="T82" fmla="*/ 287 w 375"/>
                    <a:gd name="T83" fmla="*/ 328 h 329"/>
                    <a:gd name="T84" fmla="*/ 350 w 375"/>
                    <a:gd name="T85" fmla="*/ 298 h 329"/>
                    <a:gd name="T86" fmla="*/ 343 w 375"/>
                    <a:gd name="T87" fmla="*/ 276 h 329"/>
                    <a:gd name="T88" fmla="*/ 363 w 375"/>
                    <a:gd name="T89" fmla="*/ 269 h 329"/>
                    <a:gd name="T90" fmla="*/ 361 w 375"/>
                    <a:gd name="T91" fmla="*/ 263 h 329"/>
                    <a:gd name="T92" fmla="*/ 375 w 375"/>
                    <a:gd name="T93" fmla="*/ 242 h 329"/>
                    <a:gd name="T94" fmla="*/ 355 w 375"/>
                    <a:gd name="T95" fmla="*/ 237 h 329"/>
                    <a:gd name="T96" fmla="*/ 325 w 375"/>
                    <a:gd name="T97" fmla="*/ 215 h 329"/>
                    <a:gd name="T98" fmla="*/ 317 w 375"/>
                    <a:gd name="T99" fmla="*/ 197 h 329"/>
                    <a:gd name="T100" fmla="*/ 325 w 375"/>
                    <a:gd name="T101" fmla="*/ 187 h 329"/>
                    <a:gd name="T102" fmla="*/ 305 w 375"/>
                    <a:gd name="T103" fmla="*/ 171 h 329"/>
                    <a:gd name="T104" fmla="*/ 273 w 375"/>
                    <a:gd name="T105" fmla="*/ 179 h 329"/>
                    <a:gd name="T106" fmla="*/ 258 w 375"/>
                    <a:gd name="T107" fmla="*/ 171 h 329"/>
                    <a:gd name="T108" fmla="*/ 246 w 375"/>
                    <a:gd name="T109" fmla="*/ 171 h 329"/>
                    <a:gd name="T110" fmla="*/ 232 w 375"/>
                    <a:gd name="T111" fmla="*/ 180 h 329"/>
                    <a:gd name="T112" fmla="*/ 219 w 375"/>
                    <a:gd name="T113" fmla="*/ 175 h 329"/>
                    <a:gd name="T114" fmla="*/ 235 w 375"/>
                    <a:gd name="T115" fmla="*/ 146 h 329"/>
                    <a:gd name="T116" fmla="*/ 219 w 375"/>
                    <a:gd name="T117" fmla="*/ 120 h 329"/>
                    <a:gd name="T118" fmla="*/ 204 w 375"/>
                    <a:gd name="T119" fmla="*/ 115 h 329"/>
                    <a:gd name="T120" fmla="*/ 200 w 375"/>
                    <a:gd name="T121" fmla="*/ 105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5" h="329">
                      <a:moveTo>
                        <a:pt x="200" y="105"/>
                      </a:moveTo>
                      <a:lnTo>
                        <a:pt x="235" y="80"/>
                      </a:lnTo>
                      <a:lnTo>
                        <a:pt x="242" y="65"/>
                      </a:lnTo>
                      <a:lnTo>
                        <a:pt x="251" y="63"/>
                      </a:lnTo>
                      <a:lnTo>
                        <a:pt x="273" y="64"/>
                      </a:lnTo>
                      <a:lnTo>
                        <a:pt x="268" y="43"/>
                      </a:lnTo>
                      <a:lnTo>
                        <a:pt x="257" y="34"/>
                      </a:lnTo>
                      <a:lnTo>
                        <a:pt x="251" y="0"/>
                      </a:lnTo>
                      <a:lnTo>
                        <a:pt x="220" y="4"/>
                      </a:lnTo>
                      <a:lnTo>
                        <a:pt x="204" y="13"/>
                      </a:lnTo>
                      <a:lnTo>
                        <a:pt x="133" y="14"/>
                      </a:lnTo>
                      <a:lnTo>
                        <a:pt x="116" y="26"/>
                      </a:lnTo>
                      <a:lnTo>
                        <a:pt x="74" y="26"/>
                      </a:lnTo>
                      <a:lnTo>
                        <a:pt x="56" y="32"/>
                      </a:lnTo>
                      <a:lnTo>
                        <a:pt x="36" y="32"/>
                      </a:lnTo>
                      <a:lnTo>
                        <a:pt x="29" y="21"/>
                      </a:lnTo>
                      <a:lnTo>
                        <a:pt x="14" y="34"/>
                      </a:lnTo>
                      <a:lnTo>
                        <a:pt x="45" y="42"/>
                      </a:lnTo>
                      <a:lnTo>
                        <a:pt x="53" y="60"/>
                      </a:lnTo>
                      <a:lnTo>
                        <a:pt x="50" y="64"/>
                      </a:lnTo>
                      <a:lnTo>
                        <a:pt x="57" y="70"/>
                      </a:lnTo>
                      <a:lnTo>
                        <a:pt x="57" y="82"/>
                      </a:lnTo>
                      <a:lnTo>
                        <a:pt x="44" y="85"/>
                      </a:lnTo>
                      <a:lnTo>
                        <a:pt x="23" y="107"/>
                      </a:lnTo>
                      <a:lnTo>
                        <a:pt x="41" y="113"/>
                      </a:lnTo>
                      <a:lnTo>
                        <a:pt x="48" y="122"/>
                      </a:lnTo>
                      <a:lnTo>
                        <a:pt x="16" y="143"/>
                      </a:lnTo>
                      <a:lnTo>
                        <a:pt x="19" y="153"/>
                      </a:lnTo>
                      <a:lnTo>
                        <a:pt x="0" y="171"/>
                      </a:lnTo>
                      <a:lnTo>
                        <a:pt x="38" y="175"/>
                      </a:lnTo>
                      <a:lnTo>
                        <a:pt x="67" y="211"/>
                      </a:lnTo>
                      <a:lnTo>
                        <a:pt x="90" y="215"/>
                      </a:lnTo>
                      <a:lnTo>
                        <a:pt x="125" y="237"/>
                      </a:lnTo>
                      <a:lnTo>
                        <a:pt x="126" y="252"/>
                      </a:lnTo>
                      <a:lnTo>
                        <a:pt x="113" y="252"/>
                      </a:lnTo>
                      <a:lnTo>
                        <a:pt x="111" y="253"/>
                      </a:lnTo>
                      <a:lnTo>
                        <a:pt x="127" y="267"/>
                      </a:lnTo>
                      <a:lnTo>
                        <a:pt x="132" y="283"/>
                      </a:lnTo>
                      <a:lnTo>
                        <a:pt x="150" y="304"/>
                      </a:lnTo>
                      <a:lnTo>
                        <a:pt x="204" y="320"/>
                      </a:lnTo>
                      <a:lnTo>
                        <a:pt x="269" y="329"/>
                      </a:lnTo>
                      <a:lnTo>
                        <a:pt x="287" y="328"/>
                      </a:lnTo>
                      <a:lnTo>
                        <a:pt x="350" y="298"/>
                      </a:lnTo>
                      <a:lnTo>
                        <a:pt x="343" y="276"/>
                      </a:lnTo>
                      <a:lnTo>
                        <a:pt x="363" y="269"/>
                      </a:lnTo>
                      <a:lnTo>
                        <a:pt x="361" y="263"/>
                      </a:lnTo>
                      <a:lnTo>
                        <a:pt x="375" y="242"/>
                      </a:lnTo>
                      <a:lnTo>
                        <a:pt x="355" y="237"/>
                      </a:lnTo>
                      <a:lnTo>
                        <a:pt x="325" y="215"/>
                      </a:lnTo>
                      <a:lnTo>
                        <a:pt x="317" y="197"/>
                      </a:lnTo>
                      <a:lnTo>
                        <a:pt x="325" y="187"/>
                      </a:lnTo>
                      <a:lnTo>
                        <a:pt x="305" y="171"/>
                      </a:lnTo>
                      <a:lnTo>
                        <a:pt x="273" y="179"/>
                      </a:lnTo>
                      <a:lnTo>
                        <a:pt x="258" y="171"/>
                      </a:lnTo>
                      <a:lnTo>
                        <a:pt x="246" y="171"/>
                      </a:lnTo>
                      <a:lnTo>
                        <a:pt x="232" y="180"/>
                      </a:lnTo>
                      <a:lnTo>
                        <a:pt x="219" y="175"/>
                      </a:lnTo>
                      <a:lnTo>
                        <a:pt x="235" y="146"/>
                      </a:lnTo>
                      <a:lnTo>
                        <a:pt x="219" y="120"/>
                      </a:lnTo>
                      <a:lnTo>
                        <a:pt x="204" y="115"/>
                      </a:lnTo>
                      <a:lnTo>
                        <a:pt x="200" y="105"/>
                      </a:lnTo>
                      <a:close/>
                    </a:path>
                  </a:pathLst>
                </a:custGeom>
                <a:grpFill/>
                <a:ln w="1588">
                  <a:solidFill>
                    <a:srgbClr val="000000"/>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217" name="Freeform 447">
                  <a:extLst>
                    <a:ext uri="{FF2B5EF4-FFF2-40B4-BE49-F238E27FC236}">
                      <a16:creationId xmlns:a16="http://schemas.microsoft.com/office/drawing/2014/main" id="{8AA294EF-7DA2-4695-BD21-3889BBD2444B}"/>
                    </a:ext>
                  </a:extLst>
                </p:cNvPr>
                <p:cNvSpPr>
                  <a:spLocks/>
                </p:cNvSpPr>
                <p:nvPr/>
              </p:nvSpPr>
              <p:spPr bwMode="auto">
                <a:xfrm>
                  <a:off x="3970" y="2582"/>
                  <a:ext cx="105" cy="151"/>
                </a:xfrm>
                <a:custGeom>
                  <a:avLst/>
                  <a:gdLst>
                    <a:gd name="T0" fmla="*/ 202 w 279"/>
                    <a:gd name="T1" fmla="*/ 41 h 340"/>
                    <a:gd name="T2" fmla="*/ 225 w 279"/>
                    <a:gd name="T3" fmla="*/ 39 h 340"/>
                    <a:gd name="T4" fmla="*/ 209 w 279"/>
                    <a:gd name="T5" fmla="*/ 63 h 340"/>
                    <a:gd name="T6" fmla="*/ 209 w 279"/>
                    <a:gd name="T7" fmla="*/ 85 h 340"/>
                    <a:gd name="T8" fmla="*/ 237 w 279"/>
                    <a:gd name="T9" fmla="*/ 106 h 340"/>
                    <a:gd name="T10" fmla="*/ 268 w 279"/>
                    <a:gd name="T11" fmla="*/ 113 h 340"/>
                    <a:gd name="T12" fmla="*/ 279 w 279"/>
                    <a:gd name="T13" fmla="*/ 132 h 340"/>
                    <a:gd name="T14" fmla="*/ 237 w 279"/>
                    <a:gd name="T15" fmla="*/ 142 h 340"/>
                    <a:gd name="T16" fmla="*/ 237 w 279"/>
                    <a:gd name="T17" fmla="*/ 185 h 340"/>
                    <a:gd name="T18" fmla="*/ 234 w 279"/>
                    <a:gd name="T19" fmla="*/ 206 h 340"/>
                    <a:gd name="T20" fmla="*/ 222 w 279"/>
                    <a:gd name="T21" fmla="*/ 231 h 340"/>
                    <a:gd name="T22" fmla="*/ 209 w 279"/>
                    <a:gd name="T23" fmla="*/ 275 h 340"/>
                    <a:gd name="T24" fmla="*/ 184 w 279"/>
                    <a:gd name="T25" fmla="*/ 284 h 340"/>
                    <a:gd name="T26" fmla="*/ 150 w 279"/>
                    <a:gd name="T27" fmla="*/ 296 h 340"/>
                    <a:gd name="T28" fmla="*/ 131 w 279"/>
                    <a:gd name="T29" fmla="*/ 326 h 340"/>
                    <a:gd name="T30" fmla="*/ 125 w 279"/>
                    <a:gd name="T31" fmla="*/ 340 h 340"/>
                    <a:gd name="T32" fmla="*/ 73 w 279"/>
                    <a:gd name="T33" fmla="*/ 332 h 340"/>
                    <a:gd name="T34" fmla="*/ 46 w 279"/>
                    <a:gd name="T35" fmla="*/ 324 h 340"/>
                    <a:gd name="T36" fmla="*/ 19 w 279"/>
                    <a:gd name="T37" fmla="*/ 328 h 340"/>
                    <a:gd name="T38" fmla="*/ 19 w 279"/>
                    <a:gd name="T39" fmla="*/ 273 h 340"/>
                    <a:gd name="T40" fmla="*/ 0 w 279"/>
                    <a:gd name="T41" fmla="*/ 258 h 340"/>
                    <a:gd name="T42" fmla="*/ 42 w 279"/>
                    <a:gd name="T43" fmla="*/ 218 h 340"/>
                    <a:gd name="T44" fmla="*/ 73 w 279"/>
                    <a:gd name="T45" fmla="*/ 217 h 340"/>
                    <a:gd name="T46" fmla="*/ 57 w 279"/>
                    <a:gd name="T47" fmla="*/ 187 h 340"/>
                    <a:gd name="T48" fmla="*/ 68 w 279"/>
                    <a:gd name="T49" fmla="*/ 133 h 340"/>
                    <a:gd name="T50" fmla="*/ 54 w 279"/>
                    <a:gd name="T51" fmla="*/ 97 h 340"/>
                    <a:gd name="T52" fmla="*/ 53 w 279"/>
                    <a:gd name="T53" fmla="*/ 76 h 340"/>
                    <a:gd name="T54" fmla="*/ 68 w 279"/>
                    <a:gd name="T55" fmla="*/ 56 h 340"/>
                    <a:gd name="T56" fmla="*/ 74 w 279"/>
                    <a:gd name="T57" fmla="*/ 16 h 340"/>
                    <a:gd name="T58" fmla="*/ 100 w 279"/>
                    <a:gd name="T59" fmla="*/ 8 h 340"/>
                    <a:gd name="T60" fmla="*/ 108 w 279"/>
                    <a:gd name="T61" fmla="*/ 37 h 340"/>
                    <a:gd name="T62" fmla="*/ 161 w 279"/>
                    <a:gd name="T63" fmla="*/ 30 h 340"/>
                    <a:gd name="T64" fmla="*/ 193 w 279"/>
                    <a:gd name="T65" fmla="*/ 44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9" h="340">
                      <a:moveTo>
                        <a:pt x="193" y="44"/>
                      </a:moveTo>
                      <a:lnTo>
                        <a:pt x="202" y="41"/>
                      </a:lnTo>
                      <a:lnTo>
                        <a:pt x="209" y="30"/>
                      </a:lnTo>
                      <a:lnTo>
                        <a:pt x="225" y="39"/>
                      </a:lnTo>
                      <a:lnTo>
                        <a:pt x="231" y="55"/>
                      </a:lnTo>
                      <a:lnTo>
                        <a:pt x="209" y="63"/>
                      </a:lnTo>
                      <a:lnTo>
                        <a:pt x="223" y="69"/>
                      </a:lnTo>
                      <a:lnTo>
                        <a:pt x="209" y="85"/>
                      </a:lnTo>
                      <a:lnTo>
                        <a:pt x="216" y="99"/>
                      </a:lnTo>
                      <a:lnTo>
                        <a:pt x="237" y="106"/>
                      </a:lnTo>
                      <a:lnTo>
                        <a:pt x="254" y="104"/>
                      </a:lnTo>
                      <a:lnTo>
                        <a:pt x="268" y="113"/>
                      </a:lnTo>
                      <a:lnTo>
                        <a:pt x="275" y="114"/>
                      </a:lnTo>
                      <a:lnTo>
                        <a:pt x="279" y="132"/>
                      </a:lnTo>
                      <a:lnTo>
                        <a:pt x="268" y="141"/>
                      </a:lnTo>
                      <a:lnTo>
                        <a:pt x="237" y="142"/>
                      </a:lnTo>
                      <a:lnTo>
                        <a:pt x="222" y="152"/>
                      </a:lnTo>
                      <a:lnTo>
                        <a:pt x="237" y="185"/>
                      </a:lnTo>
                      <a:lnTo>
                        <a:pt x="225" y="192"/>
                      </a:lnTo>
                      <a:lnTo>
                        <a:pt x="234" y="206"/>
                      </a:lnTo>
                      <a:lnTo>
                        <a:pt x="231" y="218"/>
                      </a:lnTo>
                      <a:lnTo>
                        <a:pt x="222" y="231"/>
                      </a:lnTo>
                      <a:lnTo>
                        <a:pt x="224" y="268"/>
                      </a:lnTo>
                      <a:lnTo>
                        <a:pt x="209" y="275"/>
                      </a:lnTo>
                      <a:lnTo>
                        <a:pt x="223" y="290"/>
                      </a:lnTo>
                      <a:lnTo>
                        <a:pt x="184" y="284"/>
                      </a:lnTo>
                      <a:lnTo>
                        <a:pt x="163" y="303"/>
                      </a:lnTo>
                      <a:lnTo>
                        <a:pt x="150" y="296"/>
                      </a:lnTo>
                      <a:lnTo>
                        <a:pt x="142" y="296"/>
                      </a:lnTo>
                      <a:lnTo>
                        <a:pt x="131" y="326"/>
                      </a:lnTo>
                      <a:lnTo>
                        <a:pt x="139" y="333"/>
                      </a:lnTo>
                      <a:lnTo>
                        <a:pt x="125" y="340"/>
                      </a:lnTo>
                      <a:lnTo>
                        <a:pt x="105" y="324"/>
                      </a:lnTo>
                      <a:lnTo>
                        <a:pt x="73" y="332"/>
                      </a:lnTo>
                      <a:lnTo>
                        <a:pt x="58" y="324"/>
                      </a:lnTo>
                      <a:lnTo>
                        <a:pt x="46" y="324"/>
                      </a:lnTo>
                      <a:lnTo>
                        <a:pt x="32" y="333"/>
                      </a:lnTo>
                      <a:lnTo>
                        <a:pt x="19" y="328"/>
                      </a:lnTo>
                      <a:lnTo>
                        <a:pt x="35" y="299"/>
                      </a:lnTo>
                      <a:lnTo>
                        <a:pt x="19" y="273"/>
                      </a:lnTo>
                      <a:lnTo>
                        <a:pt x="4" y="268"/>
                      </a:lnTo>
                      <a:lnTo>
                        <a:pt x="0" y="258"/>
                      </a:lnTo>
                      <a:lnTo>
                        <a:pt x="35" y="233"/>
                      </a:lnTo>
                      <a:lnTo>
                        <a:pt x="42" y="218"/>
                      </a:lnTo>
                      <a:lnTo>
                        <a:pt x="51" y="216"/>
                      </a:lnTo>
                      <a:lnTo>
                        <a:pt x="73" y="217"/>
                      </a:lnTo>
                      <a:lnTo>
                        <a:pt x="68" y="196"/>
                      </a:lnTo>
                      <a:lnTo>
                        <a:pt x="57" y="187"/>
                      </a:lnTo>
                      <a:lnTo>
                        <a:pt x="51" y="153"/>
                      </a:lnTo>
                      <a:lnTo>
                        <a:pt x="68" y="133"/>
                      </a:lnTo>
                      <a:lnTo>
                        <a:pt x="61" y="106"/>
                      </a:lnTo>
                      <a:lnTo>
                        <a:pt x="54" y="97"/>
                      </a:lnTo>
                      <a:lnTo>
                        <a:pt x="68" y="89"/>
                      </a:lnTo>
                      <a:lnTo>
                        <a:pt x="53" y="76"/>
                      </a:lnTo>
                      <a:lnTo>
                        <a:pt x="51" y="64"/>
                      </a:lnTo>
                      <a:lnTo>
                        <a:pt x="68" y="56"/>
                      </a:lnTo>
                      <a:lnTo>
                        <a:pt x="76" y="37"/>
                      </a:lnTo>
                      <a:lnTo>
                        <a:pt x="74" y="16"/>
                      </a:lnTo>
                      <a:lnTo>
                        <a:pt x="87" y="0"/>
                      </a:lnTo>
                      <a:lnTo>
                        <a:pt x="100" y="8"/>
                      </a:lnTo>
                      <a:lnTo>
                        <a:pt x="95" y="29"/>
                      </a:lnTo>
                      <a:lnTo>
                        <a:pt x="108" y="37"/>
                      </a:lnTo>
                      <a:lnTo>
                        <a:pt x="142" y="41"/>
                      </a:lnTo>
                      <a:lnTo>
                        <a:pt x="161" y="30"/>
                      </a:lnTo>
                      <a:lnTo>
                        <a:pt x="182" y="30"/>
                      </a:lnTo>
                      <a:lnTo>
                        <a:pt x="193" y="44"/>
                      </a:lnTo>
                      <a:close/>
                    </a:path>
                  </a:pathLst>
                </a:custGeom>
                <a:grpFill/>
                <a:ln w="1588">
                  <a:solidFill>
                    <a:srgbClr val="000000"/>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218" name="Freeform 448">
                  <a:extLst>
                    <a:ext uri="{FF2B5EF4-FFF2-40B4-BE49-F238E27FC236}">
                      <a16:creationId xmlns:a16="http://schemas.microsoft.com/office/drawing/2014/main" id="{3F6DB5D0-BB70-46C1-BD37-F2FCE5CEA835}"/>
                    </a:ext>
                  </a:extLst>
                </p:cNvPr>
                <p:cNvSpPr>
                  <a:spLocks/>
                </p:cNvSpPr>
                <p:nvPr/>
              </p:nvSpPr>
              <p:spPr bwMode="auto">
                <a:xfrm>
                  <a:off x="4014" y="2519"/>
                  <a:ext cx="160" cy="239"/>
                </a:xfrm>
                <a:custGeom>
                  <a:avLst/>
                  <a:gdLst>
                    <a:gd name="T0" fmla="*/ 112 w 423"/>
                    <a:gd name="T1" fmla="*/ 476 h 538"/>
                    <a:gd name="T2" fmla="*/ 130 w 423"/>
                    <a:gd name="T3" fmla="*/ 467 h 538"/>
                    <a:gd name="T4" fmla="*/ 132 w 423"/>
                    <a:gd name="T5" fmla="*/ 454 h 538"/>
                    <a:gd name="T6" fmla="*/ 162 w 423"/>
                    <a:gd name="T7" fmla="*/ 442 h 538"/>
                    <a:gd name="T8" fmla="*/ 154 w 423"/>
                    <a:gd name="T9" fmla="*/ 418 h 538"/>
                    <a:gd name="T10" fmla="*/ 176 w 423"/>
                    <a:gd name="T11" fmla="*/ 411 h 538"/>
                    <a:gd name="T12" fmla="*/ 171 w 423"/>
                    <a:gd name="T13" fmla="*/ 390 h 538"/>
                    <a:gd name="T14" fmla="*/ 216 w 423"/>
                    <a:gd name="T15" fmla="*/ 372 h 538"/>
                    <a:gd name="T16" fmla="*/ 237 w 423"/>
                    <a:gd name="T17" fmla="*/ 360 h 538"/>
                    <a:gd name="T18" fmla="*/ 263 w 423"/>
                    <a:gd name="T19" fmla="*/ 366 h 538"/>
                    <a:gd name="T20" fmla="*/ 285 w 423"/>
                    <a:gd name="T21" fmla="*/ 350 h 538"/>
                    <a:gd name="T22" fmla="*/ 313 w 423"/>
                    <a:gd name="T23" fmla="*/ 339 h 538"/>
                    <a:gd name="T24" fmla="*/ 335 w 423"/>
                    <a:gd name="T25" fmla="*/ 343 h 538"/>
                    <a:gd name="T26" fmla="*/ 365 w 423"/>
                    <a:gd name="T27" fmla="*/ 350 h 538"/>
                    <a:gd name="T28" fmla="*/ 379 w 423"/>
                    <a:gd name="T29" fmla="*/ 342 h 538"/>
                    <a:gd name="T30" fmla="*/ 397 w 423"/>
                    <a:gd name="T31" fmla="*/ 357 h 538"/>
                    <a:gd name="T32" fmla="*/ 388 w 423"/>
                    <a:gd name="T33" fmla="*/ 361 h 538"/>
                    <a:gd name="T34" fmla="*/ 417 w 423"/>
                    <a:gd name="T35" fmla="*/ 328 h 538"/>
                    <a:gd name="T36" fmla="*/ 423 w 423"/>
                    <a:gd name="T37" fmla="*/ 310 h 538"/>
                    <a:gd name="T38" fmla="*/ 404 w 423"/>
                    <a:gd name="T39" fmla="*/ 279 h 538"/>
                    <a:gd name="T40" fmla="*/ 298 w 423"/>
                    <a:gd name="T41" fmla="*/ 235 h 538"/>
                    <a:gd name="T42" fmla="*/ 284 w 423"/>
                    <a:gd name="T43" fmla="*/ 225 h 538"/>
                    <a:gd name="T44" fmla="*/ 291 w 423"/>
                    <a:gd name="T45" fmla="*/ 176 h 538"/>
                    <a:gd name="T46" fmla="*/ 335 w 423"/>
                    <a:gd name="T47" fmla="*/ 112 h 538"/>
                    <a:gd name="T48" fmla="*/ 365 w 423"/>
                    <a:gd name="T49" fmla="*/ 80 h 538"/>
                    <a:gd name="T50" fmla="*/ 342 w 423"/>
                    <a:gd name="T51" fmla="*/ 35 h 538"/>
                    <a:gd name="T52" fmla="*/ 248 w 423"/>
                    <a:gd name="T53" fmla="*/ 11 h 538"/>
                    <a:gd name="T54" fmla="*/ 248 w 423"/>
                    <a:gd name="T55" fmla="*/ 94 h 538"/>
                    <a:gd name="T56" fmla="*/ 180 w 423"/>
                    <a:gd name="T57" fmla="*/ 140 h 538"/>
                    <a:gd name="T58" fmla="*/ 114 w 423"/>
                    <a:gd name="T59" fmla="*/ 124 h 538"/>
                    <a:gd name="T60" fmla="*/ 90 w 423"/>
                    <a:gd name="T61" fmla="*/ 162 h 538"/>
                    <a:gd name="T62" fmla="*/ 114 w 423"/>
                    <a:gd name="T63" fmla="*/ 198 h 538"/>
                    <a:gd name="T64" fmla="*/ 92 w 423"/>
                    <a:gd name="T65" fmla="*/ 228 h 538"/>
                    <a:gd name="T66" fmla="*/ 137 w 423"/>
                    <a:gd name="T67" fmla="*/ 247 h 538"/>
                    <a:gd name="T68" fmla="*/ 162 w 423"/>
                    <a:gd name="T69" fmla="*/ 275 h 538"/>
                    <a:gd name="T70" fmla="*/ 105 w 423"/>
                    <a:gd name="T71" fmla="*/ 295 h 538"/>
                    <a:gd name="T72" fmla="*/ 117 w 423"/>
                    <a:gd name="T73" fmla="*/ 349 h 538"/>
                    <a:gd name="T74" fmla="*/ 107 w 423"/>
                    <a:gd name="T75" fmla="*/ 411 h 538"/>
                    <a:gd name="T76" fmla="*/ 67 w 423"/>
                    <a:gd name="T77" fmla="*/ 427 h 538"/>
                    <a:gd name="T78" fmla="*/ 25 w 423"/>
                    <a:gd name="T79" fmla="*/ 439 h 538"/>
                    <a:gd name="T80" fmla="*/ 8 w 423"/>
                    <a:gd name="T81" fmla="*/ 483 h 538"/>
                    <a:gd name="T82" fmla="*/ 38 w 423"/>
                    <a:gd name="T83" fmla="*/ 533 h 538"/>
                    <a:gd name="T84" fmla="*/ 70 w 423"/>
                    <a:gd name="T85" fmla="*/ 515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3" h="538">
                      <a:moveTo>
                        <a:pt x="70" y="515"/>
                      </a:moveTo>
                      <a:lnTo>
                        <a:pt x="99" y="483"/>
                      </a:lnTo>
                      <a:lnTo>
                        <a:pt x="112" y="476"/>
                      </a:lnTo>
                      <a:lnTo>
                        <a:pt x="117" y="470"/>
                      </a:lnTo>
                      <a:lnTo>
                        <a:pt x="126" y="475"/>
                      </a:lnTo>
                      <a:lnTo>
                        <a:pt x="130" y="467"/>
                      </a:lnTo>
                      <a:lnTo>
                        <a:pt x="142" y="464"/>
                      </a:lnTo>
                      <a:lnTo>
                        <a:pt x="142" y="455"/>
                      </a:lnTo>
                      <a:lnTo>
                        <a:pt x="132" y="454"/>
                      </a:lnTo>
                      <a:lnTo>
                        <a:pt x="149" y="449"/>
                      </a:lnTo>
                      <a:lnTo>
                        <a:pt x="165" y="453"/>
                      </a:lnTo>
                      <a:lnTo>
                        <a:pt x="162" y="442"/>
                      </a:lnTo>
                      <a:lnTo>
                        <a:pt x="170" y="439"/>
                      </a:lnTo>
                      <a:lnTo>
                        <a:pt x="154" y="430"/>
                      </a:lnTo>
                      <a:lnTo>
                        <a:pt x="154" y="418"/>
                      </a:lnTo>
                      <a:lnTo>
                        <a:pt x="143" y="416"/>
                      </a:lnTo>
                      <a:lnTo>
                        <a:pt x="154" y="409"/>
                      </a:lnTo>
                      <a:lnTo>
                        <a:pt x="176" y="411"/>
                      </a:lnTo>
                      <a:lnTo>
                        <a:pt x="180" y="409"/>
                      </a:lnTo>
                      <a:lnTo>
                        <a:pt x="171" y="399"/>
                      </a:lnTo>
                      <a:lnTo>
                        <a:pt x="171" y="390"/>
                      </a:lnTo>
                      <a:lnTo>
                        <a:pt x="195" y="378"/>
                      </a:lnTo>
                      <a:lnTo>
                        <a:pt x="204" y="381"/>
                      </a:lnTo>
                      <a:lnTo>
                        <a:pt x="216" y="372"/>
                      </a:lnTo>
                      <a:lnTo>
                        <a:pt x="222" y="376"/>
                      </a:lnTo>
                      <a:lnTo>
                        <a:pt x="237" y="372"/>
                      </a:lnTo>
                      <a:lnTo>
                        <a:pt x="237" y="360"/>
                      </a:lnTo>
                      <a:lnTo>
                        <a:pt x="243" y="357"/>
                      </a:lnTo>
                      <a:lnTo>
                        <a:pt x="252" y="372"/>
                      </a:lnTo>
                      <a:lnTo>
                        <a:pt x="263" y="366"/>
                      </a:lnTo>
                      <a:lnTo>
                        <a:pt x="263" y="353"/>
                      </a:lnTo>
                      <a:lnTo>
                        <a:pt x="274" y="358"/>
                      </a:lnTo>
                      <a:lnTo>
                        <a:pt x="285" y="350"/>
                      </a:lnTo>
                      <a:lnTo>
                        <a:pt x="291" y="356"/>
                      </a:lnTo>
                      <a:lnTo>
                        <a:pt x="318" y="349"/>
                      </a:lnTo>
                      <a:lnTo>
                        <a:pt x="313" y="339"/>
                      </a:lnTo>
                      <a:lnTo>
                        <a:pt x="323" y="328"/>
                      </a:lnTo>
                      <a:lnTo>
                        <a:pt x="343" y="328"/>
                      </a:lnTo>
                      <a:lnTo>
                        <a:pt x="335" y="343"/>
                      </a:lnTo>
                      <a:lnTo>
                        <a:pt x="358" y="350"/>
                      </a:lnTo>
                      <a:lnTo>
                        <a:pt x="360" y="342"/>
                      </a:lnTo>
                      <a:lnTo>
                        <a:pt x="365" y="350"/>
                      </a:lnTo>
                      <a:lnTo>
                        <a:pt x="374" y="349"/>
                      </a:lnTo>
                      <a:lnTo>
                        <a:pt x="370" y="343"/>
                      </a:lnTo>
                      <a:lnTo>
                        <a:pt x="379" y="342"/>
                      </a:lnTo>
                      <a:lnTo>
                        <a:pt x="392" y="343"/>
                      </a:lnTo>
                      <a:lnTo>
                        <a:pt x="387" y="353"/>
                      </a:lnTo>
                      <a:lnTo>
                        <a:pt x="397" y="357"/>
                      </a:lnTo>
                      <a:lnTo>
                        <a:pt x="365" y="356"/>
                      </a:lnTo>
                      <a:lnTo>
                        <a:pt x="359" y="359"/>
                      </a:lnTo>
                      <a:lnTo>
                        <a:pt x="388" y="361"/>
                      </a:lnTo>
                      <a:lnTo>
                        <a:pt x="407" y="358"/>
                      </a:lnTo>
                      <a:lnTo>
                        <a:pt x="407" y="330"/>
                      </a:lnTo>
                      <a:lnTo>
                        <a:pt x="417" y="328"/>
                      </a:lnTo>
                      <a:lnTo>
                        <a:pt x="400" y="324"/>
                      </a:lnTo>
                      <a:lnTo>
                        <a:pt x="397" y="317"/>
                      </a:lnTo>
                      <a:lnTo>
                        <a:pt x="423" y="310"/>
                      </a:lnTo>
                      <a:lnTo>
                        <a:pt x="423" y="293"/>
                      </a:lnTo>
                      <a:lnTo>
                        <a:pt x="410" y="302"/>
                      </a:lnTo>
                      <a:lnTo>
                        <a:pt x="404" y="279"/>
                      </a:lnTo>
                      <a:lnTo>
                        <a:pt x="336" y="257"/>
                      </a:lnTo>
                      <a:lnTo>
                        <a:pt x="313" y="235"/>
                      </a:lnTo>
                      <a:lnTo>
                        <a:pt x="298" y="235"/>
                      </a:lnTo>
                      <a:lnTo>
                        <a:pt x="289" y="241"/>
                      </a:lnTo>
                      <a:lnTo>
                        <a:pt x="274" y="225"/>
                      </a:lnTo>
                      <a:lnTo>
                        <a:pt x="284" y="225"/>
                      </a:lnTo>
                      <a:lnTo>
                        <a:pt x="285" y="212"/>
                      </a:lnTo>
                      <a:lnTo>
                        <a:pt x="277" y="206"/>
                      </a:lnTo>
                      <a:lnTo>
                        <a:pt x="291" y="176"/>
                      </a:lnTo>
                      <a:lnTo>
                        <a:pt x="328" y="146"/>
                      </a:lnTo>
                      <a:lnTo>
                        <a:pt x="342" y="121"/>
                      </a:lnTo>
                      <a:lnTo>
                        <a:pt x="335" y="112"/>
                      </a:lnTo>
                      <a:lnTo>
                        <a:pt x="342" y="99"/>
                      </a:lnTo>
                      <a:lnTo>
                        <a:pt x="364" y="89"/>
                      </a:lnTo>
                      <a:lnTo>
                        <a:pt x="365" y="80"/>
                      </a:lnTo>
                      <a:lnTo>
                        <a:pt x="384" y="71"/>
                      </a:lnTo>
                      <a:lnTo>
                        <a:pt x="350" y="30"/>
                      </a:lnTo>
                      <a:lnTo>
                        <a:pt x="342" y="35"/>
                      </a:lnTo>
                      <a:lnTo>
                        <a:pt x="333" y="33"/>
                      </a:lnTo>
                      <a:lnTo>
                        <a:pt x="291" y="0"/>
                      </a:lnTo>
                      <a:lnTo>
                        <a:pt x="248" y="11"/>
                      </a:lnTo>
                      <a:lnTo>
                        <a:pt x="248" y="19"/>
                      </a:lnTo>
                      <a:lnTo>
                        <a:pt x="265" y="29"/>
                      </a:lnTo>
                      <a:lnTo>
                        <a:pt x="248" y="94"/>
                      </a:lnTo>
                      <a:lnTo>
                        <a:pt x="222" y="115"/>
                      </a:lnTo>
                      <a:lnTo>
                        <a:pt x="216" y="128"/>
                      </a:lnTo>
                      <a:lnTo>
                        <a:pt x="180" y="140"/>
                      </a:lnTo>
                      <a:lnTo>
                        <a:pt x="162" y="128"/>
                      </a:lnTo>
                      <a:lnTo>
                        <a:pt x="126" y="119"/>
                      </a:lnTo>
                      <a:lnTo>
                        <a:pt x="114" y="124"/>
                      </a:lnTo>
                      <a:lnTo>
                        <a:pt x="129" y="136"/>
                      </a:lnTo>
                      <a:lnTo>
                        <a:pt x="114" y="156"/>
                      </a:lnTo>
                      <a:lnTo>
                        <a:pt x="90" y="162"/>
                      </a:lnTo>
                      <a:lnTo>
                        <a:pt x="92" y="173"/>
                      </a:lnTo>
                      <a:lnTo>
                        <a:pt x="108" y="182"/>
                      </a:lnTo>
                      <a:lnTo>
                        <a:pt x="114" y="198"/>
                      </a:lnTo>
                      <a:lnTo>
                        <a:pt x="92" y="206"/>
                      </a:lnTo>
                      <a:lnTo>
                        <a:pt x="106" y="212"/>
                      </a:lnTo>
                      <a:lnTo>
                        <a:pt x="92" y="228"/>
                      </a:lnTo>
                      <a:lnTo>
                        <a:pt x="99" y="242"/>
                      </a:lnTo>
                      <a:lnTo>
                        <a:pt x="120" y="249"/>
                      </a:lnTo>
                      <a:lnTo>
                        <a:pt x="137" y="247"/>
                      </a:lnTo>
                      <a:lnTo>
                        <a:pt x="151" y="256"/>
                      </a:lnTo>
                      <a:lnTo>
                        <a:pt x="158" y="257"/>
                      </a:lnTo>
                      <a:lnTo>
                        <a:pt x="162" y="275"/>
                      </a:lnTo>
                      <a:lnTo>
                        <a:pt x="151" y="284"/>
                      </a:lnTo>
                      <a:lnTo>
                        <a:pt x="120" y="285"/>
                      </a:lnTo>
                      <a:lnTo>
                        <a:pt x="105" y="295"/>
                      </a:lnTo>
                      <a:lnTo>
                        <a:pt x="120" y="328"/>
                      </a:lnTo>
                      <a:lnTo>
                        <a:pt x="108" y="335"/>
                      </a:lnTo>
                      <a:lnTo>
                        <a:pt x="117" y="349"/>
                      </a:lnTo>
                      <a:lnTo>
                        <a:pt x="114" y="361"/>
                      </a:lnTo>
                      <a:lnTo>
                        <a:pt x="105" y="374"/>
                      </a:lnTo>
                      <a:lnTo>
                        <a:pt x="107" y="411"/>
                      </a:lnTo>
                      <a:lnTo>
                        <a:pt x="92" y="418"/>
                      </a:lnTo>
                      <a:lnTo>
                        <a:pt x="106" y="433"/>
                      </a:lnTo>
                      <a:lnTo>
                        <a:pt x="67" y="427"/>
                      </a:lnTo>
                      <a:lnTo>
                        <a:pt x="46" y="446"/>
                      </a:lnTo>
                      <a:lnTo>
                        <a:pt x="33" y="439"/>
                      </a:lnTo>
                      <a:lnTo>
                        <a:pt x="25" y="439"/>
                      </a:lnTo>
                      <a:lnTo>
                        <a:pt x="14" y="469"/>
                      </a:lnTo>
                      <a:lnTo>
                        <a:pt x="22" y="476"/>
                      </a:lnTo>
                      <a:lnTo>
                        <a:pt x="8" y="483"/>
                      </a:lnTo>
                      <a:lnTo>
                        <a:pt x="0" y="493"/>
                      </a:lnTo>
                      <a:lnTo>
                        <a:pt x="8" y="511"/>
                      </a:lnTo>
                      <a:lnTo>
                        <a:pt x="38" y="533"/>
                      </a:lnTo>
                      <a:lnTo>
                        <a:pt x="58" y="538"/>
                      </a:lnTo>
                      <a:lnTo>
                        <a:pt x="66" y="537"/>
                      </a:lnTo>
                      <a:lnTo>
                        <a:pt x="70" y="515"/>
                      </a:lnTo>
                      <a:close/>
                    </a:path>
                  </a:pathLst>
                </a:custGeom>
                <a:grpFill/>
                <a:ln w="1588">
                  <a:solidFill>
                    <a:srgbClr val="000000"/>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219" name="Freeform 449">
                  <a:extLst>
                    <a:ext uri="{FF2B5EF4-FFF2-40B4-BE49-F238E27FC236}">
                      <a16:creationId xmlns:a16="http://schemas.microsoft.com/office/drawing/2014/main" id="{B71CFA07-98D4-4B32-A535-198D7D2CBDE3}"/>
                    </a:ext>
                  </a:extLst>
                </p:cNvPr>
                <p:cNvSpPr>
                  <a:spLocks/>
                </p:cNvSpPr>
                <p:nvPr/>
              </p:nvSpPr>
              <p:spPr bwMode="auto">
                <a:xfrm>
                  <a:off x="3884" y="2430"/>
                  <a:ext cx="165" cy="172"/>
                </a:xfrm>
                <a:custGeom>
                  <a:avLst/>
                  <a:gdLst>
                    <a:gd name="T0" fmla="*/ 281 w 437"/>
                    <a:gd name="T1" fmla="*/ 306 h 389"/>
                    <a:gd name="T2" fmla="*/ 328 w 437"/>
                    <a:gd name="T3" fmla="*/ 353 h 389"/>
                    <a:gd name="T4" fmla="*/ 336 w 437"/>
                    <a:gd name="T5" fmla="*/ 382 h 389"/>
                    <a:gd name="T6" fmla="*/ 389 w 437"/>
                    <a:gd name="T7" fmla="*/ 375 h 389"/>
                    <a:gd name="T8" fmla="*/ 421 w 437"/>
                    <a:gd name="T9" fmla="*/ 389 h 389"/>
                    <a:gd name="T10" fmla="*/ 437 w 437"/>
                    <a:gd name="T11" fmla="*/ 375 h 389"/>
                    <a:gd name="T12" fmla="*/ 430 w 437"/>
                    <a:gd name="T13" fmla="*/ 361 h 389"/>
                    <a:gd name="T14" fmla="*/ 422 w 437"/>
                    <a:gd name="T15" fmla="*/ 345 h 389"/>
                    <a:gd name="T16" fmla="*/ 412 w 437"/>
                    <a:gd name="T17" fmla="*/ 342 h 389"/>
                    <a:gd name="T18" fmla="*/ 384 w 437"/>
                    <a:gd name="T19" fmla="*/ 330 h 389"/>
                    <a:gd name="T20" fmla="*/ 367 w 437"/>
                    <a:gd name="T21" fmla="*/ 288 h 389"/>
                    <a:gd name="T22" fmla="*/ 370 w 437"/>
                    <a:gd name="T23" fmla="*/ 244 h 389"/>
                    <a:gd name="T24" fmla="*/ 389 w 437"/>
                    <a:gd name="T25" fmla="*/ 186 h 389"/>
                    <a:gd name="T26" fmla="*/ 345 w 437"/>
                    <a:gd name="T27" fmla="*/ 154 h 389"/>
                    <a:gd name="T28" fmla="*/ 257 w 437"/>
                    <a:gd name="T29" fmla="*/ 139 h 389"/>
                    <a:gd name="T30" fmla="*/ 234 w 437"/>
                    <a:gd name="T31" fmla="*/ 106 h 389"/>
                    <a:gd name="T32" fmla="*/ 232 w 437"/>
                    <a:gd name="T33" fmla="*/ 88 h 389"/>
                    <a:gd name="T34" fmla="*/ 234 w 437"/>
                    <a:gd name="T35" fmla="*/ 74 h 389"/>
                    <a:gd name="T36" fmla="*/ 232 w 437"/>
                    <a:gd name="T37" fmla="*/ 65 h 389"/>
                    <a:gd name="T38" fmla="*/ 190 w 437"/>
                    <a:gd name="T39" fmla="*/ 82 h 389"/>
                    <a:gd name="T40" fmla="*/ 207 w 437"/>
                    <a:gd name="T41" fmla="*/ 97 h 389"/>
                    <a:gd name="T42" fmla="*/ 200 w 437"/>
                    <a:gd name="T43" fmla="*/ 105 h 389"/>
                    <a:gd name="T44" fmla="*/ 178 w 437"/>
                    <a:gd name="T45" fmla="*/ 119 h 389"/>
                    <a:gd name="T46" fmla="*/ 148 w 437"/>
                    <a:gd name="T47" fmla="*/ 82 h 389"/>
                    <a:gd name="T48" fmla="*/ 153 w 437"/>
                    <a:gd name="T49" fmla="*/ 69 h 389"/>
                    <a:gd name="T50" fmla="*/ 126 w 437"/>
                    <a:gd name="T51" fmla="*/ 80 h 389"/>
                    <a:gd name="T52" fmla="*/ 171 w 437"/>
                    <a:gd name="T53" fmla="*/ 38 h 389"/>
                    <a:gd name="T54" fmla="*/ 168 w 437"/>
                    <a:gd name="T55" fmla="*/ 12 h 389"/>
                    <a:gd name="T56" fmla="*/ 115 w 437"/>
                    <a:gd name="T57" fmla="*/ 7 h 389"/>
                    <a:gd name="T58" fmla="*/ 18 w 437"/>
                    <a:gd name="T59" fmla="*/ 44 h 389"/>
                    <a:gd name="T60" fmla="*/ 0 w 437"/>
                    <a:gd name="T61" fmla="*/ 58 h 389"/>
                    <a:gd name="T62" fmla="*/ 35 w 437"/>
                    <a:gd name="T63" fmla="*/ 83 h 389"/>
                    <a:gd name="T64" fmla="*/ 76 w 437"/>
                    <a:gd name="T65" fmla="*/ 88 h 389"/>
                    <a:gd name="T66" fmla="*/ 57 w 437"/>
                    <a:gd name="T67" fmla="*/ 133 h 389"/>
                    <a:gd name="T68" fmla="*/ 34 w 437"/>
                    <a:gd name="T69" fmla="*/ 122 h 389"/>
                    <a:gd name="T70" fmla="*/ 11 w 437"/>
                    <a:gd name="T71" fmla="*/ 150 h 389"/>
                    <a:gd name="T72" fmla="*/ 35 w 437"/>
                    <a:gd name="T73" fmla="*/ 162 h 389"/>
                    <a:gd name="T74" fmla="*/ 108 w 437"/>
                    <a:gd name="T75" fmla="*/ 179 h 389"/>
                    <a:gd name="T76" fmla="*/ 124 w 437"/>
                    <a:gd name="T77" fmla="*/ 214 h 389"/>
                    <a:gd name="T78" fmla="*/ 155 w 437"/>
                    <a:gd name="T79" fmla="*/ 221 h 389"/>
                    <a:gd name="T80" fmla="*/ 189 w 437"/>
                    <a:gd name="T81" fmla="*/ 231 h 389"/>
                    <a:gd name="T82" fmla="*/ 188 w 437"/>
                    <a:gd name="T83" fmla="*/ 254 h 389"/>
                    <a:gd name="T84" fmla="*/ 222 w 437"/>
                    <a:gd name="T85" fmla="*/ 281 h 389"/>
                    <a:gd name="T86" fmla="*/ 257 w 437"/>
                    <a:gd name="T87" fmla="*/ 312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7" h="389">
                      <a:moveTo>
                        <a:pt x="277" y="306"/>
                      </a:moveTo>
                      <a:lnTo>
                        <a:pt x="281" y="306"/>
                      </a:lnTo>
                      <a:lnTo>
                        <a:pt x="315" y="345"/>
                      </a:lnTo>
                      <a:lnTo>
                        <a:pt x="328" y="353"/>
                      </a:lnTo>
                      <a:lnTo>
                        <a:pt x="323" y="374"/>
                      </a:lnTo>
                      <a:lnTo>
                        <a:pt x="336" y="382"/>
                      </a:lnTo>
                      <a:lnTo>
                        <a:pt x="370" y="386"/>
                      </a:lnTo>
                      <a:lnTo>
                        <a:pt x="389" y="375"/>
                      </a:lnTo>
                      <a:lnTo>
                        <a:pt x="410" y="375"/>
                      </a:lnTo>
                      <a:lnTo>
                        <a:pt x="421" y="389"/>
                      </a:lnTo>
                      <a:lnTo>
                        <a:pt x="430" y="386"/>
                      </a:lnTo>
                      <a:lnTo>
                        <a:pt x="437" y="375"/>
                      </a:lnTo>
                      <a:lnTo>
                        <a:pt x="435" y="364"/>
                      </a:lnTo>
                      <a:lnTo>
                        <a:pt x="430" y="361"/>
                      </a:lnTo>
                      <a:lnTo>
                        <a:pt x="437" y="350"/>
                      </a:lnTo>
                      <a:lnTo>
                        <a:pt x="422" y="345"/>
                      </a:lnTo>
                      <a:lnTo>
                        <a:pt x="422" y="340"/>
                      </a:lnTo>
                      <a:lnTo>
                        <a:pt x="412" y="342"/>
                      </a:lnTo>
                      <a:lnTo>
                        <a:pt x="403" y="326"/>
                      </a:lnTo>
                      <a:lnTo>
                        <a:pt x="384" y="330"/>
                      </a:lnTo>
                      <a:lnTo>
                        <a:pt x="383" y="302"/>
                      </a:lnTo>
                      <a:lnTo>
                        <a:pt x="367" y="288"/>
                      </a:lnTo>
                      <a:lnTo>
                        <a:pt x="367" y="266"/>
                      </a:lnTo>
                      <a:lnTo>
                        <a:pt x="370" y="244"/>
                      </a:lnTo>
                      <a:lnTo>
                        <a:pt x="377" y="193"/>
                      </a:lnTo>
                      <a:lnTo>
                        <a:pt x="389" y="186"/>
                      </a:lnTo>
                      <a:lnTo>
                        <a:pt x="368" y="179"/>
                      </a:lnTo>
                      <a:lnTo>
                        <a:pt x="345" y="154"/>
                      </a:lnTo>
                      <a:lnTo>
                        <a:pt x="319" y="155"/>
                      </a:lnTo>
                      <a:lnTo>
                        <a:pt x="257" y="139"/>
                      </a:lnTo>
                      <a:lnTo>
                        <a:pt x="256" y="126"/>
                      </a:lnTo>
                      <a:lnTo>
                        <a:pt x="234" y="106"/>
                      </a:lnTo>
                      <a:lnTo>
                        <a:pt x="242" y="99"/>
                      </a:lnTo>
                      <a:lnTo>
                        <a:pt x="232" y="88"/>
                      </a:lnTo>
                      <a:lnTo>
                        <a:pt x="241" y="77"/>
                      </a:lnTo>
                      <a:lnTo>
                        <a:pt x="234" y="74"/>
                      </a:lnTo>
                      <a:lnTo>
                        <a:pt x="236" y="66"/>
                      </a:lnTo>
                      <a:lnTo>
                        <a:pt x="232" y="65"/>
                      </a:lnTo>
                      <a:lnTo>
                        <a:pt x="220" y="76"/>
                      </a:lnTo>
                      <a:lnTo>
                        <a:pt x="190" y="82"/>
                      </a:lnTo>
                      <a:lnTo>
                        <a:pt x="190" y="95"/>
                      </a:lnTo>
                      <a:lnTo>
                        <a:pt x="207" y="97"/>
                      </a:lnTo>
                      <a:lnTo>
                        <a:pt x="207" y="103"/>
                      </a:lnTo>
                      <a:lnTo>
                        <a:pt x="200" y="105"/>
                      </a:lnTo>
                      <a:lnTo>
                        <a:pt x="192" y="100"/>
                      </a:lnTo>
                      <a:lnTo>
                        <a:pt x="178" y="119"/>
                      </a:lnTo>
                      <a:lnTo>
                        <a:pt x="182" y="93"/>
                      </a:lnTo>
                      <a:lnTo>
                        <a:pt x="148" y="82"/>
                      </a:lnTo>
                      <a:lnTo>
                        <a:pt x="161" y="77"/>
                      </a:lnTo>
                      <a:lnTo>
                        <a:pt x="153" y="69"/>
                      </a:lnTo>
                      <a:lnTo>
                        <a:pt x="155" y="61"/>
                      </a:lnTo>
                      <a:lnTo>
                        <a:pt x="126" y="80"/>
                      </a:lnTo>
                      <a:lnTo>
                        <a:pt x="131" y="65"/>
                      </a:lnTo>
                      <a:lnTo>
                        <a:pt x="171" y="38"/>
                      </a:lnTo>
                      <a:lnTo>
                        <a:pt x="178" y="40"/>
                      </a:lnTo>
                      <a:lnTo>
                        <a:pt x="168" y="12"/>
                      </a:lnTo>
                      <a:lnTo>
                        <a:pt x="153" y="0"/>
                      </a:lnTo>
                      <a:lnTo>
                        <a:pt x="115" y="7"/>
                      </a:lnTo>
                      <a:lnTo>
                        <a:pt x="50" y="24"/>
                      </a:lnTo>
                      <a:lnTo>
                        <a:pt x="18" y="44"/>
                      </a:lnTo>
                      <a:lnTo>
                        <a:pt x="8" y="38"/>
                      </a:lnTo>
                      <a:lnTo>
                        <a:pt x="0" y="58"/>
                      </a:lnTo>
                      <a:lnTo>
                        <a:pt x="24" y="80"/>
                      </a:lnTo>
                      <a:lnTo>
                        <a:pt x="35" y="83"/>
                      </a:lnTo>
                      <a:lnTo>
                        <a:pt x="66" y="80"/>
                      </a:lnTo>
                      <a:lnTo>
                        <a:pt x="76" y="88"/>
                      </a:lnTo>
                      <a:lnTo>
                        <a:pt x="73" y="119"/>
                      </a:lnTo>
                      <a:lnTo>
                        <a:pt x="57" y="133"/>
                      </a:lnTo>
                      <a:lnTo>
                        <a:pt x="45" y="133"/>
                      </a:lnTo>
                      <a:lnTo>
                        <a:pt x="34" y="122"/>
                      </a:lnTo>
                      <a:lnTo>
                        <a:pt x="27" y="122"/>
                      </a:lnTo>
                      <a:lnTo>
                        <a:pt x="11" y="150"/>
                      </a:lnTo>
                      <a:lnTo>
                        <a:pt x="18" y="155"/>
                      </a:lnTo>
                      <a:lnTo>
                        <a:pt x="35" y="162"/>
                      </a:lnTo>
                      <a:lnTo>
                        <a:pt x="73" y="187"/>
                      </a:lnTo>
                      <a:lnTo>
                        <a:pt x="108" y="179"/>
                      </a:lnTo>
                      <a:lnTo>
                        <a:pt x="118" y="193"/>
                      </a:lnTo>
                      <a:lnTo>
                        <a:pt x="124" y="214"/>
                      </a:lnTo>
                      <a:lnTo>
                        <a:pt x="153" y="213"/>
                      </a:lnTo>
                      <a:lnTo>
                        <a:pt x="155" y="221"/>
                      </a:lnTo>
                      <a:lnTo>
                        <a:pt x="171" y="221"/>
                      </a:lnTo>
                      <a:lnTo>
                        <a:pt x="189" y="231"/>
                      </a:lnTo>
                      <a:lnTo>
                        <a:pt x="193" y="249"/>
                      </a:lnTo>
                      <a:lnTo>
                        <a:pt x="188" y="254"/>
                      </a:lnTo>
                      <a:lnTo>
                        <a:pt x="193" y="274"/>
                      </a:lnTo>
                      <a:lnTo>
                        <a:pt x="222" y="281"/>
                      </a:lnTo>
                      <a:lnTo>
                        <a:pt x="234" y="306"/>
                      </a:lnTo>
                      <a:lnTo>
                        <a:pt x="257" y="312"/>
                      </a:lnTo>
                      <a:lnTo>
                        <a:pt x="277" y="306"/>
                      </a:lnTo>
                      <a:close/>
                    </a:path>
                  </a:pathLst>
                </a:custGeom>
                <a:grpFill/>
                <a:ln w="1588">
                  <a:solidFill>
                    <a:srgbClr val="000000"/>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220" name="Freeform 450">
                  <a:extLst>
                    <a:ext uri="{FF2B5EF4-FFF2-40B4-BE49-F238E27FC236}">
                      <a16:creationId xmlns:a16="http://schemas.microsoft.com/office/drawing/2014/main" id="{6910AE3B-D36F-4D96-AC49-381D9299A68B}"/>
                    </a:ext>
                  </a:extLst>
                </p:cNvPr>
                <p:cNvSpPr>
                  <a:spLocks/>
                </p:cNvSpPr>
                <p:nvPr/>
              </p:nvSpPr>
              <p:spPr bwMode="auto">
                <a:xfrm>
                  <a:off x="4014" y="2447"/>
                  <a:ext cx="100" cy="144"/>
                </a:xfrm>
                <a:custGeom>
                  <a:avLst/>
                  <a:gdLst>
                    <a:gd name="T0" fmla="*/ 0 w 265"/>
                    <a:gd name="T1" fmla="*/ 114 h 324"/>
                    <a:gd name="T2" fmla="*/ 23 w 265"/>
                    <a:gd name="T3" fmla="*/ 139 h 324"/>
                    <a:gd name="T4" fmla="*/ 44 w 265"/>
                    <a:gd name="T5" fmla="*/ 146 h 324"/>
                    <a:gd name="T6" fmla="*/ 32 w 265"/>
                    <a:gd name="T7" fmla="*/ 153 h 324"/>
                    <a:gd name="T8" fmla="*/ 25 w 265"/>
                    <a:gd name="T9" fmla="*/ 204 h 324"/>
                    <a:gd name="T10" fmla="*/ 22 w 265"/>
                    <a:gd name="T11" fmla="*/ 226 h 324"/>
                    <a:gd name="T12" fmla="*/ 22 w 265"/>
                    <a:gd name="T13" fmla="*/ 248 h 324"/>
                    <a:gd name="T14" fmla="*/ 38 w 265"/>
                    <a:gd name="T15" fmla="*/ 262 h 324"/>
                    <a:gd name="T16" fmla="*/ 39 w 265"/>
                    <a:gd name="T17" fmla="*/ 290 h 324"/>
                    <a:gd name="T18" fmla="*/ 58 w 265"/>
                    <a:gd name="T19" fmla="*/ 286 h 324"/>
                    <a:gd name="T20" fmla="*/ 67 w 265"/>
                    <a:gd name="T21" fmla="*/ 302 h 324"/>
                    <a:gd name="T22" fmla="*/ 77 w 265"/>
                    <a:gd name="T23" fmla="*/ 300 h 324"/>
                    <a:gd name="T24" fmla="*/ 77 w 265"/>
                    <a:gd name="T25" fmla="*/ 305 h 324"/>
                    <a:gd name="T26" fmla="*/ 92 w 265"/>
                    <a:gd name="T27" fmla="*/ 310 h 324"/>
                    <a:gd name="T28" fmla="*/ 85 w 265"/>
                    <a:gd name="T29" fmla="*/ 321 h 324"/>
                    <a:gd name="T30" fmla="*/ 90 w 265"/>
                    <a:gd name="T31" fmla="*/ 324 h 324"/>
                    <a:gd name="T32" fmla="*/ 114 w 265"/>
                    <a:gd name="T33" fmla="*/ 318 h 324"/>
                    <a:gd name="T34" fmla="*/ 129 w 265"/>
                    <a:gd name="T35" fmla="*/ 298 h 324"/>
                    <a:gd name="T36" fmla="*/ 114 w 265"/>
                    <a:gd name="T37" fmla="*/ 286 h 324"/>
                    <a:gd name="T38" fmla="*/ 126 w 265"/>
                    <a:gd name="T39" fmla="*/ 281 h 324"/>
                    <a:gd name="T40" fmla="*/ 162 w 265"/>
                    <a:gd name="T41" fmla="*/ 290 h 324"/>
                    <a:gd name="T42" fmla="*/ 180 w 265"/>
                    <a:gd name="T43" fmla="*/ 302 h 324"/>
                    <a:gd name="T44" fmla="*/ 216 w 265"/>
                    <a:gd name="T45" fmla="*/ 290 h 324"/>
                    <a:gd name="T46" fmla="*/ 222 w 265"/>
                    <a:gd name="T47" fmla="*/ 277 h 324"/>
                    <a:gd name="T48" fmla="*/ 248 w 265"/>
                    <a:gd name="T49" fmla="*/ 256 h 324"/>
                    <a:gd name="T50" fmla="*/ 265 w 265"/>
                    <a:gd name="T51" fmla="*/ 191 h 324"/>
                    <a:gd name="T52" fmla="*/ 248 w 265"/>
                    <a:gd name="T53" fmla="*/ 181 h 324"/>
                    <a:gd name="T54" fmla="*/ 248 w 265"/>
                    <a:gd name="T55" fmla="*/ 173 h 324"/>
                    <a:gd name="T56" fmla="*/ 241 w 265"/>
                    <a:gd name="T57" fmla="*/ 166 h 324"/>
                    <a:gd name="T58" fmla="*/ 243 w 265"/>
                    <a:gd name="T59" fmla="*/ 148 h 324"/>
                    <a:gd name="T60" fmla="*/ 265 w 265"/>
                    <a:gd name="T61" fmla="*/ 110 h 324"/>
                    <a:gd name="T62" fmla="*/ 255 w 265"/>
                    <a:gd name="T63" fmla="*/ 85 h 324"/>
                    <a:gd name="T64" fmla="*/ 246 w 265"/>
                    <a:gd name="T65" fmla="*/ 79 h 324"/>
                    <a:gd name="T66" fmla="*/ 248 w 265"/>
                    <a:gd name="T67" fmla="*/ 66 h 324"/>
                    <a:gd name="T68" fmla="*/ 237 w 265"/>
                    <a:gd name="T69" fmla="*/ 48 h 324"/>
                    <a:gd name="T70" fmla="*/ 228 w 265"/>
                    <a:gd name="T71" fmla="*/ 57 h 324"/>
                    <a:gd name="T72" fmla="*/ 222 w 265"/>
                    <a:gd name="T73" fmla="*/ 48 h 324"/>
                    <a:gd name="T74" fmla="*/ 228 w 265"/>
                    <a:gd name="T75" fmla="*/ 22 h 324"/>
                    <a:gd name="T76" fmla="*/ 222 w 265"/>
                    <a:gd name="T77" fmla="*/ 21 h 324"/>
                    <a:gd name="T78" fmla="*/ 215 w 265"/>
                    <a:gd name="T79" fmla="*/ 26 h 324"/>
                    <a:gd name="T80" fmla="*/ 211 w 265"/>
                    <a:gd name="T81" fmla="*/ 15 h 324"/>
                    <a:gd name="T82" fmla="*/ 170 w 265"/>
                    <a:gd name="T83" fmla="*/ 0 h 324"/>
                    <a:gd name="T84" fmla="*/ 162 w 265"/>
                    <a:gd name="T85" fmla="*/ 0 h 324"/>
                    <a:gd name="T86" fmla="*/ 165 w 265"/>
                    <a:gd name="T87" fmla="*/ 46 h 324"/>
                    <a:gd name="T88" fmla="*/ 143 w 265"/>
                    <a:gd name="T89" fmla="*/ 37 h 324"/>
                    <a:gd name="T90" fmla="*/ 137 w 265"/>
                    <a:gd name="T91" fmla="*/ 59 h 324"/>
                    <a:gd name="T92" fmla="*/ 132 w 265"/>
                    <a:gd name="T93" fmla="*/ 55 h 324"/>
                    <a:gd name="T94" fmla="*/ 114 w 265"/>
                    <a:gd name="T95" fmla="*/ 59 h 324"/>
                    <a:gd name="T96" fmla="*/ 91 w 265"/>
                    <a:gd name="T97" fmla="*/ 71 h 324"/>
                    <a:gd name="T98" fmla="*/ 76 w 265"/>
                    <a:gd name="T99" fmla="*/ 60 h 324"/>
                    <a:gd name="T100" fmla="*/ 54 w 265"/>
                    <a:gd name="T101" fmla="*/ 97 h 324"/>
                    <a:gd name="T102" fmla="*/ 45 w 265"/>
                    <a:gd name="T103" fmla="*/ 101 h 324"/>
                    <a:gd name="T104" fmla="*/ 31 w 265"/>
                    <a:gd name="T105" fmla="*/ 94 h 324"/>
                    <a:gd name="T106" fmla="*/ 0 w 265"/>
                    <a:gd name="T107" fmla="*/ 114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5" h="324">
                      <a:moveTo>
                        <a:pt x="0" y="114"/>
                      </a:moveTo>
                      <a:lnTo>
                        <a:pt x="23" y="139"/>
                      </a:lnTo>
                      <a:lnTo>
                        <a:pt x="44" y="146"/>
                      </a:lnTo>
                      <a:lnTo>
                        <a:pt x="32" y="153"/>
                      </a:lnTo>
                      <a:lnTo>
                        <a:pt x="25" y="204"/>
                      </a:lnTo>
                      <a:lnTo>
                        <a:pt x="22" y="226"/>
                      </a:lnTo>
                      <a:lnTo>
                        <a:pt x="22" y="248"/>
                      </a:lnTo>
                      <a:lnTo>
                        <a:pt x="38" y="262"/>
                      </a:lnTo>
                      <a:lnTo>
                        <a:pt x="39" y="290"/>
                      </a:lnTo>
                      <a:lnTo>
                        <a:pt x="58" y="286"/>
                      </a:lnTo>
                      <a:lnTo>
                        <a:pt x="67" y="302"/>
                      </a:lnTo>
                      <a:lnTo>
                        <a:pt x="77" y="300"/>
                      </a:lnTo>
                      <a:lnTo>
                        <a:pt x="77" y="305"/>
                      </a:lnTo>
                      <a:lnTo>
                        <a:pt x="92" y="310"/>
                      </a:lnTo>
                      <a:lnTo>
                        <a:pt x="85" y="321"/>
                      </a:lnTo>
                      <a:lnTo>
                        <a:pt x="90" y="324"/>
                      </a:lnTo>
                      <a:lnTo>
                        <a:pt x="114" y="318"/>
                      </a:lnTo>
                      <a:lnTo>
                        <a:pt x="129" y="298"/>
                      </a:lnTo>
                      <a:lnTo>
                        <a:pt x="114" y="286"/>
                      </a:lnTo>
                      <a:lnTo>
                        <a:pt x="126" y="281"/>
                      </a:lnTo>
                      <a:lnTo>
                        <a:pt x="162" y="290"/>
                      </a:lnTo>
                      <a:lnTo>
                        <a:pt x="180" y="302"/>
                      </a:lnTo>
                      <a:lnTo>
                        <a:pt x="216" y="290"/>
                      </a:lnTo>
                      <a:lnTo>
                        <a:pt x="222" y="277"/>
                      </a:lnTo>
                      <a:lnTo>
                        <a:pt x="248" y="256"/>
                      </a:lnTo>
                      <a:lnTo>
                        <a:pt x="265" y="191"/>
                      </a:lnTo>
                      <a:lnTo>
                        <a:pt x="248" y="181"/>
                      </a:lnTo>
                      <a:lnTo>
                        <a:pt x="248" y="173"/>
                      </a:lnTo>
                      <a:lnTo>
                        <a:pt x="241" y="166"/>
                      </a:lnTo>
                      <a:lnTo>
                        <a:pt x="243" y="148"/>
                      </a:lnTo>
                      <a:lnTo>
                        <a:pt x="265" y="110"/>
                      </a:lnTo>
                      <a:lnTo>
                        <a:pt x="255" y="85"/>
                      </a:lnTo>
                      <a:lnTo>
                        <a:pt x="246" y="79"/>
                      </a:lnTo>
                      <a:lnTo>
                        <a:pt x="248" y="66"/>
                      </a:lnTo>
                      <a:lnTo>
                        <a:pt x="237" y="48"/>
                      </a:lnTo>
                      <a:lnTo>
                        <a:pt x="228" y="57"/>
                      </a:lnTo>
                      <a:lnTo>
                        <a:pt x="222" y="48"/>
                      </a:lnTo>
                      <a:lnTo>
                        <a:pt x="228" y="22"/>
                      </a:lnTo>
                      <a:lnTo>
                        <a:pt x="222" y="21"/>
                      </a:lnTo>
                      <a:lnTo>
                        <a:pt x="215" y="26"/>
                      </a:lnTo>
                      <a:lnTo>
                        <a:pt x="211" y="15"/>
                      </a:lnTo>
                      <a:lnTo>
                        <a:pt x="170" y="0"/>
                      </a:lnTo>
                      <a:lnTo>
                        <a:pt x="162" y="0"/>
                      </a:lnTo>
                      <a:lnTo>
                        <a:pt x="165" y="46"/>
                      </a:lnTo>
                      <a:lnTo>
                        <a:pt x="143" y="37"/>
                      </a:lnTo>
                      <a:lnTo>
                        <a:pt x="137" y="59"/>
                      </a:lnTo>
                      <a:lnTo>
                        <a:pt x="132" y="55"/>
                      </a:lnTo>
                      <a:lnTo>
                        <a:pt x="114" y="59"/>
                      </a:lnTo>
                      <a:lnTo>
                        <a:pt x="91" y="71"/>
                      </a:lnTo>
                      <a:lnTo>
                        <a:pt x="76" y="60"/>
                      </a:lnTo>
                      <a:lnTo>
                        <a:pt x="54" y="97"/>
                      </a:lnTo>
                      <a:lnTo>
                        <a:pt x="45" y="101"/>
                      </a:lnTo>
                      <a:lnTo>
                        <a:pt x="31" y="94"/>
                      </a:lnTo>
                      <a:lnTo>
                        <a:pt x="0" y="114"/>
                      </a:lnTo>
                      <a:close/>
                    </a:path>
                  </a:pathLst>
                </a:custGeom>
                <a:grpFill/>
                <a:ln w="1588">
                  <a:solidFill>
                    <a:srgbClr val="000000"/>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221" name="Freeform 451">
                  <a:extLst>
                    <a:ext uri="{FF2B5EF4-FFF2-40B4-BE49-F238E27FC236}">
                      <a16:creationId xmlns:a16="http://schemas.microsoft.com/office/drawing/2014/main" id="{B9A9C072-53F9-41AD-AA6A-8D3832E7AD44}"/>
                    </a:ext>
                  </a:extLst>
                </p:cNvPr>
                <p:cNvSpPr>
                  <a:spLocks/>
                </p:cNvSpPr>
                <p:nvPr/>
              </p:nvSpPr>
              <p:spPr bwMode="auto">
                <a:xfrm>
                  <a:off x="4028" y="2477"/>
                  <a:ext cx="61" cy="79"/>
                </a:xfrm>
                <a:custGeom>
                  <a:avLst/>
                  <a:gdLst>
                    <a:gd name="T0" fmla="*/ 83 w 161"/>
                    <a:gd name="T1" fmla="*/ 115 h 181"/>
                    <a:gd name="T2" fmla="*/ 92 w 161"/>
                    <a:gd name="T3" fmla="*/ 127 h 181"/>
                    <a:gd name="T4" fmla="*/ 104 w 161"/>
                    <a:gd name="T5" fmla="*/ 124 h 181"/>
                    <a:gd name="T6" fmla="*/ 92 w 161"/>
                    <a:gd name="T7" fmla="*/ 107 h 181"/>
                    <a:gd name="T8" fmla="*/ 124 w 161"/>
                    <a:gd name="T9" fmla="*/ 99 h 181"/>
                    <a:gd name="T10" fmla="*/ 161 w 161"/>
                    <a:gd name="T11" fmla="*/ 65 h 181"/>
                    <a:gd name="T12" fmla="*/ 159 w 161"/>
                    <a:gd name="T13" fmla="*/ 53 h 181"/>
                    <a:gd name="T14" fmla="*/ 138 w 161"/>
                    <a:gd name="T15" fmla="*/ 41 h 181"/>
                    <a:gd name="T16" fmla="*/ 124 w 161"/>
                    <a:gd name="T17" fmla="*/ 31 h 181"/>
                    <a:gd name="T18" fmla="*/ 132 w 161"/>
                    <a:gd name="T19" fmla="*/ 28 h 181"/>
                    <a:gd name="T20" fmla="*/ 131 w 161"/>
                    <a:gd name="T21" fmla="*/ 13 h 181"/>
                    <a:gd name="T22" fmla="*/ 121 w 161"/>
                    <a:gd name="T23" fmla="*/ 0 h 181"/>
                    <a:gd name="T24" fmla="*/ 114 w 161"/>
                    <a:gd name="T25" fmla="*/ 27 h 181"/>
                    <a:gd name="T26" fmla="*/ 105 w 161"/>
                    <a:gd name="T27" fmla="*/ 13 h 181"/>
                    <a:gd name="T28" fmla="*/ 98 w 161"/>
                    <a:gd name="T29" fmla="*/ 16 h 181"/>
                    <a:gd name="T30" fmla="*/ 88 w 161"/>
                    <a:gd name="T31" fmla="*/ 16 h 181"/>
                    <a:gd name="T32" fmla="*/ 79 w 161"/>
                    <a:gd name="T33" fmla="*/ 22 h 181"/>
                    <a:gd name="T34" fmla="*/ 70 w 161"/>
                    <a:gd name="T35" fmla="*/ 48 h 181"/>
                    <a:gd name="T36" fmla="*/ 79 w 161"/>
                    <a:gd name="T37" fmla="*/ 62 h 181"/>
                    <a:gd name="T38" fmla="*/ 76 w 161"/>
                    <a:gd name="T39" fmla="*/ 73 h 181"/>
                    <a:gd name="T40" fmla="*/ 68 w 161"/>
                    <a:gd name="T41" fmla="*/ 75 h 181"/>
                    <a:gd name="T42" fmla="*/ 61 w 161"/>
                    <a:gd name="T43" fmla="*/ 85 h 181"/>
                    <a:gd name="T44" fmla="*/ 27 w 161"/>
                    <a:gd name="T45" fmla="*/ 107 h 181"/>
                    <a:gd name="T46" fmla="*/ 27 w 161"/>
                    <a:gd name="T47" fmla="*/ 129 h 181"/>
                    <a:gd name="T48" fmla="*/ 0 w 161"/>
                    <a:gd name="T49" fmla="*/ 160 h 181"/>
                    <a:gd name="T50" fmla="*/ 1 w 161"/>
                    <a:gd name="T51" fmla="*/ 181 h 181"/>
                    <a:gd name="T52" fmla="*/ 10 w 161"/>
                    <a:gd name="T53" fmla="*/ 181 h 181"/>
                    <a:gd name="T54" fmla="*/ 7 w 161"/>
                    <a:gd name="T55" fmla="*/ 173 h 181"/>
                    <a:gd name="T56" fmla="*/ 29 w 161"/>
                    <a:gd name="T57" fmla="*/ 152 h 181"/>
                    <a:gd name="T58" fmla="*/ 29 w 161"/>
                    <a:gd name="T59" fmla="*/ 138 h 181"/>
                    <a:gd name="T60" fmla="*/ 76 w 161"/>
                    <a:gd name="T61" fmla="*/ 127 h 181"/>
                    <a:gd name="T62" fmla="*/ 76 w 161"/>
                    <a:gd name="T63" fmla="*/ 124 h 181"/>
                    <a:gd name="T64" fmla="*/ 83 w 161"/>
                    <a:gd name="T65" fmla="*/ 115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181">
                      <a:moveTo>
                        <a:pt x="83" y="115"/>
                      </a:moveTo>
                      <a:lnTo>
                        <a:pt x="92" y="127"/>
                      </a:lnTo>
                      <a:lnTo>
                        <a:pt x="104" y="124"/>
                      </a:lnTo>
                      <a:lnTo>
                        <a:pt x="92" y="107"/>
                      </a:lnTo>
                      <a:lnTo>
                        <a:pt x="124" y="99"/>
                      </a:lnTo>
                      <a:lnTo>
                        <a:pt x="161" y="65"/>
                      </a:lnTo>
                      <a:lnTo>
                        <a:pt x="159" y="53"/>
                      </a:lnTo>
                      <a:lnTo>
                        <a:pt x="138" y="41"/>
                      </a:lnTo>
                      <a:lnTo>
                        <a:pt x="124" y="31"/>
                      </a:lnTo>
                      <a:lnTo>
                        <a:pt x="132" y="28"/>
                      </a:lnTo>
                      <a:lnTo>
                        <a:pt x="131" y="13"/>
                      </a:lnTo>
                      <a:lnTo>
                        <a:pt x="121" y="0"/>
                      </a:lnTo>
                      <a:lnTo>
                        <a:pt x="114" y="27"/>
                      </a:lnTo>
                      <a:lnTo>
                        <a:pt x="105" y="13"/>
                      </a:lnTo>
                      <a:lnTo>
                        <a:pt x="98" y="16"/>
                      </a:lnTo>
                      <a:lnTo>
                        <a:pt x="88" y="16"/>
                      </a:lnTo>
                      <a:lnTo>
                        <a:pt x="79" y="22"/>
                      </a:lnTo>
                      <a:lnTo>
                        <a:pt x="70" y="48"/>
                      </a:lnTo>
                      <a:lnTo>
                        <a:pt x="79" y="62"/>
                      </a:lnTo>
                      <a:lnTo>
                        <a:pt x="76" y="73"/>
                      </a:lnTo>
                      <a:lnTo>
                        <a:pt x="68" y="75"/>
                      </a:lnTo>
                      <a:lnTo>
                        <a:pt x="61" y="85"/>
                      </a:lnTo>
                      <a:lnTo>
                        <a:pt x="27" y="107"/>
                      </a:lnTo>
                      <a:lnTo>
                        <a:pt x="27" y="129"/>
                      </a:lnTo>
                      <a:lnTo>
                        <a:pt x="0" y="160"/>
                      </a:lnTo>
                      <a:lnTo>
                        <a:pt x="1" y="181"/>
                      </a:lnTo>
                      <a:lnTo>
                        <a:pt x="10" y="181"/>
                      </a:lnTo>
                      <a:lnTo>
                        <a:pt x="7" y="173"/>
                      </a:lnTo>
                      <a:lnTo>
                        <a:pt x="29" y="152"/>
                      </a:lnTo>
                      <a:lnTo>
                        <a:pt x="29" y="138"/>
                      </a:lnTo>
                      <a:lnTo>
                        <a:pt x="76" y="127"/>
                      </a:lnTo>
                      <a:lnTo>
                        <a:pt x="76" y="124"/>
                      </a:lnTo>
                      <a:lnTo>
                        <a:pt x="83" y="115"/>
                      </a:lnTo>
                      <a:close/>
                    </a:path>
                  </a:pathLst>
                </a:custGeom>
                <a:grpFill/>
                <a:ln w="1588">
                  <a:solidFill>
                    <a:srgbClr val="000000"/>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222" name="Freeform 452">
                  <a:extLst>
                    <a:ext uri="{FF2B5EF4-FFF2-40B4-BE49-F238E27FC236}">
                      <a16:creationId xmlns:a16="http://schemas.microsoft.com/office/drawing/2014/main" id="{6B39D11B-CADC-48FA-BF6E-611A7038EA2B}"/>
                    </a:ext>
                  </a:extLst>
                </p:cNvPr>
                <p:cNvSpPr>
                  <a:spLocks/>
                </p:cNvSpPr>
                <p:nvPr/>
              </p:nvSpPr>
              <p:spPr bwMode="auto">
                <a:xfrm>
                  <a:off x="3788" y="2441"/>
                  <a:ext cx="179" cy="169"/>
                </a:xfrm>
                <a:custGeom>
                  <a:avLst/>
                  <a:gdLst>
                    <a:gd name="T0" fmla="*/ 80 w 473"/>
                    <a:gd name="T1" fmla="*/ 310 h 381"/>
                    <a:gd name="T2" fmla="*/ 183 w 473"/>
                    <a:gd name="T3" fmla="*/ 324 h 381"/>
                    <a:gd name="T4" fmla="*/ 298 w 473"/>
                    <a:gd name="T5" fmla="*/ 381 h 381"/>
                    <a:gd name="T6" fmla="*/ 355 w 473"/>
                    <a:gd name="T7" fmla="*/ 365 h 381"/>
                    <a:gd name="T8" fmla="*/ 441 w 473"/>
                    <a:gd name="T9" fmla="*/ 358 h 381"/>
                    <a:gd name="T10" fmla="*/ 466 w 473"/>
                    <a:gd name="T11" fmla="*/ 346 h 381"/>
                    <a:gd name="T12" fmla="*/ 463 w 473"/>
                    <a:gd name="T13" fmla="*/ 289 h 381"/>
                    <a:gd name="T14" fmla="*/ 473 w 473"/>
                    <a:gd name="T15" fmla="*/ 283 h 381"/>
                    <a:gd name="T16" fmla="*/ 424 w 473"/>
                    <a:gd name="T17" fmla="*/ 265 h 381"/>
                    <a:gd name="T18" fmla="*/ 424 w 473"/>
                    <a:gd name="T19" fmla="*/ 233 h 381"/>
                    <a:gd name="T20" fmla="*/ 446 w 473"/>
                    <a:gd name="T21" fmla="*/ 224 h 381"/>
                    <a:gd name="T22" fmla="*/ 424 w 473"/>
                    <a:gd name="T23" fmla="*/ 196 h 381"/>
                    <a:gd name="T24" fmla="*/ 406 w 473"/>
                    <a:gd name="T25" fmla="*/ 188 h 381"/>
                    <a:gd name="T26" fmla="*/ 371 w 473"/>
                    <a:gd name="T27" fmla="*/ 168 h 381"/>
                    <a:gd name="T28" fmla="*/ 326 w 473"/>
                    <a:gd name="T29" fmla="*/ 162 h 381"/>
                    <a:gd name="T30" fmla="*/ 271 w 473"/>
                    <a:gd name="T31" fmla="*/ 130 h 381"/>
                    <a:gd name="T32" fmla="*/ 280 w 473"/>
                    <a:gd name="T33" fmla="*/ 97 h 381"/>
                    <a:gd name="T34" fmla="*/ 298 w 473"/>
                    <a:gd name="T35" fmla="*/ 108 h 381"/>
                    <a:gd name="T36" fmla="*/ 326 w 473"/>
                    <a:gd name="T37" fmla="*/ 94 h 381"/>
                    <a:gd name="T38" fmla="*/ 319 w 473"/>
                    <a:gd name="T39" fmla="*/ 55 h 381"/>
                    <a:gd name="T40" fmla="*/ 277 w 473"/>
                    <a:gd name="T41" fmla="*/ 55 h 381"/>
                    <a:gd name="T42" fmla="*/ 261 w 473"/>
                    <a:gd name="T43" fmla="*/ 13 h 381"/>
                    <a:gd name="T44" fmla="*/ 185 w 473"/>
                    <a:gd name="T45" fmla="*/ 13 h 381"/>
                    <a:gd name="T46" fmla="*/ 162 w 473"/>
                    <a:gd name="T47" fmla="*/ 13 h 381"/>
                    <a:gd name="T48" fmla="*/ 89 w 473"/>
                    <a:gd name="T49" fmla="*/ 13 h 381"/>
                    <a:gd name="T50" fmla="*/ 72 w 473"/>
                    <a:gd name="T51" fmla="*/ 18 h 381"/>
                    <a:gd name="T52" fmla="*/ 86 w 473"/>
                    <a:gd name="T53" fmla="*/ 75 h 381"/>
                    <a:gd name="T54" fmla="*/ 100 w 473"/>
                    <a:gd name="T55" fmla="*/ 102 h 381"/>
                    <a:gd name="T56" fmla="*/ 110 w 473"/>
                    <a:gd name="T57" fmla="*/ 137 h 381"/>
                    <a:gd name="T58" fmla="*/ 74 w 473"/>
                    <a:gd name="T59" fmla="*/ 152 h 381"/>
                    <a:gd name="T60" fmla="*/ 68 w 473"/>
                    <a:gd name="T61" fmla="*/ 177 h 381"/>
                    <a:gd name="T62" fmla="*/ 47 w 473"/>
                    <a:gd name="T63" fmla="*/ 203 h 381"/>
                    <a:gd name="T64" fmla="*/ 12 w 473"/>
                    <a:gd name="T65" fmla="*/ 241 h 381"/>
                    <a:gd name="T66" fmla="*/ 14 w 473"/>
                    <a:gd name="T67" fmla="*/ 262 h 381"/>
                    <a:gd name="T68" fmla="*/ 3 w 473"/>
                    <a:gd name="T69" fmla="*/ 288 h 381"/>
                    <a:gd name="T70" fmla="*/ 36 w 473"/>
                    <a:gd name="T71" fmla="*/ 328 h 381"/>
                    <a:gd name="T72" fmla="*/ 49 w 473"/>
                    <a:gd name="T73" fmla="*/ 336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73" h="381">
                      <a:moveTo>
                        <a:pt x="52" y="332"/>
                      </a:moveTo>
                      <a:lnTo>
                        <a:pt x="80" y="310"/>
                      </a:lnTo>
                      <a:lnTo>
                        <a:pt x="86" y="317"/>
                      </a:lnTo>
                      <a:lnTo>
                        <a:pt x="183" y="324"/>
                      </a:lnTo>
                      <a:lnTo>
                        <a:pt x="271" y="372"/>
                      </a:lnTo>
                      <a:lnTo>
                        <a:pt x="298" y="381"/>
                      </a:lnTo>
                      <a:lnTo>
                        <a:pt x="350" y="375"/>
                      </a:lnTo>
                      <a:lnTo>
                        <a:pt x="355" y="365"/>
                      </a:lnTo>
                      <a:lnTo>
                        <a:pt x="398" y="353"/>
                      </a:lnTo>
                      <a:lnTo>
                        <a:pt x="441" y="358"/>
                      </a:lnTo>
                      <a:lnTo>
                        <a:pt x="459" y="365"/>
                      </a:lnTo>
                      <a:lnTo>
                        <a:pt x="466" y="346"/>
                      </a:lnTo>
                      <a:lnTo>
                        <a:pt x="446" y="315"/>
                      </a:lnTo>
                      <a:lnTo>
                        <a:pt x="463" y="289"/>
                      </a:lnTo>
                      <a:lnTo>
                        <a:pt x="459" y="281"/>
                      </a:lnTo>
                      <a:lnTo>
                        <a:pt x="473" y="283"/>
                      </a:lnTo>
                      <a:lnTo>
                        <a:pt x="466" y="276"/>
                      </a:lnTo>
                      <a:lnTo>
                        <a:pt x="424" y="265"/>
                      </a:lnTo>
                      <a:lnTo>
                        <a:pt x="431" y="249"/>
                      </a:lnTo>
                      <a:lnTo>
                        <a:pt x="424" y="233"/>
                      </a:lnTo>
                      <a:lnTo>
                        <a:pt x="441" y="229"/>
                      </a:lnTo>
                      <a:lnTo>
                        <a:pt x="446" y="224"/>
                      </a:lnTo>
                      <a:lnTo>
                        <a:pt x="442" y="206"/>
                      </a:lnTo>
                      <a:lnTo>
                        <a:pt x="424" y="196"/>
                      </a:lnTo>
                      <a:lnTo>
                        <a:pt x="408" y="196"/>
                      </a:lnTo>
                      <a:lnTo>
                        <a:pt x="406" y="188"/>
                      </a:lnTo>
                      <a:lnTo>
                        <a:pt x="377" y="189"/>
                      </a:lnTo>
                      <a:lnTo>
                        <a:pt x="371" y="168"/>
                      </a:lnTo>
                      <a:lnTo>
                        <a:pt x="361" y="154"/>
                      </a:lnTo>
                      <a:lnTo>
                        <a:pt x="326" y="162"/>
                      </a:lnTo>
                      <a:lnTo>
                        <a:pt x="288" y="137"/>
                      </a:lnTo>
                      <a:lnTo>
                        <a:pt x="271" y="130"/>
                      </a:lnTo>
                      <a:lnTo>
                        <a:pt x="264" y="125"/>
                      </a:lnTo>
                      <a:lnTo>
                        <a:pt x="280" y="97"/>
                      </a:lnTo>
                      <a:lnTo>
                        <a:pt x="287" y="97"/>
                      </a:lnTo>
                      <a:lnTo>
                        <a:pt x="298" y="108"/>
                      </a:lnTo>
                      <a:lnTo>
                        <a:pt x="310" y="108"/>
                      </a:lnTo>
                      <a:lnTo>
                        <a:pt x="326" y="94"/>
                      </a:lnTo>
                      <a:lnTo>
                        <a:pt x="329" y="63"/>
                      </a:lnTo>
                      <a:lnTo>
                        <a:pt x="319" y="55"/>
                      </a:lnTo>
                      <a:lnTo>
                        <a:pt x="288" y="58"/>
                      </a:lnTo>
                      <a:lnTo>
                        <a:pt x="277" y="55"/>
                      </a:lnTo>
                      <a:lnTo>
                        <a:pt x="253" y="33"/>
                      </a:lnTo>
                      <a:lnTo>
                        <a:pt x="261" y="13"/>
                      </a:lnTo>
                      <a:lnTo>
                        <a:pt x="242" y="6"/>
                      </a:lnTo>
                      <a:lnTo>
                        <a:pt x="185" y="13"/>
                      </a:lnTo>
                      <a:lnTo>
                        <a:pt x="175" y="4"/>
                      </a:lnTo>
                      <a:lnTo>
                        <a:pt x="162" y="13"/>
                      </a:lnTo>
                      <a:lnTo>
                        <a:pt x="120" y="0"/>
                      </a:lnTo>
                      <a:lnTo>
                        <a:pt x="89" y="13"/>
                      </a:lnTo>
                      <a:lnTo>
                        <a:pt x="85" y="18"/>
                      </a:lnTo>
                      <a:lnTo>
                        <a:pt x="72" y="18"/>
                      </a:lnTo>
                      <a:lnTo>
                        <a:pt x="85" y="48"/>
                      </a:lnTo>
                      <a:lnTo>
                        <a:pt x="86" y="75"/>
                      </a:lnTo>
                      <a:lnTo>
                        <a:pt x="102" y="88"/>
                      </a:lnTo>
                      <a:lnTo>
                        <a:pt x="100" y="102"/>
                      </a:lnTo>
                      <a:lnTo>
                        <a:pt x="117" y="116"/>
                      </a:lnTo>
                      <a:lnTo>
                        <a:pt x="110" y="137"/>
                      </a:lnTo>
                      <a:lnTo>
                        <a:pt x="99" y="149"/>
                      </a:lnTo>
                      <a:lnTo>
                        <a:pt x="74" y="152"/>
                      </a:lnTo>
                      <a:lnTo>
                        <a:pt x="51" y="166"/>
                      </a:lnTo>
                      <a:lnTo>
                        <a:pt x="68" y="177"/>
                      </a:lnTo>
                      <a:lnTo>
                        <a:pt x="49" y="185"/>
                      </a:lnTo>
                      <a:lnTo>
                        <a:pt x="47" y="203"/>
                      </a:lnTo>
                      <a:lnTo>
                        <a:pt x="0" y="233"/>
                      </a:lnTo>
                      <a:lnTo>
                        <a:pt x="12" y="241"/>
                      </a:lnTo>
                      <a:lnTo>
                        <a:pt x="5" y="261"/>
                      </a:lnTo>
                      <a:lnTo>
                        <a:pt x="14" y="262"/>
                      </a:lnTo>
                      <a:lnTo>
                        <a:pt x="3" y="280"/>
                      </a:lnTo>
                      <a:lnTo>
                        <a:pt x="3" y="288"/>
                      </a:lnTo>
                      <a:lnTo>
                        <a:pt x="19" y="305"/>
                      </a:lnTo>
                      <a:lnTo>
                        <a:pt x="36" y="328"/>
                      </a:lnTo>
                      <a:lnTo>
                        <a:pt x="41" y="323"/>
                      </a:lnTo>
                      <a:lnTo>
                        <a:pt x="49" y="336"/>
                      </a:lnTo>
                      <a:lnTo>
                        <a:pt x="52" y="332"/>
                      </a:lnTo>
                      <a:close/>
                    </a:path>
                  </a:pathLst>
                </a:custGeom>
                <a:grpFill/>
                <a:ln w="1588">
                  <a:solidFill>
                    <a:srgbClr val="000000"/>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223" name="Freeform 453">
                  <a:extLst>
                    <a:ext uri="{FF2B5EF4-FFF2-40B4-BE49-F238E27FC236}">
                      <a16:creationId xmlns:a16="http://schemas.microsoft.com/office/drawing/2014/main" id="{FCB2A308-B018-4E44-9CF0-908BF0904937}"/>
                    </a:ext>
                  </a:extLst>
                </p:cNvPr>
                <p:cNvSpPr>
                  <a:spLocks/>
                </p:cNvSpPr>
                <p:nvPr/>
              </p:nvSpPr>
              <p:spPr bwMode="auto">
                <a:xfrm>
                  <a:off x="3839" y="2619"/>
                  <a:ext cx="49" cy="57"/>
                </a:xfrm>
                <a:custGeom>
                  <a:avLst/>
                  <a:gdLst>
                    <a:gd name="T0" fmla="*/ 67 w 128"/>
                    <a:gd name="T1" fmla="*/ 41 h 128"/>
                    <a:gd name="T2" fmla="*/ 61 w 128"/>
                    <a:gd name="T3" fmla="*/ 41 h 128"/>
                    <a:gd name="T4" fmla="*/ 54 w 128"/>
                    <a:gd name="T5" fmla="*/ 44 h 128"/>
                    <a:gd name="T6" fmla="*/ 49 w 128"/>
                    <a:gd name="T7" fmla="*/ 50 h 128"/>
                    <a:gd name="T8" fmla="*/ 45 w 128"/>
                    <a:gd name="T9" fmla="*/ 59 h 128"/>
                    <a:gd name="T10" fmla="*/ 39 w 128"/>
                    <a:gd name="T11" fmla="*/ 63 h 128"/>
                    <a:gd name="T12" fmla="*/ 31 w 128"/>
                    <a:gd name="T13" fmla="*/ 70 h 128"/>
                    <a:gd name="T14" fmla="*/ 30 w 128"/>
                    <a:gd name="T15" fmla="*/ 77 h 128"/>
                    <a:gd name="T16" fmla="*/ 23 w 128"/>
                    <a:gd name="T17" fmla="*/ 81 h 128"/>
                    <a:gd name="T18" fmla="*/ 20 w 128"/>
                    <a:gd name="T19" fmla="*/ 84 h 128"/>
                    <a:gd name="T20" fmla="*/ 17 w 128"/>
                    <a:gd name="T21" fmla="*/ 85 h 128"/>
                    <a:gd name="T22" fmla="*/ 4 w 128"/>
                    <a:gd name="T23" fmla="*/ 87 h 128"/>
                    <a:gd name="T24" fmla="*/ 3 w 128"/>
                    <a:gd name="T25" fmla="*/ 92 h 128"/>
                    <a:gd name="T26" fmla="*/ 0 w 128"/>
                    <a:gd name="T27" fmla="*/ 95 h 128"/>
                    <a:gd name="T28" fmla="*/ 0 w 128"/>
                    <a:gd name="T29" fmla="*/ 99 h 128"/>
                    <a:gd name="T30" fmla="*/ 2 w 128"/>
                    <a:gd name="T31" fmla="*/ 103 h 128"/>
                    <a:gd name="T32" fmla="*/ 3 w 128"/>
                    <a:gd name="T33" fmla="*/ 109 h 128"/>
                    <a:gd name="T34" fmla="*/ 13 w 128"/>
                    <a:gd name="T35" fmla="*/ 110 h 128"/>
                    <a:gd name="T36" fmla="*/ 17 w 128"/>
                    <a:gd name="T37" fmla="*/ 109 h 128"/>
                    <a:gd name="T38" fmla="*/ 15 w 128"/>
                    <a:gd name="T39" fmla="*/ 112 h 128"/>
                    <a:gd name="T40" fmla="*/ 9 w 128"/>
                    <a:gd name="T41" fmla="*/ 118 h 128"/>
                    <a:gd name="T42" fmla="*/ 13 w 128"/>
                    <a:gd name="T43" fmla="*/ 119 h 128"/>
                    <a:gd name="T44" fmla="*/ 20 w 128"/>
                    <a:gd name="T45" fmla="*/ 125 h 128"/>
                    <a:gd name="T46" fmla="*/ 32 w 128"/>
                    <a:gd name="T47" fmla="*/ 126 h 128"/>
                    <a:gd name="T48" fmla="*/ 42 w 128"/>
                    <a:gd name="T49" fmla="*/ 128 h 128"/>
                    <a:gd name="T50" fmla="*/ 47 w 128"/>
                    <a:gd name="T51" fmla="*/ 126 h 128"/>
                    <a:gd name="T52" fmla="*/ 53 w 128"/>
                    <a:gd name="T53" fmla="*/ 124 h 128"/>
                    <a:gd name="T54" fmla="*/ 61 w 128"/>
                    <a:gd name="T55" fmla="*/ 117 h 128"/>
                    <a:gd name="T56" fmla="*/ 77 w 128"/>
                    <a:gd name="T57" fmla="*/ 110 h 128"/>
                    <a:gd name="T58" fmla="*/ 87 w 128"/>
                    <a:gd name="T59" fmla="*/ 110 h 128"/>
                    <a:gd name="T60" fmla="*/ 94 w 128"/>
                    <a:gd name="T61" fmla="*/ 105 h 128"/>
                    <a:gd name="T62" fmla="*/ 95 w 128"/>
                    <a:gd name="T63" fmla="*/ 104 h 128"/>
                    <a:gd name="T64" fmla="*/ 95 w 128"/>
                    <a:gd name="T65" fmla="*/ 103 h 128"/>
                    <a:gd name="T66" fmla="*/ 94 w 128"/>
                    <a:gd name="T67" fmla="*/ 99 h 128"/>
                    <a:gd name="T68" fmla="*/ 90 w 128"/>
                    <a:gd name="T69" fmla="*/ 97 h 128"/>
                    <a:gd name="T70" fmla="*/ 87 w 128"/>
                    <a:gd name="T71" fmla="*/ 91 h 128"/>
                    <a:gd name="T72" fmla="*/ 87 w 128"/>
                    <a:gd name="T73" fmla="*/ 85 h 128"/>
                    <a:gd name="T74" fmla="*/ 82 w 128"/>
                    <a:gd name="T75" fmla="*/ 85 h 128"/>
                    <a:gd name="T76" fmla="*/ 84 w 128"/>
                    <a:gd name="T77" fmla="*/ 59 h 128"/>
                    <a:gd name="T78" fmla="*/ 106 w 128"/>
                    <a:gd name="T79" fmla="*/ 38 h 128"/>
                    <a:gd name="T80" fmla="*/ 110 w 128"/>
                    <a:gd name="T81" fmla="*/ 31 h 128"/>
                    <a:gd name="T82" fmla="*/ 114 w 128"/>
                    <a:gd name="T83" fmla="*/ 25 h 128"/>
                    <a:gd name="T84" fmla="*/ 117 w 128"/>
                    <a:gd name="T85" fmla="*/ 22 h 128"/>
                    <a:gd name="T86" fmla="*/ 121 w 128"/>
                    <a:gd name="T87" fmla="*/ 17 h 128"/>
                    <a:gd name="T88" fmla="*/ 127 w 128"/>
                    <a:gd name="T89" fmla="*/ 16 h 128"/>
                    <a:gd name="T90" fmla="*/ 121 w 128"/>
                    <a:gd name="T91" fmla="*/ 2 h 128"/>
                    <a:gd name="T92" fmla="*/ 114 w 128"/>
                    <a:gd name="T93" fmla="*/ 3 h 128"/>
                    <a:gd name="T94" fmla="*/ 107 w 128"/>
                    <a:gd name="T95" fmla="*/ 7 h 128"/>
                    <a:gd name="T96" fmla="*/ 105 w 128"/>
                    <a:gd name="T97" fmla="*/ 15 h 128"/>
                    <a:gd name="T98" fmla="*/ 98 w 128"/>
                    <a:gd name="T99" fmla="*/ 17 h 128"/>
                    <a:gd name="T100" fmla="*/ 92 w 128"/>
                    <a:gd name="T101" fmla="*/ 24 h 128"/>
                    <a:gd name="T102" fmla="*/ 80 w 128"/>
                    <a:gd name="T103" fmla="*/ 24 h 128"/>
                    <a:gd name="T104" fmla="*/ 67 w 128"/>
                    <a:gd name="T105" fmla="*/ 3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28">
                      <a:moveTo>
                        <a:pt x="67" y="39"/>
                      </a:moveTo>
                      <a:lnTo>
                        <a:pt x="67" y="41"/>
                      </a:lnTo>
                      <a:lnTo>
                        <a:pt x="64" y="41"/>
                      </a:lnTo>
                      <a:lnTo>
                        <a:pt x="61" y="41"/>
                      </a:lnTo>
                      <a:lnTo>
                        <a:pt x="56" y="43"/>
                      </a:lnTo>
                      <a:lnTo>
                        <a:pt x="54" y="44"/>
                      </a:lnTo>
                      <a:lnTo>
                        <a:pt x="50" y="47"/>
                      </a:lnTo>
                      <a:lnTo>
                        <a:pt x="49" y="50"/>
                      </a:lnTo>
                      <a:lnTo>
                        <a:pt x="46" y="52"/>
                      </a:lnTo>
                      <a:lnTo>
                        <a:pt x="45" y="59"/>
                      </a:lnTo>
                      <a:lnTo>
                        <a:pt x="42" y="63"/>
                      </a:lnTo>
                      <a:lnTo>
                        <a:pt x="39" y="63"/>
                      </a:lnTo>
                      <a:lnTo>
                        <a:pt x="36" y="68"/>
                      </a:lnTo>
                      <a:lnTo>
                        <a:pt x="31" y="70"/>
                      </a:lnTo>
                      <a:lnTo>
                        <a:pt x="30" y="76"/>
                      </a:lnTo>
                      <a:lnTo>
                        <a:pt x="30" y="77"/>
                      </a:lnTo>
                      <a:lnTo>
                        <a:pt x="30" y="78"/>
                      </a:lnTo>
                      <a:lnTo>
                        <a:pt x="23" y="81"/>
                      </a:lnTo>
                      <a:lnTo>
                        <a:pt x="23" y="84"/>
                      </a:lnTo>
                      <a:lnTo>
                        <a:pt x="20" y="84"/>
                      </a:lnTo>
                      <a:lnTo>
                        <a:pt x="20" y="85"/>
                      </a:lnTo>
                      <a:lnTo>
                        <a:pt x="17" y="85"/>
                      </a:lnTo>
                      <a:lnTo>
                        <a:pt x="6" y="85"/>
                      </a:lnTo>
                      <a:lnTo>
                        <a:pt x="4" y="87"/>
                      </a:lnTo>
                      <a:lnTo>
                        <a:pt x="3" y="91"/>
                      </a:lnTo>
                      <a:lnTo>
                        <a:pt x="3" y="92"/>
                      </a:lnTo>
                      <a:lnTo>
                        <a:pt x="2" y="92"/>
                      </a:lnTo>
                      <a:lnTo>
                        <a:pt x="0" y="95"/>
                      </a:lnTo>
                      <a:lnTo>
                        <a:pt x="0" y="96"/>
                      </a:lnTo>
                      <a:lnTo>
                        <a:pt x="0" y="99"/>
                      </a:lnTo>
                      <a:lnTo>
                        <a:pt x="0" y="103"/>
                      </a:lnTo>
                      <a:lnTo>
                        <a:pt x="2" y="103"/>
                      </a:lnTo>
                      <a:lnTo>
                        <a:pt x="3" y="105"/>
                      </a:lnTo>
                      <a:lnTo>
                        <a:pt x="3" y="109"/>
                      </a:lnTo>
                      <a:lnTo>
                        <a:pt x="12" y="110"/>
                      </a:lnTo>
                      <a:lnTo>
                        <a:pt x="13" y="110"/>
                      </a:lnTo>
                      <a:lnTo>
                        <a:pt x="15" y="107"/>
                      </a:lnTo>
                      <a:lnTo>
                        <a:pt x="17" y="109"/>
                      </a:lnTo>
                      <a:lnTo>
                        <a:pt x="17" y="110"/>
                      </a:lnTo>
                      <a:lnTo>
                        <a:pt x="15" y="112"/>
                      </a:lnTo>
                      <a:lnTo>
                        <a:pt x="11" y="117"/>
                      </a:lnTo>
                      <a:lnTo>
                        <a:pt x="9" y="118"/>
                      </a:lnTo>
                      <a:lnTo>
                        <a:pt x="12" y="118"/>
                      </a:lnTo>
                      <a:lnTo>
                        <a:pt x="13" y="119"/>
                      </a:lnTo>
                      <a:lnTo>
                        <a:pt x="17" y="124"/>
                      </a:lnTo>
                      <a:lnTo>
                        <a:pt x="20" y="125"/>
                      </a:lnTo>
                      <a:lnTo>
                        <a:pt x="20" y="128"/>
                      </a:lnTo>
                      <a:lnTo>
                        <a:pt x="32" y="126"/>
                      </a:lnTo>
                      <a:lnTo>
                        <a:pt x="39" y="126"/>
                      </a:lnTo>
                      <a:lnTo>
                        <a:pt x="42" y="128"/>
                      </a:lnTo>
                      <a:lnTo>
                        <a:pt x="45" y="128"/>
                      </a:lnTo>
                      <a:lnTo>
                        <a:pt x="47" y="126"/>
                      </a:lnTo>
                      <a:lnTo>
                        <a:pt x="49" y="125"/>
                      </a:lnTo>
                      <a:lnTo>
                        <a:pt x="53" y="124"/>
                      </a:lnTo>
                      <a:lnTo>
                        <a:pt x="54" y="119"/>
                      </a:lnTo>
                      <a:lnTo>
                        <a:pt x="61" y="117"/>
                      </a:lnTo>
                      <a:lnTo>
                        <a:pt x="69" y="114"/>
                      </a:lnTo>
                      <a:lnTo>
                        <a:pt x="77" y="110"/>
                      </a:lnTo>
                      <a:lnTo>
                        <a:pt x="84" y="110"/>
                      </a:lnTo>
                      <a:lnTo>
                        <a:pt x="87" y="110"/>
                      </a:lnTo>
                      <a:lnTo>
                        <a:pt x="92" y="110"/>
                      </a:lnTo>
                      <a:lnTo>
                        <a:pt x="94" y="105"/>
                      </a:lnTo>
                      <a:lnTo>
                        <a:pt x="95" y="105"/>
                      </a:lnTo>
                      <a:lnTo>
                        <a:pt x="95" y="104"/>
                      </a:lnTo>
                      <a:lnTo>
                        <a:pt x="97" y="103"/>
                      </a:lnTo>
                      <a:lnTo>
                        <a:pt x="95" y="103"/>
                      </a:lnTo>
                      <a:lnTo>
                        <a:pt x="95" y="100"/>
                      </a:lnTo>
                      <a:lnTo>
                        <a:pt x="94" y="99"/>
                      </a:lnTo>
                      <a:lnTo>
                        <a:pt x="92" y="99"/>
                      </a:lnTo>
                      <a:lnTo>
                        <a:pt x="90" y="97"/>
                      </a:lnTo>
                      <a:lnTo>
                        <a:pt x="87" y="92"/>
                      </a:lnTo>
                      <a:lnTo>
                        <a:pt x="87" y="91"/>
                      </a:lnTo>
                      <a:lnTo>
                        <a:pt x="84" y="89"/>
                      </a:lnTo>
                      <a:lnTo>
                        <a:pt x="87" y="85"/>
                      </a:lnTo>
                      <a:lnTo>
                        <a:pt x="84" y="85"/>
                      </a:lnTo>
                      <a:lnTo>
                        <a:pt x="82" y="85"/>
                      </a:lnTo>
                      <a:lnTo>
                        <a:pt x="78" y="82"/>
                      </a:lnTo>
                      <a:lnTo>
                        <a:pt x="84" y="59"/>
                      </a:lnTo>
                      <a:lnTo>
                        <a:pt x="105" y="41"/>
                      </a:lnTo>
                      <a:lnTo>
                        <a:pt x="106" y="38"/>
                      </a:lnTo>
                      <a:lnTo>
                        <a:pt x="110" y="33"/>
                      </a:lnTo>
                      <a:lnTo>
                        <a:pt x="110" y="31"/>
                      </a:lnTo>
                      <a:lnTo>
                        <a:pt x="117" y="28"/>
                      </a:lnTo>
                      <a:lnTo>
                        <a:pt x="114" y="25"/>
                      </a:lnTo>
                      <a:lnTo>
                        <a:pt x="117" y="24"/>
                      </a:lnTo>
                      <a:lnTo>
                        <a:pt x="117" y="22"/>
                      </a:lnTo>
                      <a:lnTo>
                        <a:pt x="121" y="18"/>
                      </a:lnTo>
                      <a:lnTo>
                        <a:pt x="121" y="17"/>
                      </a:lnTo>
                      <a:lnTo>
                        <a:pt x="127" y="17"/>
                      </a:lnTo>
                      <a:lnTo>
                        <a:pt x="127" y="16"/>
                      </a:lnTo>
                      <a:lnTo>
                        <a:pt x="128" y="10"/>
                      </a:lnTo>
                      <a:lnTo>
                        <a:pt x="121" y="2"/>
                      </a:lnTo>
                      <a:lnTo>
                        <a:pt x="117" y="0"/>
                      </a:lnTo>
                      <a:lnTo>
                        <a:pt x="114" y="3"/>
                      </a:lnTo>
                      <a:lnTo>
                        <a:pt x="110" y="4"/>
                      </a:lnTo>
                      <a:lnTo>
                        <a:pt x="107" y="7"/>
                      </a:lnTo>
                      <a:lnTo>
                        <a:pt x="107" y="12"/>
                      </a:lnTo>
                      <a:lnTo>
                        <a:pt x="105" y="15"/>
                      </a:lnTo>
                      <a:lnTo>
                        <a:pt x="99" y="17"/>
                      </a:lnTo>
                      <a:lnTo>
                        <a:pt x="98" y="17"/>
                      </a:lnTo>
                      <a:lnTo>
                        <a:pt x="94" y="22"/>
                      </a:lnTo>
                      <a:lnTo>
                        <a:pt x="92" y="24"/>
                      </a:lnTo>
                      <a:lnTo>
                        <a:pt x="87" y="24"/>
                      </a:lnTo>
                      <a:lnTo>
                        <a:pt x="80" y="24"/>
                      </a:lnTo>
                      <a:lnTo>
                        <a:pt x="73" y="30"/>
                      </a:lnTo>
                      <a:lnTo>
                        <a:pt x="67" y="37"/>
                      </a:lnTo>
                      <a:lnTo>
                        <a:pt x="67" y="39"/>
                      </a:lnTo>
                      <a:close/>
                    </a:path>
                  </a:pathLst>
                </a:custGeom>
                <a:grpFill/>
                <a:ln w="1588">
                  <a:solidFill>
                    <a:srgbClr val="000000"/>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224" name="Freeform 454">
                  <a:extLst>
                    <a:ext uri="{FF2B5EF4-FFF2-40B4-BE49-F238E27FC236}">
                      <a16:creationId xmlns:a16="http://schemas.microsoft.com/office/drawing/2014/main" id="{7026E574-A024-4BD5-AEFB-9C218C7363D3}"/>
                    </a:ext>
                  </a:extLst>
                </p:cNvPr>
                <p:cNvSpPr>
                  <a:spLocks/>
                </p:cNvSpPr>
                <p:nvPr/>
              </p:nvSpPr>
              <p:spPr bwMode="auto">
                <a:xfrm>
                  <a:off x="4490" y="2676"/>
                  <a:ext cx="9" cy="8"/>
                </a:xfrm>
                <a:custGeom>
                  <a:avLst/>
                  <a:gdLst>
                    <a:gd name="T0" fmla="*/ 0 w 21"/>
                    <a:gd name="T1" fmla="*/ 20 h 20"/>
                    <a:gd name="T2" fmla="*/ 0 w 21"/>
                    <a:gd name="T3" fmla="*/ 1 h 20"/>
                    <a:gd name="T4" fmla="*/ 18 w 21"/>
                    <a:gd name="T5" fmla="*/ 0 h 20"/>
                    <a:gd name="T6" fmla="*/ 21 w 21"/>
                    <a:gd name="T7" fmla="*/ 13 h 20"/>
                    <a:gd name="T8" fmla="*/ 0 w 21"/>
                    <a:gd name="T9" fmla="*/ 20 h 20"/>
                  </a:gdLst>
                  <a:ahLst/>
                  <a:cxnLst>
                    <a:cxn ang="0">
                      <a:pos x="T0" y="T1"/>
                    </a:cxn>
                    <a:cxn ang="0">
                      <a:pos x="T2" y="T3"/>
                    </a:cxn>
                    <a:cxn ang="0">
                      <a:pos x="T4" y="T5"/>
                    </a:cxn>
                    <a:cxn ang="0">
                      <a:pos x="T6" y="T7"/>
                    </a:cxn>
                    <a:cxn ang="0">
                      <a:pos x="T8" y="T9"/>
                    </a:cxn>
                  </a:cxnLst>
                  <a:rect l="0" t="0" r="r" b="b"/>
                  <a:pathLst>
                    <a:path w="21" h="20">
                      <a:moveTo>
                        <a:pt x="0" y="20"/>
                      </a:moveTo>
                      <a:lnTo>
                        <a:pt x="0" y="1"/>
                      </a:lnTo>
                      <a:lnTo>
                        <a:pt x="18" y="0"/>
                      </a:lnTo>
                      <a:lnTo>
                        <a:pt x="21" y="13"/>
                      </a:lnTo>
                      <a:lnTo>
                        <a:pt x="0" y="20"/>
                      </a:lnTo>
                      <a:close/>
                    </a:path>
                  </a:pathLst>
                </a:custGeom>
                <a:grpFill/>
                <a:ln w="1588">
                  <a:solidFill>
                    <a:srgbClr val="FFFFFF"/>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225" name="Freeform 455">
                  <a:extLst>
                    <a:ext uri="{FF2B5EF4-FFF2-40B4-BE49-F238E27FC236}">
                      <a16:creationId xmlns:a16="http://schemas.microsoft.com/office/drawing/2014/main" id="{B79621DE-854E-491C-9A19-D89E68A047BB}"/>
                    </a:ext>
                  </a:extLst>
                </p:cNvPr>
                <p:cNvSpPr>
                  <a:spLocks/>
                </p:cNvSpPr>
                <p:nvPr/>
              </p:nvSpPr>
              <p:spPr bwMode="auto">
                <a:xfrm>
                  <a:off x="4512" y="2642"/>
                  <a:ext cx="8" cy="16"/>
                </a:xfrm>
                <a:custGeom>
                  <a:avLst/>
                  <a:gdLst>
                    <a:gd name="T0" fmla="*/ 9 w 22"/>
                    <a:gd name="T1" fmla="*/ 37 h 37"/>
                    <a:gd name="T2" fmla="*/ 22 w 22"/>
                    <a:gd name="T3" fmla="*/ 8 h 37"/>
                    <a:gd name="T4" fmla="*/ 13 w 22"/>
                    <a:gd name="T5" fmla="*/ 0 h 37"/>
                    <a:gd name="T6" fmla="*/ 7 w 22"/>
                    <a:gd name="T7" fmla="*/ 10 h 37"/>
                    <a:gd name="T8" fmla="*/ 0 w 22"/>
                    <a:gd name="T9" fmla="*/ 23 h 37"/>
                    <a:gd name="T10" fmla="*/ 9 w 22"/>
                    <a:gd name="T11" fmla="*/ 37 h 37"/>
                  </a:gdLst>
                  <a:ahLst/>
                  <a:cxnLst>
                    <a:cxn ang="0">
                      <a:pos x="T0" y="T1"/>
                    </a:cxn>
                    <a:cxn ang="0">
                      <a:pos x="T2" y="T3"/>
                    </a:cxn>
                    <a:cxn ang="0">
                      <a:pos x="T4" y="T5"/>
                    </a:cxn>
                    <a:cxn ang="0">
                      <a:pos x="T6" y="T7"/>
                    </a:cxn>
                    <a:cxn ang="0">
                      <a:pos x="T8" y="T9"/>
                    </a:cxn>
                    <a:cxn ang="0">
                      <a:pos x="T10" y="T11"/>
                    </a:cxn>
                  </a:cxnLst>
                  <a:rect l="0" t="0" r="r" b="b"/>
                  <a:pathLst>
                    <a:path w="22" h="37">
                      <a:moveTo>
                        <a:pt x="9" y="37"/>
                      </a:moveTo>
                      <a:lnTo>
                        <a:pt x="22" y="8"/>
                      </a:lnTo>
                      <a:lnTo>
                        <a:pt x="13" y="0"/>
                      </a:lnTo>
                      <a:lnTo>
                        <a:pt x="7" y="10"/>
                      </a:lnTo>
                      <a:lnTo>
                        <a:pt x="0" y="23"/>
                      </a:lnTo>
                      <a:lnTo>
                        <a:pt x="9" y="37"/>
                      </a:lnTo>
                      <a:close/>
                    </a:path>
                  </a:pathLst>
                </a:custGeom>
                <a:grpFill/>
                <a:ln w="1588">
                  <a:solidFill>
                    <a:srgbClr val="FFFFFF"/>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226" name="Freeform 456">
                  <a:extLst>
                    <a:ext uri="{FF2B5EF4-FFF2-40B4-BE49-F238E27FC236}">
                      <a16:creationId xmlns:a16="http://schemas.microsoft.com/office/drawing/2014/main" id="{5AD0913C-2453-44DF-A488-48C2E3AD6476}"/>
                    </a:ext>
                  </a:extLst>
                </p:cNvPr>
                <p:cNvSpPr>
                  <a:spLocks/>
                </p:cNvSpPr>
                <p:nvPr/>
              </p:nvSpPr>
              <p:spPr bwMode="auto">
                <a:xfrm>
                  <a:off x="4527" y="2586"/>
                  <a:ext cx="14" cy="18"/>
                </a:xfrm>
                <a:custGeom>
                  <a:avLst/>
                  <a:gdLst>
                    <a:gd name="T0" fmla="*/ 0 w 38"/>
                    <a:gd name="T1" fmla="*/ 32 h 41"/>
                    <a:gd name="T2" fmla="*/ 16 w 38"/>
                    <a:gd name="T3" fmla="*/ 41 h 41"/>
                    <a:gd name="T4" fmla="*/ 38 w 38"/>
                    <a:gd name="T5" fmla="*/ 39 h 41"/>
                    <a:gd name="T6" fmla="*/ 38 w 38"/>
                    <a:gd name="T7" fmla="*/ 24 h 41"/>
                    <a:gd name="T8" fmla="*/ 35 w 38"/>
                    <a:gd name="T9" fmla="*/ 8 h 41"/>
                    <a:gd name="T10" fmla="*/ 11 w 38"/>
                    <a:gd name="T11" fmla="*/ 0 h 41"/>
                    <a:gd name="T12" fmla="*/ 0 w 38"/>
                    <a:gd name="T13" fmla="*/ 3 h 41"/>
                    <a:gd name="T14" fmla="*/ 0 w 38"/>
                    <a:gd name="T15" fmla="*/ 32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0" y="32"/>
                      </a:moveTo>
                      <a:lnTo>
                        <a:pt x="16" y="41"/>
                      </a:lnTo>
                      <a:lnTo>
                        <a:pt x="38" y="39"/>
                      </a:lnTo>
                      <a:lnTo>
                        <a:pt x="38" y="24"/>
                      </a:lnTo>
                      <a:lnTo>
                        <a:pt x="35" y="8"/>
                      </a:lnTo>
                      <a:lnTo>
                        <a:pt x="11" y="0"/>
                      </a:lnTo>
                      <a:lnTo>
                        <a:pt x="0" y="3"/>
                      </a:lnTo>
                      <a:lnTo>
                        <a:pt x="0" y="32"/>
                      </a:lnTo>
                      <a:close/>
                    </a:path>
                  </a:pathLst>
                </a:custGeom>
                <a:grpFill/>
                <a:ln w="1588">
                  <a:solidFill>
                    <a:srgbClr val="FFFFFF"/>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227" name="Freeform 457">
                  <a:extLst>
                    <a:ext uri="{FF2B5EF4-FFF2-40B4-BE49-F238E27FC236}">
                      <a16:creationId xmlns:a16="http://schemas.microsoft.com/office/drawing/2014/main" id="{D0A2FBF7-260B-4106-920B-BDBC08DD1AF8}"/>
                    </a:ext>
                  </a:extLst>
                </p:cNvPr>
                <p:cNvSpPr>
                  <a:spLocks/>
                </p:cNvSpPr>
                <p:nvPr/>
              </p:nvSpPr>
              <p:spPr bwMode="auto">
                <a:xfrm>
                  <a:off x="3503" y="2702"/>
                  <a:ext cx="258" cy="175"/>
                </a:xfrm>
                <a:custGeom>
                  <a:avLst/>
                  <a:gdLst>
                    <a:gd name="T0" fmla="*/ 633 w 685"/>
                    <a:gd name="T1" fmla="*/ 229 h 395"/>
                    <a:gd name="T2" fmla="*/ 651 w 685"/>
                    <a:gd name="T3" fmla="*/ 182 h 395"/>
                    <a:gd name="T4" fmla="*/ 662 w 685"/>
                    <a:gd name="T5" fmla="*/ 128 h 395"/>
                    <a:gd name="T6" fmla="*/ 641 w 685"/>
                    <a:gd name="T7" fmla="*/ 103 h 395"/>
                    <a:gd name="T8" fmla="*/ 648 w 685"/>
                    <a:gd name="T9" fmla="*/ 82 h 395"/>
                    <a:gd name="T10" fmla="*/ 596 w 685"/>
                    <a:gd name="T11" fmla="*/ 34 h 395"/>
                    <a:gd name="T12" fmla="*/ 556 w 685"/>
                    <a:gd name="T13" fmla="*/ 36 h 395"/>
                    <a:gd name="T14" fmla="*/ 525 w 685"/>
                    <a:gd name="T15" fmla="*/ 25 h 395"/>
                    <a:gd name="T16" fmla="*/ 455 w 685"/>
                    <a:gd name="T17" fmla="*/ 4 h 395"/>
                    <a:gd name="T18" fmla="*/ 405 w 685"/>
                    <a:gd name="T19" fmla="*/ 0 h 395"/>
                    <a:gd name="T20" fmla="*/ 348 w 685"/>
                    <a:gd name="T21" fmla="*/ 13 h 395"/>
                    <a:gd name="T22" fmla="*/ 302 w 685"/>
                    <a:gd name="T23" fmla="*/ 15 h 395"/>
                    <a:gd name="T24" fmla="*/ 262 w 685"/>
                    <a:gd name="T25" fmla="*/ 25 h 395"/>
                    <a:gd name="T26" fmla="*/ 212 w 685"/>
                    <a:gd name="T27" fmla="*/ 70 h 395"/>
                    <a:gd name="T28" fmla="*/ 176 w 685"/>
                    <a:gd name="T29" fmla="*/ 130 h 395"/>
                    <a:gd name="T30" fmla="*/ 102 w 685"/>
                    <a:gd name="T31" fmla="*/ 130 h 395"/>
                    <a:gd name="T32" fmla="*/ 129 w 685"/>
                    <a:gd name="T33" fmla="*/ 172 h 395"/>
                    <a:gd name="T34" fmla="*/ 84 w 685"/>
                    <a:gd name="T35" fmla="*/ 199 h 395"/>
                    <a:gd name="T36" fmla="*/ 53 w 685"/>
                    <a:gd name="T37" fmla="*/ 225 h 395"/>
                    <a:gd name="T38" fmla="*/ 40 w 685"/>
                    <a:gd name="T39" fmla="*/ 237 h 395"/>
                    <a:gd name="T40" fmla="*/ 18 w 685"/>
                    <a:gd name="T41" fmla="*/ 224 h 395"/>
                    <a:gd name="T42" fmla="*/ 11 w 685"/>
                    <a:gd name="T43" fmla="*/ 242 h 395"/>
                    <a:gd name="T44" fmla="*/ 21 w 685"/>
                    <a:gd name="T45" fmla="*/ 269 h 395"/>
                    <a:gd name="T46" fmla="*/ 33 w 685"/>
                    <a:gd name="T47" fmla="*/ 305 h 395"/>
                    <a:gd name="T48" fmla="*/ 39 w 685"/>
                    <a:gd name="T49" fmla="*/ 317 h 395"/>
                    <a:gd name="T50" fmla="*/ 0 w 685"/>
                    <a:gd name="T51" fmla="*/ 362 h 395"/>
                    <a:gd name="T52" fmla="*/ 33 w 685"/>
                    <a:gd name="T53" fmla="*/ 361 h 395"/>
                    <a:gd name="T54" fmla="*/ 92 w 685"/>
                    <a:gd name="T55" fmla="*/ 368 h 395"/>
                    <a:gd name="T56" fmla="*/ 102 w 685"/>
                    <a:gd name="T57" fmla="*/ 368 h 395"/>
                    <a:gd name="T58" fmla="*/ 136 w 685"/>
                    <a:gd name="T59" fmla="*/ 384 h 395"/>
                    <a:gd name="T60" fmla="*/ 154 w 685"/>
                    <a:gd name="T61" fmla="*/ 375 h 395"/>
                    <a:gd name="T62" fmla="*/ 138 w 685"/>
                    <a:gd name="T63" fmla="*/ 345 h 395"/>
                    <a:gd name="T64" fmla="*/ 153 w 685"/>
                    <a:gd name="T65" fmla="*/ 318 h 395"/>
                    <a:gd name="T66" fmla="*/ 166 w 685"/>
                    <a:gd name="T67" fmla="*/ 288 h 395"/>
                    <a:gd name="T68" fmla="*/ 220 w 685"/>
                    <a:gd name="T69" fmla="*/ 266 h 395"/>
                    <a:gd name="T70" fmla="*/ 251 w 685"/>
                    <a:gd name="T71" fmla="*/ 244 h 395"/>
                    <a:gd name="T72" fmla="*/ 262 w 685"/>
                    <a:gd name="T73" fmla="*/ 217 h 395"/>
                    <a:gd name="T74" fmla="*/ 272 w 685"/>
                    <a:gd name="T75" fmla="*/ 182 h 395"/>
                    <a:gd name="T76" fmla="*/ 350 w 685"/>
                    <a:gd name="T77" fmla="*/ 153 h 395"/>
                    <a:gd name="T78" fmla="*/ 315 w 685"/>
                    <a:gd name="T79" fmla="*/ 152 h 395"/>
                    <a:gd name="T80" fmla="*/ 400 w 685"/>
                    <a:gd name="T81" fmla="*/ 115 h 395"/>
                    <a:gd name="T82" fmla="*/ 450 w 685"/>
                    <a:gd name="T83" fmla="*/ 123 h 395"/>
                    <a:gd name="T84" fmla="*/ 554 w 685"/>
                    <a:gd name="T85" fmla="*/ 159 h 395"/>
                    <a:gd name="T86" fmla="*/ 611 w 685"/>
                    <a:gd name="T87" fmla="*/ 214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85" h="395">
                      <a:moveTo>
                        <a:pt x="611" y="214"/>
                      </a:moveTo>
                      <a:lnTo>
                        <a:pt x="633" y="229"/>
                      </a:lnTo>
                      <a:lnTo>
                        <a:pt x="643" y="212"/>
                      </a:lnTo>
                      <a:lnTo>
                        <a:pt x="651" y="182"/>
                      </a:lnTo>
                      <a:lnTo>
                        <a:pt x="685" y="130"/>
                      </a:lnTo>
                      <a:lnTo>
                        <a:pt x="662" y="128"/>
                      </a:lnTo>
                      <a:lnTo>
                        <a:pt x="651" y="123"/>
                      </a:lnTo>
                      <a:lnTo>
                        <a:pt x="641" y="103"/>
                      </a:lnTo>
                      <a:lnTo>
                        <a:pt x="649" y="92"/>
                      </a:lnTo>
                      <a:lnTo>
                        <a:pt x="648" y="82"/>
                      </a:lnTo>
                      <a:lnTo>
                        <a:pt x="603" y="75"/>
                      </a:lnTo>
                      <a:lnTo>
                        <a:pt x="596" y="34"/>
                      </a:lnTo>
                      <a:lnTo>
                        <a:pt x="577" y="25"/>
                      </a:lnTo>
                      <a:lnTo>
                        <a:pt x="556" y="36"/>
                      </a:lnTo>
                      <a:lnTo>
                        <a:pt x="539" y="37"/>
                      </a:lnTo>
                      <a:lnTo>
                        <a:pt x="525" y="25"/>
                      </a:lnTo>
                      <a:lnTo>
                        <a:pt x="499" y="25"/>
                      </a:lnTo>
                      <a:lnTo>
                        <a:pt x="455" y="4"/>
                      </a:lnTo>
                      <a:lnTo>
                        <a:pt x="425" y="7"/>
                      </a:lnTo>
                      <a:lnTo>
                        <a:pt x="405" y="0"/>
                      </a:lnTo>
                      <a:lnTo>
                        <a:pt x="375" y="18"/>
                      </a:lnTo>
                      <a:lnTo>
                        <a:pt x="348" y="13"/>
                      </a:lnTo>
                      <a:lnTo>
                        <a:pt x="310" y="20"/>
                      </a:lnTo>
                      <a:lnTo>
                        <a:pt x="302" y="15"/>
                      </a:lnTo>
                      <a:lnTo>
                        <a:pt x="281" y="27"/>
                      </a:lnTo>
                      <a:lnTo>
                        <a:pt x="262" y="25"/>
                      </a:lnTo>
                      <a:lnTo>
                        <a:pt x="244" y="48"/>
                      </a:lnTo>
                      <a:lnTo>
                        <a:pt x="212" y="70"/>
                      </a:lnTo>
                      <a:lnTo>
                        <a:pt x="200" y="94"/>
                      </a:lnTo>
                      <a:lnTo>
                        <a:pt x="176" y="130"/>
                      </a:lnTo>
                      <a:lnTo>
                        <a:pt x="108" y="125"/>
                      </a:lnTo>
                      <a:lnTo>
                        <a:pt x="102" y="130"/>
                      </a:lnTo>
                      <a:lnTo>
                        <a:pt x="108" y="150"/>
                      </a:lnTo>
                      <a:lnTo>
                        <a:pt x="129" y="172"/>
                      </a:lnTo>
                      <a:lnTo>
                        <a:pt x="125" y="185"/>
                      </a:lnTo>
                      <a:lnTo>
                        <a:pt x="84" y="199"/>
                      </a:lnTo>
                      <a:lnTo>
                        <a:pt x="72" y="212"/>
                      </a:lnTo>
                      <a:lnTo>
                        <a:pt x="53" y="225"/>
                      </a:lnTo>
                      <a:lnTo>
                        <a:pt x="46" y="239"/>
                      </a:lnTo>
                      <a:lnTo>
                        <a:pt x="40" y="237"/>
                      </a:lnTo>
                      <a:lnTo>
                        <a:pt x="31" y="225"/>
                      </a:lnTo>
                      <a:lnTo>
                        <a:pt x="18" y="224"/>
                      </a:lnTo>
                      <a:lnTo>
                        <a:pt x="12" y="227"/>
                      </a:lnTo>
                      <a:lnTo>
                        <a:pt x="11" y="242"/>
                      </a:lnTo>
                      <a:lnTo>
                        <a:pt x="33" y="258"/>
                      </a:lnTo>
                      <a:lnTo>
                        <a:pt x="21" y="269"/>
                      </a:lnTo>
                      <a:lnTo>
                        <a:pt x="34" y="298"/>
                      </a:lnTo>
                      <a:lnTo>
                        <a:pt x="33" y="305"/>
                      </a:lnTo>
                      <a:lnTo>
                        <a:pt x="17" y="314"/>
                      </a:lnTo>
                      <a:lnTo>
                        <a:pt x="39" y="317"/>
                      </a:lnTo>
                      <a:lnTo>
                        <a:pt x="25" y="345"/>
                      </a:lnTo>
                      <a:lnTo>
                        <a:pt x="0" y="362"/>
                      </a:lnTo>
                      <a:lnTo>
                        <a:pt x="4" y="373"/>
                      </a:lnTo>
                      <a:lnTo>
                        <a:pt x="33" y="361"/>
                      </a:lnTo>
                      <a:lnTo>
                        <a:pt x="62" y="380"/>
                      </a:lnTo>
                      <a:lnTo>
                        <a:pt x="92" y="368"/>
                      </a:lnTo>
                      <a:lnTo>
                        <a:pt x="99" y="375"/>
                      </a:lnTo>
                      <a:lnTo>
                        <a:pt x="102" y="368"/>
                      </a:lnTo>
                      <a:lnTo>
                        <a:pt x="138" y="373"/>
                      </a:lnTo>
                      <a:lnTo>
                        <a:pt x="136" y="384"/>
                      </a:lnTo>
                      <a:lnTo>
                        <a:pt x="159" y="395"/>
                      </a:lnTo>
                      <a:lnTo>
                        <a:pt x="154" y="375"/>
                      </a:lnTo>
                      <a:lnTo>
                        <a:pt x="140" y="358"/>
                      </a:lnTo>
                      <a:lnTo>
                        <a:pt x="138" y="345"/>
                      </a:lnTo>
                      <a:lnTo>
                        <a:pt x="153" y="345"/>
                      </a:lnTo>
                      <a:lnTo>
                        <a:pt x="153" y="318"/>
                      </a:lnTo>
                      <a:lnTo>
                        <a:pt x="160" y="312"/>
                      </a:lnTo>
                      <a:lnTo>
                        <a:pt x="166" y="288"/>
                      </a:lnTo>
                      <a:lnTo>
                        <a:pt x="192" y="281"/>
                      </a:lnTo>
                      <a:lnTo>
                        <a:pt x="220" y="266"/>
                      </a:lnTo>
                      <a:lnTo>
                        <a:pt x="239" y="243"/>
                      </a:lnTo>
                      <a:lnTo>
                        <a:pt x="251" y="244"/>
                      </a:lnTo>
                      <a:lnTo>
                        <a:pt x="251" y="235"/>
                      </a:lnTo>
                      <a:lnTo>
                        <a:pt x="262" y="217"/>
                      </a:lnTo>
                      <a:lnTo>
                        <a:pt x="262" y="183"/>
                      </a:lnTo>
                      <a:lnTo>
                        <a:pt x="272" y="182"/>
                      </a:lnTo>
                      <a:lnTo>
                        <a:pt x="270" y="169"/>
                      </a:lnTo>
                      <a:lnTo>
                        <a:pt x="350" y="153"/>
                      </a:lnTo>
                      <a:lnTo>
                        <a:pt x="322" y="159"/>
                      </a:lnTo>
                      <a:lnTo>
                        <a:pt x="315" y="152"/>
                      </a:lnTo>
                      <a:lnTo>
                        <a:pt x="398" y="137"/>
                      </a:lnTo>
                      <a:lnTo>
                        <a:pt x="400" y="115"/>
                      </a:lnTo>
                      <a:lnTo>
                        <a:pt x="400" y="128"/>
                      </a:lnTo>
                      <a:lnTo>
                        <a:pt x="450" y="123"/>
                      </a:lnTo>
                      <a:lnTo>
                        <a:pt x="532" y="137"/>
                      </a:lnTo>
                      <a:lnTo>
                        <a:pt x="554" y="159"/>
                      </a:lnTo>
                      <a:lnTo>
                        <a:pt x="581" y="169"/>
                      </a:lnTo>
                      <a:lnTo>
                        <a:pt x="611" y="214"/>
                      </a:lnTo>
                      <a:close/>
                    </a:path>
                  </a:pathLst>
                </a:custGeom>
                <a:grpFill/>
                <a:ln w="1588">
                  <a:solidFill>
                    <a:srgbClr val="FFFFFF"/>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228" name="Freeform 458">
                  <a:extLst>
                    <a:ext uri="{FF2B5EF4-FFF2-40B4-BE49-F238E27FC236}">
                      <a16:creationId xmlns:a16="http://schemas.microsoft.com/office/drawing/2014/main" id="{10E5719B-4116-449F-BDDD-0A54594EED81}"/>
                    </a:ext>
                  </a:extLst>
                </p:cNvPr>
                <p:cNvSpPr>
                  <a:spLocks/>
                </p:cNvSpPr>
                <p:nvPr/>
              </p:nvSpPr>
              <p:spPr bwMode="auto">
                <a:xfrm>
                  <a:off x="3674" y="2652"/>
                  <a:ext cx="159" cy="108"/>
                </a:xfrm>
                <a:custGeom>
                  <a:avLst/>
                  <a:gdLst>
                    <a:gd name="T0" fmla="*/ 403 w 420"/>
                    <a:gd name="T1" fmla="*/ 148 h 242"/>
                    <a:gd name="T2" fmla="*/ 409 w 420"/>
                    <a:gd name="T3" fmla="*/ 140 h 242"/>
                    <a:gd name="T4" fmla="*/ 385 w 420"/>
                    <a:gd name="T5" fmla="*/ 141 h 242"/>
                    <a:gd name="T6" fmla="*/ 383 w 420"/>
                    <a:gd name="T7" fmla="*/ 132 h 242"/>
                    <a:gd name="T8" fmla="*/ 403 w 420"/>
                    <a:gd name="T9" fmla="*/ 127 h 242"/>
                    <a:gd name="T10" fmla="*/ 409 w 420"/>
                    <a:gd name="T11" fmla="*/ 116 h 242"/>
                    <a:gd name="T12" fmla="*/ 387 w 420"/>
                    <a:gd name="T13" fmla="*/ 82 h 242"/>
                    <a:gd name="T14" fmla="*/ 380 w 420"/>
                    <a:gd name="T15" fmla="*/ 88 h 242"/>
                    <a:gd name="T16" fmla="*/ 370 w 420"/>
                    <a:gd name="T17" fmla="*/ 82 h 242"/>
                    <a:gd name="T18" fmla="*/ 374 w 420"/>
                    <a:gd name="T19" fmla="*/ 62 h 242"/>
                    <a:gd name="T20" fmla="*/ 366 w 420"/>
                    <a:gd name="T21" fmla="*/ 54 h 242"/>
                    <a:gd name="T22" fmla="*/ 375 w 420"/>
                    <a:gd name="T23" fmla="*/ 54 h 242"/>
                    <a:gd name="T24" fmla="*/ 389 w 420"/>
                    <a:gd name="T25" fmla="*/ 28 h 242"/>
                    <a:gd name="T26" fmla="*/ 374 w 420"/>
                    <a:gd name="T27" fmla="*/ 22 h 242"/>
                    <a:gd name="T28" fmla="*/ 380 w 420"/>
                    <a:gd name="T29" fmla="*/ 0 h 242"/>
                    <a:gd name="T30" fmla="*/ 313 w 420"/>
                    <a:gd name="T31" fmla="*/ 12 h 242"/>
                    <a:gd name="T32" fmla="*/ 306 w 420"/>
                    <a:gd name="T33" fmla="*/ 25 h 242"/>
                    <a:gd name="T34" fmla="*/ 303 w 420"/>
                    <a:gd name="T35" fmla="*/ 28 h 242"/>
                    <a:gd name="T36" fmla="*/ 267 w 420"/>
                    <a:gd name="T37" fmla="*/ 18 h 242"/>
                    <a:gd name="T38" fmla="*/ 204 w 420"/>
                    <a:gd name="T39" fmla="*/ 23 h 242"/>
                    <a:gd name="T40" fmla="*/ 188 w 420"/>
                    <a:gd name="T41" fmla="*/ 35 h 242"/>
                    <a:gd name="T42" fmla="*/ 156 w 420"/>
                    <a:gd name="T43" fmla="*/ 42 h 242"/>
                    <a:gd name="T44" fmla="*/ 137 w 420"/>
                    <a:gd name="T45" fmla="*/ 53 h 242"/>
                    <a:gd name="T46" fmla="*/ 122 w 420"/>
                    <a:gd name="T47" fmla="*/ 53 h 242"/>
                    <a:gd name="T48" fmla="*/ 106 w 420"/>
                    <a:gd name="T49" fmla="*/ 38 h 242"/>
                    <a:gd name="T50" fmla="*/ 93 w 420"/>
                    <a:gd name="T51" fmla="*/ 46 h 242"/>
                    <a:gd name="T52" fmla="*/ 82 w 420"/>
                    <a:gd name="T53" fmla="*/ 40 h 242"/>
                    <a:gd name="T54" fmla="*/ 4 w 420"/>
                    <a:gd name="T55" fmla="*/ 72 h 242"/>
                    <a:gd name="T56" fmla="*/ 9 w 420"/>
                    <a:gd name="T57" fmla="*/ 83 h 242"/>
                    <a:gd name="T58" fmla="*/ 0 w 420"/>
                    <a:gd name="T59" fmla="*/ 116 h 242"/>
                    <a:gd name="T60" fmla="*/ 44 w 420"/>
                    <a:gd name="T61" fmla="*/ 137 h 242"/>
                    <a:gd name="T62" fmla="*/ 70 w 420"/>
                    <a:gd name="T63" fmla="*/ 137 h 242"/>
                    <a:gd name="T64" fmla="*/ 84 w 420"/>
                    <a:gd name="T65" fmla="*/ 149 h 242"/>
                    <a:gd name="T66" fmla="*/ 101 w 420"/>
                    <a:gd name="T67" fmla="*/ 148 h 242"/>
                    <a:gd name="T68" fmla="*/ 122 w 420"/>
                    <a:gd name="T69" fmla="*/ 137 h 242"/>
                    <a:gd name="T70" fmla="*/ 141 w 420"/>
                    <a:gd name="T71" fmla="*/ 146 h 242"/>
                    <a:gd name="T72" fmla="*/ 148 w 420"/>
                    <a:gd name="T73" fmla="*/ 187 h 242"/>
                    <a:gd name="T74" fmla="*/ 193 w 420"/>
                    <a:gd name="T75" fmla="*/ 194 h 242"/>
                    <a:gd name="T76" fmla="*/ 194 w 420"/>
                    <a:gd name="T77" fmla="*/ 204 h 242"/>
                    <a:gd name="T78" fmla="*/ 186 w 420"/>
                    <a:gd name="T79" fmla="*/ 215 h 242"/>
                    <a:gd name="T80" fmla="*/ 196 w 420"/>
                    <a:gd name="T81" fmla="*/ 235 h 242"/>
                    <a:gd name="T82" fmla="*/ 207 w 420"/>
                    <a:gd name="T83" fmla="*/ 240 h 242"/>
                    <a:gd name="T84" fmla="*/ 230 w 420"/>
                    <a:gd name="T85" fmla="*/ 242 h 242"/>
                    <a:gd name="T86" fmla="*/ 240 w 420"/>
                    <a:gd name="T87" fmla="*/ 242 h 242"/>
                    <a:gd name="T88" fmla="*/ 240 w 420"/>
                    <a:gd name="T89" fmla="*/ 233 h 242"/>
                    <a:gd name="T90" fmla="*/ 267 w 420"/>
                    <a:gd name="T91" fmla="*/ 230 h 242"/>
                    <a:gd name="T92" fmla="*/ 277 w 420"/>
                    <a:gd name="T93" fmla="*/ 209 h 242"/>
                    <a:gd name="T94" fmla="*/ 322 w 420"/>
                    <a:gd name="T95" fmla="*/ 199 h 242"/>
                    <a:gd name="T96" fmla="*/ 349 w 420"/>
                    <a:gd name="T97" fmla="*/ 174 h 242"/>
                    <a:gd name="T98" fmla="*/ 420 w 420"/>
                    <a:gd name="T99" fmla="*/ 150 h 242"/>
                    <a:gd name="T100" fmla="*/ 403 w 420"/>
                    <a:gd name="T101" fmla="*/ 148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0" h="242">
                      <a:moveTo>
                        <a:pt x="403" y="148"/>
                      </a:moveTo>
                      <a:lnTo>
                        <a:pt x="409" y="140"/>
                      </a:lnTo>
                      <a:lnTo>
                        <a:pt x="385" y="141"/>
                      </a:lnTo>
                      <a:lnTo>
                        <a:pt x="383" y="132"/>
                      </a:lnTo>
                      <a:lnTo>
                        <a:pt x="403" y="127"/>
                      </a:lnTo>
                      <a:lnTo>
                        <a:pt x="409" y="116"/>
                      </a:lnTo>
                      <a:lnTo>
                        <a:pt x="387" y="82"/>
                      </a:lnTo>
                      <a:lnTo>
                        <a:pt x="380" y="88"/>
                      </a:lnTo>
                      <a:lnTo>
                        <a:pt x="370" y="82"/>
                      </a:lnTo>
                      <a:lnTo>
                        <a:pt x="374" y="62"/>
                      </a:lnTo>
                      <a:lnTo>
                        <a:pt x="366" y="54"/>
                      </a:lnTo>
                      <a:lnTo>
                        <a:pt x="375" y="54"/>
                      </a:lnTo>
                      <a:lnTo>
                        <a:pt x="389" y="28"/>
                      </a:lnTo>
                      <a:lnTo>
                        <a:pt x="374" y="22"/>
                      </a:lnTo>
                      <a:lnTo>
                        <a:pt x="380" y="0"/>
                      </a:lnTo>
                      <a:lnTo>
                        <a:pt x="313" y="12"/>
                      </a:lnTo>
                      <a:lnTo>
                        <a:pt x="306" y="25"/>
                      </a:lnTo>
                      <a:lnTo>
                        <a:pt x="303" y="28"/>
                      </a:lnTo>
                      <a:lnTo>
                        <a:pt x="267" y="18"/>
                      </a:lnTo>
                      <a:lnTo>
                        <a:pt x="204" y="23"/>
                      </a:lnTo>
                      <a:lnTo>
                        <a:pt x="188" y="35"/>
                      </a:lnTo>
                      <a:lnTo>
                        <a:pt x="156" y="42"/>
                      </a:lnTo>
                      <a:lnTo>
                        <a:pt x="137" y="53"/>
                      </a:lnTo>
                      <a:lnTo>
                        <a:pt x="122" y="53"/>
                      </a:lnTo>
                      <a:lnTo>
                        <a:pt x="106" y="38"/>
                      </a:lnTo>
                      <a:lnTo>
                        <a:pt x="93" y="46"/>
                      </a:lnTo>
                      <a:lnTo>
                        <a:pt x="82" y="40"/>
                      </a:lnTo>
                      <a:lnTo>
                        <a:pt x="4" y="72"/>
                      </a:lnTo>
                      <a:lnTo>
                        <a:pt x="9" y="83"/>
                      </a:lnTo>
                      <a:lnTo>
                        <a:pt x="0" y="116"/>
                      </a:lnTo>
                      <a:lnTo>
                        <a:pt x="44" y="137"/>
                      </a:lnTo>
                      <a:lnTo>
                        <a:pt x="70" y="137"/>
                      </a:lnTo>
                      <a:lnTo>
                        <a:pt x="84" y="149"/>
                      </a:lnTo>
                      <a:lnTo>
                        <a:pt x="101" y="148"/>
                      </a:lnTo>
                      <a:lnTo>
                        <a:pt x="122" y="137"/>
                      </a:lnTo>
                      <a:lnTo>
                        <a:pt x="141" y="146"/>
                      </a:lnTo>
                      <a:lnTo>
                        <a:pt x="148" y="187"/>
                      </a:lnTo>
                      <a:lnTo>
                        <a:pt x="193" y="194"/>
                      </a:lnTo>
                      <a:lnTo>
                        <a:pt x="194" y="204"/>
                      </a:lnTo>
                      <a:lnTo>
                        <a:pt x="186" y="215"/>
                      </a:lnTo>
                      <a:lnTo>
                        <a:pt x="196" y="235"/>
                      </a:lnTo>
                      <a:lnTo>
                        <a:pt x="207" y="240"/>
                      </a:lnTo>
                      <a:lnTo>
                        <a:pt x="230" y="242"/>
                      </a:lnTo>
                      <a:lnTo>
                        <a:pt x="240" y="242"/>
                      </a:lnTo>
                      <a:lnTo>
                        <a:pt x="240" y="233"/>
                      </a:lnTo>
                      <a:lnTo>
                        <a:pt x="267" y="230"/>
                      </a:lnTo>
                      <a:lnTo>
                        <a:pt x="277" y="209"/>
                      </a:lnTo>
                      <a:lnTo>
                        <a:pt x="322" y="199"/>
                      </a:lnTo>
                      <a:lnTo>
                        <a:pt x="349" y="174"/>
                      </a:lnTo>
                      <a:lnTo>
                        <a:pt x="420" y="150"/>
                      </a:lnTo>
                      <a:lnTo>
                        <a:pt x="403" y="148"/>
                      </a:lnTo>
                      <a:close/>
                    </a:path>
                  </a:pathLst>
                </a:custGeom>
                <a:grpFill/>
                <a:ln w="1588">
                  <a:solidFill>
                    <a:srgbClr val="FFFFFF"/>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229" name="Freeform 459">
                  <a:extLst>
                    <a:ext uri="{FF2B5EF4-FFF2-40B4-BE49-F238E27FC236}">
                      <a16:creationId xmlns:a16="http://schemas.microsoft.com/office/drawing/2014/main" id="{79E6CA69-B7D2-48AE-B7BE-7EBE85B06B21}"/>
                    </a:ext>
                  </a:extLst>
                </p:cNvPr>
                <p:cNvSpPr>
                  <a:spLocks/>
                </p:cNvSpPr>
                <p:nvPr/>
              </p:nvSpPr>
              <p:spPr bwMode="auto">
                <a:xfrm>
                  <a:off x="3422" y="2655"/>
                  <a:ext cx="255" cy="188"/>
                </a:xfrm>
                <a:custGeom>
                  <a:avLst/>
                  <a:gdLst>
                    <a:gd name="T0" fmla="*/ 297 w 677"/>
                    <a:gd name="T1" fmla="*/ 305 h 424"/>
                    <a:gd name="T2" fmla="*/ 342 w 677"/>
                    <a:gd name="T3" fmla="*/ 278 h 424"/>
                    <a:gd name="T4" fmla="*/ 315 w 677"/>
                    <a:gd name="T5" fmla="*/ 236 h 424"/>
                    <a:gd name="T6" fmla="*/ 389 w 677"/>
                    <a:gd name="T7" fmla="*/ 236 h 424"/>
                    <a:gd name="T8" fmla="*/ 425 w 677"/>
                    <a:gd name="T9" fmla="*/ 176 h 424"/>
                    <a:gd name="T10" fmla="*/ 475 w 677"/>
                    <a:gd name="T11" fmla="*/ 131 h 424"/>
                    <a:gd name="T12" fmla="*/ 515 w 677"/>
                    <a:gd name="T13" fmla="*/ 121 h 424"/>
                    <a:gd name="T14" fmla="*/ 561 w 677"/>
                    <a:gd name="T15" fmla="*/ 119 h 424"/>
                    <a:gd name="T16" fmla="*/ 618 w 677"/>
                    <a:gd name="T17" fmla="*/ 106 h 424"/>
                    <a:gd name="T18" fmla="*/ 668 w 677"/>
                    <a:gd name="T19" fmla="*/ 110 h 424"/>
                    <a:gd name="T20" fmla="*/ 672 w 677"/>
                    <a:gd name="T21" fmla="*/ 66 h 424"/>
                    <a:gd name="T22" fmla="*/ 613 w 677"/>
                    <a:gd name="T23" fmla="*/ 68 h 424"/>
                    <a:gd name="T24" fmla="*/ 472 w 677"/>
                    <a:gd name="T25" fmla="*/ 76 h 424"/>
                    <a:gd name="T26" fmla="*/ 434 w 677"/>
                    <a:gd name="T27" fmla="*/ 66 h 424"/>
                    <a:gd name="T28" fmla="*/ 397 w 677"/>
                    <a:gd name="T29" fmla="*/ 2 h 424"/>
                    <a:gd name="T30" fmla="*/ 367 w 677"/>
                    <a:gd name="T31" fmla="*/ 7 h 424"/>
                    <a:gd name="T32" fmla="*/ 373 w 677"/>
                    <a:gd name="T33" fmla="*/ 22 h 424"/>
                    <a:gd name="T34" fmla="*/ 302 w 677"/>
                    <a:gd name="T35" fmla="*/ 73 h 424"/>
                    <a:gd name="T36" fmla="*/ 281 w 677"/>
                    <a:gd name="T37" fmla="*/ 92 h 424"/>
                    <a:gd name="T38" fmla="*/ 281 w 677"/>
                    <a:gd name="T39" fmla="*/ 118 h 424"/>
                    <a:gd name="T40" fmla="*/ 225 w 677"/>
                    <a:gd name="T41" fmla="*/ 159 h 424"/>
                    <a:gd name="T42" fmla="*/ 148 w 677"/>
                    <a:gd name="T43" fmla="*/ 203 h 424"/>
                    <a:gd name="T44" fmla="*/ 92 w 677"/>
                    <a:gd name="T45" fmla="*/ 223 h 424"/>
                    <a:gd name="T46" fmla="*/ 53 w 677"/>
                    <a:gd name="T47" fmla="*/ 231 h 424"/>
                    <a:gd name="T48" fmla="*/ 40 w 677"/>
                    <a:gd name="T49" fmla="*/ 232 h 424"/>
                    <a:gd name="T50" fmla="*/ 0 w 677"/>
                    <a:gd name="T51" fmla="*/ 254 h 424"/>
                    <a:gd name="T52" fmla="*/ 42 w 677"/>
                    <a:gd name="T53" fmla="*/ 247 h 424"/>
                    <a:gd name="T54" fmla="*/ 138 w 677"/>
                    <a:gd name="T55" fmla="*/ 217 h 424"/>
                    <a:gd name="T56" fmla="*/ 159 w 677"/>
                    <a:gd name="T57" fmla="*/ 231 h 424"/>
                    <a:gd name="T58" fmla="*/ 148 w 677"/>
                    <a:gd name="T59" fmla="*/ 243 h 424"/>
                    <a:gd name="T60" fmla="*/ 156 w 677"/>
                    <a:gd name="T61" fmla="*/ 253 h 424"/>
                    <a:gd name="T62" fmla="*/ 138 w 677"/>
                    <a:gd name="T63" fmla="*/ 272 h 424"/>
                    <a:gd name="T64" fmla="*/ 160 w 677"/>
                    <a:gd name="T65" fmla="*/ 275 h 424"/>
                    <a:gd name="T66" fmla="*/ 174 w 677"/>
                    <a:gd name="T67" fmla="*/ 294 h 424"/>
                    <a:gd name="T68" fmla="*/ 190 w 677"/>
                    <a:gd name="T69" fmla="*/ 302 h 424"/>
                    <a:gd name="T70" fmla="*/ 171 w 677"/>
                    <a:gd name="T71" fmla="*/ 323 h 424"/>
                    <a:gd name="T72" fmla="*/ 142 w 677"/>
                    <a:gd name="T73" fmla="*/ 320 h 424"/>
                    <a:gd name="T74" fmla="*/ 159 w 677"/>
                    <a:gd name="T75" fmla="*/ 327 h 424"/>
                    <a:gd name="T76" fmla="*/ 156 w 677"/>
                    <a:gd name="T77" fmla="*/ 342 h 424"/>
                    <a:gd name="T78" fmla="*/ 159 w 677"/>
                    <a:gd name="T79" fmla="*/ 348 h 424"/>
                    <a:gd name="T80" fmla="*/ 138 w 677"/>
                    <a:gd name="T81" fmla="*/ 364 h 424"/>
                    <a:gd name="T82" fmla="*/ 138 w 677"/>
                    <a:gd name="T83" fmla="*/ 379 h 424"/>
                    <a:gd name="T84" fmla="*/ 160 w 677"/>
                    <a:gd name="T85" fmla="*/ 375 h 424"/>
                    <a:gd name="T86" fmla="*/ 188 w 677"/>
                    <a:gd name="T87" fmla="*/ 404 h 424"/>
                    <a:gd name="T88" fmla="*/ 167 w 677"/>
                    <a:gd name="T89" fmla="*/ 397 h 424"/>
                    <a:gd name="T90" fmla="*/ 167 w 677"/>
                    <a:gd name="T91" fmla="*/ 407 h 424"/>
                    <a:gd name="T92" fmla="*/ 167 w 677"/>
                    <a:gd name="T93" fmla="*/ 424 h 424"/>
                    <a:gd name="T94" fmla="*/ 179 w 677"/>
                    <a:gd name="T95" fmla="*/ 411 h 424"/>
                    <a:gd name="T96" fmla="*/ 217 w 677"/>
                    <a:gd name="T97" fmla="*/ 407 h 424"/>
                    <a:gd name="T98" fmla="*/ 209 w 677"/>
                    <a:gd name="T99" fmla="*/ 420 h 424"/>
                    <a:gd name="T100" fmla="*/ 246 w 677"/>
                    <a:gd name="T101" fmla="*/ 411 h 424"/>
                    <a:gd name="T102" fmla="*/ 234 w 677"/>
                    <a:gd name="T103" fmla="*/ 375 h 424"/>
                    <a:gd name="T104" fmla="*/ 224 w 677"/>
                    <a:gd name="T105" fmla="*/ 348 h 424"/>
                    <a:gd name="T106" fmla="*/ 231 w 677"/>
                    <a:gd name="T107" fmla="*/ 330 h 424"/>
                    <a:gd name="T108" fmla="*/ 253 w 677"/>
                    <a:gd name="T109" fmla="*/ 343 h 424"/>
                    <a:gd name="T110" fmla="*/ 266 w 677"/>
                    <a:gd name="T111" fmla="*/ 331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77" h="424">
                      <a:moveTo>
                        <a:pt x="285" y="318"/>
                      </a:moveTo>
                      <a:lnTo>
                        <a:pt x="297" y="305"/>
                      </a:lnTo>
                      <a:lnTo>
                        <a:pt x="338" y="291"/>
                      </a:lnTo>
                      <a:lnTo>
                        <a:pt x="342" y="278"/>
                      </a:lnTo>
                      <a:lnTo>
                        <a:pt x="321" y="256"/>
                      </a:lnTo>
                      <a:lnTo>
                        <a:pt x="315" y="236"/>
                      </a:lnTo>
                      <a:lnTo>
                        <a:pt x="321" y="231"/>
                      </a:lnTo>
                      <a:lnTo>
                        <a:pt x="389" y="236"/>
                      </a:lnTo>
                      <a:lnTo>
                        <a:pt x="413" y="200"/>
                      </a:lnTo>
                      <a:lnTo>
                        <a:pt x="425" y="176"/>
                      </a:lnTo>
                      <a:lnTo>
                        <a:pt x="457" y="154"/>
                      </a:lnTo>
                      <a:lnTo>
                        <a:pt x="475" y="131"/>
                      </a:lnTo>
                      <a:lnTo>
                        <a:pt x="494" y="133"/>
                      </a:lnTo>
                      <a:lnTo>
                        <a:pt x="515" y="121"/>
                      </a:lnTo>
                      <a:lnTo>
                        <a:pt x="523" y="126"/>
                      </a:lnTo>
                      <a:lnTo>
                        <a:pt x="561" y="119"/>
                      </a:lnTo>
                      <a:lnTo>
                        <a:pt x="588" y="124"/>
                      </a:lnTo>
                      <a:lnTo>
                        <a:pt x="618" y="106"/>
                      </a:lnTo>
                      <a:lnTo>
                        <a:pt x="638" y="113"/>
                      </a:lnTo>
                      <a:lnTo>
                        <a:pt x="668" y="110"/>
                      </a:lnTo>
                      <a:lnTo>
                        <a:pt x="677" y="77"/>
                      </a:lnTo>
                      <a:lnTo>
                        <a:pt x="672" y="66"/>
                      </a:lnTo>
                      <a:lnTo>
                        <a:pt x="642" y="48"/>
                      </a:lnTo>
                      <a:lnTo>
                        <a:pt x="613" y="68"/>
                      </a:lnTo>
                      <a:lnTo>
                        <a:pt x="541" y="60"/>
                      </a:lnTo>
                      <a:lnTo>
                        <a:pt x="472" y="76"/>
                      </a:lnTo>
                      <a:lnTo>
                        <a:pt x="447" y="76"/>
                      </a:lnTo>
                      <a:lnTo>
                        <a:pt x="434" y="66"/>
                      </a:lnTo>
                      <a:lnTo>
                        <a:pt x="425" y="37"/>
                      </a:lnTo>
                      <a:lnTo>
                        <a:pt x="397" y="2"/>
                      </a:lnTo>
                      <a:lnTo>
                        <a:pt x="389" y="0"/>
                      </a:lnTo>
                      <a:lnTo>
                        <a:pt x="367" y="7"/>
                      </a:lnTo>
                      <a:lnTo>
                        <a:pt x="374" y="12"/>
                      </a:lnTo>
                      <a:lnTo>
                        <a:pt x="373" y="22"/>
                      </a:lnTo>
                      <a:lnTo>
                        <a:pt x="321" y="44"/>
                      </a:lnTo>
                      <a:lnTo>
                        <a:pt x="302" y="73"/>
                      </a:lnTo>
                      <a:lnTo>
                        <a:pt x="281" y="77"/>
                      </a:lnTo>
                      <a:lnTo>
                        <a:pt x="281" y="92"/>
                      </a:lnTo>
                      <a:lnTo>
                        <a:pt x="275" y="102"/>
                      </a:lnTo>
                      <a:lnTo>
                        <a:pt x="281" y="118"/>
                      </a:lnTo>
                      <a:lnTo>
                        <a:pt x="269" y="141"/>
                      </a:lnTo>
                      <a:lnTo>
                        <a:pt x="225" y="159"/>
                      </a:lnTo>
                      <a:lnTo>
                        <a:pt x="196" y="168"/>
                      </a:lnTo>
                      <a:lnTo>
                        <a:pt x="148" y="203"/>
                      </a:lnTo>
                      <a:lnTo>
                        <a:pt x="98" y="214"/>
                      </a:lnTo>
                      <a:lnTo>
                        <a:pt x="92" y="223"/>
                      </a:lnTo>
                      <a:lnTo>
                        <a:pt x="55" y="227"/>
                      </a:lnTo>
                      <a:lnTo>
                        <a:pt x="53" y="231"/>
                      </a:lnTo>
                      <a:lnTo>
                        <a:pt x="53" y="234"/>
                      </a:lnTo>
                      <a:lnTo>
                        <a:pt x="40" y="232"/>
                      </a:lnTo>
                      <a:lnTo>
                        <a:pt x="2" y="247"/>
                      </a:lnTo>
                      <a:lnTo>
                        <a:pt x="0" y="254"/>
                      </a:lnTo>
                      <a:lnTo>
                        <a:pt x="26" y="244"/>
                      </a:lnTo>
                      <a:lnTo>
                        <a:pt x="42" y="247"/>
                      </a:lnTo>
                      <a:lnTo>
                        <a:pt x="107" y="222"/>
                      </a:lnTo>
                      <a:lnTo>
                        <a:pt x="138" y="217"/>
                      </a:lnTo>
                      <a:lnTo>
                        <a:pt x="156" y="227"/>
                      </a:lnTo>
                      <a:lnTo>
                        <a:pt x="159" y="231"/>
                      </a:lnTo>
                      <a:lnTo>
                        <a:pt x="143" y="236"/>
                      </a:lnTo>
                      <a:lnTo>
                        <a:pt x="148" y="243"/>
                      </a:lnTo>
                      <a:lnTo>
                        <a:pt x="142" y="256"/>
                      </a:lnTo>
                      <a:lnTo>
                        <a:pt x="156" y="253"/>
                      </a:lnTo>
                      <a:lnTo>
                        <a:pt x="151" y="264"/>
                      </a:lnTo>
                      <a:lnTo>
                        <a:pt x="138" y="272"/>
                      </a:lnTo>
                      <a:lnTo>
                        <a:pt x="151" y="276"/>
                      </a:lnTo>
                      <a:lnTo>
                        <a:pt x="160" y="275"/>
                      </a:lnTo>
                      <a:lnTo>
                        <a:pt x="190" y="280"/>
                      </a:lnTo>
                      <a:lnTo>
                        <a:pt x="174" y="294"/>
                      </a:lnTo>
                      <a:lnTo>
                        <a:pt x="190" y="296"/>
                      </a:lnTo>
                      <a:lnTo>
                        <a:pt x="190" y="302"/>
                      </a:lnTo>
                      <a:lnTo>
                        <a:pt x="198" y="310"/>
                      </a:lnTo>
                      <a:lnTo>
                        <a:pt x="171" y="323"/>
                      </a:lnTo>
                      <a:lnTo>
                        <a:pt x="141" y="313"/>
                      </a:lnTo>
                      <a:lnTo>
                        <a:pt x="142" y="320"/>
                      </a:lnTo>
                      <a:lnTo>
                        <a:pt x="143" y="318"/>
                      </a:lnTo>
                      <a:lnTo>
                        <a:pt x="159" y="327"/>
                      </a:lnTo>
                      <a:lnTo>
                        <a:pt x="148" y="335"/>
                      </a:lnTo>
                      <a:lnTo>
                        <a:pt x="156" y="342"/>
                      </a:lnTo>
                      <a:lnTo>
                        <a:pt x="182" y="345"/>
                      </a:lnTo>
                      <a:lnTo>
                        <a:pt x="159" y="348"/>
                      </a:lnTo>
                      <a:lnTo>
                        <a:pt x="164" y="368"/>
                      </a:lnTo>
                      <a:lnTo>
                        <a:pt x="138" y="364"/>
                      </a:lnTo>
                      <a:lnTo>
                        <a:pt x="124" y="379"/>
                      </a:lnTo>
                      <a:lnTo>
                        <a:pt x="138" y="379"/>
                      </a:lnTo>
                      <a:lnTo>
                        <a:pt x="142" y="375"/>
                      </a:lnTo>
                      <a:lnTo>
                        <a:pt x="160" y="375"/>
                      </a:lnTo>
                      <a:lnTo>
                        <a:pt x="174" y="391"/>
                      </a:lnTo>
                      <a:lnTo>
                        <a:pt x="188" y="404"/>
                      </a:lnTo>
                      <a:lnTo>
                        <a:pt x="177" y="404"/>
                      </a:lnTo>
                      <a:lnTo>
                        <a:pt x="167" y="397"/>
                      </a:lnTo>
                      <a:lnTo>
                        <a:pt x="160" y="398"/>
                      </a:lnTo>
                      <a:lnTo>
                        <a:pt x="167" y="407"/>
                      </a:lnTo>
                      <a:lnTo>
                        <a:pt x="159" y="409"/>
                      </a:lnTo>
                      <a:lnTo>
                        <a:pt x="167" y="424"/>
                      </a:lnTo>
                      <a:lnTo>
                        <a:pt x="179" y="423"/>
                      </a:lnTo>
                      <a:lnTo>
                        <a:pt x="179" y="411"/>
                      </a:lnTo>
                      <a:lnTo>
                        <a:pt x="209" y="407"/>
                      </a:lnTo>
                      <a:lnTo>
                        <a:pt x="217" y="407"/>
                      </a:lnTo>
                      <a:lnTo>
                        <a:pt x="205" y="415"/>
                      </a:lnTo>
                      <a:lnTo>
                        <a:pt x="209" y="420"/>
                      </a:lnTo>
                      <a:lnTo>
                        <a:pt x="230" y="420"/>
                      </a:lnTo>
                      <a:lnTo>
                        <a:pt x="246" y="411"/>
                      </a:lnTo>
                      <a:lnTo>
                        <a:pt x="247" y="404"/>
                      </a:lnTo>
                      <a:lnTo>
                        <a:pt x="234" y="375"/>
                      </a:lnTo>
                      <a:lnTo>
                        <a:pt x="246" y="364"/>
                      </a:lnTo>
                      <a:lnTo>
                        <a:pt x="224" y="348"/>
                      </a:lnTo>
                      <a:lnTo>
                        <a:pt x="225" y="333"/>
                      </a:lnTo>
                      <a:lnTo>
                        <a:pt x="231" y="330"/>
                      </a:lnTo>
                      <a:lnTo>
                        <a:pt x="244" y="331"/>
                      </a:lnTo>
                      <a:lnTo>
                        <a:pt x="253" y="343"/>
                      </a:lnTo>
                      <a:lnTo>
                        <a:pt x="259" y="345"/>
                      </a:lnTo>
                      <a:lnTo>
                        <a:pt x="266" y="331"/>
                      </a:lnTo>
                      <a:lnTo>
                        <a:pt x="285" y="318"/>
                      </a:lnTo>
                      <a:close/>
                    </a:path>
                  </a:pathLst>
                </a:custGeom>
                <a:grpFill/>
                <a:ln w="1588">
                  <a:solidFill>
                    <a:srgbClr val="FFFFFF"/>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230" name="Freeform 460">
                  <a:extLst>
                    <a:ext uri="{FF2B5EF4-FFF2-40B4-BE49-F238E27FC236}">
                      <a16:creationId xmlns:a16="http://schemas.microsoft.com/office/drawing/2014/main" id="{A7863E01-130F-4463-A0C5-270F90348045}"/>
                    </a:ext>
                  </a:extLst>
                </p:cNvPr>
                <p:cNvSpPr>
                  <a:spLocks/>
                </p:cNvSpPr>
                <p:nvPr/>
              </p:nvSpPr>
              <p:spPr bwMode="auto">
                <a:xfrm>
                  <a:off x="3570" y="2631"/>
                  <a:ext cx="17" cy="16"/>
                </a:xfrm>
                <a:custGeom>
                  <a:avLst/>
                  <a:gdLst>
                    <a:gd name="T0" fmla="*/ 17 w 44"/>
                    <a:gd name="T1" fmla="*/ 0 h 37"/>
                    <a:gd name="T2" fmla="*/ 37 w 44"/>
                    <a:gd name="T3" fmla="*/ 0 h 37"/>
                    <a:gd name="T4" fmla="*/ 44 w 44"/>
                    <a:gd name="T5" fmla="*/ 26 h 37"/>
                    <a:gd name="T6" fmla="*/ 37 w 44"/>
                    <a:gd name="T7" fmla="*/ 34 h 37"/>
                    <a:gd name="T8" fmla="*/ 10 w 44"/>
                    <a:gd name="T9" fmla="*/ 37 h 37"/>
                    <a:gd name="T10" fmla="*/ 0 w 44"/>
                    <a:gd name="T11" fmla="*/ 29 h 37"/>
                    <a:gd name="T12" fmla="*/ 17 w 44"/>
                    <a:gd name="T13" fmla="*/ 21 h 37"/>
                    <a:gd name="T14" fmla="*/ 11 w 44"/>
                    <a:gd name="T15" fmla="*/ 12 h 37"/>
                    <a:gd name="T16" fmla="*/ 17 w 44"/>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37">
                      <a:moveTo>
                        <a:pt x="17" y="0"/>
                      </a:moveTo>
                      <a:lnTo>
                        <a:pt x="37" y="0"/>
                      </a:lnTo>
                      <a:lnTo>
                        <a:pt x="44" y="26"/>
                      </a:lnTo>
                      <a:lnTo>
                        <a:pt x="37" y="34"/>
                      </a:lnTo>
                      <a:lnTo>
                        <a:pt x="10" y="37"/>
                      </a:lnTo>
                      <a:lnTo>
                        <a:pt x="0" y="29"/>
                      </a:lnTo>
                      <a:lnTo>
                        <a:pt x="17" y="21"/>
                      </a:lnTo>
                      <a:lnTo>
                        <a:pt x="11" y="12"/>
                      </a:lnTo>
                      <a:lnTo>
                        <a:pt x="17" y="0"/>
                      </a:lnTo>
                      <a:close/>
                    </a:path>
                  </a:pathLst>
                </a:custGeom>
                <a:grpFill/>
                <a:ln w="1588">
                  <a:solidFill>
                    <a:srgbClr val="FFFFFF"/>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231" name="Freeform 461">
                  <a:extLst>
                    <a:ext uri="{FF2B5EF4-FFF2-40B4-BE49-F238E27FC236}">
                      <a16:creationId xmlns:a16="http://schemas.microsoft.com/office/drawing/2014/main" id="{799A9A26-AED5-450F-8C1E-BEDC95C58003}"/>
                    </a:ext>
                  </a:extLst>
                </p:cNvPr>
                <p:cNvSpPr>
                  <a:spLocks/>
                </p:cNvSpPr>
                <p:nvPr/>
              </p:nvSpPr>
              <p:spPr bwMode="auto">
                <a:xfrm>
                  <a:off x="3579" y="2647"/>
                  <a:ext cx="16" cy="13"/>
                </a:xfrm>
                <a:custGeom>
                  <a:avLst/>
                  <a:gdLst>
                    <a:gd name="T0" fmla="*/ 17 w 40"/>
                    <a:gd name="T1" fmla="*/ 0 h 29"/>
                    <a:gd name="T2" fmla="*/ 40 w 40"/>
                    <a:gd name="T3" fmla="*/ 10 h 29"/>
                    <a:gd name="T4" fmla="*/ 3 w 40"/>
                    <a:gd name="T5" fmla="*/ 29 h 29"/>
                    <a:gd name="T6" fmla="*/ 0 w 40"/>
                    <a:gd name="T7" fmla="*/ 15 h 29"/>
                    <a:gd name="T8" fmla="*/ 3 w 40"/>
                    <a:gd name="T9" fmla="*/ 12 h 29"/>
                    <a:gd name="T10" fmla="*/ 8 w 40"/>
                    <a:gd name="T11" fmla="*/ 13 h 29"/>
                    <a:gd name="T12" fmla="*/ 6 w 40"/>
                    <a:gd name="T13" fmla="*/ 5 h 29"/>
                    <a:gd name="T14" fmla="*/ 17 w 40"/>
                    <a:gd name="T15" fmla="*/ 0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29">
                      <a:moveTo>
                        <a:pt x="17" y="0"/>
                      </a:moveTo>
                      <a:lnTo>
                        <a:pt x="40" y="10"/>
                      </a:lnTo>
                      <a:lnTo>
                        <a:pt x="3" y="29"/>
                      </a:lnTo>
                      <a:lnTo>
                        <a:pt x="0" y="15"/>
                      </a:lnTo>
                      <a:lnTo>
                        <a:pt x="3" y="12"/>
                      </a:lnTo>
                      <a:lnTo>
                        <a:pt x="8" y="13"/>
                      </a:lnTo>
                      <a:lnTo>
                        <a:pt x="6" y="5"/>
                      </a:lnTo>
                      <a:lnTo>
                        <a:pt x="17" y="0"/>
                      </a:lnTo>
                      <a:close/>
                    </a:path>
                  </a:pathLst>
                </a:custGeom>
                <a:grpFill/>
                <a:ln w="1588">
                  <a:solidFill>
                    <a:srgbClr val="FFFFFF"/>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232" name="Freeform 462">
                  <a:extLst>
                    <a:ext uri="{FF2B5EF4-FFF2-40B4-BE49-F238E27FC236}">
                      <a16:creationId xmlns:a16="http://schemas.microsoft.com/office/drawing/2014/main" id="{8BA8EDCE-A742-4B31-A6D4-2ED93A606295}"/>
                    </a:ext>
                  </a:extLst>
                </p:cNvPr>
                <p:cNvSpPr>
                  <a:spLocks/>
                </p:cNvSpPr>
                <p:nvPr/>
              </p:nvSpPr>
              <p:spPr bwMode="auto">
                <a:xfrm>
                  <a:off x="3589" y="2641"/>
                  <a:ext cx="9" cy="7"/>
                </a:xfrm>
                <a:custGeom>
                  <a:avLst/>
                  <a:gdLst>
                    <a:gd name="T0" fmla="*/ 5 w 23"/>
                    <a:gd name="T1" fmla="*/ 15 h 17"/>
                    <a:gd name="T2" fmla="*/ 22 w 23"/>
                    <a:gd name="T3" fmla="*/ 17 h 17"/>
                    <a:gd name="T4" fmla="*/ 22 w 23"/>
                    <a:gd name="T5" fmla="*/ 14 h 17"/>
                    <a:gd name="T6" fmla="*/ 23 w 23"/>
                    <a:gd name="T7" fmla="*/ 13 h 17"/>
                    <a:gd name="T8" fmla="*/ 10 w 23"/>
                    <a:gd name="T9" fmla="*/ 0 h 17"/>
                    <a:gd name="T10" fmla="*/ 0 w 23"/>
                    <a:gd name="T11" fmla="*/ 4 h 17"/>
                    <a:gd name="T12" fmla="*/ 5 w 23"/>
                    <a:gd name="T13" fmla="*/ 15 h 17"/>
                  </a:gdLst>
                  <a:ahLst/>
                  <a:cxnLst>
                    <a:cxn ang="0">
                      <a:pos x="T0" y="T1"/>
                    </a:cxn>
                    <a:cxn ang="0">
                      <a:pos x="T2" y="T3"/>
                    </a:cxn>
                    <a:cxn ang="0">
                      <a:pos x="T4" y="T5"/>
                    </a:cxn>
                    <a:cxn ang="0">
                      <a:pos x="T6" y="T7"/>
                    </a:cxn>
                    <a:cxn ang="0">
                      <a:pos x="T8" y="T9"/>
                    </a:cxn>
                    <a:cxn ang="0">
                      <a:pos x="T10" y="T11"/>
                    </a:cxn>
                    <a:cxn ang="0">
                      <a:pos x="T12" y="T13"/>
                    </a:cxn>
                  </a:cxnLst>
                  <a:rect l="0" t="0" r="r" b="b"/>
                  <a:pathLst>
                    <a:path w="23" h="17">
                      <a:moveTo>
                        <a:pt x="5" y="15"/>
                      </a:moveTo>
                      <a:lnTo>
                        <a:pt x="22" y="17"/>
                      </a:lnTo>
                      <a:lnTo>
                        <a:pt x="22" y="14"/>
                      </a:lnTo>
                      <a:lnTo>
                        <a:pt x="23" y="13"/>
                      </a:lnTo>
                      <a:lnTo>
                        <a:pt x="10" y="0"/>
                      </a:lnTo>
                      <a:lnTo>
                        <a:pt x="0" y="4"/>
                      </a:lnTo>
                      <a:lnTo>
                        <a:pt x="5" y="15"/>
                      </a:lnTo>
                      <a:close/>
                    </a:path>
                  </a:pathLst>
                </a:custGeom>
                <a:grpFill/>
                <a:ln w="1588">
                  <a:solidFill>
                    <a:srgbClr val="FFFFFF"/>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233" name="Freeform 463">
                  <a:extLst>
                    <a:ext uri="{FF2B5EF4-FFF2-40B4-BE49-F238E27FC236}">
                      <a16:creationId xmlns:a16="http://schemas.microsoft.com/office/drawing/2014/main" id="{70EB1F9E-A44A-4006-9BE3-983A31D7C376}"/>
                    </a:ext>
                  </a:extLst>
                </p:cNvPr>
                <p:cNvSpPr>
                  <a:spLocks/>
                </p:cNvSpPr>
                <p:nvPr/>
              </p:nvSpPr>
              <p:spPr bwMode="auto">
                <a:xfrm>
                  <a:off x="3661" y="2624"/>
                  <a:ext cx="131" cy="60"/>
                </a:xfrm>
                <a:custGeom>
                  <a:avLst/>
                  <a:gdLst>
                    <a:gd name="T0" fmla="*/ 142 w 349"/>
                    <a:gd name="T1" fmla="*/ 103 h 137"/>
                    <a:gd name="T2" fmla="*/ 158 w 349"/>
                    <a:gd name="T3" fmla="*/ 118 h 137"/>
                    <a:gd name="T4" fmla="*/ 173 w 349"/>
                    <a:gd name="T5" fmla="*/ 118 h 137"/>
                    <a:gd name="T6" fmla="*/ 192 w 349"/>
                    <a:gd name="T7" fmla="*/ 107 h 137"/>
                    <a:gd name="T8" fmla="*/ 224 w 349"/>
                    <a:gd name="T9" fmla="*/ 100 h 137"/>
                    <a:gd name="T10" fmla="*/ 240 w 349"/>
                    <a:gd name="T11" fmla="*/ 88 h 137"/>
                    <a:gd name="T12" fmla="*/ 303 w 349"/>
                    <a:gd name="T13" fmla="*/ 83 h 137"/>
                    <a:gd name="T14" fmla="*/ 339 w 349"/>
                    <a:gd name="T15" fmla="*/ 93 h 137"/>
                    <a:gd name="T16" fmla="*/ 342 w 349"/>
                    <a:gd name="T17" fmla="*/ 90 h 137"/>
                    <a:gd name="T18" fmla="*/ 349 w 349"/>
                    <a:gd name="T19" fmla="*/ 77 h 137"/>
                    <a:gd name="T20" fmla="*/ 332 w 349"/>
                    <a:gd name="T21" fmla="*/ 58 h 137"/>
                    <a:gd name="T22" fmla="*/ 313 w 349"/>
                    <a:gd name="T23" fmla="*/ 56 h 137"/>
                    <a:gd name="T24" fmla="*/ 278 w 349"/>
                    <a:gd name="T25" fmla="*/ 42 h 137"/>
                    <a:gd name="T26" fmla="*/ 282 w 349"/>
                    <a:gd name="T27" fmla="*/ 29 h 137"/>
                    <a:gd name="T28" fmla="*/ 273 w 349"/>
                    <a:gd name="T29" fmla="*/ 20 h 137"/>
                    <a:gd name="T30" fmla="*/ 266 w 349"/>
                    <a:gd name="T31" fmla="*/ 12 h 137"/>
                    <a:gd name="T32" fmla="*/ 263 w 349"/>
                    <a:gd name="T33" fmla="*/ 19 h 137"/>
                    <a:gd name="T34" fmla="*/ 243 w 349"/>
                    <a:gd name="T35" fmla="*/ 20 h 137"/>
                    <a:gd name="T36" fmla="*/ 243 w 349"/>
                    <a:gd name="T37" fmla="*/ 12 h 137"/>
                    <a:gd name="T38" fmla="*/ 230 w 349"/>
                    <a:gd name="T39" fmla="*/ 6 h 137"/>
                    <a:gd name="T40" fmla="*/ 224 w 349"/>
                    <a:gd name="T41" fmla="*/ 12 h 137"/>
                    <a:gd name="T42" fmla="*/ 222 w 349"/>
                    <a:gd name="T43" fmla="*/ 11 h 137"/>
                    <a:gd name="T44" fmla="*/ 211 w 349"/>
                    <a:gd name="T45" fmla="*/ 18 h 137"/>
                    <a:gd name="T46" fmla="*/ 200 w 349"/>
                    <a:gd name="T47" fmla="*/ 22 h 137"/>
                    <a:gd name="T48" fmla="*/ 177 w 349"/>
                    <a:gd name="T49" fmla="*/ 15 h 137"/>
                    <a:gd name="T50" fmla="*/ 158 w 349"/>
                    <a:gd name="T51" fmla="*/ 0 h 137"/>
                    <a:gd name="T52" fmla="*/ 139 w 349"/>
                    <a:gd name="T53" fmla="*/ 5 h 137"/>
                    <a:gd name="T54" fmla="*/ 136 w 349"/>
                    <a:gd name="T55" fmla="*/ 16 h 137"/>
                    <a:gd name="T56" fmla="*/ 54 w 349"/>
                    <a:gd name="T57" fmla="*/ 53 h 137"/>
                    <a:gd name="T58" fmla="*/ 0 w 349"/>
                    <a:gd name="T59" fmla="*/ 42 h 137"/>
                    <a:gd name="T60" fmla="*/ 23 w 349"/>
                    <a:gd name="T61" fmla="*/ 59 h 137"/>
                    <a:gd name="T62" fmla="*/ 32 w 349"/>
                    <a:gd name="T63" fmla="*/ 78 h 137"/>
                    <a:gd name="T64" fmla="*/ 28 w 349"/>
                    <a:gd name="T65" fmla="*/ 103 h 137"/>
                    <a:gd name="T66" fmla="*/ 10 w 349"/>
                    <a:gd name="T67" fmla="*/ 119 h 137"/>
                    <a:gd name="T68" fmla="*/ 40 w 349"/>
                    <a:gd name="T69" fmla="*/ 137 h 137"/>
                    <a:gd name="T70" fmla="*/ 118 w 349"/>
                    <a:gd name="T71" fmla="*/ 105 h 137"/>
                    <a:gd name="T72" fmla="*/ 129 w 349"/>
                    <a:gd name="T73" fmla="*/ 111 h 137"/>
                    <a:gd name="T74" fmla="*/ 142 w 349"/>
                    <a:gd name="T75" fmla="*/ 103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49" h="137">
                      <a:moveTo>
                        <a:pt x="142" y="103"/>
                      </a:moveTo>
                      <a:lnTo>
                        <a:pt x="158" y="118"/>
                      </a:lnTo>
                      <a:lnTo>
                        <a:pt x="173" y="118"/>
                      </a:lnTo>
                      <a:lnTo>
                        <a:pt x="192" y="107"/>
                      </a:lnTo>
                      <a:lnTo>
                        <a:pt x="224" y="100"/>
                      </a:lnTo>
                      <a:lnTo>
                        <a:pt x="240" y="88"/>
                      </a:lnTo>
                      <a:lnTo>
                        <a:pt x="303" y="83"/>
                      </a:lnTo>
                      <a:lnTo>
                        <a:pt x="339" y="93"/>
                      </a:lnTo>
                      <a:lnTo>
                        <a:pt x="342" y="90"/>
                      </a:lnTo>
                      <a:lnTo>
                        <a:pt x="349" y="77"/>
                      </a:lnTo>
                      <a:lnTo>
                        <a:pt x="332" y="58"/>
                      </a:lnTo>
                      <a:lnTo>
                        <a:pt x="313" y="56"/>
                      </a:lnTo>
                      <a:lnTo>
                        <a:pt x="278" y="42"/>
                      </a:lnTo>
                      <a:lnTo>
                        <a:pt x="282" y="29"/>
                      </a:lnTo>
                      <a:lnTo>
                        <a:pt x="273" y="20"/>
                      </a:lnTo>
                      <a:lnTo>
                        <a:pt x="266" y="12"/>
                      </a:lnTo>
                      <a:lnTo>
                        <a:pt x="263" y="19"/>
                      </a:lnTo>
                      <a:lnTo>
                        <a:pt x="243" y="20"/>
                      </a:lnTo>
                      <a:lnTo>
                        <a:pt x="243" y="12"/>
                      </a:lnTo>
                      <a:lnTo>
                        <a:pt x="230" y="6"/>
                      </a:lnTo>
                      <a:lnTo>
                        <a:pt x="224" y="12"/>
                      </a:lnTo>
                      <a:lnTo>
                        <a:pt x="222" y="11"/>
                      </a:lnTo>
                      <a:lnTo>
                        <a:pt x="211" y="18"/>
                      </a:lnTo>
                      <a:lnTo>
                        <a:pt x="200" y="22"/>
                      </a:lnTo>
                      <a:lnTo>
                        <a:pt x="177" y="15"/>
                      </a:lnTo>
                      <a:lnTo>
                        <a:pt x="158" y="0"/>
                      </a:lnTo>
                      <a:lnTo>
                        <a:pt x="139" y="5"/>
                      </a:lnTo>
                      <a:lnTo>
                        <a:pt x="136" y="16"/>
                      </a:lnTo>
                      <a:lnTo>
                        <a:pt x="54" y="53"/>
                      </a:lnTo>
                      <a:lnTo>
                        <a:pt x="0" y="42"/>
                      </a:lnTo>
                      <a:lnTo>
                        <a:pt x="23" y="59"/>
                      </a:lnTo>
                      <a:lnTo>
                        <a:pt x="32" y="78"/>
                      </a:lnTo>
                      <a:lnTo>
                        <a:pt x="28" y="103"/>
                      </a:lnTo>
                      <a:lnTo>
                        <a:pt x="10" y="119"/>
                      </a:lnTo>
                      <a:lnTo>
                        <a:pt x="40" y="137"/>
                      </a:lnTo>
                      <a:lnTo>
                        <a:pt x="118" y="105"/>
                      </a:lnTo>
                      <a:lnTo>
                        <a:pt x="129" y="111"/>
                      </a:lnTo>
                      <a:lnTo>
                        <a:pt x="142" y="103"/>
                      </a:lnTo>
                      <a:close/>
                    </a:path>
                  </a:pathLst>
                </a:custGeom>
                <a:grpFill/>
                <a:ln w="1588">
                  <a:solidFill>
                    <a:srgbClr val="FFFFFF"/>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234" name="Freeform 464">
                  <a:extLst>
                    <a:ext uri="{FF2B5EF4-FFF2-40B4-BE49-F238E27FC236}">
                      <a16:creationId xmlns:a16="http://schemas.microsoft.com/office/drawing/2014/main" id="{097FDB01-FACF-403E-9AE7-488073814DF8}"/>
                    </a:ext>
                  </a:extLst>
                </p:cNvPr>
                <p:cNvSpPr>
                  <a:spLocks/>
                </p:cNvSpPr>
                <p:nvPr/>
              </p:nvSpPr>
              <p:spPr bwMode="auto">
                <a:xfrm>
                  <a:off x="3752" y="2601"/>
                  <a:ext cx="34" cy="23"/>
                </a:xfrm>
                <a:custGeom>
                  <a:avLst/>
                  <a:gdLst>
                    <a:gd name="T0" fmla="*/ 60 w 87"/>
                    <a:gd name="T1" fmla="*/ 44 h 52"/>
                    <a:gd name="T2" fmla="*/ 70 w 87"/>
                    <a:gd name="T3" fmla="*/ 41 h 52"/>
                    <a:gd name="T4" fmla="*/ 74 w 87"/>
                    <a:gd name="T5" fmla="*/ 46 h 52"/>
                    <a:gd name="T6" fmla="*/ 82 w 87"/>
                    <a:gd name="T7" fmla="*/ 19 h 52"/>
                    <a:gd name="T8" fmla="*/ 87 w 87"/>
                    <a:gd name="T9" fmla="*/ 15 h 52"/>
                    <a:gd name="T10" fmla="*/ 81 w 87"/>
                    <a:gd name="T11" fmla="*/ 8 h 52"/>
                    <a:gd name="T12" fmla="*/ 84 w 87"/>
                    <a:gd name="T13" fmla="*/ 0 h 52"/>
                    <a:gd name="T14" fmla="*/ 50 w 87"/>
                    <a:gd name="T15" fmla="*/ 4 h 52"/>
                    <a:gd name="T16" fmla="*/ 20 w 87"/>
                    <a:gd name="T17" fmla="*/ 10 h 52"/>
                    <a:gd name="T18" fmla="*/ 2 w 87"/>
                    <a:gd name="T19" fmla="*/ 8 h 52"/>
                    <a:gd name="T20" fmla="*/ 8 w 87"/>
                    <a:gd name="T21" fmla="*/ 22 h 52"/>
                    <a:gd name="T22" fmla="*/ 0 w 87"/>
                    <a:gd name="T23" fmla="*/ 29 h 52"/>
                    <a:gd name="T24" fmla="*/ 0 w 87"/>
                    <a:gd name="T25" fmla="*/ 34 h 52"/>
                    <a:gd name="T26" fmla="*/ 15 w 87"/>
                    <a:gd name="T27" fmla="*/ 29 h 52"/>
                    <a:gd name="T28" fmla="*/ 30 w 87"/>
                    <a:gd name="T29" fmla="*/ 32 h 52"/>
                    <a:gd name="T30" fmla="*/ 32 w 87"/>
                    <a:gd name="T31" fmla="*/ 52 h 52"/>
                    <a:gd name="T32" fmla="*/ 47 w 87"/>
                    <a:gd name="T33" fmla="*/ 34 h 52"/>
                    <a:gd name="T34" fmla="*/ 60 w 87"/>
                    <a:gd name="T35" fmla="*/ 32 h 52"/>
                    <a:gd name="T36" fmla="*/ 70 w 87"/>
                    <a:gd name="T37" fmla="*/ 34 h 52"/>
                    <a:gd name="T38" fmla="*/ 59 w 87"/>
                    <a:gd name="T39" fmla="*/ 34 h 52"/>
                    <a:gd name="T40" fmla="*/ 60 w 87"/>
                    <a:gd name="T41" fmla="*/ 4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7" h="52">
                      <a:moveTo>
                        <a:pt x="60" y="44"/>
                      </a:moveTo>
                      <a:lnTo>
                        <a:pt x="70" y="41"/>
                      </a:lnTo>
                      <a:lnTo>
                        <a:pt x="74" y="46"/>
                      </a:lnTo>
                      <a:lnTo>
                        <a:pt x="82" y="19"/>
                      </a:lnTo>
                      <a:lnTo>
                        <a:pt x="87" y="15"/>
                      </a:lnTo>
                      <a:lnTo>
                        <a:pt x="81" y="8"/>
                      </a:lnTo>
                      <a:lnTo>
                        <a:pt x="84" y="0"/>
                      </a:lnTo>
                      <a:lnTo>
                        <a:pt x="50" y="4"/>
                      </a:lnTo>
                      <a:lnTo>
                        <a:pt x="20" y="10"/>
                      </a:lnTo>
                      <a:lnTo>
                        <a:pt x="2" y="8"/>
                      </a:lnTo>
                      <a:lnTo>
                        <a:pt x="8" y="22"/>
                      </a:lnTo>
                      <a:lnTo>
                        <a:pt x="0" y="29"/>
                      </a:lnTo>
                      <a:lnTo>
                        <a:pt x="0" y="34"/>
                      </a:lnTo>
                      <a:lnTo>
                        <a:pt x="15" y="29"/>
                      </a:lnTo>
                      <a:lnTo>
                        <a:pt x="30" y="32"/>
                      </a:lnTo>
                      <a:lnTo>
                        <a:pt x="32" y="52"/>
                      </a:lnTo>
                      <a:lnTo>
                        <a:pt x="47" y="34"/>
                      </a:lnTo>
                      <a:lnTo>
                        <a:pt x="60" y="32"/>
                      </a:lnTo>
                      <a:lnTo>
                        <a:pt x="70" y="34"/>
                      </a:lnTo>
                      <a:lnTo>
                        <a:pt x="59" y="34"/>
                      </a:lnTo>
                      <a:lnTo>
                        <a:pt x="60" y="44"/>
                      </a:lnTo>
                      <a:close/>
                    </a:path>
                  </a:pathLst>
                </a:custGeom>
                <a:grpFill/>
                <a:ln w="1588">
                  <a:solidFill>
                    <a:srgbClr val="FFFFFF"/>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235" name="Freeform 465">
                  <a:extLst>
                    <a:ext uri="{FF2B5EF4-FFF2-40B4-BE49-F238E27FC236}">
                      <a16:creationId xmlns:a16="http://schemas.microsoft.com/office/drawing/2014/main" id="{D5CE4B31-A117-46A0-94DF-941856A11248}"/>
                    </a:ext>
                  </a:extLst>
                </p:cNvPr>
                <p:cNvSpPr>
                  <a:spLocks/>
                </p:cNvSpPr>
                <p:nvPr/>
              </p:nvSpPr>
              <p:spPr bwMode="auto">
                <a:xfrm>
                  <a:off x="3626" y="2474"/>
                  <a:ext cx="175" cy="144"/>
                </a:xfrm>
                <a:custGeom>
                  <a:avLst/>
                  <a:gdLst>
                    <a:gd name="T0" fmla="*/ 12 w 463"/>
                    <a:gd name="T1" fmla="*/ 129 h 323"/>
                    <a:gd name="T2" fmla="*/ 0 w 463"/>
                    <a:gd name="T3" fmla="*/ 88 h 323"/>
                    <a:gd name="T4" fmla="*/ 32 w 463"/>
                    <a:gd name="T5" fmla="*/ 76 h 323"/>
                    <a:gd name="T6" fmla="*/ 68 w 463"/>
                    <a:gd name="T7" fmla="*/ 65 h 323"/>
                    <a:gd name="T8" fmla="*/ 68 w 463"/>
                    <a:gd name="T9" fmla="*/ 48 h 323"/>
                    <a:gd name="T10" fmla="*/ 114 w 463"/>
                    <a:gd name="T11" fmla="*/ 48 h 323"/>
                    <a:gd name="T12" fmla="*/ 127 w 463"/>
                    <a:gd name="T13" fmla="*/ 25 h 323"/>
                    <a:gd name="T14" fmla="*/ 190 w 463"/>
                    <a:gd name="T15" fmla="*/ 4 h 323"/>
                    <a:gd name="T16" fmla="*/ 228 w 463"/>
                    <a:gd name="T17" fmla="*/ 30 h 323"/>
                    <a:gd name="T18" fmla="*/ 249 w 463"/>
                    <a:gd name="T19" fmla="*/ 18 h 323"/>
                    <a:gd name="T20" fmla="*/ 280 w 463"/>
                    <a:gd name="T21" fmla="*/ 5 h 323"/>
                    <a:gd name="T22" fmla="*/ 302 w 463"/>
                    <a:gd name="T23" fmla="*/ 11 h 323"/>
                    <a:gd name="T24" fmla="*/ 366 w 463"/>
                    <a:gd name="T25" fmla="*/ 65 h 323"/>
                    <a:gd name="T26" fmla="*/ 400 w 463"/>
                    <a:gd name="T27" fmla="*/ 55 h 323"/>
                    <a:gd name="T28" fmla="*/ 446 w 463"/>
                    <a:gd name="T29" fmla="*/ 42 h 323"/>
                    <a:gd name="T30" fmla="*/ 463 w 463"/>
                    <a:gd name="T31" fmla="*/ 48 h 323"/>
                    <a:gd name="T32" fmla="*/ 458 w 463"/>
                    <a:gd name="T33" fmla="*/ 71 h 323"/>
                    <a:gd name="T34" fmla="*/ 433 w 463"/>
                    <a:gd name="T35" fmla="*/ 98 h 323"/>
                    <a:gd name="T36" fmla="*/ 400 w 463"/>
                    <a:gd name="T37" fmla="*/ 137 h 323"/>
                    <a:gd name="T38" fmla="*/ 404 w 463"/>
                    <a:gd name="T39" fmla="*/ 158 h 323"/>
                    <a:gd name="T40" fmla="*/ 393 w 463"/>
                    <a:gd name="T41" fmla="*/ 184 h 323"/>
                    <a:gd name="T42" fmla="*/ 426 w 463"/>
                    <a:gd name="T43" fmla="*/ 224 h 323"/>
                    <a:gd name="T44" fmla="*/ 400 w 463"/>
                    <a:gd name="T45" fmla="*/ 238 h 323"/>
                    <a:gd name="T46" fmla="*/ 373 w 463"/>
                    <a:gd name="T47" fmla="*/ 240 h 323"/>
                    <a:gd name="T48" fmla="*/ 335 w 463"/>
                    <a:gd name="T49" fmla="*/ 253 h 323"/>
                    <a:gd name="T50" fmla="*/ 343 w 463"/>
                    <a:gd name="T51" fmla="*/ 261 h 323"/>
                    <a:gd name="T52" fmla="*/ 305 w 463"/>
                    <a:gd name="T53" fmla="*/ 274 h 323"/>
                    <a:gd name="T54" fmla="*/ 237 w 463"/>
                    <a:gd name="T55" fmla="*/ 256 h 323"/>
                    <a:gd name="T56" fmla="*/ 230 w 463"/>
                    <a:gd name="T57" fmla="*/ 285 h 323"/>
                    <a:gd name="T58" fmla="*/ 280 w 463"/>
                    <a:gd name="T59" fmla="*/ 269 h 323"/>
                    <a:gd name="T60" fmla="*/ 275 w 463"/>
                    <a:gd name="T61" fmla="*/ 285 h 323"/>
                    <a:gd name="T62" fmla="*/ 259 w 463"/>
                    <a:gd name="T63" fmla="*/ 292 h 323"/>
                    <a:gd name="T64" fmla="*/ 249 w 463"/>
                    <a:gd name="T65" fmla="*/ 316 h 323"/>
                    <a:gd name="T66" fmla="*/ 205 w 463"/>
                    <a:gd name="T67" fmla="*/ 311 h 323"/>
                    <a:gd name="T68" fmla="*/ 204 w 463"/>
                    <a:gd name="T69" fmla="*/ 321 h 323"/>
                    <a:gd name="T70" fmla="*/ 181 w 463"/>
                    <a:gd name="T71" fmla="*/ 293 h 323"/>
                    <a:gd name="T72" fmla="*/ 97 w 463"/>
                    <a:gd name="T73" fmla="*/ 304 h 323"/>
                    <a:gd name="T74" fmla="*/ 54 w 463"/>
                    <a:gd name="T75" fmla="*/ 293 h 323"/>
                    <a:gd name="T76" fmla="*/ 38 w 463"/>
                    <a:gd name="T77" fmla="*/ 245 h 323"/>
                    <a:gd name="T78" fmla="*/ 31 w 463"/>
                    <a:gd name="T79" fmla="*/ 217 h 323"/>
                    <a:gd name="T80" fmla="*/ 39 w 463"/>
                    <a:gd name="T81" fmla="*/ 181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63" h="323">
                      <a:moveTo>
                        <a:pt x="12" y="152"/>
                      </a:moveTo>
                      <a:lnTo>
                        <a:pt x="12" y="129"/>
                      </a:lnTo>
                      <a:lnTo>
                        <a:pt x="22" y="109"/>
                      </a:lnTo>
                      <a:lnTo>
                        <a:pt x="0" y="88"/>
                      </a:lnTo>
                      <a:lnTo>
                        <a:pt x="20" y="74"/>
                      </a:lnTo>
                      <a:lnTo>
                        <a:pt x="32" y="76"/>
                      </a:lnTo>
                      <a:lnTo>
                        <a:pt x="60" y="71"/>
                      </a:lnTo>
                      <a:lnTo>
                        <a:pt x="68" y="65"/>
                      </a:lnTo>
                      <a:lnTo>
                        <a:pt x="54" y="48"/>
                      </a:lnTo>
                      <a:lnTo>
                        <a:pt x="68" y="48"/>
                      </a:lnTo>
                      <a:lnTo>
                        <a:pt x="91" y="51"/>
                      </a:lnTo>
                      <a:lnTo>
                        <a:pt x="114" y="48"/>
                      </a:lnTo>
                      <a:lnTo>
                        <a:pt x="108" y="28"/>
                      </a:lnTo>
                      <a:lnTo>
                        <a:pt x="127" y="25"/>
                      </a:lnTo>
                      <a:lnTo>
                        <a:pt x="137" y="0"/>
                      </a:lnTo>
                      <a:lnTo>
                        <a:pt x="190" y="4"/>
                      </a:lnTo>
                      <a:lnTo>
                        <a:pt x="220" y="11"/>
                      </a:lnTo>
                      <a:lnTo>
                        <a:pt x="228" y="30"/>
                      </a:lnTo>
                      <a:lnTo>
                        <a:pt x="240" y="27"/>
                      </a:lnTo>
                      <a:lnTo>
                        <a:pt x="249" y="18"/>
                      </a:lnTo>
                      <a:lnTo>
                        <a:pt x="268" y="15"/>
                      </a:lnTo>
                      <a:lnTo>
                        <a:pt x="280" y="5"/>
                      </a:lnTo>
                      <a:lnTo>
                        <a:pt x="306" y="2"/>
                      </a:lnTo>
                      <a:lnTo>
                        <a:pt x="302" y="11"/>
                      </a:lnTo>
                      <a:lnTo>
                        <a:pt x="342" y="15"/>
                      </a:lnTo>
                      <a:lnTo>
                        <a:pt x="366" y="65"/>
                      </a:lnTo>
                      <a:lnTo>
                        <a:pt x="373" y="59"/>
                      </a:lnTo>
                      <a:lnTo>
                        <a:pt x="400" y="55"/>
                      </a:lnTo>
                      <a:lnTo>
                        <a:pt x="417" y="56"/>
                      </a:lnTo>
                      <a:lnTo>
                        <a:pt x="446" y="42"/>
                      </a:lnTo>
                      <a:lnTo>
                        <a:pt x="457" y="42"/>
                      </a:lnTo>
                      <a:lnTo>
                        <a:pt x="463" y="48"/>
                      </a:lnTo>
                      <a:lnTo>
                        <a:pt x="440" y="62"/>
                      </a:lnTo>
                      <a:lnTo>
                        <a:pt x="458" y="71"/>
                      </a:lnTo>
                      <a:lnTo>
                        <a:pt x="439" y="83"/>
                      </a:lnTo>
                      <a:lnTo>
                        <a:pt x="433" y="98"/>
                      </a:lnTo>
                      <a:lnTo>
                        <a:pt x="388" y="129"/>
                      </a:lnTo>
                      <a:lnTo>
                        <a:pt x="400" y="137"/>
                      </a:lnTo>
                      <a:lnTo>
                        <a:pt x="394" y="155"/>
                      </a:lnTo>
                      <a:lnTo>
                        <a:pt x="404" y="158"/>
                      </a:lnTo>
                      <a:lnTo>
                        <a:pt x="393" y="175"/>
                      </a:lnTo>
                      <a:lnTo>
                        <a:pt x="393" y="184"/>
                      </a:lnTo>
                      <a:lnTo>
                        <a:pt x="409" y="199"/>
                      </a:lnTo>
                      <a:lnTo>
                        <a:pt x="426" y="224"/>
                      </a:lnTo>
                      <a:lnTo>
                        <a:pt x="423" y="238"/>
                      </a:lnTo>
                      <a:lnTo>
                        <a:pt x="400" y="238"/>
                      </a:lnTo>
                      <a:lnTo>
                        <a:pt x="358" y="218"/>
                      </a:lnTo>
                      <a:lnTo>
                        <a:pt x="373" y="240"/>
                      </a:lnTo>
                      <a:lnTo>
                        <a:pt x="369" y="243"/>
                      </a:lnTo>
                      <a:lnTo>
                        <a:pt x="335" y="253"/>
                      </a:lnTo>
                      <a:lnTo>
                        <a:pt x="334" y="257"/>
                      </a:lnTo>
                      <a:lnTo>
                        <a:pt x="343" y="261"/>
                      </a:lnTo>
                      <a:lnTo>
                        <a:pt x="323" y="271"/>
                      </a:lnTo>
                      <a:lnTo>
                        <a:pt x="305" y="274"/>
                      </a:lnTo>
                      <a:lnTo>
                        <a:pt x="297" y="264"/>
                      </a:lnTo>
                      <a:lnTo>
                        <a:pt x="237" y="256"/>
                      </a:lnTo>
                      <a:lnTo>
                        <a:pt x="228" y="280"/>
                      </a:lnTo>
                      <a:lnTo>
                        <a:pt x="230" y="285"/>
                      </a:lnTo>
                      <a:lnTo>
                        <a:pt x="264" y="271"/>
                      </a:lnTo>
                      <a:lnTo>
                        <a:pt x="280" y="269"/>
                      </a:lnTo>
                      <a:lnTo>
                        <a:pt x="291" y="272"/>
                      </a:lnTo>
                      <a:lnTo>
                        <a:pt x="275" y="285"/>
                      </a:lnTo>
                      <a:lnTo>
                        <a:pt x="283" y="294"/>
                      </a:lnTo>
                      <a:lnTo>
                        <a:pt x="259" y="292"/>
                      </a:lnTo>
                      <a:lnTo>
                        <a:pt x="249" y="308"/>
                      </a:lnTo>
                      <a:lnTo>
                        <a:pt x="249" y="316"/>
                      </a:lnTo>
                      <a:lnTo>
                        <a:pt x="240" y="319"/>
                      </a:lnTo>
                      <a:lnTo>
                        <a:pt x="205" y="311"/>
                      </a:lnTo>
                      <a:lnTo>
                        <a:pt x="197" y="314"/>
                      </a:lnTo>
                      <a:lnTo>
                        <a:pt x="204" y="321"/>
                      </a:lnTo>
                      <a:lnTo>
                        <a:pt x="190" y="323"/>
                      </a:lnTo>
                      <a:lnTo>
                        <a:pt x="181" y="293"/>
                      </a:lnTo>
                      <a:lnTo>
                        <a:pt x="158" y="285"/>
                      </a:lnTo>
                      <a:lnTo>
                        <a:pt x="97" y="304"/>
                      </a:lnTo>
                      <a:lnTo>
                        <a:pt x="74" y="287"/>
                      </a:lnTo>
                      <a:lnTo>
                        <a:pt x="54" y="293"/>
                      </a:lnTo>
                      <a:lnTo>
                        <a:pt x="54" y="275"/>
                      </a:lnTo>
                      <a:lnTo>
                        <a:pt x="38" y="245"/>
                      </a:lnTo>
                      <a:lnTo>
                        <a:pt x="39" y="231"/>
                      </a:lnTo>
                      <a:lnTo>
                        <a:pt x="31" y="217"/>
                      </a:lnTo>
                      <a:lnTo>
                        <a:pt x="31" y="197"/>
                      </a:lnTo>
                      <a:lnTo>
                        <a:pt x="39" y="181"/>
                      </a:lnTo>
                      <a:lnTo>
                        <a:pt x="12" y="152"/>
                      </a:lnTo>
                      <a:close/>
                    </a:path>
                  </a:pathLst>
                </a:custGeom>
                <a:grpFill/>
                <a:ln w="1588">
                  <a:solidFill>
                    <a:srgbClr val="FFFFFF"/>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236" name="Freeform 466">
                  <a:extLst>
                    <a:ext uri="{FF2B5EF4-FFF2-40B4-BE49-F238E27FC236}">
                      <a16:creationId xmlns:a16="http://schemas.microsoft.com/office/drawing/2014/main" id="{6D1BC591-7159-4180-A6B7-860DF825C6E9}"/>
                    </a:ext>
                  </a:extLst>
                </p:cNvPr>
                <p:cNvSpPr>
                  <a:spLocks/>
                </p:cNvSpPr>
                <p:nvPr/>
              </p:nvSpPr>
              <p:spPr bwMode="auto">
                <a:xfrm>
                  <a:off x="3609" y="2435"/>
                  <a:ext cx="208" cy="78"/>
                </a:xfrm>
                <a:custGeom>
                  <a:avLst/>
                  <a:gdLst>
                    <a:gd name="T0" fmla="*/ 447 w 551"/>
                    <a:gd name="T1" fmla="*/ 143 h 176"/>
                    <a:gd name="T2" fmla="*/ 464 w 551"/>
                    <a:gd name="T3" fmla="*/ 144 h 176"/>
                    <a:gd name="T4" fmla="*/ 493 w 551"/>
                    <a:gd name="T5" fmla="*/ 130 h 176"/>
                    <a:gd name="T6" fmla="*/ 504 w 551"/>
                    <a:gd name="T7" fmla="*/ 130 h 176"/>
                    <a:gd name="T8" fmla="*/ 510 w 551"/>
                    <a:gd name="T9" fmla="*/ 136 h 176"/>
                    <a:gd name="T10" fmla="*/ 536 w 551"/>
                    <a:gd name="T11" fmla="*/ 134 h 176"/>
                    <a:gd name="T12" fmla="*/ 547 w 551"/>
                    <a:gd name="T13" fmla="*/ 118 h 176"/>
                    <a:gd name="T14" fmla="*/ 551 w 551"/>
                    <a:gd name="T15" fmla="*/ 98 h 176"/>
                    <a:gd name="T16" fmla="*/ 536 w 551"/>
                    <a:gd name="T17" fmla="*/ 86 h 176"/>
                    <a:gd name="T18" fmla="*/ 539 w 551"/>
                    <a:gd name="T19" fmla="*/ 73 h 176"/>
                    <a:gd name="T20" fmla="*/ 523 w 551"/>
                    <a:gd name="T21" fmla="*/ 58 h 176"/>
                    <a:gd name="T22" fmla="*/ 521 w 551"/>
                    <a:gd name="T23" fmla="*/ 31 h 176"/>
                    <a:gd name="T24" fmla="*/ 508 w 551"/>
                    <a:gd name="T25" fmla="*/ 0 h 176"/>
                    <a:gd name="T26" fmla="*/ 441 w 551"/>
                    <a:gd name="T27" fmla="*/ 24 h 176"/>
                    <a:gd name="T28" fmla="*/ 378 w 551"/>
                    <a:gd name="T29" fmla="*/ 27 h 176"/>
                    <a:gd name="T30" fmla="*/ 344 w 551"/>
                    <a:gd name="T31" fmla="*/ 24 h 176"/>
                    <a:gd name="T32" fmla="*/ 277 w 551"/>
                    <a:gd name="T33" fmla="*/ 32 h 176"/>
                    <a:gd name="T34" fmla="*/ 228 w 551"/>
                    <a:gd name="T35" fmla="*/ 28 h 176"/>
                    <a:gd name="T36" fmla="*/ 190 w 551"/>
                    <a:gd name="T37" fmla="*/ 14 h 176"/>
                    <a:gd name="T38" fmla="*/ 144 w 551"/>
                    <a:gd name="T39" fmla="*/ 24 h 176"/>
                    <a:gd name="T40" fmla="*/ 117 w 551"/>
                    <a:gd name="T41" fmla="*/ 40 h 176"/>
                    <a:gd name="T42" fmla="*/ 94 w 551"/>
                    <a:gd name="T43" fmla="*/ 40 h 176"/>
                    <a:gd name="T44" fmla="*/ 75 w 551"/>
                    <a:gd name="T45" fmla="*/ 27 h 176"/>
                    <a:gd name="T46" fmla="*/ 57 w 551"/>
                    <a:gd name="T47" fmla="*/ 5 h 176"/>
                    <a:gd name="T48" fmla="*/ 45 w 551"/>
                    <a:gd name="T49" fmla="*/ 7 h 176"/>
                    <a:gd name="T50" fmla="*/ 41 w 551"/>
                    <a:gd name="T51" fmla="*/ 11 h 176"/>
                    <a:gd name="T52" fmla="*/ 78 w 551"/>
                    <a:gd name="T53" fmla="*/ 43 h 176"/>
                    <a:gd name="T54" fmla="*/ 89 w 551"/>
                    <a:gd name="T55" fmla="*/ 49 h 176"/>
                    <a:gd name="T56" fmla="*/ 67 w 551"/>
                    <a:gd name="T57" fmla="*/ 81 h 176"/>
                    <a:gd name="T58" fmla="*/ 72 w 551"/>
                    <a:gd name="T59" fmla="*/ 106 h 176"/>
                    <a:gd name="T60" fmla="*/ 15 w 551"/>
                    <a:gd name="T61" fmla="*/ 113 h 176"/>
                    <a:gd name="T62" fmla="*/ 23 w 551"/>
                    <a:gd name="T63" fmla="*/ 134 h 176"/>
                    <a:gd name="T64" fmla="*/ 11 w 551"/>
                    <a:gd name="T65" fmla="*/ 147 h 176"/>
                    <a:gd name="T66" fmla="*/ 0 w 551"/>
                    <a:gd name="T67" fmla="*/ 172 h 176"/>
                    <a:gd name="T68" fmla="*/ 34 w 551"/>
                    <a:gd name="T69" fmla="*/ 172 h 176"/>
                    <a:gd name="T70" fmla="*/ 47 w 551"/>
                    <a:gd name="T71" fmla="*/ 176 h 176"/>
                    <a:gd name="T72" fmla="*/ 67 w 551"/>
                    <a:gd name="T73" fmla="*/ 162 h 176"/>
                    <a:gd name="T74" fmla="*/ 79 w 551"/>
                    <a:gd name="T75" fmla="*/ 164 h 176"/>
                    <a:gd name="T76" fmla="*/ 107 w 551"/>
                    <a:gd name="T77" fmla="*/ 159 h 176"/>
                    <a:gd name="T78" fmla="*/ 115 w 551"/>
                    <a:gd name="T79" fmla="*/ 153 h 176"/>
                    <a:gd name="T80" fmla="*/ 101 w 551"/>
                    <a:gd name="T81" fmla="*/ 136 h 176"/>
                    <a:gd name="T82" fmla="*/ 115 w 551"/>
                    <a:gd name="T83" fmla="*/ 136 h 176"/>
                    <a:gd name="T84" fmla="*/ 138 w 551"/>
                    <a:gd name="T85" fmla="*/ 139 h 176"/>
                    <a:gd name="T86" fmla="*/ 161 w 551"/>
                    <a:gd name="T87" fmla="*/ 136 h 176"/>
                    <a:gd name="T88" fmla="*/ 155 w 551"/>
                    <a:gd name="T89" fmla="*/ 116 h 176"/>
                    <a:gd name="T90" fmla="*/ 174 w 551"/>
                    <a:gd name="T91" fmla="*/ 113 h 176"/>
                    <a:gd name="T92" fmla="*/ 184 w 551"/>
                    <a:gd name="T93" fmla="*/ 88 h 176"/>
                    <a:gd name="T94" fmla="*/ 237 w 551"/>
                    <a:gd name="T95" fmla="*/ 92 h 176"/>
                    <a:gd name="T96" fmla="*/ 267 w 551"/>
                    <a:gd name="T97" fmla="*/ 99 h 176"/>
                    <a:gd name="T98" fmla="*/ 275 w 551"/>
                    <a:gd name="T99" fmla="*/ 118 h 176"/>
                    <a:gd name="T100" fmla="*/ 287 w 551"/>
                    <a:gd name="T101" fmla="*/ 115 h 176"/>
                    <a:gd name="T102" fmla="*/ 296 w 551"/>
                    <a:gd name="T103" fmla="*/ 106 h 176"/>
                    <a:gd name="T104" fmla="*/ 315 w 551"/>
                    <a:gd name="T105" fmla="*/ 103 h 176"/>
                    <a:gd name="T106" fmla="*/ 327 w 551"/>
                    <a:gd name="T107" fmla="*/ 93 h 176"/>
                    <a:gd name="T108" fmla="*/ 353 w 551"/>
                    <a:gd name="T109" fmla="*/ 90 h 176"/>
                    <a:gd name="T110" fmla="*/ 349 w 551"/>
                    <a:gd name="T111" fmla="*/ 99 h 176"/>
                    <a:gd name="T112" fmla="*/ 389 w 551"/>
                    <a:gd name="T113" fmla="*/ 103 h 176"/>
                    <a:gd name="T114" fmla="*/ 413 w 551"/>
                    <a:gd name="T115" fmla="*/ 153 h 176"/>
                    <a:gd name="T116" fmla="*/ 420 w 551"/>
                    <a:gd name="T117" fmla="*/ 147 h 176"/>
                    <a:gd name="T118" fmla="*/ 447 w 551"/>
                    <a:gd name="T119" fmla="*/ 14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1" h="176">
                      <a:moveTo>
                        <a:pt x="447" y="143"/>
                      </a:moveTo>
                      <a:lnTo>
                        <a:pt x="464" y="144"/>
                      </a:lnTo>
                      <a:lnTo>
                        <a:pt x="493" y="130"/>
                      </a:lnTo>
                      <a:lnTo>
                        <a:pt x="504" y="130"/>
                      </a:lnTo>
                      <a:lnTo>
                        <a:pt x="510" y="136"/>
                      </a:lnTo>
                      <a:lnTo>
                        <a:pt x="536" y="134"/>
                      </a:lnTo>
                      <a:lnTo>
                        <a:pt x="547" y="118"/>
                      </a:lnTo>
                      <a:lnTo>
                        <a:pt x="551" y="98"/>
                      </a:lnTo>
                      <a:lnTo>
                        <a:pt x="536" y="86"/>
                      </a:lnTo>
                      <a:lnTo>
                        <a:pt x="539" y="73"/>
                      </a:lnTo>
                      <a:lnTo>
                        <a:pt x="523" y="58"/>
                      </a:lnTo>
                      <a:lnTo>
                        <a:pt x="521" y="31"/>
                      </a:lnTo>
                      <a:lnTo>
                        <a:pt x="508" y="0"/>
                      </a:lnTo>
                      <a:lnTo>
                        <a:pt x="441" y="24"/>
                      </a:lnTo>
                      <a:lnTo>
                        <a:pt x="378" y="27"/>
                      </a:lnTo>
                      <a:lnTo>
                        <a:pt x="344" y="24"/>
                      </a:lnTo>
                      <a:lnTo>
                        <a:pt x="277" y="32"/>
                      </a:lnTo>
                      <a:lnTo>
                        <a:pt x="228" y="28"/>
                      </a:lnTo>
                      <a:lnTo>
                        <a:pt x="190" y="14"/>
                      </a:lnTo>
                      <a:lnTo>
                        <a:pt x="144" y="24"/>
                      </a:lnTo>
                      <a:lnTo>
                        <a:pt x="117" y="40"/>
                      </a:lnTo>
                      <a:lnTo>
                        <a:pt x="94" y="40"/>
                      </a:lnTo>
                      <a:lnTo>
                        <a:pt x="75" y="27"/>
                      </a:lnTo>
                      <a:lnTo>
                        <a:pt x="57" y="5"/>
                      </a:lnTo>
                      <a:lnTo>
                        <a:pt x="45" y="7"/>
                      </a:lnTo>
                      <a:lnTo>
                        <a:pt x="41" y="11"/>
                      </a:lnTo>
                      <a:lnTo>
                        <a:pt x="78" y="43"/>
                      </a:lnTo>
                      <a:lnTo>
                        <a:pt x="89" y="49"/>
                      </a:lnTo>
                      <a:lnTo>
                        <a:pt x="67" y="81"/>
                      </a:lnTo>
                      <a:lnTo>
                        <a:pt x="72" y="106"/>
                      </a:lnTo>
                      <a:lnTo>
                        <a:pt x="15" y="113"/>
                      </a:lnTo>
                      <a:lnTo>
                        <a:pt x="23" y="134"/>
                      </a:lnTo>
                      <a:lnTo>
                        <a:pt x="11" y="147"/>
                      </a:lnTo>
                      <a:lnTo>
                        <a:pt x="0" y="172"/>
                      </a:lnTo>
                      <a:lnTo>
                        <a:pt x="34" y="172"/>
                      </a:lnTo>
                      <a:lnTo>
                        <a:pt x="47" y="176"/>
                      </a:lnTo>
                      <a:lnTo>
                        <a:pt x="67" y="162"/>
                      </a:lnTo>
                      <a:lnTo>
                        <a:pt x="79" y="164"/>
                      </a:lnTo>
                      <a:lnTo>
                        <a:pt x="107" y="159"/>
                      </a:lnTo>
                      <a:lnTo>
                        <a:pt x="115" y="153"/>
                      </a:lnTo>
                      <a:lnTo>
                        <a:pt x="101" y="136"/>
                      </a:lnTo>
                      <a:lnTo>
                        <a:pt x="115" y="136"/>
                      </a:lnTo>
                      <a:lnTo>
                        <a:pt x="138" y="139"/>
                      </a:lnTo>
                      <a:lnTo>
                        <a:pt x="161" y="136"/>
                      </a:lnTo>
                      <a:lnTo>
                        <a:pt x="155" y="116"/>
                      </a:lnTo>
                      <a:lnTo>
                        <a:pt x="174" y="113"/>
                      </a:lnTo>
                      <a:lnTo>
                        <a:pt x="184" y="88"/>
                      </a:lnTo>
                      <a:lnTo>
                        <a:pt x="237" y="92"/>
                      </a:lnTo>
                      <a:lnTo>
                        <a:pt x="267" y="99"/>
                      </a:lnTo>
                      <a:lnTo>
                        <a:pt x="275" y="118"/>
                      </a:lnTo>
                      <a:lnTo>
                        <a:pt x="287" y="115"/>
                      </a:lnTo>
                      <a:lnTo>
                        <a:pt x="296" y="106"/>
                      </a:lnTo>
                      <a:lnTo>
                        <a:pt x="315" y="103"/>
                      </a:lnTo>
                      <a:lnTo>
                        <a:pt x="327" y="93"/>
                      </a:lnTo>
                      <a:lnTo>
                        <a:pt x="353" y="90"/>
                      </a:lnTo>
                      <a:lnTo>
                        <a:pt x="349" y="99"/>
                      </a:lnTo>
                      <a:lnTo>
                        <a:pt x="389" y="103"/>
                      </a:lnTo>
                      <a:lnTo>
                        <a:pt x="413" y="153"/>
                      </a:lnTo>
                      <a:lnTo>
                        <a:pt x="420" y="147"/>
                      </a:lnTo>
                      <a:lnTo>
                        <a:pt x="447" y="143"/>
                      </a:lnTo>
                      <a:close/>
                    </a:path>
                  </a:pathLst>
                </a:custGeom>
                <a:grpFill/>
                <a:ln w="1588">
                  <a:solidFill>
                    <a:srgbClr val="FFFFFF"/>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237" name="Freeform 467">
                  <a:extLst>
                    <a:ext uri="{FF2B5EF4-FFF2-40B4-BE49-F238E27FC236}">
                      <a16:creationId xmlns:a16="http://schemas.microsoft.com/office/drawing/2014/main" id="{755AF816-EE79-44BE-928A-259945FF5264}"/>
                    </a:ext>
                  </a:extLst>
                </p:cNvPr>
                <p:cNvSpPr>
                  <a:spLocks/>
                </p:cNvSpPr>
                <p:nvPr/>
              </p:nvSpPr>
              <p:spPr bwMode="auto">
                <a:xfrm>
                  <a:off x="3203" y="2843"/>
                  <a:ext cx="187" cy="234"/>
                </a:xfrm>
                <a:custGeom>
                  <a:avLst/>
                  <a:gdLst>
                    <a:gd name="T0" fmla="*/ 429 w 493"/>
                    <a:gd name="T1" fmla="*/ 28 h 527"/>
                    <a:gd name="T2" fmla="*/ 452 w 493"/>
                    <a:gd name="T3" fmla="*/ 5 h 527"/>
                    <a:gd name="T4" fmla="*/ 478 w 493"/>
                    <a:gd name="T5" fmla="*/ 39 h 527"/>
                    <a:gd name="T6" fmla="*/ 493 w 493"/>
                    <a:gd name="T7" fmla="*/ 43 h 527"/>
                    <a:gd name="T8" fmla="*/ 469 w 493"/>
                    <a:gd name="T9" fmla="*/ 58 h 527"/>
                    <a:gd name="T10" fmla="*/ 443 w 493"/>
                    <a:gd name="T11" fmla="*/ 88 h 527"/>
                    <a:gd name="T12" fmla="*/ 418 w 493"/>
                    <a:gd name="T13" fmla="*/ 88 h 527"/>
                    <a:gd name="T14" fmla="*/ 411 w 493"/>
                    <a:gd name="T15" fmla="*/ 105 h 527"/>
                    <a:gd name="T16" fmla="*/ 415 w 493"/>
                    <a:gd name="T17" fmla="*/ 116 h 527"/>
                    <a:gd name="T18" fmla="*/ 411 w 493"/>
                    <a:gd name="T19" fmla="*/ 137 h 527"/>
                    <a:gd name="T20" fmla="*/ 389 w 493"/>
                    <a:gd name="T21" fmla="*/ 146 h 527"/>
                    <a:gd name="T22" fmla="*/ 406 w 493"/>
                    <a:gd name="T23" fmla="*/ 153 h 527"/>
                    <a:gd name="T24" fmla="*/ 366 w 493"/>
                    <a:gd name="T25" fmla="*/ 200 h 527"/>
                    <a:gd name="T26" fmla="*/ 330 w 493"/>
                    <a:gd name="T27" fmla="*/ 270 h 527"/>
                    <a:gd name="T28" fmla="*/ 291 w 493"/>
                    <a:gd name="T29" fmla="*/ 351 h 527"/>
                    <a:gd name="T30" fmla="*/ 292 w 493"/>
                    <a:gd name="T31" fmla="*/ 387 h 527"/>
                    <a:gd name="T32" fmla="*/ 253 w 493"/>
                    <a:gd name="T33" fmla="*/ 459 h 527"/>
                    <a:gd name="T34" fmla="*/ 245 w 493"/>
                    <a:gd name="T35" fmla="*/ 498 h 527"/>
                    <a:gd name="T36" fmla="*/ 228 w 493"/>
                    <a:gd name="T37" fmla="*/ 524 h 527"/>
                    <a:gd name="T38" fmla="*/ 209 w 493"/>
                    <a:gd name="T39" fmla="*/ 517 h 527"/>
                    <a:gd name="T40" fmla="*/ 183 w 493"/>
                    <a:gd name="T41" fmla="*/ 500 h 527"/>
                    <a:gd name="T42" fmla="*/ 177 w 493"/>
                    <a:gd name="T43" fmla="*/ 459 h 527"/>
                    <a:gd name="T44" fmla="*/ 166 w 493"/>
                    <a:gd name="T45" fmla="*/ 422 h 527"/>
                    <a:gd name="T46" fmla="*/ 130 w 493"/>
                    <a:gd name="T47" fmla="*/ 415 h 527"/>
                    <a:gd name="T48" fmla="*/ 99 w 493"/>
                    <a:gd name="T49" fmla="*/ 371 h 527"/>
                    <a:gd name="T50" fmla="*/ 57 w 493"/>
                    <a:gd name="T51" fmla="*/ 337 h 527"/>
                    <a:gd name="T52" fmla="*/ 72 w 493"/>
                    <a:gd name="T53" fmla="*/ 318 h 527"/>
                    <a:gd name="T54" fmla="*/ 31 w 493"/>
                    <a:gd name="T55" fmla="*/ 300 h 527"/>
                    <a:gd name="T56" fmla="*/ 0 w 493"/>
                    <a:gd name="T57" fmla="*/ 259 h 527"/>
                    <a:gd name="T58" fmla="*/ 23 w 493"/>
                    <a:gd name="T59" fmla="*/ 240 h 527"/>
                    <a:gd name="T60" fmla="*/ 72 w 493"/>
                    <a:gd name="T61" fmla="*/ 235 h 527"/>
                    <a:gd name="T62" fmla="*/ 109 w 493"/>
                    <a:gd name="T63" fmla="*/ 238 h 527"/>
                    <a:gd name="T64" fmla="*/ 156 w 493"/>
                    <a:gd name="T65" fmla="*/ 233 h 527"/>
                    <a:gd name="T66" fmla="*/ 141 w 493"/>
                    <a:gd name="T67" fmla="*/ 195 h 527"/>
                    <a:gd name="T68" fmla="*/ 154 w 493"/>
                    <a:gd name="T69" fmla="*/ 189 h 527"/>
                    <a:gd name="T70" fmla="*/ 130 w 493"/>
                    <a:gd name="T71" fmla="*/ 128 h 527"/>
                    <a:gd name="T72" fmla="*/ 152 w 493"/>
                    <a:gd name="T73" fmla="*/ 82 h 527"/>
                    <a:gd name="T74" fmla="*/ 170 w 493"/>
                    <a:gd name="T75" fmla="*/ 84 h 527"/>
                    <a:gd name="T76" fmla="*/ 207 w 493"/>
                    <a:gd name="T77" fmla="*/ 43 h 527"/>
                    <a:gd name="T78" fmla="*/ 236 w 493"/>
                    <a:gd name="T79" fmla="*/ 28 h 527"/>
                    <a:gd name="T80" fmla="*/ 281 w 493"/>
                    <a:gd name="T81" fmla="*/ 0 h 527"/>
                    <a:gd name="T82" fmla="*/ 330 w 493"/>
                    <a:gd name="T83" fmla="*/ 0 h 527"/>
                    <a:gd name="T84" fmla="*/ 361 w 493"/>
                    <a:gd name="T85" fmla="*/ 34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3" h="527">
                      <a:moveTo>
                        <a:pt x="391" y="27"/>
                      </a:moveTo>
                      <a:lnTo>
                        <a:pt x="429" y="28"/>
                      </a:lnTo>
                      <a:lnTo>
                        <a:pt x="445" y="6"/>
                      </a:lnTo>
                      <a:lnTo>
                        <a:pt x="452" y="5"/>
                      </a:lnTo>
                      <a:lnTo>
                        <a:pt x="481" y="11"/>
                      </a:lnTo>
                      <a:lnTo>
                        <a:pt x="478" y="39"/>
                      </a:lnTo>
                      <a:lnTo>
                        <a:pt x="488" y="40"/>
                      </a:lnTo>
                      <a:lnTo>
                        <a:pt x="493" y="43"/>
                      </a:lnTo>
                      <a:lnTo>
                        <a:pt x="478" y="60"/>
                      </a:lnTo>
                      <a:lnTo>
                        <a:pt x="469" y="58"/>
                      </a:lnTo>
                      <a:lnTo>
                        <a:pt x="443" y="69"/>
                      </a:lnTo>
                      <a:lnTo>
                        <a:pt x="443" y="88"/>
                      </a:lnTo>
                      <a:lnTo>
                        <a:pt x="430" y="95"/>
                      </a:lnTo>
                      <a:lnTo>
                        <a:pt x="418" y="88"/>
                      </a:lnTo>
                      <a:lnTo>
                        <a:pt x="409" y="94"/>
                      </a:lnTo>
                      <a:lnTo>
                        <a:pt x="411" y="105"/>
                      </a:lnTo>
                      <a:lnTo>
                        <a:pt x="406" y="116"/>
                      </a:lnTo>
                      <a:lnTo>
                        <a:pt x="415" y="116"/>
                      </a:lnTo>
                      <a:lnTo>
                        <a:pt x="418" y="131"/>
                      </a:lnTo>
                      <a:lnTo>
                        <a:pt x="411" y="137"/>
                      </a:lnTo>
                      <a:lnTo>
                        <a:pt x="401" y="136"/>
                      </a:lnTo>
                      <a:lnTo>
                        <a:pt x="389" y="146"/>
                      </a:lnTo>
                      <a:lnTo>
                        <a:pt x="404" y="145"/>
                      </a:lnTo>
                      <a:lnTo>
                        <a:pt x="406" y="153"/>
                      </a:lnTo>
                      <a:lnTo>
                        <a:pt x="388" y="157"/>
                      </a:lnTo>
                      <a:lnTo>
                        <a:pt x="366" y="200"/>
                      </a:lnTo>
                      <a:lnTo>
                        <a:pt x="355" y="212"/>
                      </a:lnTo>
                      <a:lnTo>
                        <a:pt x="330" y="270"/>
                      </a:lnTo>
                      <a:lnTo>
                        <a:pt x="307" y="292"/>
                      </a:lnTo>
                      <a:lnTo>
                        <a:pt x="291" y="351"/>
                      </a:lnTo>
                      <a:lnTo>
                        <a:pt x="297" y="377"/>
                      </a:lnTo>
                      <a:lnTo>
                        <a:pt x="292" y="387"/>
                      </a:lnTo>
                      <a:lnTo>
                        <a:pt x="288" y="428"/>
                      </a:lnTo>
                      <a:lnTo>
                        <a:pt x="253" y="459"/>
                      </a:lnTo>
                      <a:lnTo>
                        <a:pt x="239" y="491"/>
                      </a:lnTo>
                      <a:lnTo>
                        <a:pt x="245" y="498"/>
                      </a:lnTo>
                      <a:lnTo>
                        <a:pt x="228" y="513"/>
                      </a:lnTo>
                      <a:lnTo>
                        <a:pt x="228" y="524"/>
                      </a:lnTo>
                      <a:lnTo>
                        <a:pt x="221" y="527"/>
                      </a:lnTo>
                      <a:lnTo>
                        <a:pt x="209" y="517"/>
                      </a:lnTo>
                      <a:lnTo>
                        <a:pt x="188" y="514"/>
                      </a:lnTo>
                      <a:lnTo>
                        <a:pt x="183" y="500"/>
                      </a:lnTo>
                      <a:lnTo>
                        <a:pt x="152" y="490"/>
                      </a:lnTo>
                      <a:lnTo>
                        <a:pt x="177" y="459"/>
                      </a:lnTo>
                      <a:lnTo>
                        <a:pt x="179" y="439"/>
                      </a:lnTo>
                      <a:lnTo>
                        <a:pt x="166" y="422"/>
                      </a:lnTo>
                      <a:lnTo>
                        <a:pt x="149" y="422"/>
                      </a:lnTo>
                      <a:lnTo>
                        <a:pt x="130" y="415"/>
                      </a:lnTo>
                      <a:lnTo>
                        <a:pt x="117" y="419"/>
                      </a:lnTo>
                      <a:lnTo>
                        <a:pt x="99" y="371"/>
                      </a:lnTo>
                      <a:lnTo>
                        <a:pt x="55" y="349"/>
                      </a:lnTo>
                      <a:lnTo>
                        <a:pt x="57" y="337"/>
                      </a:lnTo>
                      <a:lnTo>
                        <a:pt x="72" y="325"/>
                      </a:lnTo>
                      <a:lnTo>
                        <a:pt x="72" y="318"/>
                      </a:lnTo>
                      <a:lnTo>
                        <a:pt x="66" y="308"/>
                      </a:lnTo>
                      <a:lnTo>
                        <a:pt x="31" y="300"/>
                      </a:lnTo>
                      <a:lnTo>
                        <a:pt x="15" y="272"/>
                      </a:lnTo>
                      <a:lnTo>
                        <a:pt x="0" y="259"/>
                      </a:lnTo>
                      <a:lnTo>
                        <a:pt x="1" y="242"/>
                      </a:lnTo>
                      <a:lnTo>
                        <a:pt x="23" y="240"/>
                      </a:lnTo>
                      <a:lnTo>
                        <a:pt x="54" y="248"/>
                      </a:lnTo>
                      <a:lnTo>
                        <a:pt x="72" y="235"/>
                      </a:lnTo>
                      <a:lnTo>
                        <a:pt x="99" y="240"/>
                      </a:lnTo>
                      <a:lnTo>
                        <a:pt x="109" y="238"/>
                      </a:lnTo>
                      <a:lnTo>
                        <a:pt x="118" y="222"/>
                      </a:lnTo>
                      <a:lnTo>
                        <a:pt x="156" y="233"/>
                      </a:lnTo>
                      <a:lnTo>
                        <a:pt x="154" y="212"/>
                      </a:lnTo>
                      <a:lnTo>
                        <a:pt x="141" y="195"/>
                      </a:lnTo>
                      <a:lnTo>
                        <a:pt x="149" y="189"/>
                      </a:lnTo>
                      <a:lnTo>
                        <a:pt x="154" y="189"/>
                      </a:lnTo>
                      <a:lnTo>
                        <a:pt x="170" y="169"/>
                      </a:lnTo>
                      <a:lnTo>
                        <a:pt x="130" y="128"/>
                      </a:lnTo>
                      <a:lnTo>
                        <a:pt x="135" y="107"/>
                      </a:lnTo>
                      <a:lnTo>
                        <a:pt x="152" y="82"/>
                      </a:lnTo>
                      <a:lnTo>
                        <a:pt x="156" y="78"/>
                      </a:lnTo>
                      <a:lnTo>
                        <a:pt x="170" y="84"/>
                      </a:lnTo>
                      <a:lnTo>
                        <a:pt x="188" y="57"/>
                      </a:lnTo>
                      <a:lnTo>
                        <a:pt x="207" y="43"/>
                      </a:lnTo>
                      <a:lnTo>
                        <a:pt x="210" y="36"/>
                      </a:lnTo>
                      <a:lnTo>
                        <a:pt x="236" y="28"/>
                      </a:lnTo>
                      <a:lnTo>
                        <a:pt x="252" y="0"/>
                      </a:lnTo>
                      <a:lnTo>
                        <a:pt x="281" y="0"/>
                      </a:lnTo>
                      <a:lnTo>
                        <a:pt x="295" y="6"/>
                      </a:lnTo>
                      <a:lnTo>
                        <a:pt x="330" y="0"/>
                      </a:lnTo>
                      <a:lnTo>
                        <a:pt x="345" y="5"/>
                      </a:lnTo>
                      <a:lnTo>
                        <a:pt x="361" y="34"/>
                      </a:lnTo>
                      <a:lnTo>
                        <a:pt x="391" y="27"/>
                      </a:lnTo>
                      <a:close/>
                    </a:path>
                  </a:pathLst>
                </a:custGeom>
                <a:grpFill/>
                <a:ln w="1588">
                  <a:solidFill>
                    <a:srgbClr val="FFFFFF"/>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238" name="Freeform 468">
                  <a:extLst>
                    <a:ext uri="{FF2B5EF4-FFF2-40B4-BE49-F238E27FC236}">
                      <a16:creationId xmlns:a16="http://schemas.microsoft.com/office/drawing/2014/main" id="{6E1A527B-4F65-4E5A-B6D1-D57A8B69F7BB}"/>
                    </a:ext>
                  </a:extLst>
                </p:cNvPr>
                <p:cNvSpPr>
                  <a:spLocks/>
                </p:cNvSpPr>
                <p:nvPr/>
              </p:nvSpPr>
              <p:spPr bwMode="auto">
                <a:xfrm>
                  <a:off x="3236" y="2709"/>
                  <a:ext cx="187" cy="152"/>
                </a:xfrm>
                <a:custGeom>
                  <a:avLst/>
                  <a:gdLst>
                    <a:gd name="T0" fmla="*/ 23 w 493"/>
                    <a:gd name="T1" fmla="*/ 136 h 342"/>
                    <a:gd name="T2" fmla="*/ 23 w 493"/>
                    <a:gd name="T3" fmla="*/ 121 h 342"/>
                    <a:gd name="T4" fmla="*/ 43 w 493"/>
                    <a:gd name="T5" fmla="*/ 75 h 342"/>
                    <a:gd name="T6" fmla="*/ 141 w 493"/>
                    <a:gd name="T7" fmla="*/ 59 h 342"/>
                    <a:gd name="T8" fmla="*/ 158 w 493"/>
                    <a:gd name="T9" fmla="*/ 15 h 342"/>
                    <a:gd name="T10" fmla="*/ 248 w 493"/>
                    <a:gd name="T11" fmla="*/ 36 h 342"/>
                    <a:gd name="T12" fmla="*/ 261 w 493"/>
                    <a:gd name="T13" fmla="*/ 41 h 342"/>
                    <a:gd name="T14" fmla="*/ 323 w 493"/>
                    <a:gd name="T15" fmla="*/ 9 h 342"/>
                    <a:gd name="T16" fmla="*/ 346 w 493"/>
                    <a:gd name="T17" fmla="*/ 9 h 342"/>
                    <a:gd name="T18" fmla="*/ 386 w 493"/>
                    <a:gd name="T19" fmla="*/ 59 h 342"/>
                    <a:gd name="T20" fmla="*/ 335 w 493"/>
                    <a:gd name="T21" fmla="*/ 102 h 342"/>
                    <a:gd name="T22" fmla="*/ 314 w 493"/>
                    <a:gd name="T23" fmla="*/ 121 h 342"/>
                    <a:gd name="T24" fmla="*/ 278 w 493"/>
                    <a:gd name="T25" fmla="*/ 121 h 342"/>
                    <a:gd name="T26" fmla="*/ 278 w 493"/>
                    <a:gd name="T27" fmla="*/ 146 h 342"/>
                    <a:gd name="T28" fmla="*/ 324 w 493"/>
                    <a:gd name="T29" fmla="*/ 161 h 342"/>
                    <a:gd name="T30" fmla="*/ 343 w 493"/>
                    <a:gd name="T31" fmla="*/ 153 h 342"/>
                    <a:gd name="T32" fmla="*/ 433 w 493"/>
                    <a:gd name="T33" fmla="*/ 161 h 342"/>
                    <a:gd name="T34" fmla="*/ 410 w 493"/>
                    <a:gd name="T35" fmla="*/ 210 h 342"/>
                    <a:gd name="T36" fmla="*/ 431 w 493"/>
                    <a:gd name="T37" fmla="*/ 210 h 342"/>
                    <a:gd name="T38" fmla="*/ 432 w 493"/>
                    <a:gd name="T39" fmla="*/ 226 h 342"/>
                    <a:gd name="T40" fmla="*/ 457 w 493"/>
                    <a:gd name="T41" fmla="*/ 227 h 342"/>
                    <a:gd name="T42" fmla="*/ 471 w 493"/>
                    <a:gd name="T43" fmla="*/ 235 h 342"/>
                    <a:gd name="T44" fmla="*/ 423 w 493"/>
                    <a:gd name="T45" fmla="*/ 272 h 342"/>
                    <a:gd name="T46" fmla="*/ 453 w 493"/>
                    <a:gd name="T47" fmla="*/ 275 h 342"/>
                    <a:gd name="T48" fmla="*/ 463 w 493"/>
                    <a:gd name="T49" fmla="*/ 276 h 342"/>
                    <a:gd name="T50" fmla="*/ 493 w 493"/>
                    <a:gd name="T51" fmla="*/ 282 h 342"/>
                    <a:gd name="T52" fmla="*/ 439 w 493"/>
                    <a:gd name="T53" fmla="*/ 307 h 342"/>
                    <a:gd name="T54" fmla="*/ 453 w 493"/>
                    <a:gd name="T55" fmla="*/ 308 h 342"/>
                    <a:gd name="T56" fmla="*/ 441 w 493"/>
                    <a:gd name="T57" fmla="*/ 324 h 342"/>
                    <a:gd name="T58" fmla="*/ 411 w 493"/>
                    <a:gd name="T59" fmla="*/ 322 h 342"/>
                    <a:gd name="T60" fmla="*/ 391 w 493"/>
                    <a:gd name="T61" fmla="*/ 341 h 342"/>
                    <a:gd name="T62" fmla="*/ 365 w 493"/>
                    <a:gd name="T63" fmla="*/ 307 h 342"/>
                    <a:gd name="T64" fmla="*/ 342 w 493"/>
                    <a:gd name="T65" fmla="*/ 330 h 342"/>
                    <a:gd name="T66" fmla="*/ 274 w 493"/>
                    <a:gd name="T67" fmla="*/ 336 h 342"/>
                    <a:gd name="T68" fmla="*/ 243 w 493"/>
                    <a:gd name="T69" fmla="*/ 302 h 342"/>
                    <a:gd name="T70" fmla="*/ 194 w 493"/>
                    <a:gd name="T71" fmla="*/ 302 h 342"/>
                    <a:gd name="T72" fmla="*/ 164 w 493"/>
                    <a:gd name="T73" fmla="*/ 241 h 342"/>
                    <a:gd name="T74" fmla="*/ 83 w 493"/>
                    <a:gd name="T75" fmla="*/ 166 h 342"/>
                    <a:gd name="T76" fmla="*/ 65 w 493"/>
                    <a:gd name="T77" fmla="*/ 197 h 342"/>
                    <a:gd name="T78" fmla="*/ 61 w 493"/>
                    <a:gd name="T79" fmla="*/ 221 h 342"/>
                    <a:gd name="T80" fmla="*/ 4 w 493"/>
                    <a:gd name="T81" fmla="*/ 194 h 342"/>
                    <a:gd name="T82" fmla="*/ 5 w 493"/>
                    <a:gd name="T83" fmla="*/ 153 h 342"/>
                    <a:gd name="T84" fmla="*/ 0 w 493"/>
                    <a:gd name="T85" fmla="*/ 142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3" h="342">
                      <a:moveTo>
                        <a:pt x="0" y="142"/>
                      </a:moveTo>
                      <a:lnTo>
                        <a:pt x="23" y="136"/>
                      </a:lnTo>
                      <a:lnTo>
                        <a:pt x="16" y="130"/>
                      </a:lnTo>
                      <a:lnTo>
                        <a:pt x="23" y="121"/>
                      </a:lnTo>
                      <a:lnTo>
                        <a:pt x="19" y="101"/>
                      </a:lnTo>
                      <a:lnTo>
                        <a:pt x="43" y="75"/>
                      </a:lnTo>
                      <a:lnTo>
                        <a:pt x="83" y="48"/>
                      </a:lnTo>
                      <a:lnTo>
                        <a:pt x="141" y="59"/>
                      </a:lnTo>
                      <a:lnTo>
                        <a:pt x="152" y="35"/>
                      </a:lnTo>
                      <a:lnTo>
                        <a:pt x="158" y="15"/>
                      </a:lnTo>
                      <a:lnTo>
                        <a:pt x="209" y="33"/>
                      </a:lnTo>
                      <a:lnTo>
                        <a:pt x="248" y="36"/>
                      </a:lnTo>
                      <a:lnTo>
                        <a:pt x="254" y="43"/>
                      </a:lnTo>
                      <a:lnTo>
                        <a:pt x="261" y="41"/>
                      </a:lnTo>
                      <a:lnTo>
                        <a:pt x="294" y="4"/>
                      </a:lnTo>
                      <a:lnTo>
                        <a:pt x="323" y="9"/>
                      </a:lnTo>
                      <a:lnTo>
                        <a:pt x="324" y="0"/>
                      </a:lnTo>
                      <a:lnTo>
                        <a:pt x="346" y="9"/>
                      </a:lnTo>
                      <a:lnTo>
                        <a:pt x="365" y="25"/>
                      </a:lnTo>
                      <a:lnTo>
                        <a:pt x="386" y="59"/>
                      </a:lnTo>
                      <a:lnTo>
                        <a:pt x="365" y="105"/>
                      </a:lnTo>
                      <a:lnTo>
                        <a:pt x="335" y="102"/>
                      </a:lnTo>
                      <a:lnTo>
                        <a:pt x="342" y="114"/>
                      </a:lnTo>
                      <a:lnTo>
                        <a:pt x="314" y="121"/>
                      </a:lnTo>
                      <a:lnTo>
                        <a:pt x="292" y="114"/>
                      </a:lnTo>
                      <a:lnTo>
                        <a:pt x="278" y="121"/>
                      </a:lnTo>
                      <a:lnTo>
                        <a:pt x="277" y="134"/>
                      </a:lnTo>
                      <a:lnTo>
                        <a:pt x="278" y="146"/>
                      </a:lnTo>
                      <a:lnTo>
                        <a:pt x="292" y="153"/>
                      </a:lnTo>
                      <a:lnTo>
                        <a:pt x="324" y="161"/>
                      </a:lnTo>
                      <a:lnTo>
                        <a:pt x="328" y="153"/>
                      </a:lnTo>
                      <a:lnTo>
                        <a:pt x="343" y="153"/>
                      </a:lnTo>
                      <a:lnTo>
                        <a:pt x="399" y="166"/>
                      </a:lnTo>
                      <a:lnTo>
                        <a:pt x="433" y="161"/>
                      </a:lnTo>
                      <a:lnTo>
                        <a:pt x="391" y="204"/>
                      </a:lnTo>
                      <a:lnTo>
                        <a:pt x="410" y="210"/>
                      </a:lnTo>
                      <a:lnTo>
                        <a:pt x="426" y="208"/>
                      </a:lnTo>
                      <a:lnTo>
                        <a:pt x="431" y="210"/>
                      </a:lnTo>
                      <a:lnTo>
                        <a:pt x="416" y="226"/>
                      </a:lnTo>
                      <a:lnTo>
                        <a:pt x="432" y="226"/>
                      </a:lnTo>
                      <a:lnTo>
                        <a:pt x="443" y="220"/>
                      </a:lnTo>
                      <a:lnTo>
                        <a:pt x="457" y="227"/>
                      </a:lnTo>
                      <a:lnTo>
                        <a:pt x="463" y="220"/>
                      </a:lnTo>
                      <a:lnTo>
                        <a:pt x="471" y="235"/>
                      </a:lnTo>
                      <a:lnTo>
                        <a:pt x="436" y="238"/>
                      </a:lnTo>
                      <a:lnTo>
                        <a:pt x="423" y="272"/>
                      </a:lnTo>
                      <a:lnTo>
                        <a:pt x="449" y="263"/>
                      </a:lnTo>
                      <a:lnTo>
                        <a:pt x="453" y="275"/>
                      </a:lnTo>
                      <a:lnTo>
                        <a:pt x="461" y="269"/>
                      </a:lnTo>
                      <a:lnTo>
                        <a:pt x="463" y="276"/>
                      </a:lnTo>
                      <a:lnTo>
                        <a:pt x="478" y="272"/>
                      </a:lnTo>
                      <a:lnTo>
                        <a:pt x="493" y="282"/>
                      </a:lnTo>
                      <a:lnTo>
                        <a:pt x="463" y="289"/>
                      </a:lnTo>
                      <a:lnTo>
                        <a:pt x="439" y="307"/>
                      </a:lnTo>
                      <a:lnTo>
                        <a:pt x="441" y="313"/>
                      </a:lnTo>
                      <a:lnTo>
                        <a:pt x="453" y="308"/>
                      </a:lnTo>
                      <a:lnTo>
                        <a:pt x="457" y="318"/>
                      </a:lnTo>
                      <a:lnTo>
                        <a:pt x="441" y="324"/>
                      </a:lnTo>
                      <a:lnTo>
                        <a:pt x="420" y="329"/>
                      </a:lnTo>
                      <a:lnTo>
                        <a:pt x="411" y="322"/>
                      </a:lnTo>
                      <a:lnTo>
                        <a:pt x="401" y="342"/>
                      </a:lnTo>
                      <a:lnTo>
                        <a:pt x="391" y="341"/>
                      </a:lnTo>
                      <a:lnTo>
                        <a:pt x="394" y="313"/>
                      </a:lnTo>
                      <a:lnTo>
                        <a:pt x="365" y="307"/>
                      </a:lnTo>
                      <a:lnTo>
                        <a:pt x="358" y="308"/>
                      </a:lnTo>
                      <a:lnTo>
                        <a:pt x="342" y="330"/>
                      </a:lnTo>
                      <a:lnTo>
                        <a:pt x="304" y="329"/>
                      </a:lnTo>
                      <a:lnTo>
                        <a:pt x="274" y="336"/>
                      </a:lnTo>
                      <a:lnTo>
                        <a:pt x="258" y="307"/>
                      </a:lnTo>
                      <a:lnTo>
                        <a:pt x="243" y="302"/>
                      </a:lnTo>
                      <a:lnTo>
                        <a:pt x="208" y="308"/>
                      </a:lnTo>
                      <a:lnTo>
                        <a:pt x="194" y="302"/>
                      </a:lnTo>
                      <a:lnTo>
                        <a:pt x="157" y="276"/>
                      </a:lnTo>
                      <a:lnTo>
                        <a:pt x="164" y="241"/>
                      </a:lnTo>
                      <a:lnTo>
                        <a:pt x="112" y="172"/>
                      </a:lnTo>
                      <a:lnTo>
                        <a:pt x="83" y="166"/>
                      </a:lnTo>
                      <a:lnTo>
                        <a:pt x="55" y="175"/>
                      </a:lnTo>
                      <a:lnTo>
                        <a:pt x="65" y="197"/>
                      </a:lnTo>
                      <a:lnTo>
                        <a:pt x="65" y="217"/>
                      </a:lnTo>
                      <a:lnTo>
                        <a:pt x="61" y="221"/>
                      </a:lnTo>
                      <a:lnTo>
                        <a:pt x="23" y="210"/>
                      </a:lnTo>
                      <a:lnTo>
                        <a:pt x="4" y="194"/>
                      </a:lnTo>
                      <a:lnTo>
                        <a:pt x="28" y="165"/>
                      </a:lnTo>
                      <a:lnTo>
                        <a:pt x="5" y="153"/>
                      </a:lnTo>
                      <a:lnTo>
                        <a:pt x="8" y="145"/>
                      </a:lnTo>
                      <a:lnTo>
                        <a:pt x="0" y="142"/>
                      </a:lnTo>
                      <a:close/>
                    </a:path>
                  </a:pathLst>
                </a:custGeom>
                <a:grpFill/>
                <a:ln w="1588">
                  <a:solidFill>
                    <a:srgbClr val="FFFFFF"/>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239" name="Freeform 469">
                  <a:extLst>
                    <a:ext uri="{FF2B5EF4-FFF2-40B4-BE49-F238E27FC236}">
                      <a16:creationId xmlns:a16="http://schemas.microsoft.com/office/drawing/2014/main" id="{43E74B7D-D04C-4523-A104-7092F8824F50}"/>
                    </a:ext>
                  </a:extLst>
                </p:cNvPr>
                <p:cNvSpPr>
                  <a:spLocks/>
                </p:cNvSpPr>
                <p:nvPr/>
              </p:nvSpPr>
              <p:spPr bwMode="auto">
                <a:xfrm>
                  <a:off x="3124" y="2660"/>
                  <a:ext cx="172" cy="145"/>
                </a:xfrm>
                <a:custGeom>
                  <a:avLst/>
                  <a:gdLst>
                    <a:gd name="T0" fmla="*/ 324 w 454"/>
                    <a:gd name="T1" fmla="*/ 20 h 326"/>
                    <a:gd name="T2" fmla="*/ 380 w 454"/>
                    <a:gd name="T3" fmla="*/ 6 h 326"/>
                    <a:gd name="T4" fmla="*/ 402 w 454"/>
                    <a:gd name="T5" fmla="*/ 16 h 326"/>
                    <a:gd name="T6" fmla="*/ 386 w 454"/>
                    <a:gd name="T7" fmla="*/ 43 h 326"/>
                    <a:gd name="T8" fmla="*/ 392 w 454"/>
                    <a:gd name="T9" fmla="*/ 62 h 326"/>
                    <a:gd name="T10" fmla="*/ 395 w 454"/>
                    <a:gd name="T11" fmla="*/ 81 h 326"/>
                    <a:gd name="T12" fmla="*/ 454 w 454"/>
                    <a:gd name="T13" fmla="*/ 125 h 326"/>
                    <a:gd name="T14" fmla="*/ 437 w 454"/>
                    <a:gd name="T15" fmla="*/ 169 h 326"/>
                    <a:gd name="T16" fmla="*/ 339 w 454"/>
                    <a:gd name="T17" fmla="*/ 185 h 326"/>
                    <a:gd name="T18" fmla="*/ 319 w 454"/>
                    <a:gd name="T19" fmla="*/ 231 h 326"/>
                    <a:gd name="T20" fmla="*/ 319 w 454"/>
                    <a:gd name="T21" fmla="*/ 246 h 326"/>
                    <a:gd name="T22" fmla="*/ 304 w 454"/>
                    <a:gd name="T23" fmla="*/ 255 h 326"/>
                    <a:gd name="T24" fmla="*/ 324 w 454"/>
                    <a:gd name="T25" fmla="*/ 275 h 326"/>
                    <a:gd name="T26" fmla="*/ 237 w 454"/>
                    <a:gd name="T27" fmla="*/ 277 h 326"/>
                    <a:gd name="T28" fmla="*/ 194 w 454"/>
                    <a:gd name="T29" fmla="*/ 286 h 326"/>
                    <a:gd name="T30" fmla="*/ 188 w 454"/>
                    <a:gd name="T31" fmla="*/ 301 h 326"/>
                    <a:gd name="T32" fmla="*/ 135 w 454"/>
                    <a:gd name="T33" fmla="*/ 326 h 326"/>
                    <a:gd name="T34" fmla="*/ 141 w 454"/>
                    <a:gd name="T35" fmla="*/ 311 h 326"/>
                    <a:gd name="T36" fmla="*/ 126 w 454"/>
                    <a:gd name="T37" fmla="*/ 283 h 326"/>
                    <a:gd name="T38" fmla="*/ 127 w 454"/>
                    <a:gd name="T39" fmla="*/ 239 h 326"/>
                    <a:gd name="T40" fmla="*/ 98 w 454"/>
                    <a:gd name="T41" fmla="*/ 256 h 326"/>
                    <a:gd name="T42" fmla="*/ 160 w 454"/>
                    <a:gd name="T43" fmla="*/ 224 h 326"/>
                    <a:gd name="T44" fmla="*/ 189 w 454"/>
                    <a:gd name="T45" fmla="*/ 203 h 326"/>
                    <a:gd name="T46" fmla="*/ 179 w 454"/>
                    <a:gd name="T47" fmla="*/ 172 h 326"/>
                    <a:gd name="T48" fmla="*/ 127 w 454"/>
                    <a:gd name="T49" fmla="*/ 169 h 326"/>
                    <a:gd name="T50" fmla="*/ 36 w 454"/>
                    <a:gd name="T51" fmla="*/ 153 h 326"/>
                    <a:gd name="T52" fmla="*/ 64 w 454"/>
                    <a:gd name="T53" fmla="*/ 120 h 326"/>
                    <a:gd name="T54" fmla="*/ 41 w 454"/>
                    <a:gd name="T55" fmla="*/ 116 h 326"/>
                    <a:gd name="T56" fmla="*/ 29 w 454"/>
                    <a:gd name="T57" fmla="*/ 109 h 326"/>
                    <a:gd name="T58" fmla="*/ 56 w 454"/>
                    <a:gd name="T59" fmla="*/ 103 h 326"/>
                    <a:gd name="T60" fmla="*/ 81 w 454"/>
                    <a:gd name="T61" fmla="*/ 83 h 326"/>
                    <a:gd name="T62" fmla="*/ 109 w 454"/>
                    <a:gd name="T63" fmla="*/ 116 h 326"/>
                    <a:gd name="T64" fmla="*/ 166 w 454"/>
                    <a:gd name="T65" fmla="*/ 90 h 326"/>
                    <a:gd name="T66" fmla="*/ 138 w 454"/>
                    <a:gd name="T67" fmla="*/ 90 h 326"/>
                    <a:gd name="T68" fmla="*/ 107 w 454"/>
                    <a:gd name="T69" fmla="*/ 83 h 326"/>
                    <a:gd name="T70" fmla="*/ 133 w 454"/>
                    <a:gd name="T71" fmla="*/ 86 h 326"/>
                    <a:gd name="T72" fmla="*/ 188 w 454"/>
                    <a:gd name="T73" fmla="*/ 62 h 326"/>
                    <a:gd name="T74" fmla="*/ 189 w 454"/>
                    <a:gd name="T75" fmla="*/ 32 h 326"/>
                    <a:gd name="T76" fmla="*/ 203 w 454"/>
                    <a:gd name="T77" fmla="*/ 24 h 326"/>
                    <a:gd name="T78" fmla="*/ 244 w 454"/>
                    <a:gd name="T79" fmla="*/ 13 h 326"/>
                    <a:gd name="T80" fmla="*/ 308 w 454"/>
                    <a:gd name="T81" fmla="*/ 10 h 326"/>
                    <a:gd name="T82" fmla="*/ 304 w 454"/>
                    <a:gd name="T83" fmla="*/ 24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4" h="326">
                      <a:moveTo>
                        <a:pt x="304" y="24"/>
                      </a:moveTo>
                      <a:lnTo>
                        <a:pt x="324" y="20"/>
                      </a:lnTo>
                      <a:lnTo>
                        <a:pt x="373" y="22"/>
                      </a:lnTo>
                      <a:lnTo>
                        <a:pt x="380" y="6"/>
                      </a:lnTo>
                      <a:lnTo>
                        <a:pt x="400" y="0"/>
                      </a:lnTo>
                      <a:lnTo>
                        <a:pt x="402" y="16"/>
                      </a:lnTo>
                      <a:lnTo>
                        <a:pt x="392" y="25"/>
                      </a:lnTo>
                      <a:lnTo>
                        <a:pt x="386" y="43"/>
                      </a:lnTo>
                      <a:lnTo>
                        <a:pt x="375" y="44"/>
                      </a:lnTo>
                      <a:lnTo>
                        <a:pt x="392" y="62"/>
                      </a:lnTo>
                      <a:lnTo>
                        <a:pt x="386" y="79"/>
                      </a:lnTo>
                      <a:lnTo>
                        <a:pt x="395" y="81"/>
                      </a:lnTo>
                      <a:lnTo>
                        <a:pt x="420" y="121"/>
                      </a:lnTo>
                      <a:lnTo>
                        <a:pt x="454" y="125"/>
                      </a:lnTo>
                      <a:lnTo>
                        <a:pt x="448" y="145"/>
                      </a:lnTo>
                      <a:lnTo>
                        <a:pt x="437" y="169"/>
                      </a:lnTo>
                      <a:lnTo>
                        <a:pt x="379" y="158"/>
                      </a:lnTo>
                      <a:lnTo>
                        <a:pt x="339" y="185"/>
                      </a:lnTo>
                      <a:lnTo>
                        <a:pt x="315" y="211"/>
                      </a:lnTo>
                      <a:lnTo>
                        <a:pt x="319" y="231"/>
                      </a:lnTo>
                      <a:lnTo>
                        <a:pt x="312" y="240"/>
                      </a:lnTo>
                      <a:lnTo>
                        <a:pt x="319" y="246"/>
                      </a:lnTo>
                      <a:lnTo>
                        <a:pt x="296" y="252"/>
                      </a:lnTo>
                      <a:lnTo>
                        <a:pt x="304" y="255"/>
                      </a:lnTo>
                      <a:lnTo>
                        <a:pt x="301" y="263"/>
                      </a:lnTo>
                      <a:lnTo>
                        <a:pt x="324" y="275"/>
                      </a:lnTo>
                      <a:lnTo>
                        <a:pt x="300" y="304"/>
                      </a:lnTo>
                      <a:lnTo>
                        <a:pt x="237" y="277"/>
                      </a:lnTo>
                      <a:lnTo>
                        <a:pt x="224" y="293"/>
                      </a:lnTo>
                      <a:lnTo>
                        <a:pt x="194" y="286"/>
                      </a:lnTo>
                      <a:lnTo>
                        <a:pt x="189" y="290"/>
                      </a:lnTo>
                      <a:lnTo>
                        <a:pt x="188" y="301"/>
                      </a:lnTo>
                      <a:lnTo>
                        <a:pt x="160" y="325"/>
                      </a:lnTo>
                      <a:lnTo>
                        <a:pt x="135" y="326"/>
                      </a:lnTo>
                      <a:lnTo>
                        <a:pt x="130" y="319"/>
                      </a:lnTo>
                      <a:lnTo>
                        <a:pt x="141" y="311"/>
                      </a:lnTo>
                      <a:lnTo>
                        <a:pt x="135" y="286"/>
                      </a:lnTo>
                      <a:lnTo>
                        <a:pt x="126" y="283"/>
                      </a:lnTo>
                      <a:lnTo>
                        <a:pt x="114" y="255"/>
                      </a:lnTo>
                      <a:lnTo>
                        <a:pt x="127" y="239"/>
                      </a:lnTo>
                      <a:lnTo>
                        <a:pt x="107" y="247"/>
                      </a:lnTo>
                      <a:lnTo>
                        <a:pt x="98" y="256"/>
                      </a:lnTo>
                      <a:lnTo>
                        <a:pt x="113" y="237"/>
                      </a:lnTo>
                      <a:lnTo>
                        <a:pt x="160" y="224"/>
                      </a:lnTo>
                      <a:lnTo>
                        <a:pt x="167" y="206"/>
                      </a:lnTo>
                      <a:lnTo>
                        <a:pt x="189" y="203"/>
                      </a:lnTo>
                      <a:lnTo>
                        <a:pt x="196" y="176"/>
                      </a:lnTo>
                      <a:lnTo>
                        <a:pt x="179" y="172"/>
                      </a:lnTo>
                      <a:lnTo>
                        <a:pt x="144" y="185"/>
                      </a:lnTo>
                      <a:lnTo>
                        <a:pt x="127" y="169"/>
                      </a:lnTo>
                      <a:lnTo>
                        <a:pt x="75" y="151"/>
                      </a:lnTo>
                      <a:lnTo>
                        <a:pt x="36" y="153"/>
                      </a:lnTo>
                      <a:lnTo>
                        <a:pt x="0" y="145"/>
                      </a:lnTo>
                      <a:lnTo>
                        <a:pt x="64" y="120"/>
                      </a:lnTo>
                      <a:lnTo>
                        <a:pt x="40" y="121"/>
                      </a:lnTo>
                      <a:lnTo>
                        <a:pt x="41" y="116"/>
                      </a:lnTo>
                      <a:lnTo>
                        <a:pt x="29" y="114"/>
                      </a:lnTo>
                      <a:lnTo>
                        <a:pt x="29" y="109"/>
                      </a:lnTo>
                      <a:lnTo>
                        <a:pt x="37" y="101"/>
                      </a:lnTo>
                      <a:lnTo>
                        <a:pt x="56" y="103"/>
                      </a:lnTo>
                      <a:lnTo>
                        <a:pt x="59" y="94"/>
                      </a:lnTo>
                      <a:lnTo>
                        <a:pt x="81" y="83"/>
                      </a:lnTo>
                      <a:lnTo>
                        <a:pt x="83" y="94"/>
                      </a:lnTo>
                      <a:lnTo>
                        <a:pt x="109" y="116"/>
                      </a:lnTo>
                      <a:lnTo>
                        <a:pt x="149" y="107"/>
                      </a:lnTo>
                      <a:lnTo>
                        <a:pt x="166" y="90"/>
                      </a:lnTo>
                      <a:lnTo>
                        <a:pt x="161" y="85"/>
                      </a:lnTo>
                      <a:lnTo>
                        <a:pt x="138" y="90"/>
                      </a:lnTo>
                      <a:lnTo>
                        <a:pt x="133" y="98"/>
                      </a:lnTo>
                      <a:lnTo>
                        <a:pt x="107" y="83"/>
                      </a:lnTo>
                      <a:lnTo>
                        <a:pt x="107" y="79"/>
                      </a:lnTo>
                      <a:lnTo>
                        <a:pt x="133" y="86"/>
                      </a:lnTo>
                      <a:lnTo>
                        <a:pt x="160" y="78"/>
                      </a:lnTo>
                      <a:lnTo>
                        <a:pt x="188" y="62"/>
                      </a:lnTo>
                      <a:lnTo>
                        <a:pt x="179" y="35"/>
                      </a:lnTo>
                      <a:lnTo>
                        <a:pt x="189" y="32"/>
                      </a:lnTo>
                      <a:lnTo>
                        <a:pt x="190" y="24"/>
                      </a:lnTo>
                      <a:lnTo>
                        <a:pt x="203" y="24"/>
                      </a:lnTo>
                      <a:lnTo>
                        <a:pt x="215" y="12"/>
                      </a:lnTo>
                      <a:lnTo>
                        <a:pt x="244" y="13"/>
                      </a:lnTo>
                      <a:lnTo>
                        <a:pt x="286" y="0"/>
                      </a:lnTo>
                      <a:lnTo>
                        <a:pt x="308" y="10"/>
                      </a:lnTo>
                      <a:lnTo>
                        <a:pt x="300" y="22"/>
                      </a:lnTo>
                      <a:lnTo>
                        <a:pt x="304" y="24"/>
                      </a:lnTo>
                      <a:close/>
                    </a:path>
                  </a:pathLst>
                </a:custGeom>
                <a:grpFill/>
                <a:ln w="1588">
                  <a:solidFill>
                    <a:srgbClr val="FFFFFF"/>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240" name="Freeform 470">
                  <a:extLst>
                    <a:ext uri="{FF2B5EF4-FFF2-40B4-BE49-F238E27FC236}">
                      <a16:creationId xmlns:a16="http://schemas.microsoft.com/office/drawing/2014/main" id="{0BB423DF-265C-47DD-81E7-FB717FBDE94F}"/>
                    </a:ext>
                  </a:extLst>
                </p:cNvPr>
                <p:cNvSpPr>
                  <a:spLocks/>
                </p:cNvSpPr>
                <p:nvPr/>
              </p:nvSpPr>
              <p:spPr bwMode="auto">
                <a:xfrm>
                  <a:off x="3078" y="2709"/>
                  <a:ext cx="121" cy="101"/>
                </a:xfrm>
                <a:custGeom>
                  <a:avLst/>
                  <a:gdLst>
                    <a:gd name="T0" fmla="*/ 123 w 320"/>
                    <a:gd name="T1" fmla="*/ 41 h 228"/>
                    <a:gd name="T2" fmla="*/ 124 w 320"/>
                    <a:gd name="T3" fmla="*/ 35 h 228"/>
                    <a:gd name="T4" fmla="*/ 160 w 320"/>
                    <a:gd name="T5" fmla="*/ 43 h 228"/>
                    <a:gd name="T6" fmla="*/ 199 w 320"/>
                    <a:gd name="T7" fmla="*/ 41 h 228"/>
                    <a:gd name="T8" fmla="*/ 251 w 320"/>
                    <a:gd name="T9" fmla="*/ 59 h 228"/>
                    <a:gd name="T10" fmla="*/ 268 w 320"/>
                    <a:gd name="T11" fmla="*/ 75 h 228"/>
                    <a:gd name="T12" fmla="*/ 303 w 320"/>
                    <a:gd name="T13" fmla="*/ 62 h 228"/>
                    <a:gd name="T14" fmla="*/ 320 w 320"/>
                    <a:gd name="T15" fmla="*/ 66 h 228"/>
                    <a:gd name="T16" fmla="*/ 313 w 320"/>
                    <a:gd name="T17" fmla="*/ 93 h 228"/>
                    <a:gd name="T18" fmla="*/ 291 w 320"/>
                    <a:gd name="T19" fmla="*/ 96 h 228"/>
                    <a:gd name="T20" fmla="*/ 284 w 320"/>
                    <a:gd name="T21" fmla="*/ 114 h 228"/>
                    <a:gd name="T22" fmla="*/ 237 w 320"/>
                    <a:gd name="T23" fmla="*/ 127 h 228"/>
                    <a:gd name="T24" fmla="*/ 222 w 320"/>
                    <a:gd name="T25" fmla="*/ 146 h 228"/>
                    <a:gd name="T26" fmla="*/ 213 w 320"/>
                    <a:gd name="T27" fmla="*/ 153 h 228"/>
                    <a:gd name="T28" fmla="*/ 190 w 320"/>
                    <a:gd name="T29" fmla="*/ 137 h 228"/>
                    <a:gd name="T30" fmla="*/ 177 w 320"/>
                    <a:gd name="T31" fmla="*/ 142 h 228"/>
                    <a:gd name="T32" fmla="*/ 172 w 320"/>
                    <a:gd name="T33" fmla="*/ 149 h 228"/>
                    <a:gd name="T34" fmla="*/ 138 w 320"/>
                    <a:gd name="T35" fmla="*/ 158 h 228"/>
                    <a:gd name="T36" fmla="*/ 162 w 320"/>
                    <a:gd name="T37" fmla="*/ 210 h 228"/>
                    <a:gd name="T38" fmla="*/ 172 w 320"/>
                    <a:gd name="T39" fmla="*/ 216 h 228"/>
                    <a:gd name="T40" fmla="*/ 172 w 320"/>
                    <a:gd name="T41" fmla="*/ 221 h 228"/>
                    <a:gd name="T42" fmla="*/ 164 w 320"/>
                    <a:gd name="T43" fmla="*/ 228 h 228"/>
                    <a:gd name="T44" fmla="*/ 94 w 320"/>
                    <a:gd name="T45" fmla="*/ 205 h 228"/>
                    <a:gd name="T46" fmla="*/ 55 w 320"/>
                    <a:gd name="T47" fmla="*/ 171 h 228"/>
                    <a:gd name="T48" fmla="*/ 55 w 320"/>
                    <a:gd name="T49" fmla="*/ 165 h 228"/>
                    <a:gd name="T50" fmla="*/ 74 w 320"/>
                    <a:gd name="T51" fmla="*/ 162 h 228"/>
                    <a:gd name="T52" fmla="*/ 60 w 320"/>
                    <a:gd name="T53" fmla="*/ 144 h 228"/>
                    <a:gd name="T54" fmla="*/ 17 w 320"/>
                    <a:gd name="T55" fmla="*/ 134 h 228"/>
                    <a:gd name="T56" fmla="*/ 0 w 320"/>
                    <a:gd name="T57" fmla="*/ 96 h 228"/>
                    <a:gd name="T58" fmla="*/ 0 w 320"/>
                    <a:gd name="T59" fmla="*/ 87 h 228"/>
                    <a:gd name="T60" fmla="*/ 22 w 320"/>
                    <a:gd name="T61" fmla="*/ 77 h 228"/>
                    <a:gd name="T62" fmla="*/ 47 w 320"/>
                    <a:gd name="T63" fmla="*/ 96 h 228"/>
                    <a:gd name="T64" fmla="*/ 47 w 320"/>
                    <a:gd name="T65" fmla="*/ 68 h 228"/>
                    <a:gd name="T66" fmla="*/ 53 w 320"/>
                    <a:gd name="T67" fmla="*/ 59 h 228"/>
                    <a:gd name="T68" fmla="*/ 28 w 320"/>
                    <a:gd name="T69" fmla="*/ 36 h 228"/>
                    <a:gd name="T70" fmla="*/ 28 w 320"/>
                    <a:gd name="T71" fmla="*/ 27 h 228"/>
                    <a:gd name="T72" fmla="*/ 44 w 320"/>
                    <a:gd name="T73" fmla="*/ 29 h 228"/>
                    <a:gd name="T74" fmla="*/ 55 w 320"/>
                    <a:gd name="T75" fmla="*/ 0 h 228"/>
                    <a:gd name="T76" fmla="*/ 67 w 320"/>
                    <a:gd name="T77" fmla="*/ 10 h 228"/>
                    <a:gd name="T78" fmla="*/ 74 w 320"/>
                    <a:gd name="T79" fmla="*/ 4 h 228"/>
                    <a:gd name="T80" fmla="*/ 86 w 320"/>
                    <a:gd name="T81" fmla="*/ 9 h 228"/>
                    <a:gd name="T82" fmla="*/ 94 w 320"/>
                    <a:gd name="T83" fmla="*/ 20 h 228"/>
                    <a:gd name="T84" fmla="*/ 90 w 320"/>
                    <a:gd name="T85" fmla="*/ 35 h 228"/>
                    <a:gd name="T86" fmla="*/ 94 w 320"/>
                    <a:gd name="T87" fmla="*/ 33 h 228"/>
                    <a:gd name="T88" fmla="*/ 94 w 320"/>
                    <a:gd name="T89" fmla="*/ 40 h 228"/>
                    <a:gd name="T90" fmla="*/ 106 w 320"/>
                    <a:gd name="T91" fmla="*/ 43 h 228"/>
                    <a:gd name="T92" fmla="*/ 123 w 320"/>
                    <a:gd name="T93" fmla="*/ 41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20" h="228">
                      <a:moveTo>
                        <a:pt x="123" y="41"/>
                      </a:moveTo>
                      <a:lnTo>
                        <a:pt x="124" y="35"/>
                      </a:lnTo>
                      <a:lnTo>
                        <a:pt x="160" y="43"/>
                      </a:lnTo>
                      <a:lnTo>
                        <a:pt x="199" y="41"/>
                      </a:lnTo>
                      <a:lnTo>
                        <a:pt x="251" y="59"/>
                      </a:lnTo>
                      <a:lnTo>
                        <a:pt x="268" y="75"/>
                      </a:lnTo>
                      <a:lnTo>
                        <a:pt x="303" y="62"/>
                      </a:lnTo>
                      <a:lnTo>
                        <a:pt x="320" y="66"/>
                      </a:lnTo>
                      <a:lnTo>
                        <a:pt x="313" y="93"/>
                      </a:lnTo>
                      <a:lnTo>
                        <a:pt x="291" y="96"/>
                      </a:lnTo>
                      <a:lnTo>
                        <a:pt x="284" y="114"/>
                      </a:lnTo>
                      <a:lnTo>
                        <a:pt x="237" y="127"/>
                      </a:lnTo>
                      <a:lnTo>
                        <a:pt x="222" y="146"/>
                      </a:lnTo>
                      <a:lnTo>
                        <a:pt x="213" y="153"/>
                      </a:lnTo>
                      <a:lnTo>
                        <a:pt x="190" y="137"/>
                      </a:lnTo>
                      <a:lnTo>
                        <a:pt x="177" y="142"/>
                      </a:lnTo>
                      <a:lnTo>
                        <a:pt x="172" y="149"/>
                      </a:lnTo>
                      <a:lnTo>
                        <a:pt x="138" y="158"/>
                      </a:lnTo>
                      <a:lnTo>
                        <a:pt x="162" y="210"/>
                      </a:lnTo>
                      <a:lnTo>
                        <a:pt x="172" y="216"/>
                      </a:lnTo>
                      <a:lnTo>
                        <a:pt x="172" y="221"/>
                      </a:lnTo>
                      <a:lnTo>
                        <a:pt x="164" y="228"/>
                      </a:lnTo>
                      <a:lnTo>
                        <a:pt x="94" y="205"/>
                      </a:lnTo>
                      <a:lnTo>
                        <a:pt x="55" y="171"/>
                      </a:lnTo>
                      <a:lnTo>
                        <a:pt x="55" y="165"/>
                      </a:lnTo>
                      <a:lnTo>
                        <a:pt x="74" y="162"/>
                      </a:lnTo>
                      <a:lnTo>
                        <a:pt x="60" y="144"/>
                      </a:lnTo>
                      <a:lnTo>
                        <a:pt x="17" y="134"/>
                      </a:lnTo>
                      <a:lnTo>
                        <a:pt x="0" y="96"/>
                      </a:lnTo>
                      <a:lnTo>
                        <a:pt x="0" y="87"/>
                      </a:lnTo>
                      <a:lnTo>
                        <a:pt x="22" y="77"/>
                      </a:lnTo>
                      <a:lnTo>
                        <a:pt x="47" y="96"/>
                      </a:lnTo>
                      <a:lnTo>
                        <a:pt x="47" y="68"/>
                      </a:lnTo>
                      <a:lnTo>
                        <a:pt x="53" y="59"/>
                      </a:lnTo>
                      <a:lnTo>
                        <a:pt x="28" y="36"/>
                      </a:lnTo>
                      <a:lnTo>
                        <a:pt x="28" y="27"/>
                      </a:lnTo>
                      <a:lnTo>
                        <a:pt x="44" y="29"/>
                      </a:lnTo>
                      <a:lnTo>
                        <a:pt x="55" y="0"/>
                      </a:lnTo>
                      <a:lnTo>
                        <a:pt x="67" y="10"/>
                      </a:lnTo>
                      <a:lnTo>
                        <a:pt x="74" y="4"/>
                      </a:lnTo>
                      <a:lnTo>
                        <a:pt x="86" y="9"/>
                      </a:lnTo>
                      <a:lnTo>
                        <a:pt x="94" y="20"/>
                      </a:lnTo>
                      <a:lnTo>
                        <a:pt x="90" y="35"/>
                      </a:lnTo>
                      <a:lnTo>
                        <a:pt x="94" y="33"/>
                      </a:lnTo>
                      <a:lnTo>
                        <a:pt x="94" y="40"/>
                      </a:lnTo>
                      <a:lnTo>
                        <a:pt x="106" y="43"/>
                      </a:lnTo>
                      <a:lnTo>
                        <a:pt x="123" y="41"/>
                      </a:lnTo>
                      <a:close/>
                    </a:path>
                  </a:pathLst>
                </a:custGeom>
                <a:grpFill/>
                <a:ln w="1588">
                  <a:solidFill>
                    <a:srgbClr val="FFFFFF"/>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241" name="Freeform 471">
                  <a:extLst>
                    <a:ext uri="{FF2B5EF4-FFF2-40B4-BE49-F238E27FC236}">
                      <a16:creationId xmlns:a16="http://schemas.microsoft.com/office/drawing/2014/main" id="{C2441F4F-FC96-4FD1-BB8A-9510CE866E91}"/>
                    </a:ext>
                  </a:extLst>
                </p:cNvPr>
                <p:cNvSpPr>
                  <a:spLocks/>
                </p:cNvSpPr>
                <p:nvPr/>
              </p:nvSpPr>
              <p:spPr bwMode="auto">
                <a:xfrm>
                  <a:off x="3047" y="2733"/>
                  <a:ext cx="117" cy="129"/>
                </a:xfrm>
                <a:custGeom>
                  <a:avLst/>
                  <a:gdLst>
                    <a:gd name="T0" fmla="*/ 215 w 309"/>
                    <a:gd name="T1" fmla="*/ 259 h 291"/>
                    <a:gd name="T2" fmla="*/ 233 w 309"/>
                    <a:gd name="T3" fmla="*/ 228 h 291"/>
                    <a:gd name="T4" fmla="*/ 162 w 309"/>
                    <a:gd name="T5" fmla="*/ 231 h 291"/>
                    <a:gd name="T6" fmla="*/ 98 w 309"/>
                    <a:gd name="T7" fmla="*/ 268 h 291"/>
                    <a:gd name="T8" fmla="*/ 75 w 309"/>
                    <a:gd name="T9" fmla="*/ 283 h 291"/>
                    <a:gd name="T10" fmla="*/ 45 w 309"/>
                    <a:gd name="T11" fmla="*/ 290 h 291"/>
                    <a:gd name="T12" fmla="*/ 92 w 309"/>
                    <a:gd name="T13" fmla="*/ 243 h 291"/>
                    <a:gd name="T14" fmla="*/ 68 w 309"/>
                    <a:gd name="T15" fmla="*/ 205 h 291"/>
                    <a:gd name="T16" fmla="*/ 52 w 309"/>
                    <a:gd name="T17" fmla="*/ 207 h 291"/>
                    <a:gd name="T18" fmla="*/ 15 w 309"/>
                    <a:gd name="T19" fmla="*/ 162 h 291"/>
                    <a:gd name="T20" fmla="*/ 27 w 309"/>
                    <a:gd name="T21" fmla="*/ 135 h 291"/>
                    <a:gd name="T22" fmla="*/ 60 w 309"/>
                    <a:gd name="T23" fmla="*/ 113 h 291"/>
                    <a:gd name="T24" fmla="*/ 74 w 309"/>
                    <a:gd name="T25" fmla="*/ 134 h 291"/>
                    <a:gd name="T26" fmla="*/ 88 w 309"/>
                    <a:gd name="T27" fmla="*/ 167 h 291"/>
                    <a:gd name="T28" fmla="*/ 74 w 309"/>
                    <a:gd name="T29" fmla="*/ 169 h 291"/>
                    <a:gd name="T30" fmla="*/ 74 w 309"/>
                    <a:gd name="T31" fmla="*/ 187 h 291"/>
                    <a:gd name="T32" fmla="*/ 117 w 309"/>
                    <a:gd name="T33" fmla="*/ 188 h 291"/>
                    <a:gd name="T34" fmla="*/ 138 w 309"/>
                    <a:gd name="T35" fmla="*/ 187 h 291"/>
                    <a:gd name="T36" fmla="*/ 140 w 309"/>
                    <a:gd name="T37" fmla="*/ 143 h 291"/>
                    <a:gd name="T38" fmla="*/ 100 w 309"/>
                    <a:gd name="T39" fmla="*/ 126 h 291"/>
                    <a:gd name="T40" fmla="*/ 74 w 309"/>
                    <a:gd name="T41" fmla="*/ 119 h 291"/>
                    <a:gd name="T42" fmla="*/ 68 w 309"/>
                    <a:gd name="T43" fmla="*/ 95 h 291"/>
                    <a:gd name="T44" fmla="*/ 66 w 309"/>
                    <a:gd name="T45" fmla="*/ 90 h 291"/>
                    <a:gd name="T46" fmla="*/ 44 w 309"/>
                    <a:gd name="T47" fmla="*/ 98 h 291"/>
                    <a:gd name="T48" fmla="*/ 23 w 309"/>
                    <a:gd name="T49" fmla="*/ 60 h 291"/>
                    <a:gd name="T50" fmla="*/ 15 w 309"/>
                    <a:gd name="T51" fmla="*/ 30 h 291"/>
                    <a:gd name="T52" fmla="*/ 15 w 309"/>
                    <a:gd name="T53" fmla="*/ 5 h 291"/>
                    <a:gd name="T54" fmla="*/ 59 w 309"/>
                    <a:gd name="T55" fmla="*/ 0 h 291"/>
                    <a:gd name="T56" fmla="*/ 66 w 309"/>
                    <a:gd name="T57" fmla="*/ 12 h 291"/>
                    <a:gd name="T58" fmla="*/ 102 w 309"/>
                    <a:gd name="T59" fmla="*/ 23 h 291"/>
                    <a:gd name="T60" fmla="*/ 80 w 309"/>
                    <a:gd name="T61" fmla="*/ 42 h 291"/>
                    <a:gd name="T62" fmla="*/ 140 w 309"/>
                    <a:gd name="T63" fmla="*/ 90 h 291"/>
                    <a:gd name="T64" fmla="*/ 135 w 309"/>
                    <a:gd name="T65" fmla="*/ 111 h 291"/>
                    <a:gd name="T66" fmla="*/ 174 w 309"/>
                    <a:gd name="T67" fmla="*/ 151 h 291"/>
                    <a:gd name="T68" fmla="*/ 235 w 309"/>
                    <a:gd name="T69" fmla="*/ 186 h 291"/>
                    <a:gd name="T70" fmla="*/ 194 w 309"/>
                    <a:gd name="T71" fmla="*/ 198 h 291"/>
                    <a:gd name="T72" fmla="*/ 263 w 309"/>
                    <a:gd name="T73" fmla="*/ 199 h 291"/>
                    <a:gd name="T74" fmla="*/ 309 w 309"/>
                    <a:gd name="T75" fmla="*/ 244 h 291"/>
                    <a:gd name="T76" fmla="*/ 234 w 309"/>
                    <a:gd name="T77" fmla="*/ 291 h 291"/>
                    <a:gd name="T78" fmla="*/ 203 w 309"/>
                    <a:gd name="T79" fmla="*/ 27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9" h="291">
                      <a:moveTo>
                        <a:pt x="207" y="259"/>
                      </a:moveTo>
                      <a:lnTo>
                        <a:pt x="215" y="259"/>
                      </a:lnTo>
                      <a:lnTo>
                        <a:pt x="240" y="244"/>
                      </a:lnTo>
                      <a:lnTo>
                        <a:pt x="233" y="228"/>
                      </a:lnTo>
                      <a:lnTo>
                        <a:pt x="198" y="225"/>
                      </a:lnTo>
                      <a:lnTo>
                        <a:pt x="162" y="231"/>
                      </a:lnTo>
                      <a:lnTo>
                        <a:pt x="140" y="229"/>
                      </a:lnTo>
                      <a:lnTo>
                        <a:pt x="98" y="268"/>
                      </a:lnTo>
                      <a:lnTo>
                        <a:pt x="88" y="270"/>
                      </a:lnTo>
                      <a:lnTo>
                        <a:pt x="75" y="283"/>
                      </a:lnTo>
                      <a:lnTo>
                        <a:pt x="59" y="290"/>
                      </a:lnTo>
                      <a:lnTo>
                        <a:pt x="45" y="290"/>
                      </a:lnTo>
                      <a:lnTo>
                        <a:pt x="90" y="248"/>
                      </a:lnTo>
                      <a:lnTo>
                        <a:pt x="92" y="243"/>
                      </a:lnTo>
                      <a:lnTo>
                        <a:pt x="66" y="211"/>
                      </a:lnTo>
                      <a:lnTo>
                        <a:pt x="68" y="205"/>
                      </a:lnTo>
                      <a:lnTo>
                        <a:pt x="61" y="203"/>
                      </a:lnTo>
                      <a:lnTo>
                        <a:pt x="52" y="207"/>
                      </a:lnTo>
                      <a:lnTo>
                        <a:pt x="27" y="191"/>
                      </a:lnTo>
                      <a:lnTo>
                        <a:pt x="15" y="162"/>
                      </a:lnTo>
                      <a:lnTo>
                        <a:pt x="12" y="147"/>
                      </a:lnTo>
                      <a:lnTo>
                        <a:pt x="27" y="135"/>
                      </a:lnTo>
                      <a:lnTo>
                        <a:pt x="43" y="102"/>
                      </a:lnTo>
                      <a:lnTo>
                        <a:pt x="60" y="113"/>
                      </a:lnTo>
                      <a:lnTo>
                        <a:pt x="66" y="137"/>
                      </a:lnTo>
                      <a:lnTo>
                        <a:pt x="74" y="134"/>
                      </a:lnTo>
                      <a:lnTo>
                        <a:pt x="97" y="150"/>
                      </a:lnTo>
                      <a:lnTo>
                        <a:pt x="88" y="167"/>
                      </a:lnTo>
                      <a:lnTo>
                        <a:pt x="80" y="163"/>
                      </a:lnTo>
                      <a:lnTo>
                        <a:pt x="74" y="169"/>
                      </a:lnTo>
                      <a:lnTo>
                        <a:pt x="79" y="179"/>
                      </a:lnTo>
                      <a:lnTo>
                        <a:pt x="74" y="187"/>
                      </a:lnTo>
                      <a:lnTo>
                        <a:pt x="98" y="200"/>
                      </a:lnTo>
                      <a:lnTo>
                        <a:pt x="117" y="188"/>
                      </a:lnTo>
                      <a:lnTo>
                        <a:pt x="162" y="203"/>
                      </a:lnTo>
                      <a:lnTo>
                        <a:pt x="138" y="187"/>
                      </a:lnTo>
                      <a:lnTo>
                        <a:pt x="133" y="165"/>
                      </a:lnTo>
                      <a:lnTo>
                        <a:pt x="140" y="143"/>
                      </a:lnTo>
                      <a:lnTo>
                        <a:pt x="127" y="129"/>
                      </a:lnTo>
                      <a:lnTo>
                        <a:pt x="100" y="126"/>
                      </a:lnTo>
                      <a:lnTo>
                        <a:pt x="98" y="118"/>
                      </a:lnTo>
                      <a:lnTo>
                        <a:pt x="74" y="119"/>
                      </a:lnTo>
                      <a:lnTo>
                        <a:pt x="63" y="107"/>
                      </a:lnTo>
                      <a:lnTo>
                        <a:pt x="68" y="95"/>
                      </a:lnTo>
                      <a:lnTo>
                        <a:pt x="80" y="90"/>
                      </a:lnTo>
                      <a:lnTo>
                        <a:pt x="66" y="90"/>
                      </a:lnTo>
                      <a:lnTo>
                        <a:pt x="63" y="85"/>
                      </a:lnTo>
                      <a:lnTo>
                        <a:pt x="44" y="98"/>
                      </a:lnTo>
                      <a:lnTo>
                        <a:pt x="43" y="82"/>
                      </a:lnTo>
                      <a:lnTo>
                        <a:pt x="23" y="60"/>
                      </a:lnTo>
                      <a:lnTo>
                        <a:pt x="0" y="55"/>
                      </a:lnTo>
                      <a:lnTo>
                        <a:pt x="15" y="30"/>
                      </a:lnTo>
                      <a:lnTo>
                        <a:pt x="11" y="19"/>
                      </a:lnTo>
                      <a:lnTo>
                        <a:pt x="15" y="5"/>
                      </a:lnTo>
                      <a:lnTo>
                        <a:pt x="34" y="7"/>
                      </a:lnTo>
                      <a:lnTo>
                        <a:pt x="59" y="0"/>
                      </a:lnTo>
                      <a:lnTo>
                        <a:pt x="61" y="7"/>
                      </a:lnTo>
                      <a:lnTo>
                        <a:pt x="66" y="12"/>
                      </a:lnTo>
                      <a:lnTo>
                        <a:pt x="97" y="8"/>
                      </a:lnTo>
                      <a:lnTo>
                        <a:pt x="102" y="23"/>
                      </a:lnTo>
                      <a:lnTo>
                        <a:pt x="80" y="33"/>
                      </a:lnTo>
                      <a:lnTo>
                        <a:pt x="80" y="42"/>
                      </a:lnTo>
                      <a:lnTo>
                        <a:pt x="97" y="80"/>
                      </a:lnTo>
                      <a:lnTo>
                        <a:pt x="140" y="90"/>
                      </a:lnTo>
                      <a:lnTo>
                        <a:pt x="154" y="108"/>
                      </a:lnTo>
                      <a:lnTo>
                        <a:pt x="135" y="111"/>
                      </a:lnTo>
                      <a:lnTo>
                        <a:pt x="135" y="117"/>
                      </a:lnTo>
                      <a:lnTo>
                        <a:pt x="174" y="151"/>
                      </a:lnTo>
                      <a:lnTo>
                        <a:pt x="244" y="174"/>
                      </a:lnTo>
                      <a:lnTo>
                        <a:pt x="235" y="186"/>
                      </a:lnTo>
                      <a:lnTo>
                        <a:pt x="205" y="189"/>
                      </a:lnTo>
                      <a:lnTo>
                        <a:pt x="194" y="198"/>
                      </a:lnTo>
                      <a:lnTo>
                        <a:pt x="227" y="211"/>
                      </a:lnTo>
                      <a:lnTo>
                        <a:pt x="263" y="199"/>
                      </a:lnTo>
                      <a:lnTo>
                        <a:pt x="298" y="207"/>
                      </a:lnTo>
                      <a:lnTo>
                        <a:pt x="309" y="244"/>
                      </a:lnTo>
                      <a:lnTo>
                        <a:pt x="285" y="273"/>
                      </a:lnTo>
                      <a:lnTo>
                        <a:pt x="234" y="291"/>
                      </a:lnTo>
                      <a:lnTo>
                        <a:pt x="216" y="288"/>
                      </a:lnTo>
                      <a:lnTo>
                        <a:pt x="203" y="270"/>
                      </a:lnTo>
                      <a:lnTo>
                        <a:pt x="207" y="259"/>
                      </a:lnTo>
                      <a:close/>
                    </a:path>
                  </a:pathLst>
                </a:custGeom>
                <a:grpFill/>
                <a:ln w="1588">
                  <a:solidFill>
                    <a:srgbClr val="FFFFFF"/>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242" name="Freeform 472">
                  <a:extLst>
                    <a:ext uri="{FF2B5EF4-FFF2-40B4-BE49-F238E27FC236}">
                      <a16:creationId xmlns:a16="http://schemas.microsoft.com/office/drawing/2014/main" id="{968B05DC-4410-4877-AF6A-4A9F11261A89}"/>
                    </a:ext>
                  </a:extLst>
                </p:cNvPr>
                <p:cNvSpPr>
                  <a:spLocks/>
                </p:cNvSpPr>
                <p:nvPr/>
              </p:nvSpPr>
              <p:spPr bwMode="auto">
                <a:xfrm>
                  <a:off x="3022" y="2528"/>
                  <a:ext cx="45" cy="58"/>
                </a:xfrm>
                <a:custGeom>
                  <a:avLst/>
                  <a:gdLst>
                    <a:gd name="T0" fmla="*/ 51 w 118"/>
                    <a:gd name="T1" fmla="*/ 98 h 131"/>
                    <a:gd name="T2" fmla="*/ 57 w 118"/>
                    <a:gd name="T3" fmla="*/ 95 h 131"/>
                    <a:gd name="T4" fmla="*/ 57 w 118"/>
                    <a:gd name="T5" fmla="*/ 82 h 131"/>
                    <a:gd name="T6" fmla="*/ 88 w 118"/>
                    <a:gd name="T7" fmla="*/ 62 h 131"/>
                    <a:gd name="T8" fmla="*/ 102 w 118"/>
                    <a:gd name="T9" fmla="*/ 39 h 131"/>
                    <a:gd name="T10" fmla="*/ 92 w 118"/>
                    <a:gd name="T11" fmla="*/ 28 h 131"/>
                    <a:gd name="T12" fmla="*/ 102 w 118"/>
                    <a:gd name="T13" fmla="*/ 25 h 131"/>
                    <a:gd name="T14" fmla="*/ 118 w 118"/>
                    <a:gd name="T15" fmla="*/ 9 h 131"/>
                    <a:gd name="T16" fmla="*/ 104 w 118"/>
                    <a:gd name="T17" fmla="*/ 0 h 131"/>
                    <a:gd name="T18" fmla="*/ 88 w 118"/>
                    <a:gd name="T19" fmla="*/ 2 h 131"/>
                    <a:gd name="T20" fmla="*/ 77 w 118"/>
                    <a:gd name="T21" fmla="*/ 13 h 131"/>
                    <a:gd name="T22" fmla="*/ 51 w 118"/>
                    <a:gd name="T23" fmla="*/ 9 h 131"/>
                    <a:gd name="T24" fmla="*/ 30 w 118"/>
                    <a:gd name="T25" fmla="*/ 36 h 131"/>
                    <a:gd name="T26" fmla="*/ 38 w 118"/>
                    <a:gd name="T27" fmla="*/ 54 h 131"/>
                    <a:gd name="T28" fmla="*/ 23 w 118"/>
                    <a:gd name="T29" fmla="*/ 69 h 131"/>
                    <a:gd name="T30" fmla="*/ 17 w 118"/>
                    <a:gd name="T31" fmla="*/ 105 h 131"/>
                    <a:gd name="T32" fmla="*/ 0 w 118"/>
                    <a:gd name="T33" fmla="*/ 109 h 131"/>
                    <a:gd name="T34" fmla="*/ 0 w 118"/>
                    <a:gd name="T35" fmla="*/ 112 h 131"/>
                    <a:gd name="T36" fmla="*/ 19 w 118"/>
                    <a:gd name="T37" fmla="*/ 116 h 131"/>
                    <a:gd name="T38" fmla="*/ 21 w 118"/>
                    <a:gd name="T39" fmla="*/ 109 h 131"/>
                    <a:gd name="T40" fmla="*/ 28 w 118"/>
                    <a:gd name="T41" fmla="*/ 109 h 131"/>
                    <a:gd name="T42" fmla="*/ 28 w 118"/>
                    <a:gd name="T43" fmla="*/ 113 h 131"/>
                    <a:gd name="T44" fmla="*/ 40 w 118"/>
                    <a:gd name="T45" fmla="*/ 109 h 131"/>
                    <a:gd name="T46" fmla="*/ 38 w 118"/>
                    <a:gd name="T47" fmla="*/ 126 h 131"/>
                    <a:gd name="T48" fmla="*/ 45 w 118"/>
                    <a:gd name="T49" fmla="*/ 131 h 131"/>
                    <a:gd name="T50" fmla="*/ 59 w 118"/>
                    <a:gd name="T51" fmla="*/ 121 h 131"/>
                    <a:gd name="T52" fmla="*/ 56 w 118"/>
                    <a:gd name="T53" fmla="*/ 109 h 131"/>
                    <a:gd name="T54" fmla="*/ 63 w 118"/>
                    <a:gd name="T55" fmla="*/ 97 h 131"/>
                    <a:gd name="T56" fmla="*/ 51 w 118"/>
                    <a:gd name="T57" fmla="*/ 98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31">
                      <a:moveTo>
                        <a:pt x="51" y="98"/>
                      </a:moveTo>
                      <a:lnTo>
                        <a:pt x="57" y="95"/>
                      </a:lnTo>
                      <a:lnTo>
                        <a:pt x="57" y="82"/>
                      </a:lnTo>
                      <a:lnTo>
                        <a:pt x="88" y="62"/>
                      </a:lnTo>
                      <a:lnTo>
                        <a:pt x="102" y="39"/>
                      </a:lnTo>
                      <a:lnTo>
                        <a:pt x="92" y="28"/>
                      </a:lnTo>
                      <a:lnTo>
                        <a:pt x="102" y="25"/>
                      </a:lnTo>
                      <a:lnTo>
                        <a:pt x="118" y="9"/>
                      </a:lnTo>
                      <a:lnTo>
                        <a:pt x="104" y="0"/>
                      </a:lnTo>
                      <a:lnTo>
                        <a:pt x="88" y="2"/>
                      </a:lnTo>
                      <a:lnTo>
                        <a:pt x="77" y="13"/>
                      </a:lnTo>
                      <a:lnTo>
                        <a:pt x="51" y="9"/>
                      </a:lnTo>
                      <a:lnTo>
                        <a:pt x="30" y="36"/>
                      </a:lnTo>
                      <a:lnTo>
                        <a:pt x="38" y="54"/>
                      </a:lnTo>
                      <a:lnTo>
                        <a:pt x="23" y="69"/>
                      </a:lnTo>
                      <a:lnTo>
                        <a:pt x="17" y="105"/>
                      </a:lnTo>
                      <a:lnTo>
                        <a:pt x="0" y="109"/>
                      </a:lnTo>
                      <a:lnTo>
                        <a:pt x="0" y="112"/>
                      </a:lnTo>
                      <a:lnTo>
                        <a:pt x="19" y="116"/>
                      </a:lnTo>
                      <a:lnTo>
                        <a:pt x="21" y="109"/>
                      </a:lnTo>
                      <a:lnTo>
                        <a:pt x="28" y="109"/>
                      </a:lnTo>
                      <a:lnTo>
                        <a:pt x="28" y="113"/>
                      </a:lnTo>
                      <a:lnTo>
                        <a:pt x="40" y="109"/>
                      </a:lnTo>
                      <a:lnTo>
                        <a:pt x="38" y="126"/>
                      </a:lnTo>
                      <a:lnTo>
                        <a:pt x="45" y="131"/>
                      </a:lnTo>
                      <a:lnTo>
                        <a:pt x="59" y="121"/>
                      </a:lnTo>
                      <a:lnTo>
                        <a:pt x="56" y="109"/>
                      </a:lnTo>
                      <a:lnTo>
                        <a:pt x="63" y="97"/>
                      </a:lnTo>
                      <a:lnTo>
                        <a:pt x="51" y="98"/>
                      </a:lnTo>
                      <a:close/>
                    </a:path>
                  </a:pathLst>
                </a:custGeom>
                <a:grpFill/>
                <a:ln w="1588">
                  <a:solidFill>
                    <a:srgbClr val="FFFFFF"/>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243" name="Freeform 473">
                  <a:extLst>
                    <a:ext uri="{FF2B5EF4-FFF2-40B4-BE49-F238E27FC236}">
                      <a16:creationId xmlns:a16="http://schemas.microsoft.com/office/drawing/2014/main" id="{0023B6CF-5D26-4E96-9602-850B1AEF766F}"/>
                    </a:ext>
                  </a:extLst>
                </p:cNvPr>
                <p:cNvSpPr>
                  <a:spLocks/>
                </p:cNvSpPr>
                <p:nvPr/>
              </p:nvSpPr>
              <p:spPr bwMode="auto">
                <a:xfrm>
                  <a:off x="3008" y="2581"/>
                  <a:ext cx="36" cy="38"/>
                </a:xfrm>
                <a:custGeom>
                  <a:avLst/>
                  <a:gdLst>
                    <a:gd name="T0" fmla="*/ 27 w 94"/>
                    <a:gd name="T1" fmla="*/ 0 h 84"/>
                    <a:gd name="T2" fmla="*/ 38 w 94"/>
                    <a:gd name="T3" fmla="*/ 10 h 84"/>
                    <a:gd name="T4" fmla="*/ 50 w 94"/>
                    <a:gd name="T5" fmla="*/ 5 h 84"/>
                    <a:gd name="T6" fmla="*/ 55 w 94"/>
                    <a:gd name="T7" fmla="*/ 18 h 84"/>
                    <a:gd name="T8" fmla="*/ 57 w 94"/>
                    <a:gd name="T9" fmla="*/ 5 h 84"/>
                    <a:gd name="T10" fmla="*/ 73 w 94"/>
                    <a:gd name="T11" fmla="*/ 16 h 84"/>
                    <a:gd name="T12" fmla="*/ 94 w 94"/>
                    <a:gd name="T13" fmla="*/ 18 h 84"/>
                    <a:gd name="T14" fmla="*/ 61 w 94"/>
                    <a:gd name="T15" fmla="*/ 27 h 84"/>
                    <a:gd name="T16" fmla="*/ 59 w 94"/>
                    <a:gd name="T17" fmla="*/ 38 h 84"/>
                    <a:gd name="T18" fmla="*/ 57 w 94"/>
                    <a:gd name="T19" fmla="*/ 42 h 84"/>
                    <a:gd name="T20" fmla="*/ 43 w 94"/>
                    <a:gd name="T21" fmla="*/ 72 h 84"/>
                    <a:gd name="T22" fmla="*/ 16 w 94"/>
                    <a:gd name="T23" fmla="*/ 84 h 84"/>
                    <a:gd name="T24" fmla="*/ 11 w 94"/>
                    <a:gd name="T25" fmla="*/ 75 h 84"/>
                    <a:gd name="T26" fmla="*/ 0 w 94"/>
                    <a:gd name="T27" fmla="*/ 77 h 84"/>
                    <a:gd name="T28" fmla="*/ 5 w 94"/>
                    <a:gd name="T29" fmla="*/ 50 h 84"/>
                    <a:gd name="T30" fmla="*/ 27 w 94"/>
                    <a:gd name="T31"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4" h="84">
                      <a:moveTo>
                        <a:pt x="27" y="0"/>
                      </a:moveTo>
                      <a:lnTo>
                        <a:pt x="38" y="10"/>
                      </a:lnTo>
                      <a:lnTo>
                        <a:pt x="50" y="5"/>
                      </a:lnTo>
                      <a:lnTo>
                        <a:pt x="55" y="18"/>
                      </a:lnTo>
                      <a:lnTo>
                        <a:pt x="57" y="5"/>
                      </a:lnTo>
                      <a:lnTo>
                        <a:pt x="73" y="16"/>
                      </a:lnTo>
                      <a:lnTo>
                        <a:pt x="94" y="18"/>
                      </a:lnTo>
                      <a:lnTo>
                        <a:pt x="61" y="27"/>
                      </a:lnTo>
                      <a:lnTo>
                        <a:pt x="59" y="38"/>
                      </a:lnTo>
                      <a:lnTo>
                        <a:pt x="57" y="42"/>
                      </a:lnTo>
                      <a:lnTo>
                        <a:pt x="43" y="72"/>
                      </a:lnTo>
                      <a:lnTo>
                        <a:pt x="16" y="84"/>
                      </a:lnTo>
                      <a:lnTo>
                        <a:pt x="11" y="75"/>
                      </a:lnTo>
                      <a:lnTo>
                        <a:pt x="0" y="77"/>
                      </a:lnTo>
                      <a:lnTo>
                        <a:pt x="5" y="50"/>
                      </a:lnTo>
                      <a:lnTo>
                        <a:pt x="27" y="0"/>
                      </a:lnTo>
                      <a:close/>
                    </a:path>
                  </a:pathLst>
                </a:custGeom>
                <a:grpFill/>
                <a:ln w="1588">
                  <a:solidFill>
                    <a:srgbClr val="FFFFFF"/>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244" name="Freeform 474">
                  <a:extLst>
                    <a:ext uri="{FF2B5EF4-FFF2-40B4-BE49-F238E27FC236}">
                      <a16:creationId xmlns:a16="http://schemas.microsoft.com/office/drawing/2014/main" id="{2A4F99ED-E1CF-4420-9341-AE56E1E44E5B}"/>
                    </a:ext>
                  </a:extLst>
                </p:cNvPr>
                <p:cNvSpPr>
                  <a:spLocks/>
                </p:cNvSpPr>
                <p:nvPr/>
              </p:nvSpPr>
              <p:spPr bwMode="auto">
                <a:xfrm>
                  <a:off x="3072" y="2660"/>
                  <a:ext cx="24" cy="24"/>
                </a:xfrm>
                <a:custGeom>
                  <a:avLst/>
                  <a:gdLst>
                    <a:gd name="T0" fmla="*/ 8 w 64"/>
                    <a:gd name="T1" fmla="*/ 34 h 54"/>
                    <a:gd name="T2" fmla="*/ 5 w 64"/>
                    <a:gd name="T3" fmla="*/ 13 h 54"/>
                    <a:gd name="T4" fmla="*/ 13 w 64"/>
                    <a:gd name="T5" fmla="*/ 17 h 54"/>
                    <a:gd name="T6" fmla="*/ 14 w 64"/>
                    <a:gd name="T7" fmla="*/ 0 h 54"/>
                    <a:gd name="T8" fmla="*/ 26 w 64"/>
                    <a:gd name="T9" fmla="*/ 0 h 54"/>
                    <a:gd name="T10" fmla="*/ 36 w 64"/>
                    <a:gd name="T11" fmla="*/ 5 h 54"/>
                    <a:gd name="T12" fmla="*/ 51 w 64"/>
                    <a:gd name="T13" fmla="*/ 13 h 54"/>
                    <a:gd name="T14" fmla="*/ 48 w 64"/>
                    <a:gd name="T15" fmla="*/ 22 h 54"/>
                    <a:gd name="T16" fmla="*/ 64 w 64"/>
                    <a:gd name="T17" fmla="*/ 32 h 54"/>
                    <a:gd name="T18" fmla="*/ 50 w 64"/>
                    <a:gd name="T19" fmla="*/ 32 h 54"/>
                    <a:gd name="T20" fmla="*/ 61 w 64"/>
                    <a:gd name="T21" fmla="*/ 38 h 54"/>
                    <a:gd name="T22" fmla="*/ 26 w 64"/>
                    <a:gd name="T23" fmla="*/ 48 h 54"/>
                    <a:gd name="T24" fmla="*/ 21 w 64"/>
                    <a:gd name="T25" fmla="*/ 54 h 54"/>
                    <a:gd name="T26" fmla="*/ 8 w 64"/>
                    <a:gd name="T27" fmla="*/ 48 h 54"/>
                    <a:gd name="T28" fmla="*/ 0 w 64"/>
                    <a:gd name="T29" fmla="*/ 33 h 54"/>
                    <a:gd name="T30" fmla="*/ 8 w 64"/>
                    <a:gd name="T31" fmla="*/ 3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54">
                      <a:moveTo>
                        <a:pt x="8" y="34"/>
                      </a:moveTo>
                      <a:lnTo>
                        <a:pt x="5" y="13"/>
                      </a:lnTo>
                      <a:lnTo>
                        <a:pt x="13" y="17"/>
                      </a:lnTo>
                      <a:lnTo>
                        <a:pt x="14" y="0"/>
                      </a:lnTo>
                      <a:lnTo>
                        <a:pt x="26" y="0"/>
                      </a:lnTo>
                      <a:lnTo>
                        <a:pt x="36" y="5"/>
                      </a:lnTo>
                      <a:lnTo>
                        <a:pt x="51" y="13"/>
                      </a:lnTo>
                      <a:lnTo>
                        <a:pt x="48" y="22"/>
                      </a:lnTo>
                      <a:lnTo>
                        <a:pt x="64" y="32"/>
                      </a:lnTo>
                      <a:lnTo>
                        <a:pt x="50" y="32"/>
                      </a:lnTo>
                      <a:lnTo>
                        <a:pt x="61" y="38"/>
                      </a:lnTo>
                      <a:lnTo>
                        <a:pt x="26" y="48"/>
                      </a:lnTo>
                      <a:lnTo>
                        <a:pt x="21" y="54"/>
                      </a:lnTo>
                      <a:lnTo>
                        <a:pt x="8" y="48"/>
                      </a:lnTo>
                      <a:lnTo>
                        <a:pt x="0" y="33"/>
                      </a:lnTo>
                      <a:lnTo>
                        <a:pt x="8" y="34"/>
                      </a:lnTo>
                      <a:close/>
                    </a:path>
                  </a:pathLst>
                </a:custGeom>
                <a:grpFill/>
                <a:ln w="1588">
                  <a:solidFill>
                    <a:srgbClr val="FFFFFF"/>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245" name="Freeform 475">
                  <a:extLst>
                    <a:ext uri="{FF2B5EF4-FFF2-40B4-BE49-F238E27FC236}">
                      <a16:creationId xmlns:a16="http://schemas.microsoft.com/office/drawing/2014/main" id="{84B4D767-FA00-409F-8F9C-44C4B0B554E3}"/>
                    </a:ext>
                  </a:extLst>
                </p:cNvPr>
                <p:cNvSpPr>
                  <a:spLocks/>
                </p:cNvSpPr>
                <p:nvPr/>
              </p:nvSpPr>
              <p:spPr bwMode="auto">
                <a:xfrm>
                  <a:off x="3017" y="2729"/>
                  <a:ext cx="34" cy="35"/>
                </a:xfrm>
                <a:custGeom>
                  <a:avLst/>
                  <a:gdLst>
                    <a:gd name="T0" fmla="*/ 20 w 92"/>
                    <a:gd name="T1" fmla="*/ 53 h 77"/>
                    <a:gd name="T2" fmla="*/ 36 w 92"/>
                    <a:gd name="T3" fmla="*/ 56 h 77"/>
                    <a:gd name="T4" fmla="*/ 32 w 92"/>
                    <a:gd name="T5" fmla="*/ 41 h 77"/>
                    <a:gd name="T6" fmla="*/ 38 w 92"/>
                    <a:gd name="T7" fmla="*/ 37 h 77"/>
                    <a:gd name="T8" fmla="*/ 43 w 92"/>
                    <a:gd name="T9" fmla="*/ 18 h 77"/>
                    <a:gd name="T10" fmla="*/ 81 w 92"/>
                    <a:gd name="T11" fmla="*/ 13 h 77"/>
                    <a:gd name="T12" fmla="*/ 85 w 92"/>
                    <a:gd name="T13" fmla="*/ 9 h 77"/>
                    <a:gd name="T14" fmla="*/ 78 w 92"/>
                    <a:gd name="T15" fmla="*/ 0 h 77"/>
                    <a:gd name="T16" fmla="*/ 92 w 92"/>
                    <a:gd name="T17" fmla="*/ 0 h 77"/>
                    <a:gd name="T18" fmla="*/ 92 w 92"/>
                    <a:gd name="T19" fmla="*/ 19 h 77"/>
                    <a:gd name="T20" fmla="*/ 53 w 92"/>
                    <a:gd name="T21" fmla="*/ 41 h 77"/>
                    <a:gd name="T22" fmla="*/ 57 w 92"/>
                    <a:gd name="T23" fmla="*/ 45 h 77"/>
                    <a:gd name="T24" fmla="*/ 36 w 92"/>
                    <a:gd name="T25" fmla="*/ 72 h 77"/>
                    <a:gd name="T26" fmla="*/ 7 w 92"/>
                    <a:gd name="T27" fmla="*/ 77 h 77"/>
                    <a:gd name="T28" fmla="*/ 0 w 92"/>
                    <a:gd name="T29" fmla="*/ 74 h 77"/>
                    <a:gd name="T30" fmla="*/ 3 w 92"/>
                    <a:gd name="T31" fmla="*/ 68 h 77"/>
                    <a:gd name="T32" fmla="*/ 15 w 92"/>
                    <a:gd name="T33" fmla="*/ 72 h 77"/>
                    <a:gd name="T34" fmla="*/ 11 w 92"/>
                    <a:gd name="T35" fmla="*/ 61 h 77"/>
                    <a:gd name="T36" fmla="*/ 20 w 92"/>
                    <a:gd name="T37" fmla="*/ 5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77">
                      <a:moveTo>
                        <a:pt x="20" y="53"/>
                      </a:moveTo>
                      <a:lnTo>
                        <a:pt x="36" y="56"/>
                      </a:lnTo>
                      <a:lnTo>
                        <a:pt x="32" y="41"/>
                      </a:lnTo>
                      <a:lnTo>
                        <a:pt x="38" y="37"/>
                      </a:lnTo>
                      <a:lnTo>
                        <a:pt x="43" y="18"/>
                      </a:lnTo>
                      <a:lnTo>
                        <a:pt x="81" y="13"/>
                      </a:lnTo>
                      <a:lnTo>
                        <a:pt x="85" y="9"/>
                      </a:lnTo>
                      <a:lnTo>
                        <a:pt x="78" y="0"/>
                      </a:lnTo>
                      <a:lnTo>
                        <a:pt x="92" y="0"/>
                      </a:lnTo>
                      <a:lnTo>
                        <a:pt x="92" y="19"/>
                      </a:lnTo>
                      <a:lnTo>
                        <a:pt x="53" y="41"/>
                      </a:lnTo>
                      <a:lnTo>
                        <a:pt x="57" y="45"/>
                      </a:lnTo>
                      <a:lnTo>
                        <a:pt x="36" y="72"/>
                      </a:lnTo>
                      <a:lnTo>
                        <a:pt x="7" y="77"/>
                      </a:lnTo>
                      <a:lnTo>
                        <a:pt x="0" y="74"/>
                      </a:lnTo>
                      <a:lnTo>
                        <a:pt x="3" y="68"/>
                      </a:lnTo>
                      <a:lnTo>
                        <a:pt x="15" y="72"/>
                      </a:lnTo>
                      <a:lnTo>
                        <a:pt x="11" y="61"/>
                      </a:lnTo>
                      <a:lnTo>
                        <a:pt x="20" y="53"/>
                      </a:lnTo>
                      <a:close/>
                    </a:path>
                  </a:pathLst>
                </a:custGeom>
                <a:grpFill/>
                <a:ln w="1588">
                  <a:solidFill>
                    <a:srgbClr val="FFFFFF"/>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246" name="Freeform 476">
                  <a:extLst>
                    <a:ext uri="{FF2B5EF4-FFF2-40B4-BE49-F238E27FC236}">
                      <a16:creationId xmlns:a16="http://schemas.microsoft.com/office/drawing/2014/main" id="{B3A8EEAE-5902-44EE-9569-F61C82ADC265}"/>
                    </a:ext>
                  </a:extLst>
                </p:cNvPr>
                <p:cNvSpPr>
                  <a:spLocks/>
                </p:cNvSpPr>
                <p:nvPr/>
              </p:nvSpPr>
              <p:spPr bwMode="auto">
                <a:xfrm>
                  <a:off x="2954" y="2795"/>
                  <a:ext cx="9" cy="15"/>
                </a:xfrm>
                <a:custGeom>
                  <a:avLst/>
                  <a:gdLst>
                    <a:gd name="T0" fmla="*/ 5 w 23"/>
                    <a:gd name="T1" fmla="*/ 10 h 32"/>
                    <a:gd name="T2" fmla="*/ 10 w 23"/>
                    <a:gd name="T3" fmla="*/ 10 h 32"/>
                    <a:gd name="T4" fmla="*/ 10 w 23"/>
                    <a:gd name="T5" fmla="*/ 6 h 32"/>
                    <a:gd name="T6" fmla="*/ 18 w 23"/>
                    <a:gd name="T7" fmla="*/ 0 h 32"/>
                    <a:gd name="T8" fmla="*/ 23 w 23"/>
                    <a:gd name="T9" fmla="*/ 13 h 32"/>
                    <a:gd name="T10" fmla="*/ 22 w 23"/>
                    <a:gd name="T11" fmla="*/ 32 h 32"/>
                    <a:gd name="T12" fmla="*/ 10 w 23"/>
                    <a:gd name="T13" fmla="*/ 18 h 32"/>
                    <a:gd name="T14" fmla="*/ 0 w 23"/>
                    <a:gd name="T15" fmla="*/ 21 h 32"/>
                    <a:gd name="T16" fmla="*/ 0 w 23"/>
                    <a:gd name="T17" fmla="*/ 16 h 32"/>
                    <a:gd name="T18" fmla="*/ 5 w 23"/>
                    <a:gd name="T19"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32">
                      <a:moveTo>
                        <a:pt x="5" y="10"/>
                      </a:moveTo>
                      <a:lnTo>
                        <a:pt x="10" y="10"/>
                      </a:lnTo>
                      <a:lnTo>
                        <a:pt x="10" y="6"/>
                      </a:lnTo>
                      <a:lnTo>
                        <a:pt x="18" y="0"/>
                      </a:lnTo>
                      <a:lnTo>
                        <a:pt x="23" y="13"/>
                      </a:lnTo>
                      <a:lnTo>
                        <a:pt x="22" y="32"/>
                      </a:lnTo>
                      <a:lnTo>
                        <a:pt x="10" y="18"/>
                      </a:lnTo>
                      <a:lnTo>
                        <a:pt x="0" y="21"/>
                      </a:lnTo>
                      <a:lnTo>
                        <a:pt x="0" y="16"/>
                      </a:lnTo>
                      <a:lnTo>
                        <a:pt x="5" y="10"/>
                      </a:lnTo>
                      <a:close/>
                    </a:path>
                  </a:pathLst>
                </a:custGeom>
                <a:grpFill/>
                <a:ln w="1588">
                  <a:solidFill>
                    <a:srgbClr val="FFFFFF"/>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247" name="Freeform 477">
                  <a:extLst>
                    <a:ext uri="{FF2B5EF4-FFF2-40B4-BE49-F238E27FC236}">
                      <a16:creationId xmlns:a16="http://schemas.microsoft.com/office/drawing/2014/main" id="{9E3DC3A6-85CF-4E11-B4CA-52F1B317B992}"/>
                    </a:ext>
                  </a:extLst>
                </p:cNvPr>
                <p:cNvSpPr>
                  <a:spLocks/>
                </p:cNvSpPr>
                <p:nvPr/>
              </p:nvSpPr>
              <p:spPr bwMode="auto">
                <a:xfrm>
                  <a:off x="2929" y="2806"/>
                  <a:ext cx="15" cy="14"/>
                </a:xfrm>
                <a:custGeom>
                  <a:avLst/>
                  <a:gdLst>
                    <a:gd name="T0" fmla="*/ 0 w 42"/>
                    <a:gd name="T1" fmla="*/ 21 h 30"/>
                    <a:gd name="T2" fmla="*/ 9 w 42"/>
                    <a:gd name="T3" fmla="*/ 3 h 30"/>
                    <a:gd name="T4" fmla="*/ 14 w 42"/>
                    <a:gd name="T5" fmla="*/ 1 h 30"/>
                    <a:gd name="T6" fmla="*/ 22 w 42"/>
                    <a:gd name="T7" fmla="*/ 13 h 30"/>
                    <a:gd name="T8" fmla="*/ 22 w 42"/>
                    <a:gd name="T9" fmla="*/ 0 h 30"/>
                    <a:gd name="T10" fmla="*/ 37 w 42"/>
                    <a:gd name="T11" fmla="*/ 11 h 30"/>
                    <a:gd name="T12" fmla="*/ 42 w 42"/>
                    <a:gd name="T13" fmla="*/ 17 h 30"/>
                    <a:gd name="T14" fmla="*/ 24 w 42"/>
                    <a:gd name="T15" fmla="*/ 30 h 30"/>
                    <a:gd name="T16" fmla="*/ 14 w 42"/>
                    <a:gd name="T17" fmla="*/ 30 h 30"/>
                    <a:gd name="T18" fmla="*/ 0 w 42"/>
                    <a:gd name="T19" fmla="*/ 2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30">
                      <a:moveTo>
                        <a:pt x="0" y="21"/>
                      </a:moveTo>
                      <a:lnTo>
                        <a:pt x="9" y="3"/>
                      </a:lnTo>
                      <a:lnTo>
                        <a:pt x="14" y="1"/>
                      </a:lnTo>
                      <a:lnTo>
                        <a:pt x="22" y="13"/>
                      </a:lnTo>
                      <a:lnTo>
                        <a:pt x="22" y="0"/>
                      </a:lnTo>
                      <a:lnTo>
                        <a:pt x="37" y="11"/>
                      </a:lnTo>
                      <a:lnTo>
                        <a:pt x="42" y="17"/>
                      </a:lnTo>
                      <a:lnTo>
                        <a:pt x="24" y="30"/>
                      </a:lnTo>
                      <a:lnTo>
                        <a:pt x="14" y="30"/>
                      </a:lnTo>
                      <a:lnTo>
                        <a:pt x="0" y="21"/>
                      </a:lnTo>
                      <a:close/>
                    </a:path>
                  </a:pathLst>
                </a:custGeom>
                <a:grpFill/>
                <a:ln w="1588">
                  <a:solidFill>
                    <a:srgbClr val="FFFFFF"/>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248" name="Freeform 478">
                  <a:extLst>
                    <a:ext uri="{FF2B5EF4-FFF2-40B4-BE49-F238E27FC236}">
                      <a16:creationId xmlns:a16="http://schemas.microsoft.com/office/drawing/2014/main" id="{AA8857D2-4459-43DC-B7CD-E95C79610571}"/>
                    </a:ext>
                  </a:extLst>
                </p:cNvPr>
                <p:cNvSpPr>
                  <a:spLocks/>
                </p:cNvSpPr>
                <p:nvPr/>
              </p:nvSpPr>
              <p:spPr bwMode="auto">
                <a:xfrm>
                  <a:off x="2976" y="2740"/>
                  <a:ext cx="14" cy="8"/>
                </a:xfrm>
                <a:custGeom>
                  <a:avLst/>
                  <a:gdLst>
                    <a:gd name="T0" fmla="*/ 36 w 36"/>
                    <a:gd name="T1" fmla="*/ 11 h 18"/>
                    <a:gd name="T2" fmla="*/ 32 w 36"/>
                    <a:gd name="T3" fmla="*/ 5 h 18"/>
                    <a:gd name="T4" fmla="*/ 14 w 36"/>
                    <a:gd name="T5" fmla="*/ 0 h 18"/>
                    <a:gd name="T6" fmla="*/ 0 w 36"/>
                    <a:gd name="T7" fmla="*/ 13 h 18"/>
                    <a:gd name="T8" fmla="*/ 14 w 36"/>
                    <a:gd name="T9" fmla="*/ 18 h 18"/>
                    <a:gd name="T10" fmla="*/ 36 w 36"/>
                    <a:gd name="T11" fmla="*/ 11 h 18"/>
                  </a:gdLst>
                  <a:ahLst/>
                  <a:cxnLst>
                    <a:cxn ang="0">
                      <a:pos x="T0" y="T1"/>
                    </a:cxn>
                    <a:cxn ang="0">
                      <a:pos x="T2" y="T3"/>
                    </a:cxn>
                    <a:cxn ang="0">
                      <a:pos x="T4" y="T5"/>
                    </a:cxn>
                    <a:cxn ang="0">
                      <a:pos x="T6" y="T7"/>
                    </a:cxn>
                    <a:cxn ang="0">
                      <a:pos x="T8" y="T9"/>
                    </a:cxn>
                    <a:cxn ang="0">
                      <a:pos x="T10" y="T11"/>
                    </a:cxn>
                  </a:cxnLst>
                  <a:rect l="0" t="0" r="r" b="b"/>
                  <a:pathLst>
                    <a:path w="36" h="18">
                      <a:moveTo>
                        <a:pt x="36" y="11"/>
                      </a:moveTo>
                      <a:lnTo>
                        <a:pt x="32" y="5"/>
                      </a:lnTo>
                      <a:lnTo>
                        <a:pt x="14" y="0"/>
                      </a:lnTo>
                      <a:lnTo>
                        <a:pt x="0" y="13"/>
                      </a:lnTo>
                      <a:lnTo>
                        <a:pt x="14" y="18"/>
                      </a:lnTo>
                      <a:lnTo>
                        <a:pt x="36" y="11"/>
                      </a:lnTo>
                      <a:close/>
                    </a:path>
                  </a:pathLst>
                </a:custGeom>
                <a:grpFill/>
                <a:ln w="1588">
                  <a:solidFill>
                    <a:srgbClr val="FFFFFF"/>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249" name="Freeform 479">
                  <a:extLst>
                    <a:ext uri="{FF2B5EF4-FFF2-40B4-BE49-F238E27FC236}">
                      <a16:creationId xmlns:a16="http://schemas.microsoft.com/office/drawing/2014/main" id="{3E77F427-C600-43F2-94AD-ACA6A48E55E8}"/>
                    </a:ext>
                  </a:extLst>
                </p:cNvPr>
                <p:cNvSpPr>
                  <a:spLocks/>
                </p:cNvSpPr>
                <p:nvPr/>
              </p:nvSpPr>
              <p:spPr bwMode="auto">
                <a:xfrm>
                  <a:off x="2966" y="2753"/>
                  <a:ext cx="11" cy="3"/>
                </a:xfrm>
                <a:custGeom>
                  <a:avLst/>
                  <a:gdLst>
                    <a:gd name="T0" fmla="*/ 0 w 30"/>
                    <a:gd name="T1" fmla="*/ 0 h 7"/>
                    <a:gd name="T2" fmla="*/ 13 w 30"/>
                    <a:gd name="T3" fmla="*/ 7 h 7"/>
                    <a:gd name="T4" fmla="*/ 29 w 30"/>
                    <a:gd name="T5" fmla="*/ 7 h 7"/>
                    <a:gd name="T6" fmla="*/ 28 w 30"/>
                    <a:gd name="T7" fmla="*/ 5 h 7"/>
                    <a:gd name="T8" fmla="*/ 30 w 30"/>
                    <a:gd name="T9" fmla="*/ 1 h 7"/>
                    <a:gd name="T10" fmla="*/ 0 w 30"/>
                    <a:gd name="T11" fmla="*/ 0 h 7"/>
                  </a:gdLst>
                  <a:ahLst/>
                  <a:cxnLst>
                    <a:cxn ang="0">
                      <a:pos x="T0" y="T1"/>
                    </a:cxn>
                    <a:cxn ang="0">
                      <a:pos x="T2" y="T3"/>
                    </a:cxn>
                    <a:cxn ang="0">
                      <a:pos x="T4" y="T5"/>
                    </a:cxn>
                    <a:cxn ang="0">
                      <a:pos x="T6" y="T7"/>
                    </a:cxn>
                    <a:cxn ang="0">
                      <a:pos x="T8" y="T9"/>
                    </a:cxn>
                    <a:cxn ang="0">
                      <a:pos x="T10" y="T11"/>
                    </a:cxn>
                  </a:cxnLst>
                  <a:rect l="0" t="0" r="r" b="b"/>
                  <a:pathLst>
                    <a:path w="30" h="7">
                      <a:moveTo>
                        <a:pt x="0" y="0"/>
                      </a:moveTo>
                      <a:lnTo>
                        <a:pt x="13" y="7"/>
                      </a:lnTo>
                      <a:lnTo>
                        <a:pt x="29" y="7"/>
                      </a:lnTo>
                      <a:lnTo>
                        <a:pt x="28" y="5"/>
                      </a:lnTo>
                      <a:lnTo>
                        <a:pt x="30" y="1"/>
                      </a:lnTo>
                      <a:lnTo>
                        <a:pt x="0" y="0"/>
                      </a:lnTo>
                      <a:close/>
                    </a:path>
                  </a:pathLst>
                </a:custGeom>
                <a:grpFill/>
                <a:ln w="1588">
                  <a:solidFill>
                    <a:srgbClr val="FFFFFF"/>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250" name="Freeform 480">
                  <a:extLst>
                    <a:ext uri="{FF2B5EF4-FFF2-40B4-BE49-F238E27FC236}">
                      <a16:creationId xmlns:a16="http://schemas.microsoft.com/office/drawing/2014/main" id="{E88A19BD-9AD5-451B-8807-F838066344B9}"/>
                    </a:ext>
                  </a:extLst>
                </p:cNvPr>
                <p:cNvSpPr>
                  <a:spLocks/>
                </p:cNvSpPr>
                <p:nvPr/>
              </p:nvSpPr>
              <p:spPr bwMode="auto">
                <a:xfrm>
                  <a:off x="2958" y="2762"/>
                  <a:ext cx="32" cy="52"/>
                </a:xfrm>
                <a:custGeom>
                  <a:avLst/>
                  <a:gdLst>
                    <a:gd name="T0" fmla="*/ 50 w 85"/>
                    <a:gd name="T1" fmla="*/ 33 h 117"/>
                    <a:gd name="T2" fmla="*/ 58 w 85"/>
                    <a:gd name="T3" fmla="*/ 22 h 117"/>
                    <a:gd name="T4" fmla="*/ 58 w 85"/>
                    <a:gd name="T5" fmla="*/ 0 h 117"/>
                    <a:gd name="T6" fmla="*/ 51 w 85"/>
                    <a:gd name="T7" fmla="*/ 0 h 117"/>
                    <a:gd name="T8" fmla="*/ 49 w 85"/>
                    <a:gd name="T9" fmla="*/ 8 h 117"/>
                    <a:gd name="T10" fmla="*/ 51 w 85"/>
                    <a:gd name="T11" fmla="*/ 23 h 117"/>
                    <a:gd name="T12" fmla="*/ 40 w 85"/>
                    <a:gd name="T13" fmla="*/ 45 h 117"/>
                    <a:gd name="T14" fmla="*/ 29 w 85"/>
                    <a:gd name="T15" fmla="*/ 36 h 117"/>
                    <a:gd name="T16" fmla="*/ 19 w 85"/>
                    <a:gd name="T17" fmla="*/ 47 h 117"/>
                    <a:gd name="T18" fmla="*/ 29 w 85"/>
                    <a:gd name="T19" fmla="*/ 60 h 117"/>
                    <a:gd name="T20" fmla="*/ 0 w 85"/>
                    <a:gd name="T21" fmla="*/ 64 h 117"/>
                    <a:gd name="T22" fmla="*/ 19 w 85"/>
                    <a:gd name="T23" fmla="*/ 85 h 117"/>
                    <a:gd name="T24" fmla="*/ 21 w 85"/>
                    <a:gd name="T25" fmla="*/ 117 h 117"/>
                    <a:gd name="T26" fmla="*/ 37 w 85"/>
                    <a:gd name="T27" fmla="*/ 81 h 117"/>
                    <a:gd name="T28" fmla="*/ 63 w 85"/>
                    <a:gd name="T29" fmla="*/ 71 h 117"/>
                    <a:gd name="T30" fmla="*/ 85 w 85"/>
                    <a:gd name="T31" fmla="*/ 55 h 117"/>
                    <a:gd name="T32" fmla="*/ 78 w 85"/>
                    <a:gd name="T33" fmla="*/ 52 h 117"/>
                    <a:gd name="T34" fmla="*/ 50 w 85"/>
                    <a:gd name="T35" fmla="*/ 63 h 117"/>
                    <a:gd name="T36" fmla="*/ 49 w 85"/>
                    <a:gd name="T37" fmla="*/ 56 h 117"/>
                    <a:gd name="T38" fmla="*/ 50 w 85"/>
                    <a:gd name="T39" fmla="*/ 3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 h="117">
                      <a:moveTo>
                        <a:pt x="50" y="33"/>
                      </a:moveTo>
                      <a:lnTo>
                        <a:pt x="58" y="22"/>
                      </a:lnTo>
                      <a:lnTo>
                        <a:pt x="58" y="0"/>
                      </a:lnTo>
                      <a:lnTo>
                        <a:pt x="51" y="0"/>
                      </a:lnTo>
                      <a:lnTo>
                        <a:pt x="49" y="8"/>
                      </a:lnTo>
                      <a:lnTo>
                        <a:pt x="51" y="23"/>
                      </a:lnTo>
                      <a:lnTo>
                        <a:pt x="40" y="45"/>
                      </a:lnTo>
                      <a:lnTo>
                        <a:pt x="29" y="36"/>
                      </a:lnTo>
                      <a:lnTo>
                        <a:pt x="19" y="47"/>
                      </a:lnTo>
                      <a:lnTo>
                        <a:pt x="29" y="60"/>
                      </a:lnTo>
                      <a:lnTo>
                        <a:pt x="0" y="64"/>
                      </a:lnTo>
                      <a:lnTo>
                        <a:pt x="19" y="85"/>
                      </a:lnTo>
                      <a:lnTo>
                        <a:pt x="21" y="117"/>
                      </a:lnTo>
                      <a:lnTo>
                        <a:pt x="37" y="81"/>
                      </a:lnTo>
                      <a:lnTo>
                        <a:pt x="63" y="71"/>
                      </a:lnTo>
                      <a:lnTo>
                        <a:pt x="85" y="55"/>
                      </a:lnTo>
                      <a:lnTo>
                        <a:pt x="78" y="52"/>
                      </a:lnTo>
                      <a:lnTo>
                        <a:pt x="50" y="63"/>
                      </a:lnTo>
                      <a:lnTo>
                        <a:pt x="49" y="56"/>
                      </a:lnTo>
                      <a:lnTo>
                        <a:pt x="50" y="33"/>
                      </a:lnTo>
                      <a:close/>
                    </a:path>
                  </a:pathLst>
                </a:custGeom>
                <a:grpFill/>
                <a:ln w="1588">
                  <a:solidFill>
                    <a:srgbClr val="FFFFFF"/>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251" name="Freeform 481">
                  <a:extLst>
                    <a:ext uri="{FF2B5EF4-FFF2-40B4-BE49-F238E27FC236}">
                      <a16:creationId xmlns:a16="http://schemas.microsoft.com/office/drawing/2014/main" id="{9AFA8C40-72F9-4455-A110-82180B78AD35}"/>
                    </a:ext>
                  </a:extLst>
                </p:cNvPr>
                <p:cNvSpPr>
                  <a:spLocks/>
                </p:cNvSpPr>
                <p:nvPr/>
              </p:nvSpPr>
              <p:spPr bwMode="auto">
                <a:xfrm>
                  <a:off x="2941" y="2803"/>
                  <a:ext cx="10" cy="11"/>
                </a:xfrm>
                <a:custGeom>
                  <a:avLst/>
                  <a:gdLst>
                    <a:gd name="T0" fmla="*/ 0 w 27"/>
                    <a:gd name="T1" fmla="*/ 0 h 26"/>
                    <a:gd name="T2" fmla="*/ 12 w 27"/>
                    <a:gd name="T3" fmla="*/ 21 h 26"/>
                    <a:gd name="T4" fmla="*/ 20 w 27"/>
                    <a:gd name="T5" fmla="*/ 26 h 26"/>
                    <a:gd name="T6" fmla="*/ 25 w 27"/>
                    <a:gd name="T7" fmla="*/ 16 h 26"/>
                    <a:gd name="T8" fmla="*/ 27 w 27"/>
                    <a:gd name="T9" fmla="*/ 0 h 26"/>
                    <a:gd name="T10" fmla="*/ 13 w 27"/>
                    <a:gd name="T11" fmla="*/ 5 h 26"/>
                    <a:gd name="T12" fmla="*/ 0 w 27"/>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7" h="26">
                      <a:moveTo>
                        <a:pt x="0" y="0"/>
                      </a:moveTo>
                      <a:lnTo>
                        <a:pt x="12" y="21"/>
                      </a:lnTo>
                      <a:lnTo>
                        <a:pt x="20" y="26"/>
                      </a:lnTo>
                      <a:lnTo>
                        <a:pt x="25" y="16"/>
                      </a:lnTo>
                      <a:lnTo>
                        <a:pt x="27" y="0"/>
                      </a:lnTo>
                      <a:lnTo>
                        <a:pt x="13" y="5"/>
                      </a:lnTo>
                      <a:lnTo>
                        <a:pt x="0" y="0"/>
                      </a:lnTo>
                      <a:close/>
                    </a:path>
                  </a:pathLst>
                </a:custGeom>
                <a:grpFill/>
                <a:ln w="1588">
                  <a:solidFill>
                    <a:srgbClr val="FFFFFF"/>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252" name="Freeform 482">
                  <a:extLst>
                    <a:ext uri="{FF2B5EF4-FFF2-40B4-BE49-F238E27FC236}">
                      <a16:creationId xmlns:a16="http://schemas.microsoft.com/office/drawing/2014/main" id="{8B9D8CC6-047C-46AC-AFC8-68085EDE5A46}"/>
                    </a:ext>
                  </a:extLst>
                </p:cNvPr>
                <p:cNvSpPr>
                  <a:spLocks/>
                </p:cNvSpPr>
                <p:nvPr/>
              </p:nvSpPr>
              <p:spPr bwMode="auto">
                <a:xfrm>
                  <a:off x="2894" y="2814"/>
                  <a:ext cx="42" cy="32"/>
                </a:xfrm>
                <a:custGeom>
                  <a:avLst/>
                  <a:gdLst>
                    <a:gd name="T0" fmla="*/ 32 w 110"/>
                    <a:gd name="T1" fmla="*/ 0 h 76"/>
                    <a:gd name="T2" fmla="*/ 42 w 110"/>
                    <a:gd name="T3" fmla="*/ 15 h 76"/>
                    <a:gd name="T4" fmla="*/ 84 w 110"/>
                    <a:gd name="T5" fmla="*/ 0 h 76"/>
                    <a:gd name="T6" fmla="*/ 90 w 110"/>
                    <a:gd name="T7" fmla="*/ 19 h 76"/>
                    <a:gd name="T8" fmla="*/ 101 w 110"/>
                    <a:gd name="T9" fmla="*/ 22 h 76"/>
                    <a:gd name="T10" fmla="*/ 92 w 110"/>
                    <a:gd name="T11" fmla="*/ 28 h 76"/>
                    <a:gd name="T12" fmla="*/ 110 w 110"/>
                    <a:gd name="T13" fmla="*/ 56 h 76"/>
                    <a:gd name="T14" fmla="*/ 109 w 110"/>
                    <a:gd name="T15" fmla="*/ 62 h 76"/>
                    <a:gd name="T16" fmla="*/ 72 w 110"/>
                    <a:gd name="T17" fmla="*/ 50 h 76"/>
                    <a:gd name="T18" fmla="*/ 64 w 110"/>
                    <a:gd name="T19" fmla="*/ 52 h 76"/>
                    <a:gd name="T20" fmla="*/ 72 w 110"/>
                    <a:gd name="T21" fmla="*/ 72 h 76"/>
                    <a:gd name="T22" fmla="*/ 67 w 110"/>
                    <a:gd name="T23" fmla="*/ 73 h 76"/>
                    <a:gd name="T24" fmla="*/ 58 w 110"/>
                    <a:gd name="T25" fmla="*/ 76 h 76"/>
                    <a:gd name="T26" fmla="*/ 43 w 110"/>
                    <a:gd name="T27" fmla="*/ 66 h 76"/>
                    <a:gd name="T28" fmla="*/ 16 w 110"/>
                    <a:gd name="T29" fmla="*/ 63 h 76"/>
                    <a:gd name="T30" fmla="*/ 4 w 110"/>
                    <a:gd name="T31" fmla="*/ 67 h 76"/>
                    <a:gd name="T32" fmla="*/ 0 w 110"/>
                    <a:gd name="T33" fmla="*/ 54 h 76"/>
                    <a:gd name="T34" fmla="*/ 16 w 110"/>
                    <a:gd name="T35" fmla="*/ 37 h 76"/>
                    <a:gd name="T36" fmla="*/ 3 w 110"/>
                    <a:gd name="T37" fmla="*/ 50 h 76"/>
                    <a:gd name="T38" fmla="*/ 21 w 110"/>
                    <a:gd name="T39" fmla="*/ 41 h 76"/>
                    <a:gd name="T40" fmla="*/ 19 w 110"/>
                    <a:gd name="T41" fmla="*/ 6 h 76"/>
                    <a:gd name="T42" fmla="*/ 32 w 110"/>
                    <a:gd name="T4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0" h="76">
                      <a:moveTo>
                        <a:pt x="32" y="0"/>
                      </a:moveTo>
                      <a:lnTo>
                        <a:pt x="42" y="15"/>
                      </a:lnTo>
                      <a:lnTo>
                        <a:pt x="84" y="0"/>
                      </a:lnTo>
                      <a:lnTo>
                        <a:pt x="90" y="19"/>
                      </a:lnTo>
                      <a:lnTo>
                        <a:pt x="101" y="22"/>
                      </a:lnTo>
                      <a:lnTo>
                        <a:pt x="92" y="28"/>
                      </a:lnTo>
                      <a:lnTo>
                        <a:pt x="110" y="56"/>
                      </a:lnTo>
                      <a:lnTo>
                        <a:pt x="109" y="62"/>
                      </a:lnTo>
                      <a:lnTo>
                        <a:pt x="72" y="50"/>
                      </a:lnTo>
                      <a:lnTo>
                        <a:pt x="64" y="52"/>
                      </a:lnTo>
                      <a:lnTo>
                        <a:pt x="72" y="72"/>
                      </a:lnTo>
                      <a:lnTo>
                        <a:pt x="67" y="73"/>
                      </a:lnTo>
                      <a:lnTo>
                        <a:pt x="58" y="76"/>
                      </a:lnTo>
                      <a:lnTo>
                        <a:pt x="43" y="66"/>
                      </a:lnTo>
                      <a:lnTo>
                        <a:pt x="16" y="63"/>
                      </a:lnTo>
                      <a:lnTo>
                        <a:pt x="4" y="67"/>
                      </a:lnTo>
                      <a:lnTo>
                        <a:pt x="0" y="54"/>
                      </a:lnTo>
                      <a:lnTo>
                        <a:pt x="16" y="37"/>
                      </a:lnTo>
                      <a:lnTo>
                        <a:pt x="3" y="50"/>
                      </a:lnTo>
                      <a:lnTo>
                        <a:pt x="21" y="41"/>
                      </a:lnTo>
                      <a:lnTo>
                        <a:pt x="19" y="6"/>
                      </a:lnTo>
                      <a:lnTo>
                        <a:pt x="32" y="0"/>
                      </a:lnTo>
                      <a:close/>
                    </a:path>
                  </a:pathLst>
                </a:custGeom>
                <a:grpFill/>
                <a:ln w="1588">
                  <a:solidFill>
                    <a:srgbClr val="FFFFFF"/>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253" name="Freeform 483">
                  <a:extLst>
                    <a:ext uri="{FF2B5EF4-FFF2-40B4-BE49-F238E27FC236}">
                      <a16:creationId xmlns:a16="http://schemas.microsoft.com/office/drawing/2014/main" id="{7DA8E34C-B982-4927-B896-175E794A7193}"/>
                    </a:ext>
                  </a:extLst>
                </p:cNvPr>
                <p:cNvSpPr>
                  <a:spLocks/>
                </p:cNvSpPr>
                <p:nvPr/>
              </p:nvSpPr>
              <p:spPr bwMode="auto">
                <a:xfrm>
                  <a:off x="3152" y="2783"/>
                  <a:ext cx="158" cy="170"/>
                </a:xfrm>
                <a:custGeom>
                  <a:avLst/>
                  <a:gdLst>
                    <a:gd name="T0" fmla="*/ 342 w 416"/>
                    <a:gd name="T1" fmla="*/ 179 h 384"/>
                    <a:gd name="T2" fmla="*/ 371 w 416"/>
                    <a:gd name="T3" fmla="*/ 164 h 384"/>
                    <a:gd name="T4" fmla="*/ 416 w 416"/>
                    <a:gd name="T5" fmla="*/ 136 h 384"/>
                    <a:gd name="T6" fmla="*/ 386 w 416"/>
                    <a:gd name="T7" fmla="*/ 75 h 384"/>
                    <a:gd name="T8" fmla="*/ 305 w 416"/>
                    <a:gd name="T9" fmla="*/ 0 h 384"/>
                    <a:gd name="T10" fmla="*/ 287 w 416"/>
                    <a:gd name="T11" fmla="*/ 31 h 384"/>
                    <a:gd name="T12" fmla="*/ 283 w 416"/>
                    <a:gd name="T13" fmla="*/ 55 h 384"/>
                    <a:gd name="T14" fmla="*/ 226 w 416"/>
                    <a:gd name="T15" fmla="*/ 28 h 384"/>
                    <a:gd name="T16" fmla="*/ 150 w 416"/>
                    <a:gd name="T17" fmla="*/ 17 h 384"/>
                    <a:gd name="T18" fmla="*/ 115 w 416"/>
                    <a:gd name="T19" fmla="*/ 14 h 384"/>
                    <a:gd name="T20" fmla="*/ 86 w 416"/>
                    <a:gd name="T21" fmla="*/ 49 h 384"/>
                    <a:gd name="T22" fmla="*/ 61 w 416"/>
                    <a:gd name="T23" fmla="*/ 69 h 384"/>
                    <a:gd name="T24" fmla="*/ 107 w 416"/>
                    <a:gd name="T25" fmla="*/ 104 h 384"/>
                    <a:gd name="T26" fmla="*/ 115 w 416"/>
                    <a:gd name="T27" fmla="*/ 141 h 384"/>
                    <a:gd name="T28" fmla="*/ 86 w 416"/>
                    <a:gd name="T29" fmla="*/ 172 h 384"/>
                    <a:gd name="T30" fmla="*/ 31 w 416"/>
                    <a:gd name="T31" fmla="*/ 193 h 384"/>
                    <a:gd name="T32" fmla="*/ 49 w 416"/>
                    <a:gd name="T33" fmla="*/ 208 h 384"/>
                    <a:gd name="T34" fmla="*/ 141 w 416"/>
                    <a:gd name="T35" fmla="*/ 186 h 384"/>
                    <a:gd name="T36" fmla="*/ 99 w 416"/>
                    <a:gd name="T37" fmla="*/ 230 h 384"/>
                    <a:gd name="T38" fmla="*/ 92 w 416"/>
                    <a:gd name="T39" fmla="*/ 252 h 384"/>
                    <a:gd name="T40" fmla="*/ 46 w 416"/>
                    <a:gd name="T41" fmla="*/ 292 h 384"/>
                    <a:gd name="T42" fmla="*/ 32 w 416"/>
                    <a:gd name="T43" fmla="*/ 317 h 384"/>
                    <a:gd name="T44" fmla="*/ 0 w 416"/>
                    <a:gd name="T45" fmla="*/ 348 h 384"/>
                    <a:gd name="T46" fmla="*/ 31 w 416"/>
                    <a:gd name="T47" fmla="*/ 366 h 384"/>
                    <a:gd name="T48" fmla="*/ 93 w 416"/>
                    <a:gd name="T49" fmla="*/ 340 h 384"/>
                    <a:gd name="T50" fmla="*/ 136 w 416"/>
                    <a:gd name="T51" fmla="*/ 378 h 384"/>
                    <a:gd name="T52" fmla="*/ 189 w 416"/>
                    <a:gd name="T53" fmla="*/ 384 h 384"/>
                    <a:gd name="T54" fmla="*/ 234 w 416"/>
                    <a:gd name="T55" fmla="*/ 376 h 384"/>
                    <a:gd name="T56" fmla="*/ 253 w 416"/>
                    <a:gd name="T57" fmla="*/ 358 h 384"/>
                    <a:gd name="T58" fmla="*/ 289 w 416"/>
                    <a:gd name="T59" fmla="*/ 348 h 384"/>
                    <a:gd name="T60" fmla="*/ 284 w 416"/>
                    <a:gd name="T61" fmla="*/ 325 h 384"/>
                    <a:gd name="T62" fmla="*/ 305 w 416"/>
                    <a:gd name="T63" fmla="*/ 305 h 384"/>
                    <a:gd name="T64" fmla="*/ 270 w 416"/>
                    <a:gd name="T65" fmla="*/ 243 h 384"/>
                    <a:gd name="T66" fmla="*/ 291 w 416"/>
                    <a:gd name="T67" fmla="*/ 214 h 384"/>
                    <a:gd name="T68" fmla="*/ 323 w 416"/>
                    <a:gd name="T69" fmla="*/ 193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6" h="384">
                      <a:moveTo>
                        <a:pt x="323" y="193"/>
                      </a:moveTo>
                      <a:lnTo>
                        <a:pt x="342" y="179"/>
                      </a:lnTo>
                      <a:lnTo>
                        <a:pt x="345" y="172"/>
                      </a:lnTo>
                      <a:lnTo>
                        <a:pt x="371" y="164"/>
                      </a:lnTo>
                      <a:lnTo>
                        <a:pt x="387" y="136"/>
                      </a:lnTo>
                      <a:lnTo>
                        <a:pt x="416" y="136"/>
                      </a:lnTo>
                      <a:lnTo>
                        <a:pt x="379" y="110"/>
                      </a:lnTo>
                      <a:lnTo>
                        <a:pt x="386" y="75"/>
                      </a:lnTo>
                      <a:lnTo>
                        <a:pt x="334" y="6"/>
                      </a:lnTo>
                      <a:lnTo>
                        <a:pt x="305" y="0"/>
                      </a:lnTo>
                      <a:lnTo>
                        <a:pt x="277" y="9"/>
                      </a:lnTo>
                      <a:lnTo>
                        <a:pt x="287" y="31"/>
                      </a:lnTo>
                      <a:lnTo>
                        <a:pt x="287" y="51"/>
                      </a:lnTo>
                      <a:lnTo>
                        <a:pt x="283" y="55"/>
                      </a:lnTo>
                      <a:lnTo>
                        <a:pt x="245" y="44"/>
                      </a:lnTo>
                      <a:lnTo>
                        <a:pt x="226" y="28"/>
                      </a:lnTo>
                      <a:lnTo>
                        <a:pt x="163" y="1"/>
                      </a:lnTo>
                      <a:lnTo>
                        <a:pt x="150" y="17"/>
                      </a:lnTo>
                      <a:lnTo>
                        <a:pt x="120" y="10"/>
                      </a:lnTo>
                      <a:lnTo>
                        <a:pt x="115" y="14"/>
                      </a:lnTo>
                      <a:lnTo>
                        <a:pt x="114" y="25"/>
                      </a:lnTo>
                      <a:lnTo>
                        <a:pt x="86" y="49"/>
                      </a:lnTo>
                      <a:lnTo>
                        <a:pt x="61" y="50"/>
                      </a:lnTo>
                      <a:lnTo>
                        <a:pt x="61" y="69"/>
                      </a:lnTo>
                      <a:lnTo>
                        <a:pt x="87" y="97"/>
                      </a:lnTo>
                      <a:lnTo>
                        <a:pt x="107" y="104"/>
                      </a:lnTo>
                      <a:lnTo>
                        <a:pt x="122" y="123"/>
                      </a:lnTo>
                      <a:lnTo>
                        <a:pt x="115" y="141"/>
                      </a:lnTo>
                      <a:lnTo>
                        <a:pt x="116" y="158"/>
                      </a:lnTo>
                      <a:lnTo>
                        <a:pt x="86" y="172"/>
                      </a:lnTo>
                      <a:lnTo>
                        <a:pt x="39" y="186"/>
                      </a:lnTo>
                      <a:lnTo>
                        <a:pt x="31" y="193"/>
                      </a:lnTo>
                      <a:lnTo>
                        <a:pt x="33" y="208"/>
                      </a:lnTo>
                      <a:lnTo>
                        <a:pt x="49" y="208"/>
                      </a:lnTo>
                      <a:lnTo>
                        <a:pt x="56" y="191"/>
                      </a:lnTo>
                      <a:lnTo>
                        <a:pt x="141" y="186"/>
                      </a:lnTo>
                      <a:lnTo>
                        <a:pt x="92" y="224"/>
                      </a:lnTo>
                      <a:lnTo>
                        <a:pt x="99" y="230"/>
                      </a:lnTo>
                      <a:lnTo>
                        <a:pt x="92" y="238"/>
                      </a:lnTo>
                      <a:lnTo>
                        <a:pt x="92" y="252"/>
                      </a:lnTo>
                      <a:lnTo>
                        <a:pt x="61" y="271"/>
                      </a:lnTo>
                      <a:lnTo>
                        <a:pt x="46" y="292"/>
                      </a:lnTo>
                      <a:lnTo>
                        <a:pt x="52" y="303"/>
                      </a:lnTo>
                      <a:lnTo>
                        <a:pt x="32" y="317"/>
                      </a:lnTo>
                      <a:lnTo>
                        <a:pt x="7" y="326"/>
                      </a:lnTo>
                      <a:lnTo>
                        <a:pt x="0" y="348"/>
                      </a:lnTo>
                      <a:lnTo>
                        <a:pt x="14" y="362"/>
                      </a:lnTo>
                      <a:lnTo>
                        <a:pt x="31" y="366"/>
                      </a:lnTo>
                      <a:lnTo>
                        <a:pt x="76" y="353"/>
                      </a:lnTo>
                      <a:lnTo>
                        <a:pt x="93" y="340"/>
                      </a:lnTo>
                      <a:lnTo>
                        <a:pt x="105" y="359"/>
                      </a:lnTo>
                      <a:lnTo>
                        <a:pt x="136" y="378"/>
                      </a:lnTo>
                      <a:lnTo>
                        <a:pt x="158" y="376"/>
                      </a:lnTo>
                      <a:lnTo>
                        <a:pt x="189" y="384"/>
                      </a:lnTo>
                      <a:lnTo>
                        <a:pt x="207" y="371"/>
                      </a:lnTo>
                      <a:lnTo>
                        <a:pt x="234" y="376"/>
                      </a:lnTo>
                      <a:lnTo>
                        <a:pt x="244" y="374"/>
                      </a:lnTo>
                      <a:lnTo>
                        <a:pt x="253" y="358"/>
                      </a:lnTo>
                      <a:lnTo>
                        <a:pt x="291" y="369"/>
                      </a:lnTo>
                      <a:lnTo>
                        <a:pt x="289" y="348"/>
                      </a:lnTo>
                      <a:lnTo>
                        <a:pt x="276" y="331"/>
                      </a:lnTo>
                      <a:lnTo>
                        <a:pt x="284" y="325"/>
                      </a:lnTo>
                      <a:lnTo>
                        <a:pt x="289" y="325"/>
                      </a:lnTo>
                      <a:lnTo>
                        <a:pt x="305" y="305"/>
                      </a:lnTo>
                      <a:lnTo>
                        <a:pt x="265" y="264"/>
                      </a:lnTo>
                      <a:lnTo>
                        <a:pt x="270" y="243"/>
                      </a:lnTo>
                      <a:lnTo>
                        <a:pt x="287" y="218"/>
                      </a:lnTo>
                      <a:lnTo>
                        <a:pt x="291" y="214"/>
                      </a:lnTo>
                      <a:lnTo>
                        <a:pt x="305" y="220"/>
                      </a:lnTo>
                      <a:lnTo>
                        <a:pt x="323" y="193"/>
                      </a:lnTo>
                      <a:close/>
                    </a:path>
                  </a:pathLst>
                </a:custGeom>
                <a:grpFill/>
                <a:ln w="1588">
                  <a:solidFill>
                    <a:srgbClr val="FFFFFF"/>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254" name="Freeform 484">
                  <a:extLst>
                    <a:ext uri="{FF2B5EF4-FFF2-40B4-BE49-F238E27FC236}">
                      <a16:creationId xmlns:a16="http://schemas.microsoft.com/office/drawing/2014/main" id="{B487652A-4EAE-4BA0-966A-A5E60D1EABFC}"/>
                    </a:ext>
                  </a:extLst>
                </p:cNvPr>
                <p:cNvSpPr>
                  <a:spLocks/>
                </p:cNvSpPr>
                <p:nvPr/>
              </p:nvSpPr>
              <p:spPr bwMode="auto">
                <a:xfrm>
                  <a:off x="3096" y="2873"/>
                  <a:ext cx="38" cy="58"/>
                </a:xfrm>
                <a:custGeom>
                  <a:avLst/>
                  <a:gdLst>
                    <a:gd name="T0" fmla="*/ 25 w 103"/>
                    <a:gd name="T1" fmla="*/ 130 h 130"/>
                    <a:gd name="T2" fmla="*/ 24 w 103"/>
                    <a:gd name="T3" fmla="*/ 117 h 130"/>
                    <a:gd name="T4" fmla="*/ 39 w 103"/>
                    <a:gd name="T5" fmla="*/ 114 h 130"/>
                    <a:gd name="T6" fmla="*/ 43 w 103"/>
                    <a:gd name="T7" fmla="*/ 101 h 130"/>
                    <a:gd name="T8" fmla="*/ 71 w 103"/>
                    <a:gd name="T9" fmla="*/ 91 h 130"/>
                    <a:gd name="T10" fmla="*/ 74 w 103"/>
                    <a:gd name="T11" fmla="*/ 81 h 130"/>
                    <a:gd name="T12" fmla="*/ 89 w 103"/>
                    <a:gd name="T13" fmla="*/ 78 h 130"/>
                    <a:gd name="T14" fmla="*/ 101 w 103"/>
                    <a:gd name="T15" fmla="*/ 62 h 130"/>
                    <a:gd name="T16" fmla="*/ 94 w 103"/>
                    <a:gd name="T17" fmla="*/ 54 h 130"/>
                    <a:gd name="T18" fmla="*/ 103 w 103"/>
                    <a:gd name="T19" fmla="*/ 26 h 130"/>
                    <a:gd name="T20" fmla="*/ 95 w 103"/>
                    <a:gd name="T21" fmla="*/ 1 h 130"/>
                    <a:gd name="T22" fmla="*/ 43 w 103"/>
                    <a:gd name="T23" fmla="*/ 5 h 130"/>
                    <a:gd name="T24" fmla="*/ 35 w 103"/>
                    <a:gd name="T25" fmla="*/ 0 h 130"/>
                    <a:gd name="T26" fmla="*/ 39 w 103"/>
                    <a:gd name="T27" fmla="*/ 16 h 130"/>
                    <a:gd name="T28" fmla="*/ 8 w 103"/>
                    <a:gd name="T29" fmla="*/ 53 h 130"/>
                    <a:gd name="T30" fmla="*/ 6 w 103"/>
                    <a:gd name="T31" fmla="*/ 64 h 130"/>
                    <a:gd name="T32" fmla="*/ 8 w 103"/>
                    <a:gd name="T33" fmla="*/ 79 h 130"/>
                    <a:gd name="T34" fmla="*/ 39 w 103"/>
                    <a:gd name="T35" fmla="*/ 88 h 130"/>
                    <a:gd name="T36" fmla="*/ 11 w 103"/>
                    <a:gd name="T37" fmla="*/ 85 h 130"/>
                    <a:gd name="T38" fmla="*/ 0 w 103"/>
                    <a:gd name="T39" fmla="*/ 100 h 130"/>
                    <a:gd name="T40" fmla="*/ 6 w 103"/>
                    <a:gd name="T41" fmla="*/ 103 h 130"/>
                    <a:gd name="T42" fmla="*/ 6 w 103"/>
                    <a:gd name="T43" fmla="*/ 117 h 130"/>
                    <a:gd name="T44" fmla="*/ 13 w 103"/>
                    <a:gd name="T45" fmla="*/ 130 h 130"/>
                    <a:gd name="T46" fmla="*/ 25 w 103"/>
                    <a:gd name="T47"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3" h="130">
                      <a:moveTo>
                        <a:pt x="25" y="130"/>
                      </a:moveTo>
                      <a:lnTo>
                        <a:pt x="24" y="117"/>
                      </a:lnTo>
                      <a:lnTo>
                        <a:pt x="39" y="114"/>
                      </a:lnTo>
                      <a:lnTo>
                        <a:pt x="43" y="101"/>
                      </a:lnTo>
                      <a:lnTo>
                        <a:pt x="71" y="91"/>
                      </a:lnTo>
                      <a:lnTo>
                        <a:pt x="74" y="81"/>
                      </a:lnTo>
                      <a:lnTo>
                        <a:pt x="89" y="78"/>
                      </a:lnTo>
                      <a:lnTo>
                        <a:pt x="101" y="62"/>
                      </a:lnTo>
                      <a:lnTo>
                        <a:pt x="94" y="54"/>
                      </a:lnTo>
                      <a:lnTo>
                        <a:pt x="103" y="26"/>
                      </a:lnTo>
                      <a:lnTo>
                        <a:pt x="95" y="1"/>
                      </a:lnTo>
                      <a:lnTo>
                        <a:pt x="43" y="5"/>
                      </a:lnTo>
                      <a:lnTo>
                        <a:pt x="35" y="0"/>
                      </a:lnTo>
                      <a:lnTo>
                        <a:pt x="39" y="16"/>
                      </a:lnTo>
                      <a:lnTo>
                        <a:pt x="8" y="53"/>
                      </a:lnTo>
                      <a:lnTo>
                        <a:pt x="6" y="64"/>
                      </a:lnTo>
                      <a:lnTo>
                        <a:pt x="8" y="79"/>
                      </a:lnTo>
                      <a:lnTo>
                        <a:pt x="39" y="88"/>
                      </a:lnTo>
                      <a:lnTo>
                        <a:pt x="11" y="85"/>
                      </a:lnTo>
                      <a:lnTo>
                        <a:pt x="0" y="100"/>
                      </a:lnTo>
                      <a:lnTo>
                        <a:pt x="6" y="103"/>
                      </a:lnTo>
                      <a:lnTo>
                        <a:pt x="6" y="117"/>
                      </a:lnTo>
                      <a:lnTo>
                        <a:pt x="13" y="130"/>
                      </a:lnTo>
                      <a:lnTo>
                        <a:pt x="25" y="130"/>
                      </a:lnTo>
                      <a:close/>
                    </a:path>
                  </a:pathLst>
                </a:custGeom>
                <a:grpFill/>
                <a:ln w="1588">
                  <a:solidFill>
                    <a:srgbClr val="FFFFFF"/>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255" name="Freeform 485">
                  <a:extLst>
                    <a:ext uri="{FF2B5EF4-FFF2-40B4-BE49-F238E27FC236}">
                      <a16:creationId xmlns:a16="http://schemas.microsoft.com/office/drawing/2014/main" id="{DF22B6EC-9D0B-4076-9BDE-ECAB255D5182}"/>
                    </a:ext>
                  </a:extLst>
                </p:cNvPr>
                <p:cNvSpPr>
                  <a:spLocks/>
                </p:cNvSpPr>
                <p:nvPr/>
              </p:nvSpPr>
              <p:spPr bwMode="auto">
                <a:xfrm>
                  <a:off x="3136" y="2879"/>
                  <a:ext cx="39" cy="23"/>
                </a:xfrm>
                <a:custGeom>
                  <a:avLst/>
                  <a:gdLst>
                    <a:gd name="T0" fmla="*/ 0 w 105"/>
                    <a:gd name="T1" fmla="*/ 23 h 52"/>
                    <a:gd name="T2" fmla="*/ 8 w 105"/>
                    <a:gd name="T3" fmla="*/ 45 h 52"/>
                    <a:gd name="T4" fmla="*/ 18 w 105"/>
                    <a:gd name="T5" fmla="*/ 38 h 52"/>
                    <a:gd name="T6" fmla="*/ 51 w 105"/>
                    <a:gd name="T7" fmla="*/ 52 h 52"/>
                    <a:gd name="T8" fmla="*/ 62 w 105"/>
                    <a:gd name="T9" fmla="*/ 48 h 52"/>
                    <a:gd name="T10" fmla="*/ 68 w 105"/>
                    <a:gd name="T11" fmla="*/ 45 h 52"/>
                    <a:gd name="T12" fmla="*/ 83 w 105"/>
                    <a:gd name="T13" fmla="*/ 12 h 52"/>
                    <a:gd name="T14" fmla="*/ 105 w 105"/>
                    <a:gd name="T15" fmla="*/ 1 h 52"/>
                    <a:gd name="T16" fmla="*/ 68 w 105"/>
                    <a:gd name="T17" fmla="*/ 5 h 52"/>
                    <a:gd name="T18" fmla="*/ 53 w 105"/>
                    <a:gd name="T19" fmla="*/ 0 h 52"/>
                    <a:gd name="T20" fmla="*/ 0 w 105"/>
                    <a:gd name="T21" fmla="*/ 2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52">
                      <a:moveTo>
                        <a:pt x="0" y="23"/>
                      </a:moveTo>
                      <a:lnTo>
                        <a:pt x="8" y="45"/>
                      </a:lnTo>
                      <a:lnTo>
                        <a:pt x="18" y="38"/>
                      </a:lnTo>
                      <a:lnTo>
                        <a:pt x="51" y="52"/>
                      </a:lnTo>
                      <a:lnTo>
                        <a:pt x="62" y="48"/>
                      </a:lnTo>
                      <a:lnTo>
                        <a:pt x="68" y="45"/>
                      </a:lnTo>
                      <a:lnTo>
                        <a:pt x="83" y="12"/>
                      </a:lnTo>
                      <a:lnTo>
                        <a:pt x="105" y="1"/>
                      </a:lnTo>
                      <a:lnTo>
                        <a:pt x="68" y="5"/>
                      </a:lnTo>
                      <a:lnTo>
                        <a:pt x="53" y="0"/>
                      </a:lnTo>
                      <a:lnTo>
                        <a:pt x="0" y="23"/>
                      </a:lnTo>
                      <a:close/>
                    </a:path>
                  </a:pathLst>
                </a:custGeom>
                <a:grpFill/>
                <a:ln w="1588">
                  <a:solidFill>
                    <a:srgbClr val="FFFFFF"/>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256" name="Freeform 486">
                  <a:extLst>
                    <a:ext uri="{FF2B5EF4-FFF2-40B4-BE49-F238E27FC236}">
                      <a16:creationId xmlns:a16="http://schemas.microsoft.com/office/drawing/2014/main" id="{B0A5C8EB-9063-499B-9A5B-92A4A9B0502D}"/>
                    </a:ext>
                  </a:extLst>
                </p:cNvPr>
                <p:cNvSpPr>
                  <a:spLocks/>
                </p:cNvSpPr>
                <p:nvPr/>
              </p:nvSpPr>
              <p:spPr bwMode="auto">
                <a:xfrm>
                  <a:off x="3101" y="2933"/>
                  <a:ext cx="170" cy="193"/>
                </a:xfrm>
                <a:custGeom>
                  <a:avLst/>
                  <a:gdLst>
                    <a:gd name="T0" fmla="*/ 136 w 450"/>
                    <a:gd name="T1" fmla="*/ 8 h 433"/>
                    <a:gd name="T2" fmla="*/ 167 w 450"/>
                    <a:gd name="T3" fmla="*/ 26 h 433"/>
                    <a:gd name="T4" fmla="*/ 229 w 450"/>
                    <a:gd name="T5" fmla="*/ 0 h 433"/>
                    <a:gd name="T6" fmla="*/ 272 w 450"/>
                    <a:gd name="T7" fmla="*/ 38 h 433"/>
                    <a:gd name="T8" fmla="*/ 286 w 450"/>
                    <a:gd name="T9" fmla="*/ 68 h 433"/>
                    <a:gd name="T10" fmla="*/ 337 w 450"/>
                    <a:gd name="T11" fmla="*/ 104 h 433"/>
                    <a:gd name="T12" fmla="*/ 343 w 450"/>
                    <a:gd name="T13" fmla="*/ 121 h 433"/>
                    <a:gd name="T14" fmla="*/ 326 w 450"/>
                    <a:gd name="T15" fmla="*/ 145 h 433"/>
                    <a:gd name="T16" fmla="*/ 388 w 450"/>
                    <a:gd name="T17" fmla="*/ 215 h 433"/>
                    <a:gd name="T18" fmla="*/ 420 w 450"/>
                    <a:gd name="T19" fmla="*/ 218 h 433"/>
                    <a:gd name="T20" fmla="*/ 450 w 450"/>
                    <a:gd name="T21" fmla="*/ 235 h 433"/>
                    <a:gd name="T22" fmla="*/ 423 w 450"/>
                    <a:gd name="T23" fmla="*/ 286 h 433"/>
                    <a:gd name="T24" fmla="*/ 375 w 450"/>
                    <a:gd name="T25" fmla="*/ 293 h 433"/>
                    <a:gd name="T26" fmla="*/ 401 w 450"/>
                    <a:gd name="T27" fmla="*/ 329 h 433"/>
                    <a:gd name="T28" fmla="*/ 406 w 450"/>
                    <a:gd name="T29" fmla="*/ 342 h 433"/>
                    <a:gd name="T30" fmla="*/ 374 w 450"/>
                    <a:gd name="T31" fmla="*/ 362 h 433"/>
                    <a:gd name="T32" fmla="*/ 334 w 450"/>
                    <a:gd name="T33" fmla="*/ 395 h 433"/>
                    <a:gd name="T34" fmla="*/ 200 w 450"/>
                    <a:gd name="T35" fmla="*/ 433 h 433"/>
                    <a:gd name="T36" fmla="*/ 207 w 450"/>
                    <a:gd name="T37" fmla="*/ 409 h 433"/>
                    <a:gd name="T38" fmla="*/ 272 w 450"/>
                    <a:gd name="T39" fmla="*/ 320 h 433"/>
                    <a:gd name="T40" fmla="*/ 241 w 450"/>
                    <a:gd name="T41" fmla="*/ 264 h 433"/>
                    <a:gd name="T42" fmla="*/ 228 w 450"/>
                    <a:gd name="T43" fmla="*/ 239 h 433"/>
                    <a:gd name="T44" fmla="*/ 222 w 450"/>
                    <a:gd name="T45" fmla="*/ 210 h 433"/>
                    <a:gd name="T46" fmla="*/ 251 w 450"/>
                    <a:gd name="T47" fmla="*/ 214 h 433"/>
                    <a:gd name="T48" fmla="*/ 272 w 450"/>
                    <a:gd name="T49" fmla="*/ 239 h 433"/>
                    <a:gd name="T50" fmla="*/ 247 w 450"/>
                    <a:gd name="T51" fmla="*/ 173 h 433"/>
                    <a:gd name="T52" fmla="*/ 222 w 450"/>
                    <a:gd name="T53" fmla="*/ 180 h 433"/>
                    <a:gd name="T54" fmla="*/ 182 w 450"/>
                    <a:gd name="T55" fmla="*/ 230 h 433"/>
                    <a:gd name="T56" fmla="*/ 185 w 450"/>
                    <a:gd name="T57" fmla="*/ 317 h 433"/>
                    <a:gd name="T58" fmla="*/ 212 w 450"/>
                    <a:gd name="T59" fmla="*/ 337 h 433"/>
                    <a:gd name="T60" fmla="*/ 185 w 450"/>
                    <a:gd name="T61" fmla="*/ 369 h 433"/>
                    <a:gd name="T62" fmla="*/ 153 w 450"/>
                    <a:gd name="T63" fmla="*/ 362 h 433"/>
                    <a:gd name="T64" fmla="*/ 136 w 450"/>
                    <a:gd name="T65" fmla="*/ 340 h 433"/>
                    <a:gd name="T66" fmla="*/ 34 w 450"/>
                    <a:gd name="T67" fmla="*/ 329 h 433"/>
                    <a:gd name="T68" fmla="*/ 28 w 450"/>
                    <a:gd name="T69" fmla="*/ 320 h 433"/>
                    <a:gd name="T70" fmla="*/ 32 w 450"/>
                    <a:gd name="T71" fmla="*/ 305 h 433"/>
                    <a:gd name="T72" fmla="*/ 28 w 450"/>
                    <a:gd name="T73" fmla="*/ 298 h 433"/>
                    <a:gd name="T74" fmla="*/ 24 w 450"/>
                    <a:gd name="T75" fmla="*/ 262 h 433"/>
                    <a:gd name="T76" fmla="*/ 47 w 450"/>
                    <a:gd name="T77" fmla="*/ 283 h 433"/>
                    <a:gd name="T78" fmla="*/ 98 w 450"/>
                    <a:gd name="T79" fmla="*/ 232 h 433"/>
                    <a:gd name="T80" fmla="*/ 98 w 450"/>
                    <a:gd name="T81" fmla="*/ 196 h 433"/>
                    <a:gd name="T82" fmla="*/ 73 w 450"/>
                    <a:gd name="T83" fmla="*/ 162 h 433"/>
                    <a:gd name="T84" fmla="*/ 36 w 450"/>
                    <a:gd name="T85" fmla="*/ 134 h 433"/>
                    <a:gd name="T86" fmla="*/ 65 w 450"/>
                    <a:gd name="T87" fmla="*/ 121 h 433"/>
                    <a:gd name="T88" fmla="*/ 65 w 450"/>
                    <a:gd name="T89" fmla="*/ 87 h 433"/>
                    <a:gd name="T90" fmla="*/ 67 w 450"/>
                    <a:gd name="T91" fmla="*/ 31 h 433"/>
                    <a:gd name="T92" fmla="*/ 56 w 450"/>
                    <a:gd name="T93" fmla="*/ 26 h 433"/>
                    <a:gd name="T94" fmla="*/ 73 w 450"/>
                    <a:gd name="T95" fmla="*/ 16 h 433"/>
                    <a:gd name="T96" fmla="*/ 98 w 450"/>
                    <a:gd name="T97" fmla="*/ 22 h 433"/>
                    <a:gd name="T98" fmla="*/ 126 w 450"/>
                    <a:gd name="T99" fmla="*/ 1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50" h="433">
                      <a:moveTo>
                        <a:pt x="126" y="19"/>
                      </a:moveTo>
                      <a:lnTo>
                        <a:pt x="136" y="8"/>
                      </a:lnTo>
                      <a:lnTo>
                        <a:pt x="150" y="22"/>
                      </a:lnTo>
                      <a:lnTo>
                        <a:pt x="167" y="26"/>
                      </a:lnTo>
                      <a:lnTo>
                        <a:pt x="212" y="13"/>
                      </a:lnTo>
                      <a:lnTo>
                        <a:pt x="229" y="0"/>
                      </a:lnTo>
                      <a:lnTo>
                        <a:pt x="241" y="19"/>
                      </a:lnTo>
                      <a:lnTo>
                        <a:pt x="272" y="38"/>
                      </a:lnTo>
                      <a:lnTo>
                        <a:pt x="271" y="55"/>
                      </a:lnTo>
                      <a:lnTo>
                        <a:pt x="286" y="68"/>
                      </a:lnTo>
                      <a:lnTo>
                        <a:pt x="302" y="96"/>
                      </a:lnTo>
                      <a:lnTo>
                        <a:pt x="337" y="104"/>
                      </a:lnTo>
                      <a:lnTo>
                        <a:pt x="343" y="114"/>
                      </a:lnTo>
                      <a:lnTo>
                        <a:pt x="343" y="121"/>
                      </a:lnTo>
                      <a:lnTo>
                        <a:pt x="328" y="133"/>
                      </a:lnTo>
                      <a:lnTo>
                        <a:pt x="326" y="145"/>
                      </a:lnTo>
                      <a:lnTo>
                        <a:pt x="370" y="167"/>
                      </a:lnTo>
                      <a:lnTo>
                        <a:pt x="388" y="215"/>
                      </a:lnTo>
                      <a:lnTo>
                        <a:pt x="401" y="211"/>
                      </a:lnTo>
                      <a:lnTo>
                        <a:pt x="420" y="218"/>
                      </a:lnTo>
                      <a:lnTo>
                        <a:pt x="437" y="218"/>
                      </a:lnTo>
                      <a:lnTo>
                        <a:pt x="450" y="235"/>
                      </a:lnTo>
                      <a:lnTo>
                        <a:pt x="448" y="255"/>
                      </a:lnTo>
                      <a:lnTo>
                        <a:pt x="423" y="286"/>
                      </a:lnTo>
                      <a:lnTo>
                        <a:pt x="408" y="277"/>
                      </a:lnTo>
                      <a:lnTo>
                        <a:pt x="375" y="293"/>
                      </a:lnTo>
                      <a:lnTo>
                        <a:pt x="363" y="311"/>
                      </a:lnTo>
                      <a:lnTo>
                        <a:pt x="401" y="329"/>
                      </a:lnTo>
                      <a:lnTo>
                        <a:pt x="386" y="344"/>
                      </a:lnTo>
                      <a:lnTo>
                        <a:pt x="406" y="342"/>
                      </a:lnTo>
                      <a:lnTo>
                        <a:pt x="406" y="346"/>
                      </a:lnTo>
                      <a:lnTo>
                        <a:pt x="374" y="362"/>
                      </a:lnTo>
                      <a:lnTo>
                        <a:pt x="358" y="362"/>
                      </a:lnTo>
                      <a:lnTo>
                        <a:pt x="334" y="395"/>
                      </a:lnTo>
                      <a:lnTo>
                        <a:pt x="243" y="413"/>
                      </a:lnTo>
                      <a:lnTo>
                        <a:pt x="200" y="433"/>
                      </a:lnTo>
                      <a:lnTo>
                        <a:pt x="217" y="419"/>
                      </a:lnTo>
                      <a:lnTo>
                        <a:pt x="207" y="409"/>
                      </a:lnTo>
                      <a:lnTo>
                        <a:pt x="251" y="379"/>
                      </a:lnTo>
                      <a:lnTo>
                        <a:pt x="272" y="320"/>
                      </a:lnTo>
                      <a:lnTo>
                        <a:pt x="264" y="291"/>
                      </a:lnTo>
                      <a:lnTo>
                        <a:pt x="241" y="264"/>
                      </a:lnTo>
                      <a:lnTo>
                        <a:pt x="243" y="240"/>
                      </a:lnTo>
                      <a:lnTo>
                        <a:pt x="228" y="239"/>
                      </a:lnTo>
                      <a:lnTo>
                        <a:pt x="205" y="224"/>
                      </a:lnTo>
                      <a:lnTo>
                        <a:pt x="222" y="210"/>
                      </a:lnTo>
                      <a:lnTo>
                        <a:pt x="242" y="208"/>
                      </a:lnTo>
                      <a:lnTo>
                        <a:pt x="251" y="214"/>
                      </a:lnTo>
                      <a:lnTo>
                        <a:pt x="251" y="235"/>
                      </a:lnTo>
                      <a:lnTo>
                        <a:pt x="272" y="239"/>
                      </a:lnTo>
                      <a:lnTo>
                        <a:pt x="299" y="197"/>
                      </a:lnTo>
                      <a:lnTo>
                        <a:pt x="247" y="173"/>
                      </a:lnTo>
                      <a:lnTo>
                        <a:pt x="229" y="175"/>
                      </a:lnTo>
                      <a:lnTo>
                        <a:pt x="222" y="180"/>
                      </a:lnTo>
                      <a:lnTo>
                        <a:pt x="208" y="210"/>
                      </a:lnTo>
                      <a:lnTo>
                        <a:pt x="182" y="230"/>
                      </a:lnTo>
                      <a:lnTo>
                        <a:pt x="168" y="258"/>
                      </a:lnTo>
                      <a:lnTo>
                        <a:pt x="185" y="317"/>
                      </a:lnTo>
                      <a:lnTo>
                        <a:pt x="206" y="336"/>
                      </a:lnTo>
                      <a:lnTo>
                        <a:pt x="212" y="337"/>
                      </a:lnTo>
                      <a:lnTo>
                        <a:pt x="206" y="362"/>
                      </a:lnTo>
                      <a:lnTo>
                        <a:pt x="185" y="369"/>
                      </a:lnTo>
                      <a:lnTo>
                        <a:pt x="182" y="375"/>
                      </a:lnTo>
                      <a:lnTo>
                        <a:pt x="153" y="362"/>
                      </a:lnTo>
                      <a:lnTo>
                        <a:pt x="151" y="346"/>
                      </a:lnTo>
                      <a:lnTo>
                        <a:pt x="136" y="340"/>
                      </a:lnTo>
                      <a:lnTo>
                        <a:pt x="70" y="329"/>
                      </a:lnTo>
                      <a:lnTo>
                        <a:pt x="34" y="329"/>
                      </a:lnTo>
                      <a:lnTo>
                        <a:pt x="36" y="320"/>
                      </a:lnTo>
                      <a:lnTo>
                        <a:pt x="28" y="320"/>
                      </a:lnTo>
                      <a:lnTo>
                        <a:pt x="36" y="310"/>
                      </a:lnTo>
                      <a:lnTo>
                        <a:pt x="32" y="305"/>
                      </a:lnTo>
                      <a:lnTo>
                        <a:pt x="25" y="302"/>
                      </a:lnTo>
                      <a:lnTo>
                        <a:pt x="28" y="298"/>
                      </a:lnTo>
                      <a:lnTo>
                        <a:pt x="0" y="271"/>
                      </a:lnTo>
                      <a:lnTo>
                        <a:pt x="24" y="262"/>
                      </a:lnTo>
                      <a:lnTo>
                        <a:pt x="36" y="278"/>
                      </a:lnTo>
                      <a:lnTo>
                        <a:pt x="47" y="283"/>
                      </a:lnTo>
                      <a:lnTo>
                        <a:pt x="67" y="271"/>
                      </a:lnTo>
                      <a:lnTo>
                        <a:pt x="98" y="232"/>
                      </a:lnTo>
                      <a:lnTo>
                        <a:pt x="100" y="218"/>
                      </a:lnTo>
                      <a:lnTo>
                        <a:pt x="98" y="196"/>
                      </a:lnTo>
                      <a:lnTo>
                        <a:pt x="74" y="170"/>
                      </a:lnTo>
                      <a:lnTo>
                        <a:pt x="73" y="162"/>
                      </a:lnTo>
                      <a:lnTo>
                        <a:pt x="51" y="152"/>
                      </a:lnTo>
                      <a:lnTo>
                        <a:pt x="36" y="134"/>
                      </a:lnTo>
                      <a:lnTo>
                        <a:pt x="52" y="121"/>
                      </a:lnTo>
                      <a:lnTo>
                        <a:pt x="65" y="121"/>
                      </a:lnTo>
                      <a:lnTo>
                        <a:pt x="62" y="116"/>
                      </a:lnTo>
                      <a:lnTo>
                        <a:pt x="65" y="87"/>
                      </a:lnTo>
                      <a:lnTo>
                        <a:pt x="52" y="65"/>
                      </a:lnTo>
                      <a:lnTo>
                        <a:pt x="67" y="31"/>
                      </a:lnTo>
                      <a:lnTo>
                        <a:pt x="61" y="31"/>
                      </a:lnTo>
                      <a:lnTo>
                        <a:pt x="56" y="26"/>
                      </a:lnTo>
                      <a:lnTo>
                        <a:pt x="61" y="19"/>
                      </a:lnTo>
                      <a:lnTo>
                        <a:pt x="73" y="16"/>
                      </a:lnTo>
                      <a:lnTo>
                        <a:pt x="92" y="13"/>
                      </a:lnTo>
                      <a:lnTo>
                        <a:pt x="98" y="22"/>
                      </a:lnTo>
                      <a:lnTo>
                        <a:pt x="104" y="26"/>
                      </a:lnTo>
                      <a:lnTo>
                        <a:pt x="126" y="19"/>
                      </a:lnTo>
                      <a:close/>
                    </a:path>
                  </a:pathLst>
                </a:custGeom>
                <a:grpFill/>
                <a:ln w="1588">
                  <a:solidFill>
                    <a:srgbClr val="FFFFFF"/>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257" name="Freeform 487">
                  <a:extLst>
                    <a:ext uri="{FF2B5EF4-FFF2-40B4-BE49-F238E27FC236}">
                      <a16:creationId xmlns:a16="http://schemas.microsoft.com/office/drawing/2014/main" id="{0CDC3609-3042-44AE-91D1-BE16152C9612}"/>
                    </a:ext>
                  </a:extLst>
                </p:cNvPr>
                <p:cNvSpPr>
                  <a:spLocks/>
                </p:cNvSpPr>
                <p:nvPr/>
              </p:nvSpPr>
              <p:spPr bwMode="auto">
                <a:xfrm>
                  <a:off x="3036" y="2986"/>
                  <a:ext cx="26" cy="29"/>
                </a:xfrm>
                <a:custGeom>
                  <a:avLst/>
                  <a:gdLst>
                    <a:gd name="T0" fmla="*/ 13 w 67"/>
                    <a:gd name="T1" fmla="*/ 41 h 62"/>
                    <a:gd name="T2" fmla="*/ 27 w 67"/>
                    <a:gd name="T3" fmla="*/ 25 h 62"/>
                    <a:gd name="T4" fmla="*/ 53 w 67"/>
                    <a:gd name="T5" fmla="*/ 22 h 62"/>
                    <a:gd name="T6" fmla="*/ 57 w 67"/>
                    <a:gd name="T7" fmla="*/ 12 h 62"/>
                    <a:gd name="T8" fmla="*/ 57 w 67"/>
                    <a:gd name="T9" fmla="*/ 0 h 62"/>
                    <a:gd name="T10" fmla="*/ 67 w 67"/>
                    <a:gd name="T11" fmla="*/ 13 h 62"/>
                    <a:gd name="T12" fmla="*/ 34 w 67"/>
                    <a:gd name="T13" fmla="*/ 35 h 62"/>
                    <a:gd name="T14" fmla="*/ 29 w 67"/>
                    <a:gd name="T15" fmla="*/ 44 h 62"/>
                    <a:gd name="T16" fmla="*/ 34 w 67"/>
                    <a:gd name="T17" fmla="*/ 52 h 62"/>
                    <a:gd name="T18" fmla="*/ 23 w 67"/>
                    <a:gd name="T19" fmla="*/ 59 h 62"/>
                    <a:gd name="T20" fmla="*/ 13 w 67"/>
                    <a:gd name="T21" fmla="*/ 62 h 62"/>
                    <a:gd name="T22" fmla="*/ 0 w 67"/>
                    <a:gd name="T23" fmla="*/ 52 h 62"/>
                    <a:gd name="T24" fmla="*/ 13 w 67"/>
                    <a:gd name="T25" fmla="*/ 4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62">
                      <a:moveTo>
                        <a:pt x="13" y="41"/>
                      </a:moveTo>
                      <a:lnTo>
                        <a:pt x="27" y="25"/>
                      </a:lnTo>
                      <a:lnTo>
                        <a:pt x="53" y="22"/>
                      </a:lnTo>
                      <a:lnTo>
                        <a:pt x="57" y="12"/>
                      </a:lnTo>
                      <a:lnTo>
                        <a:pt x="57" y="0"/>
                      </a:lnTo>
                      <a:lnTo>
                        <a:pt x="67" y="13"/>
                      </a:lnTo>
                      <a:lnTo>
                        <a:pt x="34" y="35"/>
                      </a:lnTo>
                      <a:lnTo>
                        <a:pt x="29" y="44"/>
                      </a:lnTo>
                      <a:lnTo>
                        <a:pt x="34" y="52"/>
                      </a:lnTo>
                      <a:lnTo>
                        <a:pt x="23" y="59"/>
                      </a:lnTo>
                      <a:lnTo>
                        <a:pt x="13" y="62"/>
                      </a:lnTo>
                      <a:lnTo>
                        <a:pt x="0" y="52"/>
                      </a:lnTo>
                      <a:lnTo>
                        <a:pt x="13" y="41"/>
                      </a:lnTo>
                      <a:close/>
                    </a:path>
                  </a:pathLst>
                </a:custGeom>
                <a:grpFill/>
                <a:ln w="1588">
                  <a:solidFill>
                    <a:srgbClr val="FFFFFF"/>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258" name="Freeform 488">
                  <a:extLst>
                    <a:ext uri="{FF2B5EF4-FFF2-40B4-BE49-F238E27FC236}">
                      <a16:creationId xmlns:a16="http://schemas.microsoft.com/office/drawing/2014/main" id="{6D9B070D-25F9-4740-9A7B-7AC2C378A4D3}"/>
                    </a:ext>
                  </a:extLst>
                </p:cNvPr>
                <p:cNvSpPr>
                  <a:spLocks/>
                </p:cNvSpPr>
                <p:nvPr/>
              </p:nvSpPr>
              <p:spPr bwMode="auto">
                <a:xfrm>
                  <a:off x="3064" y="2976"/>
                  <a:ext cx="18" cy="11"/>
                </a:xfrm>
                <a:custGeom>
                  <a:avLst/>
                  <a:gdLst>
                    <a:gd name="T0" fmla="*/ 45 w 48"/>
                    <a:gd name="T1" fmla="*/ 19 h 28"/>
                    <a:gd name="T2" fmla="*/ 48 w 48"/>
                    <a:gd name="T3" fmla="*/ 6 h 28"/>
                    <a:gd name="T4" fmla="*/ 43 w 48"/>
                    <a:gd name="T5" fmla="*/ 6 h 28"/>
                    <a:gd name="T6" fmla="*/ 31 w 48"/>
                    <a:gd name="T7" fmla="*/ 9 h 28"/>
                    <a:gd name="T8" fmla="*/ 19 w 48"/>
                    <a:gd name="T9" fmla="*/ 0 h 28"/>
                    <a:gd name="T10" fmla="*/ 0 w 48"/>
                    <a:gd name="T11" fmla="*/ 6 h 28"/>
                    <a:gd name="T12" fmla="*/ 0 w 48"/>
                    <a:gd name="T13" fmla="*/ 12 h 28"/>
                    <a:gd name="T14" fmla="*/ 8 w 48"/>
                    <a:gd name="T15" fmla="*/ 7 h 28"/>
                    <a:gd name="T16" fmla="*/ 8 w 48"/>
                    <a:gd name="T17" fmla="*/ 16 h 28"/>
                    <a:gd name="T18" fmla="*/ 22 w 48"/>
                    <a:gd name="T19" fmla="*/ 28 h 28"/>
                    <a:gd name="T20" fmla="*/ 45 w 48"/>
                    <a:gd name="T21" fmla="*/ 1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28">
                      <a:moveTo>
                        <a:pt x="45" y="19"/>
                      </a:moveTo>
                      <a:lnTo>
                        <a:pt x="48" y="6"/>
                      </a:lnTo>
                      <a:lnTo>
                        <a:pt x="43" y="6"/>
                      </a:lnTo>
                      <a:lnTo>
                        <a:pt x="31" y="9"/>
                      </a:lnTo>
                      <a:lnTo>
                        <a:pt x="19" y="0"/>
                      </a:lnTo>
                      <a:lnTo>
                        <a:pt x="0" y="6"/>
                      </a:lnTo>
                      <a:lnTo>
                        <a:pt x="0" y="12"/>
                      </a:lnTo>
                      <a:lnTo>
                        <a:pt x="8" y="7"/>
                      </a:lnTo>
                      <a:lnTo>
                        <a:pt x="8" y="16"/>
                      </a:lnTo>
                      <a:lnTo>
                        <a:pt x="22" y="28"/>
                      </a:lnTo>
                      <a:lnTo>
                        <a:pt x="45" y="19"/>
                      </a:lnTo>
                      <a:close/>
                    </a:path>
                  </a:pathLst>
                </a:custGeom>
                <a:grpFill/>
                <a:ln w="1588">
                  <a:solidFill>
                    <a:srgbClr val="FFFFFF"/>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259" name="Freeform 489">
                  <a:extLst>
                    <a:ext uri="{FF2B5EF4-FFF2-40B4-BE49-F238E27FC236}">
                      <a16:creationId xmlns:a16="http://schemas.microsoft.com/office/drawing/2014/main" id="{5B1F794E-BDEC-4A3A-A701-7B4EC83CD8B8}"/>
                    </a:ext>
                  </a:extLst>
                </p:cNvPr>
                <p:cNvSpPr>
                  <a:spLocks/>
                </p:cNvSpPr>
                <p:nvPr/>
              </p:nvSpPr>
              <p:spPr bwMode="auto">
                <a:xfrm>
                  <a:off x="3062" y="2985"/>
                  <a:ext cx="4" cy="8"/>
                </a:xfrm>
                <a:custGeom>
                  <a:avLst/>
                  <a:gdLst>
                    <a:gd name="T0" fmla="*/ 6 w 12"/>
                    <a:gd name="T1" fmla="*/ 18 h 18"/>
                    <a:gd name="T2" fmla="*/ 6 w 12"/>
                    <a:gd name="T3" fmla="*/ 9 h 18"/>
                    <a:gd name="T4" fmla="*/ 12 w 12"/>
                    <a:gd name="T5" fmla="*/ 0 h 18"/>
                    <a:gd name="T6" fmla="*/ 0 w 12"/>
                    <a:gd name="T7" fmla="*/ 7 h 18"/>
                    <a:gd name="T8" fmla="*/ 6 w 12"/>
                    <a:gd name="T9" fmla="*/ 18 h 18"/>
                  </a:gdLst>
                  <a:ahLst/>
                  <a:cxnLst>
                    <a:cxn ang="0">
                      <a:pos x="T0" y="T1"/>
                    </a:cxn>
                    <a:cxn ang="0">
                      <a:pos x="T2" y="T3"/>
                    </a:cxn>
                    <a:cxn ang="0">
                      <a:pos x="T4" y="T5"/>
                    </a:cxn>
                    <a:cxn ang="0">
                      <a:pos x="T6" y="T7"/>
                    </a:cxn>
                    <a:cxn ang="0">
                      <a:pos x="T8" y="T9"/>
                    </a:cxn>
                  </a:cxnLst>
                  <a:rect l="0" t="0" r="r" b="b"/>
                  <a:pathLst>
                    <a:path w="12" h="18">
                      <a:moveTo>
                        <a:pt x="6" y="18"/>
                      </a:moveTo>
                      <a:lnTo>
                        <a:pt x="6" y="9"/>
                      </a:lnTo>
                      <a:lnTo>
                        <a:pt x="12" y="0"/>
                      </a:lnTo>
                      <a:lnTo>
                        <a:pt x="0" y="7"/>
                      </a:lnTo>
                      <a:lnTo>
                        <a:pt x="6" y="18"/>
                      </a:lnTo>
                      <a:close/>
                    </a:path>
                  </a:pathLst>
                </a:custGeom>
                <a:grpFill/>
                <a:ln w="1588">
                  <a:solidFill>
                    <a:srgbClr val="FFFFFF"/>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260" name="Freeform 490">
                  <a:extLst>
                    <a:ext uri="{FF2B5EF4-FFF2-40B4-BE49-F238E27FC236}">
                      <a16:creationId xmlns:a16="http://schemas.microsoft.com/office/drawing/2014/main" id="{0027AE68-28BF-4AAD-A8CB-D64D49FB0785}"/>
                    </a:ext>
                  </a:extLst>
                </p:cNvPr>
                <p:cNvSpPr>
                  <a:spLocks/>
                </p:cNvSpPr>
                <p:nvPr/>
              </p:nvSpPr>
              <p:spPr bwMode="auto">
                <a:xfrm>
                  <a:off x="3128" y="3208"/>
                  <a:ext cx="44" cy="36"/>
                </a:xfrm>
                <a:custGeom>
                  <a:avLst/>
                  <a:gdLst>
                    <a:gd name="T0" fmla="*/ 38 w 116"/>
                    <a:gd name="T1" fmla="*/ 0 h 83"/>
                    <a:gd name="T2" fmla="*/ 71 w 116"/>
                    <a:gd name="T3" fmla="*/ 7 h 83"/>
                    <a:gd name="T4" fmla="*/ 116 w 116"/>
                    <a:gd name="T5" fmla="*/ 39 h 83"/>
                    <a:gd name="T6" fmla="*/ 110 w 116"/>
                    <a:gd name="T7" fmla="*/ 64 h 83"/>
                    <a:gd name="T8" fmla="*/ 58 w 116"/>
                    <a:gd name="T9" fmla="*/ 83 h 83"/>
                    <a:gd name="T10" fmla="*/ 21 w 116"/>
                    <a:gd name="T11" fmla="*/ 83 h 83"/>
                    <a:gd name="T12" fmla="*/ 0 w 116"/>
                    <a:gd name="T13" fmla="*/ 41 h 83"/>
                    <a:gd name="T14" fmla="*/ 2 w 116"/>
                    <a:gd name="T15" fmla="*/ 25 h 83"/>
                    <a:gd name="T16" fmla="*/ 26 w 116"/>
                    <a:gd name="T17" fmla="*/ 19 h 83"/>
                    <a:gd name="T18" fmla="*/ 38 w 116"/>
                    <a:gd name="T19"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 h="83">
                      <a:moveTo>
                        <a:pt x="38" y="0"/>
                      </a:moveTo>
                      <a:lnTo>
                        <a:pt x="71" y="7"/>
                      </a:lnTo>
                      <a:lnTo>
                        <a:pt x="116" y="39"/>
                      </a:lnTo>
                      <a:lnTo>
                        <a:pt x="110" y="64"/>
                      </a:lnTo>
                      <a:lnTo>
                        <a:pt x="58" y="83"/>
                      </a:lnTo>
                      <a:lnTo>
                        <a:pt x="21" y="83"/>
                      </a:lnTo>
                      <a:lnTo>
                        <a:pt x="0" y="41"/>
                      </a:lnTo>
                      <a:lnTo>
                        <a:pt x="2" y="25"/>
                      </a:lnTo>
                      <a:lnTo>
                        <a:pt x="26" y="19"/>
                      </a:lnTo>
                      <a:lnTo>
                        <a:pt x="38" y="0"/>
                      </a:lnTo>
                      <a:close/>
                    </a:path>
                  </a:pathLst>
                </a:custGeom>
                <a:grpFill/>
                <a:ln w="1588">
                  <a:solidFill>
                    <a:srgbClr val="FFFFFF"/>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261" name="Freeform 491">
                  <a:extLst>
                    <a:ext uri="{FF2B5EF4-FFF2-40B4-BE49-F238E27FC236}">
                      <a16:creationId xmlns:a16="http://schemas.microsoft.com/office/drawing/2014/main" id="{9021A06F-2C19-4ABB-818C-5D68744B92E3}"/>
                    </a:ext>
                  </a:extLst>
                </p:cNvPr>
                <p:cNvSpPr>
                  <a:spLocks/>
                </p:cNvSpPr>
                <p:nvPr/>
              </p:nvSpPr>
              <p:spPr bwMode="auto">
                <a:xfrm>
                  <a:off x="3201" y="3159"/>
                  <a:ext cx="43" cy="73"/>
                </a:xfrm>
                <a:custGeom>
                  <a:avLst/>
                  <a:gdLst>
                    <a:gd name="T0" fmla="*/ 69 w 114"/>
                    <a:gd name="T1" fmla="*/ 44 h 165"/>
                    <a:gd name="T2" fmla="*/ 80 w 114"/>
                    <a:gd name="T3" fmla="*/ 14 h 165"/>
                    <a:gd name="T4" fmla="*/ 106 w 114"/>
                    <a:gd name="T5" fmla="*/ 0 h 165"/>
                    <a:gd name="T6" fmla="*/ 114 w 114"/>
                    <a:gd name="T7" fmla="*/ 20 h 165"/>
                    <a:gd name="T8" fmla="*/ 90 w 114"/>
                    <a:gd name="T9" fmla="*/ 61 h 165"/>
                    <a:gd name="T10" fmla="*/ 85 w 114"/>
                    <a:gd name="T11" fmla="*/ 88 h 165"/>
                    <a:gd name="T12" fmla="*/ 52 w 114"/>
                    <a:gd name="T13" fmla="*/ 109 h 165"/>
                    <a:gd name="T14" fmla="*/ 54 w 114"/>
                    <a:gd name="T15" fmla="*/ 138 h 165"/>
                    <a:gd name="T16" fmla="*/ 52 w 114"/>
                    <a:gd name="T17" fmla="*/ 154 h 165"/>
                    <a:gd name="T18" fmla="*/ 14 w 114"/>
                    <a:gd name="T19" fmla="*/ 158 h 165"/>
                    <a:gd name="T20" fmla="*/ 8 w 114"/>
                    <a:gd name="T21" fmla="*/ 165 h 165"/>
                    <a:gd name="T22" fmla="*/ 1 w 114"/>
                    <a:gd name="T23" fmla="*/ 160 h 165"/>
                    <a:gd name="T24" fmla="*/ 0 w 114"/>
                    <a:gd name="T25" fmla="*/ 121 h 165"/>
                    <a:gd name="T26" fmla="*/ 21 w 114"/>
                    <a:gd name="T27" fmla="*/ 116 h 165"/>
                    <a:gd name="T28" fmla="*/ 38 w 114"/>
                    <a:gd name="T29" fmla="*/ 99 h 165"/>
                    <a:gd name="T30" fmla="*/ 46 w 114"/>
                    <a:gd name="T31" fmla="*/ 62 h 165"/>
                    <a:gd name="T32" fmla="*/ 69 w 114"/>
                    <a:gd name="T33" fmla="*/ 44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4" h="165">
                      <a:moveTo>
                        <a:pt x="69" y="44"/>
                      </a:moveTo>
                      <a:lnTo>
                        <a:pt x="80" y="14"/>
                      </a:lnTo>
                      <a:lnTo>
                        <a:pt x="106" y="0"/>
                      </a:lnTo>
                      <a:lnTo>
                        <a:pt x="114" y="20"/>
                      </a:lnTo>
                      <a:lnTo>
                        <a:pt x="90" y="61"/>
                      </a:lnTo>
                      <a:lnTo>
                        <a:pt x="85" y="88"/>
                      </a:lnTo>
                      <a:lnTo>
                        <a:pt x="52" y="109"/>
                      </a:lnTo>
                      <a:lnTo>
                        <a:pt x="54" y="138"/>
                      </a:lnTo>
                      <a:lnTo>
                        <a:pt x="52" y="154"/>
                      </a:lnTo>
                      <a:lnTo>
                        <a:pt x="14" y="158"/>
                      </a:lnTo>
                      <a:lnTo>
                        <a:pt x="8" y="165"/>
                      </a:lnTo>
                      <a:lnTo>
                        <a:pt x="1" y="160"/>
                      </a:lnTo>
                      <a:lnTo>
                        <a:pt x="0" y="121"/>
                      </a:lnTo>
                      <a:lnTo>
                        <a:pt x="21" y="116"/>
                      </a:lnTo>
                      <a:lnTo>
                        <a:pt x="38" y="99"/>
                      </a:lnTo>
                      <a:lnTo>
                        <a:pt x="46" y="62"/>
                      </a:lnTo>
                      <a:lnTo>
                        <a:pt x="69" y="44"/>
                      </a:lnTo>
                      <a:close/>
                    </a:path>
                  </a:pathLst>
                </a:custGeom>
                <a:grpFill/>
                <a:ln w="1588">
                  <a:solidFill>
                    <a:srgbClr val="FFFFFF"/>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262" name="Freeform 492">
                  <a:extLst>
                    <a:ext uri="{FF2B5EF4-FFF2-40B4-BE49-F238E27FC236}">
                      <a16:creationId xmlns:a16="http://schemas.microsoft.com/office/drawing/2014/main" id="{C5A8BBAA-3AB3-41A9-BD41-1881C73A6412}"/>
                    </a:ext>
                  </a:extLst>
                </p:cNvPr>
                <p:cNvSpPr>
                  <a:spLocks/>
                </p:cNvSpPr>
                <p:nvPr/>
              </p:nvSpPr>
              <p:spPr bwMode="auto">
                <a:xfrm>
                  <a:off x="3112" y="2924"/>
                  <a:ext cx="18" cy="21"/>
                </a:xfrm>
                <a:custGeom>
                  <a:avLst/>
                  <a:gdLst>
                    <a:gd name="T0" fmla="*/ 24 w 48"/>
                    <a:gd name="T1" fmla="*/ 48 h 48"/>
                    <a:gd name="T2" fmla="*/ 31 w 48"/>
                    <a:gd name="T3" fmla="*/ 31 h 48"/>
                    <a:gd name="T4" fmla="*/ 48 w 48"/>
                    <a:gd name="T5" fmla="*/ 22 h 48"/>
                    <a:gd name="T6" fmla="*/ 39 w 48"/>
                    <a:gd name="T7" fmla="*/ 18 h 48"/>
                    <a:gd name="T8" fmla="*/ 42 w 48"/>
                    <a:gd name="T9" fmla="*/ 0 h 48"/>
                    <a:gd name="T10" fmla="*/ 0 w 48"/>
                    <a:gd name="T11" fmla="*/ 8 h 48"/>
                    <a:gd name="T12" fmla="*/ 4 w 48"/>
                    <a:gd name="T13" fmla="*/ 29 h 48"/>
                    <a:gd name="T14" fmla="*/ 14 w 48"/>
                    <a:gd name="T15" fmla="*/ 44 h 48"/>
                    <a:gd name="T16" fmla="*/ 24 w 48"/>
                    <a:gd name="T1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48">
                      <a:moveTo>
                        <a:pt x="24" y="48"/>
                      </a:moveTo>
                      <a:lnTo>
                        <a:pt x="31" y="31"/>
                      </a:lnTo>
                      <a:lnTo>
                        <a:pt x="48" y="22"/>
                      </a:lnTo>
                      <a:lnTo>
                        <a:pt x="39" y="18"/>
                      </a:lnTo>
                      <a:lnTo>
                        <a:pt x="42" y="0"/>
                      </a:lnTo>
                      <a:lnTo>
                        <a:pt x="0" y="8"/>
                      </a:lnTo>
                      <a:lnTo>
                        <a:pt x="4" y="29"/>
                      </a:lnTo>
                      <a:lnTo>
                        <a:pt x="14" y="44"/>
                      </a:lnTo>
                      <a:lnTo>
                        <a:pt x="24" y="48"/>
                      </a:lnTo>
                      <a:close/>
                    </a:path>
                  </a:pathLst>
                </a:custGeom>
                <a:grpFill/>
                <a:ln w="1588">
                  <a:solidFill>
                    <a:srgbClr val="FFFFFF"/>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263" name="Freeform 493">
                  <a:extLst>
                    <a:ext uri="{FF2B5EF4-FFF2-40B4-BE49-F238E27FC236}">
                      <a16:creationId xmlns:a16="http://schemas.microsoft.com/office/drawing/2014/main" id="{30A48CE0-C7D5-4A3A-88FE-92D200D845F6}"/>
                    </a:ext>
                  </a:extLst>
                </p:cNvPr>
                <p:cNvSpPr>
                  <a:spLocks/>
                </p:cNvSpPr>
                <p:nvPr/>
              </p:nvSpPr>
              <p:spPr bwMode="auto">
                <a:xfrm>
                  <a:off x="3255" y="2556"/>
                  <a:ext cx="211" cy="138"/>
                </a:xfrm>
                <a:custGeom>
                  <a:avLst/>
                  <a:gdLst>
                    <a:gd name="T0" fmla="*/ 252 w 556"/>
                    <a:gd name="T1" fmla="*/ 219 h 310"/>
                    <a:gd name="T2" fmla="*/ 269 w 556"/>
                    <a:gd name="T3" fmla="*/ 239 h 310"/>
                    <a:gd name="T4" fmla="*/ 281 w 556"/>
                    <a:gd name="T5" fmla="*/ 241 h 310"/>
                    <a:gd name="T6" fmla="*/ 306 w 556"/>
                    <a:gd name="T7" fmla="*/ 223 h 310"/>
                    <a:gd name="T8" fmla="*/ 341 w 556"/>
                    <a:gd name="T9" fmla="*/ 216 h 310"/>
                    <a:gd name="T10" fmla="*/ 381 w 556"/>
                    <a:gd name="T11" fmla="*/ 233 h 310"/>
                    <a:gd name="T12" fmla="*/ 366 w 556"/>
                    <a:gd name="T13" fmla="*/ 251 h 310"/>
                    <a:gd name="T14" fmla="*/ 373 w 556"/>
                    <a:gd name="T15" fmla="*/ 244 h 310"/>
                    <a:gd name="T16" fmla="*/ 457 w 556"/>
                    <a:gd name="T17" fmla="*/ 282 h 310"/>
                    <a:gd name="T18" fmla="*/ 493 w 556"/>
                    <a:gd name="T19" fmla="*/ 290 h 310"/>
                    <a:gd name="T20" fmla="*/ 496 w 556"/>
                    <a:gd name="T21" fmla="*/ 306 h 310"/>
                    <a:gd name="T22" fmla="*/ 493 w 556"/>
                    <a:gd name="T23" fmla="*/ 269 h 310"/>
                    <a:gd name="T24" fmla="*/ 518 w 556"/>
                    <a:gd name="T25" fmla="*/ 269 h 310"/>
                    <a:gd name="T26" fmla="*/ 538 w 556"/>
                    <a:gd name="T27" fmla="*/ 231 h 310"/>
                    <a:gd name="T28" fmla="*/ 554 w 556"/>
                    <a:gd name="T29" fmla="*/ 201 h 310"/>
                    <a:gd name="T30" fmla="*/ 536 w 556"/>
                    <a:gd name="T31" fmla="*/ 180 h 310"/>
                    <a:gd name="T32" fmla="*/ 508 w 556"/>
                    <a:gd name="T33" fmla="*/ 131 h 310"/>
                    <a:gd name="T34" fmla="*/ 495 w 556"/>
                    <a:gd name="T35" fmla="*/ 78 h 310"/>
                    <a:gd name="T36" fmla="*/ 472 w 556"/>
                    <a:gd name="T37" fmla="*/ 94 h 310"/>
                    <a:gd name="T38" fmla="*/ 443 w 556"/>
                    <a:gd name="T39" fmla="*/ 133 h 310"/>
                    <a:gd name="T40" fmla="*/ 382 w 556"/>
                    <a:gd name="T41" fmla="*/ 133 h 310"/>
                    <a:gd name="T42" fmla="*/ 376 w 556"/>
                    <a:gd name="T43" fmla="*/ 89 h 310"/>
                    <a:gd name="T44" fmla="*/ 349 w 556"/>
                    <a:gd name="T45" fmla="*/ 84 h 310"/>
                    <a:gd name="T46" fmla="*/ 351 w 556"/>
                    <a:gd name="T47" fmla="*/ 54 h 310"/>
                    <a:gd name="T48" fmla="*/ 349 w 556"/>
                    <a:gd name="T49" fmla="*/ 6 h 310"/>
                    <a:gd name="T50" fmla="*/ 325 w 556"/>
                    <a:gd name="T51" fmla="*/ 0 h 310"/>
                    <a:gd name="T52" fmla="*/ 306 w 556"/>
                    <a:gd name="T53" fmla="*/ 18 h 310"/>
                    <a:gd name="T54" fmla="*/ 264 w 556"/>
                    <a:gd name="T55" fmla="*/ 42 h 310"/>
                    <a:gd name="T56" fmla="*/ 252 w 556"/>
                    <a:gd name="T57" fmla="*/ 59 h 310"/>
                    <a:gd name="T58" fmla="*/ 204 w 556"/>
                    <a:gd name="T59" fmla="*/ 85 h 310"/>
                    <a:gd name="T60" fmla="*/ 159 w 556"/>
                    <a:gd name="T61" fmla="*/ 89 h 310"/>
                    <a:gd name="T62" fmla="*/ 124 w 556"/>
                    <a:gd name="T63" fmla="*/ 77 h 310"/>
                    <a:gd name="T64" fmla="*/ 66 w 556"/>
                    <a:gd name="T65" fmla="*/ 66 h 310"/>
                    <a:gd name="T66" fmla="*/ 50 w 556"/>
                    <a:gd name="T67" fmla="*/ 83 h 310"/>
                    <a:gd name="T68" fmla="*/ 81 w 556"/>
                    <a:gd name="T69" fmla="*/ 82 h 310"/>
                    <a:gd name="T70" fmla="*/ 46 w 556"/>
                    <a:gd name="T71" fmla="*/ 94 h 310"/>
                    <a:gd name="T72" fmla="*/ 27 w 556"/>
                    <a:gd name="T73" fmla="*/ 96 h 310"/>
                    <a:gd name="T74" fmla="*/ 29 w 556"/>
                    <a:gd name="T75" fmla="*/ 133 h 310"/>
                    <a:gd name="T76" fmla="*/ 19 w 556"/>
                    <a:gd name="T77" fmla="*/ 170 h 310"/>
                    <a:gd name="T78" fmla="*/ 0 w 556"/>
                    <a:gd name="T79" fmla="*/ 179 h 310"/>
                    <a:gd name="T80" fmla="*/ 19 w 556"/>
                    <a:gd name="T81" fmla="*/ 196 h 310"/>
                    <a:gd name="T82" fmla="*/ 34 w 556"/>
                    <a:gd name="T83" fmla="*/ 230 h 310"/>
                    <a:gd name="T84" fmla="*/ 66 w 556"/>
                    <a:gd name="T85" fmla="*/ 209 h 310"/>
                    <a:gd name="T86" fmla="*/ 93 w 556"/>
                    <a:gd name="T87" fmla="*/ 214 h 310"/>
                    <a:gd name="T88" fmla="*/ 118 w 556"/>
                    <a:gd name="T89" fmla="*/ 217 h 310"/>
                    <a:gd name="T90" fmla="*/ 122 w 556"/>
                    <a:gd name="T91" fmla="*/ 241 h 310"/>
                    <a:gd name="T92" fmla="*/ 131 w 556"/>
                    <a:gd name="T93" fmla="*/ 241 h 310"/>
                    <a:gd name="T94" fmla="*/ 158 w 556"/>
                    <a:gd name="T95" fmla="*/ 256 h 310"/>
                    <a:gd name="T96" fmla="*/ 211 w 556"/>
                    <a:gd name="T97" fmla="*/ 214 h 310"/>
                    <a:gd name="T98" fmla="*/ 218 w 556"/>
                    <a:gd name="T99" fmla="*/ 230 h 310"/>
                    <a:gd name="T100" fmla="*/ 229 w 556"/>
                    <a:gd name="T101" fmla="*/ 23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6" h="310">
                      <a:moveTo>
                        <a:pt x="240" y="223"/>
                      </a:moveTo>
                      <a:lnTo>
                        <a:pt x="252" y="219"/>
                      </a:lnTo>
                      <a:lnTo>
                        <a:pt x="260" y="233"/>
                      </a:lnTo>
                      <a:lnTo>
                        <a:pt x="269" y="239"/>
                      </a:lnTo>
                      <a:lnTo>
                        <a:pt x="281" y="231"/>
                      </a:lnTo>
                      <a:lnTo>
                        <a:pt x="281" y="241"/>
                      </a:lnTo>
                      <a:lnTo>
                        <a:pt x="296" y="240"/>
                      </a:lnTo>
                      <a:lnTo>
                        <a:pt x="306" y="223"/>
                      </a:lnTo>
                      <a:lnTo>
                        <a:pt x="315" y="228"/>
                      </a:lnTo>
                      <a:lnTo>
                        <a:pt x="341" y="216"/>
                      </a:lnTo>
                      <a:lnTo>
                        <a:pt x="360" y="219"/>
                      </a:lnTo>
                      <a:lnTo>
                        <a:pt x="381" y="233"/>
                      </a:lnTo>
                      <a:lnTo>
                        <a:pt x="368" y="240"/>
                      </a:lnTo>
                      <a:lnTo>
                        <a:pt x="366" y="251"/>
                      </a:lnTo>
                      <a:lnTo>
                        <a:pt x="378" y="251"/>
                      </a:lnTo>
                      <a:lnTo>
                        <a:pt x="373" y="244"/>
                      </a:lnTo>
                      <a:lnTo>
                        <a:pt x="391" y="241"/>
                      </a:lnTo>
                      <a:lnTo>
                        <a:pt x="457" y="282"/>
                      </a:lnTo>
                      <a:lnTo>
                        <a:pt x="472" y="278"/>
                      </a:lnTo>
                      <a:lnTo>
                        <a:pt x="493" y="290"/>
                      </a:lnTo>
                      <a:lnTo>
                        <a:pt x="493" y="310"/>
                      </a:lnTo>
                      <a:lnTo>
                        <a:pt x="496" y="306"/>
                      </a:lnTo>
                      <a:lnTo>
                        <a:pt x="502" y="298"/>
                      </a:lnTo>
                      <a:lnTo>
                        <a:pt x="493" y="269"/>
                      </a:lnTo>
                      <a:lnTo>
                        <a:pt x="503" y="266"/>
                      </a:lnTo>
                      <a:lnTo>
                        <a:pt x="518" y="269"/>
                      </a:lnTo>
                      <a:lnTo>
                        <a:pt x="528" y="266"/>
                      </a:lnTo>
                      <a:lnTo>
                        <a:pt x="538" y="231"/>
                      </a:lnTo>
                      <a:lnTo>
                        <a:pt x="530" y="210"/>
                      </a:lnTo>
                      <a:lnTo>
                        <a:pt x="554" y="201"/>
                      </a:lnTo>
                      <a:lnTo>
                        <a:pt x="556" y="181"/>
                      </a:lnTo>
                      <a:lnTo>
                        <a:pt x="536" y="180"/>
                      </a:lnTo>
                      <a:lnTo>
                        <a:pt x="518" y="167"/>
                      </a:lnTo>
                      <a:lnTo>
                        <a:pt x="508" y="131"/>
                      </a:lnTo>
                      <a:lnTo>
                        <a:pt x="491" y="121"/>
                      </a:lnTo>
                      <a:lnTo>
                        <a:pt x="495" y="78"/>
                      </a:lnTo>
                      <a:lnTo>
                        <a:pt x="475" y="85"/>
                      </a:lnTo>
                      <a:lnTo>
                        <a:pt x="472" y="94"/>
                      </a:lnTo>
                      <a:lnTo>
                        <a:pt x="471" y="114"/>
                      </a:lnTo>
                      <a:lnTo>
                        <a:pt x="443" y="133"/>
                      </a:lnTo>
                      <a:lnTo>
                        <a:pt x="425" y="128"/>
                      </a:lnTo>
                      <a:lnTo>
                        <a:pt x="382" y="133"/>
                      </a:lnTo>
                      <a:lnTo>
                        <a:pt x="370" y="114"/>
                      </a:lnTo>
                      <a:lnTo>
                        <a:pt x="376" y="89"/>
                      </a:lnTo>
                      <a:lnTo>
                        <a:pt x="356" y="91"/>
                      </a:lnTo>
                      <a:lnTo>
                        <a:pt x="349" y="84"/>
                      </a:lnTo>
                      <a:lnTo>
                        <a:pt x="341" y="57"/>
                      </a:lnTo>
                      <a:lnTo>
                        <a:pt x="351" y="54"/>
                      </a:lnTo>
                      <a:lnTo>
                        <a:pt x="360" y="30"/>
                      </a:lnTo>
                      <a:lnTo>
                        <a:pt x="349" y="6"/>
                      </a:lnTo>
                      <a:lnTo>
                        <a:pt x="338" y="8"/>
                      </a:lnTo>
                      <a:lnTo>
                        <a:pt x="325" y="0"/>
                      </a:lnTo>
                      <a:lnTo>
                        <a:pt x="315" y="15"/>
                      </a:lnTo>
                      <a:lnTo>
                        <a:pt x="306" y="18"/>
                      </a:lnTo>
                      <a:lnTo>
                        <a:pt x="280" y="41"/>
                      </a:lnTo>
                      <a:lnTo>
                        <a:pt x="264" y="42"/>
                      </a:lnTo>
                      <a:lnTo>
                        <a:pt x="252" y="52"/>
                      </a:lnTo>
                      <a:lnTo>
                        <a:pt x="252" y="59"/>
                      </a:lnTo>
                      <a:lnTo>
                        <a:pt x="240" y="82"/>
                      </a:lnTo>
                      <a:lnTo>
                        <a:pt x="204" y="85"/>
                      </a:lnTo>
                      <a:lnTo>
                        <a:pt x="192" y="94"/>
                      </a:lnTo>
                      <a:lnTo>
                        <a:pt x="159" y="89"/>
                      </a:lnTo>
                      <a:lnTo>
                        <a:pt x="136" y="91"/>
                      </a:lnTo>
                      <a:lnTo>
                        <a:pt x="124" y="77"/>
                      </a:lnTo>
                      <a:lnTo>
                        <a:pt x="84" y="77"/>
                      </a:lnTo>
                      <a:lnTo>
                        <a:pt x="66" y="66"/>
                      </a:lnTo>
                      <a:lnTo>
                        <a:pt x="52" y="75"/>
                      </a:lnTo>
                      <a:lnTo>
                        <a:pt x="50" y="83"/>
                      </a:lnTo>
                      <a:lnTo>
                        <a:pt x="63" y="78"/>
                      </a:lnTo>
                      <a:lnTo>
                        <a:pt x="81" y="82"/>
                      </a:lnTo>
                      <a:lnTo>
                        <a:pt x="82" y="85"/>
                      </a:lnTo>
                      <a:lnTo>
                        <a:pt x="46" y="94"/>
                      </a:lnTo>
                      <a:lnTo>
                        <a:pt x="29" y="91"/>
                      </a:lnTo>
                      <a:lnTo>
                        <a:pt x="27" y="96"/>
                      </a:lnTo>
                      <a:lnTo>
                        <a:pt x="22" y="119"/>
                      </a:lnTo>
                      <a:lnTo>
                        <a:pt x="29" y="133"/>
                      </a:lnTo>
                      <a:lnTo>
                        <a:pt x="34" y="157"/>
                      </a:lnTo>
                      <a:lnTo>
                        <a:pt x="19" y="170"/>
                      </a:lnTo>
                      <a:lnTo>
                        <a:pt x="4" y="170"/>
                      </a:lnTo>
                      <a:lnTo>
                        <a:pt x="0" y="179"/>
                      </a:lnTo>
                      <a:lnTo>
                        <a:pt x="15" y="196"/>
                      </a:lnTo>
                      <a:lnTo>
                        <a:pt x="19" y="196"/>
                      </a:lnTo>
                      <a:lnTo>
                        <a:pt x="15" y="219"/>
                      </a:lnTo>
                      <a:lnTo>
                        <a:pt x="34" y="230"/>
                      </a:lnTo>
                      <a:lnTo>
                        <a:pt x="50" y="230"/>
                      </a:lnTo>
                      <a:lnTo>
                        <a:pt x="66" y="209"/>
                      </a:lnTo>
                      <a:lnTo>
                        <a:pt x="74" y="206"/>
                      </a:lnTo>
                      <a:lnTo>
                        <a:pt x="93" y="214"/>
                      </a:lnTo>
                      <a:lnTo>
                        <a:pt x="108" y="230"/>
                      </a:lnTo>
                      <a:lnTo>
                        <a:pt x="118" y="217"/>
                      </a:lnTo>
                      <a:lnTo>
                        <a:pt x="124" y="232"/>
                      </a:lnTo>
                      <a:lnTo>
                        <a:pt x="122" y="241"/>
                      </a:lnTo>
                      <a:lnTo>
                        <a:pt x="124" y="246"/>
                      </a:lnTo>
                      <a:lnTo>
                        <a:pt x="131" y="241"/>
                      </a:lnTo>
                      <a:lnTo>
                        <a:pt x="137" y="241"/>
                      </a:lnTo>
                      <a:lnTo>
                        <a:pt x="158" y="256"/>
                      </a:lnTo>
                      <a:lnTo>
                        <a:pt x="192" y="244"/>
                      </a:lnTo>
                      <a:lnTo>
                        <a:pt x="211" y="214"/>
                      </a:lnTo>
                      <a:lnTo>
                        <a:pt x="218" y="214"/>
                      </a:lnTo>
                      <a:lnTo>
                        <a:pt x="218" y="230"/>
                      </a:lnTo>
                      <a:lnTo>
                        <a:pt x="227" y="230"/>
                      </a:lnTo>
                      <a:lnTo>
                        <a:pt x="229" y="239"/>
                      </a:lnTo>
                      <a:lnTo>
                        <a:pt x="240" y="223"/>
                      </a:lnTo>
                      <a:close/>
                    </a:path>
                  </a:pathLst>
                </a:custGeom>
                <a:grpFill/>
                <a:ln w="1588">
                  <a:solidFill>
                    <a:srgbClr val="FFFFFF"/>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264" name="Freeform 494">
                  <a:extLst>
                    <a:ext uri="{FF2B5EF4-FFF2-40B4-BE49-F238E27FC236}">
                      <a16:creationId xmlns:a16="http://schemas.microsoft.com/office/drawing/2014/main" id="{D550B8CF-5580-4117-BD85-E594CFF43327}"/>
                    </a:ext>
                  </a:extLst>
                </p:cNvPr>
                <p:cNvSpPr>
                  <a:spLocks/>
                </p:cNvSpPr>
                <p:nvPr/>
              </p:nvSpPr>
              <p:spPr bwMode="auto">
                <a:xfrm>
                  <a:off x="3451" y="2676"/>
                  <a:ext cx="44" cy="16"/>
                </a:xfrm>
                <a:custGeom>
                  <a:avLst/>
                  <a:gdLst>
                    <a:gd name="T0" fmla="*/ 13 w 116"/>
                    <a:gd name="T1" fmla="*/ 31 h 37"/>
                    <a:gd name="T2" fmla="*/ 22 w 116"/>
                    <a:gd name="T3" fmla="*/ 29 h 37"/>
                    <a:gd name="T4" fmla="*/ 31 w 116"/>
                    <a:gd name="T5" fmla="*/ 29 h 37"/>
                    <a:gd name="T6" fmla="*/ 37 w 116"/>
                    <a:gd name="T7" fmla="*/ 23 h 37"/>
                    <a:gd name="T8" fmla="*/ 64 w 116"/>
                    <a:gd name="T9" fmla="*/ 37 h 37"/>
                    <a:gd name="T10" fmla="*/ 73 w 116"/>
                    <a:gd name="T11" fmla="*/ 37 h 37"/>
                    <a:gd name="T12" fmla="*/ 81 w 116"/>
                    <a:gd name="T13" fmla="*/ 23 h 37"/>
                    <a:gd name="T14" fmla="*/ 116 w 116"/>
                    <a:gd name="T15" fmla="*/ 9 h 37"/>
                    <a:gd name="T16" fmla="*/ 96 w 116"/>
                    <a:gd name="T17" fmla="*/ 6 h 37"/>
                    <a:gd name="T18" fmla="*/ 89 w 116"/>
                    <a:gd name="T19" fmla="*/ 13 h 37"/>
                    <a:gd name="T20" fmla="*/ 70 w 116"/>
                    <a:gd name="T21" fmla="*/ 19 h 37"/>
                    <a:gd name="T22" fmla="*/ 55 w 116"/>
                    <a:gd name="T23" fmla="*/ 15 h 37"/>
                    <a:gd name="T24" fmla="*/ 46 w 116"/>
                    <a:gd name="T25" fmla="*/ 6 h 37"/>
                    <a:gd name="T26" fmla="*/ 18 w 116"/>
                    <a:gd name="T27" fmla="*/ 0 h 37"/>
                    <a:gd name="T28" fmla="*/ 7 w 116"/>
                    <a:gd name="T29" fmla="*/ 3 h 37"/>
                    <a:gd name="T30" fmla="*/ 0 w 116"/>
                    <a:gd name="T31" fmla="*/ 15 h 37"/>
                    <a:gd name="T32" fmla="*/ 13 w 116"/>
                    <a:gd name="T33" fmla="*/ 3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6" h="37">
                      <a:moveTo>
                        <a:pt x="13" y="31"/>
                      </a:moveTo>
                      <a:lnTo>
                        <a:pt x="22" y="29"/>
                      </a:lnTo>
                      <a:lnTo>
                        <a:pt x="31" y="29"/>
                      </a:lnTo>
                      <a:lnTo>
                        <a:pt x="37" y="23"/>
                      </a:lnTo>
                      <a:lnTo>
                        <a:pt x="64" y="37"/>
                      </a:lnTo>
                      <a:lnTo>
                        <a:pt x="73" y="37"/>
                      </a:lnTo>
                      <a:lnTo>
                        <a:pt x="81" y="23"/>
                      </a:lnTo>
                      <a:lnTo>
                        <a:pt x="116" y="9"/>
                      </a:lnTo>
                      <a:lnTo>
                        <a:pt x="96" y="6"/>
                      </a:lnTo>
                      <a:lnTo>
                        <a:pt x="89" y="13"/>
                      </a:lnTo>
                      <a:lnTo>
                        <a:pt x="70" y="19"/>
                      </a:lnTo>
                      <a:lnTo>
                        <a:pt x="55" y="15"/>
                      </a:lnTo>
                      <a:lnTo>
                        <a:pt x="46" y="6"/>
                      </a:lnTo>
                      <a:lnTo>
                        <a:pt x="18" y="0"/>
                      </a:lnTo>
                      <a:lnTo>
                        <a:pt x="7" y="3"/>
                      </a:lnTo>
                      <a:lnTo>
                        <a:pt x="0" y="15"/>
                      </a:lnTo>
                      <a:lnTo>
                        <a:pt x="13" y="31"/>
                      </a:lnTo>
                      <a:close/>
                    </a:path>
                  </a:pathLst>
                </a:custGeom>
                <a:grpFill/>
                <a:ln w="1588">
                  <a:solidFill>
                    <a:srgbClr val="FFFFFF"/>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265" name="Freeform 495">
                  <a:extLst>
                    <a:ext uri="{FF2B5EF4-FFF2-40B4-BE49-F238E27FC236}">
                      <a16:creationId xmlns:a16="http://schemas.microsoft.com/office/drawing/2014/main" id="{F9F03F7C-2038-4B2C-9D16-2ECE4DC41790}"/>
                    </a:ext>
                  </a:extLst>
                </p:cNvPr>
                <p:cNvSpPr>
                  <a:spLocks/>
                </p:cNvSpPr>
                <p:nvPr/>
              </p:nvSpPr>
              <p:spPr bwMode="auto">
                <a:xfrm>
                  <a:off x="3441" y="2503"/>
                  <a:ext cx="205" cy="139"/>
                </a:xfrm>
                <a:custGeom>
                  <a:avLst/>
                  <a:gdLst>
                    <a:gd name="T0" fmla="*/ 532 w 544"/>
                    <a:gd name="T1" fmla="*/ 229 h 313"/>
                    <a:gd name="T2" fmla="*/ 544 w 544"/>
                    <a:gd name="T3" fmla="*/ 210 h 313"/>
                    <a:gd name="T4" fmla="*/ 529 w 544"/>
                    <a:gd name="T5" fmla="*/ 166 h 313"/>
                    <a:gd name="T6" fmla="*/ 521 w 544"/>
                    <a:gd name="T7" fmla="*/ 132 h 313"/>
                    <a:gd name="T8" fmla="*/ 502 w 544"/>
                    <a:gd name="T9" fmla="*/ 87 h 313"/>
                    <a:gd name="T10" fmla="*/ 512 w 544"/>
                    <a:gd name="T11" fmla="*/ 44 h 313"/>
                    <a:gd name="T12" fmla="*/ 477 w 544"/>
                    <a:gd name="T13" fmla="*/ 19 h 313"/>
                    <a:gd name="T14" fmla="*/ 432 w 544"/>
                    <a:gd name="T15" fmla="*/ 11 h 313"/>
                    <a:gd name="T16" fmla="*/ 383 w 544"/>
                    <a:gd name="T17" fmla="*/ 0 h 313"/>
                    <a:gd name="T18" fmla="*/ 351 w 544"/>
                    <a:gd name="T19" fmla="*/ 0 h 313"/>
                    <a:gd name="T20" fmla="*/ 307 w 544"/>
                    <a:gd name="T21" fmla="*/ 23 h 313"/>
                    <a:gd name="T22" fmla="*/ 246 w 544"/>
                    <a:gd name="T23" fmla="*/ 65 h 313"/>
                    <a:gd name="T24" fmla="*/ 270 w 544"/>
                    <a:gd name="T25" fmla="*/ 87 h 313"/>
                    <a:gd name="T26" fmla="*/ 203 w 544"/>
                    <a:gd name="T27" fmla="*/ 99 h 313"/>
                    <a:gd name="T28" fmla="*/ 158 w 544"/>
                    <a:gd name="T29" fmla="*/ 92 h 313"/>
                    <a:gd name="T30" fmla="*/ 131 w 544"/>
                    <a:gd name="T31" fmla="*/ 93 h 313"/>
                    <a:gd name="T32" fmla="*/ 92 w 544"/>
                    <a:gd name="T33" fmla="*/ 90 h 313"/>
                    <a:gd name="T34" fmla="*/ 34 w 544"/>
                    <a:gd name="T35" fmla="*/ 119 h 313"/>
                    <a:gd name="T36" fmla="*/ 24 w 544"/>
                    <a:gd name="T37" fmla="*/ 151 h 313"/>
                    <a:gd name="T38" fmla="*/ 24 w 544"/>
                    <a:gd name="T39" fmla="*/ 178 h 313"/>
                    <a:gd name="T40" fmla="*/ 4 w 544"/>
                    <a:gd name="T41" fmla="*/ 199 h 313"/>
                    <a:gd name="T42" fmla="*/ 17 w 544"/>
                    <a:gd name="T43" fmla="*/ 252 h 313"/>
                    <a:gd name="T44" fmla="*/ 45 w 544"/>
                    <a:gd name="T45" fmla="*/ 301 h 313"/>
                    <a:gd name="T46" fmla="*/ 57 w 544"/>
                    <a:gd name="T47" fmla="*/ 284 h 313"/>
                    <a:gd name="T48" fmla="*/ 109 w 544"/>
                    <a:gd name="T49" fmla="*/ 254 h 313"/>
                    <a:gd name="T50" fmla="*/ 156 w 544"/>
                    <a:gd name="T51" fmla="*/ 254 h 313"/>
                    <a:gd name="T52" fmla="*/ 174 w 544"/>
                    <a:gd name="T53" fmla="*/ 254 h 313"/>
                    <a:gd name="T54" fmla="*/ 175 w 544"/>
                    <a:gd name="T55" fmla="*/ 291 h 313"/>
                    <a:gd name="T56" fmla="*/ 184 w 544"/>
                    <a:gd name="T57" fmla="*/ 310 h 313"/>
                    <a:gd name="T58" fmla="*/ 208 w 544"/>
                    <a:gd name="T59" fmla="*/ 301 h 313"/>
                    <a:gd name="T60" fmla="*/ 246 w 544"/>
                    <a:gd name="T61" fmla="*/ 305 h 313"/>
                    <a:gd name="T62" fmla="*/ 270 w 544"/>
                    <a:gd name="T63" fmla="*/ 287 h 313"/>
                    <a:gd name="T64" fmla="*/ 306 w 544"/>
                    <a:gd name="T65" fmla="*/ 284 h 313"/>
                    <a:gd name="T66" fmla="*/ 374 w 544"/>
                    <a:gd name="T67" fmla="*/ 277 h 313"/>
                    <a:gd name="T68" fmla="*/ 396 w 544"/>
                    <a:gd name="T69" fmla="*/ 258 h 313"/>
                    <a:gd name="T70" fmla="*/ 447 w 544"/>
                    <a:gd name="T71" fmla="*/ 254 h 313"/>
                    <a:gd name="T72" fmla="*/ 476 w 544"/>
                    <a:gd name="T73" fmla="*/ 244 h 313"/>
                    <a:gd name="T74" fmla="*/ 484 w 544"/>
                    <a:gd name="T75" fmla="*/ 258 h 313"/>
                    <a:gd name="T76" fmla="*/ 515 w 544"/>
                    <a:gd name="T77" fmla="*/ 254 h 313"/>
                    <a:gd name="T78" fmla="*/ 510 w 544"/>
                    <a:gd name="T79" fmla="*/ 235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44" h="313">
                      <a:moveTo>
                        <a:pt x="522" y="239"/>
                      </a:moveTo>
                      <a:lnTo>
                        <a:pt x="532" y="229"/>
                      </a:lnTo>
                      <a:lnTo>
                        <a:pt x="544" y="228"/>
                      </a:lnTo>
                      <a:lnTo>
                        <a:pt x="544" y="210"/>
                      </a:lnTo>
                      <a:lnTo>
                        <a:pt x="528" y="180"/>
                      </a:lnTo>
                      <a:lnTo>
                        <a:pt x="529" y="166"/>
                      </a:lnTo>
                      <a:lnTo>
                        <a:pt x="521" y="152"/>
                      </a:lnTo>
                      <a:lnTo>
                        <a:pt x="521" y="132"/>
                      </a:lnTo>
                      <a:lnTo>
                        <a:pt x="529" y="116"/>
                      </a:lnTo>
                      <a:lnTo>
                        <a:pt x="502" y="87"/>
                      </a:lnTo>
                      <a:lnTo>
                        <a:pt x="502" y="64"/>
                      </a:lnTo>
                      <a:lnTo>
                        <a:pt x="512" y="44"/>
                      </a:lnTo>
                      <a:lnTo>
                        <a:pt x="490" y="23"/>
                      </a:lnTo>
                      <a:lnTo>
                        <a:pt x="477" y="19"/>
                      </a:lnTo>
                      <a:lnTo>
                        <a:pt x="443" y="19"/>
                      </a:lnTo>
                      <a:lnTo>
                        <a:pt x="432" y="11"/>
                      </a:lnTo>
                      <a:lnTo>
                        <a:pt x="408" y="19"/>
                      </a:lnTo>
                      <a:lnTo>
                        <a:pt x="383" y="0"/>
                      </a:lnTo>
                      <a:lnTo>
                        <a:pt x="357" y="11"/>
                      </a:lnTo>
                      <a:lnTo>
                        <a:pt x="351" y="0"/>
                      </a:lnTo>
                      <a:lnTo>
                        <a:pt x="340" y="0"/>
                      </a:lnTo>
                      <a:lnTo>
                        <a:pt x="307" y="23"/>
                      </a:lnTo>
                      <a:lnTo>
                        <a:pt x="294" y="40"/>
                      </a:lnTo>
                      <a:lnTo>
                        <a:pt x="246" y="65"/>
                      </a:lnTo>
                      <a:lnTo>
                        <a:pt x="263" y="66"/>
                      </a:lnTo>
                      <a:lnTo>
                        <a:pt x="270" y="87"/>
                      </a:lnTo>
                      <a:lnTo>
                        <a:pt x="224" y="88"/>
                      </a:lnTo>
                      <a:lnTo>
                        <a:pt x="203" y="99"/>
                      </a:lnTo>
                      <a:lnTo>
                        <a:pt x="173" y="99"/>
                      </a:lnTo>
                      <a:lnTo>
                        <a:pt x="158" y="92"/>
                      </a:lnTo>
                      <a:lnTo>
                        <a:pt x="143" y="96"/>
                      </a:lnTo>
                      <a:lnTo>
                        <a:pt x="131" y="93"/>
                      </a:lnTo>
                      <a:lnTo>
                        <a:pt x="105" y="96"/>
                      </a:lnTo>
                      <a:lnTo>
                        <a:pt x="92" y="90"/>
                      </a:lnTo>
                      <a:lnTo>
                        <a:pt x="49" y="116"/>
                      </a:lnTo>
                      <a:lnTo>
                        <a:pt x="34" y="119"/>
                      </a:lnTo>
                      <a:lnTo>
                        <a:pt x="47" y="129"/>
                      </a:lnTo>
                      <a:lnTo>
                        <a:pt x="24" y="151"/>
                      </a:lnTo>
                      <a:lnTo>
                        <a:pt x="24" y="166"/>
                      </a:lnTo>
                      <a:lnTo>
                        <a:pt x="24" y="178"/>
                      </a:lnTo>
                      <a:lnTo>
                        <a:pt x="2" y="183"/>
                      </a:lnTo>
                      <a:lnTo>
                        <a:pt x="4" y="199"/>
                      </a:lnTo>
                      <a:lnTo>
                        <a:pt x="0" y="242"/>
                      </a:lnTo>
                      <a:lnTo>
                        <a:pt x="17" y="252"/>
                      </a:lnTo>
                      <a:lnTo>
                        <a:pt x="27" y="288"/>
                      </a:lnTo>
                      <a:lnTo>
                        <a:pt x="45" y="301"/>
                      </a:lnTo>
                      <a:lnTo>
                        <a:pt x="65" y="302"/>
                      </a:lnTo>
                      <a:lnTo>
                        <a:pt x="57" y="284"/>
                      </a:lnTo>
                      <a:lnTo>
                        <a:pt x="73" y="272"/>
                      </a:lnTo>
                      <a:lnTo>
                        <a:pt x="109" y="254"/>
                      </a:lnTo>
                      <a:lnTo>
                        <a:pt x="143" y="246"/>
                      </a:lnTo>
                      <a:lnTo>
                        <a:pt x="156" y="254"/>
                      </a:lnTo>
                      <a:lnTo>
                        <a:pt x="158" y="249"/>
                      </a:lnTo>
                      <a:lnTo>
                        <a:pt x="174" y="254"/>
                      </a:lnTo>
                      <a:lnTo>
                        <a:pt x="166" y="258"/>
                      </a:lnTo>
                      <a:lnTo>
                        <a:pt x="175" y="291"/>
                      </a:lnTo>
                      <a:lnTo>
                        <a:pt x="183" y="295"/>
                      </a:lnTo>
                      <a:lnTo>
                        <a:pt x="184" y="310"/>
                      </a:lnTo>
                      <a:lnTo>
                        <a:pt x="193" y="313"/>
                      </a:lnTo>
                      <a:lnTo>
                        <a:pt x="208" y="301"/>
                      </a:lnTo>
                      <a:lnTo>
                        <a:pt x="230" y="310"/>
                      </a:lnTo>
                      <a:lnTo>
                        <a:pt x="246" y="305"/>
                      </a:lnTo>
                      <a:lnTo>
                        <a:pt x="276" y="301"/>
                      </a:lnTo>
                      <a:lnTo>
                        <a:pt x="270" y="287"/>
                      </a:lnTo>
                      <a:lnTo>
                        <a:pt x="290" y="274"/>
                      </a:lnTo>
                      <a:lnTo>
                        <a:pt x="306" y="284"/>
                      </a:lnTo>
                      <a:lnTo>
                        <a:pt x="338" y="271"/>
                      </a:lnTo>
                      <a:lnTo>
                        <a:pt x="374" y="277"/>
                      </a:lnTo>
                      <a:lnTo>
                        <a:pt x="395" y="271"/>
                      </a:lnTo>
                      <a:lnTo>
                        <a:pt x="396" y="258"/>
                      </a:lnTo>
                      <a:lnTo>
                        <a:pt x="413" y="261"/>
                      </a:lnTo>
                      <a:lnTo>
                        <a:pt x="447" y="254"/>
                      </a:lnTo>
                      <a:lnTo>
                        <a:pt x="466" y="243"/>
                      </a:lnTo>
                      <a:lnTo>
                        <a:pt x="476" y="244"/>
                      </a:lnTo>
                      <a:lnTo>
                        <a:pt x="472" y="261"/>
                      </a:lnTo>
                      <a:lnTo>
                        <a:pt x="484" y="258"/>
                      </a:lnTo>
                      <a:lnTo>
                        <a:pt x="509" y="266"/>
                      </a:lnTo>
                      <a:lnTo>
                        <a:pt x="515" y="254"/>
                      </a:lnTo>
                      <a:lnTo>
                        <a:pt x="527" y="252"/>
                      </a:lnTo>
                      <a:lnTo>
                        <a:pt x="510" y="235"/>
                      </a:lnTo>
                      <a:lnTo>
                        <a:pt x="522" y="239"/>
                      </a:lnTo>
                      <a:close/>
                    </a:path>
                  </a:pathLst>
                </a:custGeom>
                <a:grpFill/>
                <a:ln w="1588">
                  <a:solidFill>
                    <a:srgbClr val="FFFFFF"/>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266" name="Freeform 496">
                  <a:extLst>
                    <a:ext uri="{FF2B5EF4-FFF2-40B4-BE49-F238E27FC236}">
                      <a16:creationId xmlns:a16="http://schemas.microsoft.com/office/drawing/2014/main" id="{066AA776-B4A6-4DD7-BDE4-CAE81FE347C4}"/>
                    </a:ext>
                  </a:extLst>
                </p:cNvPr>
                <p:cNvSpPr>
                  <a:spLocks/>
                </p:cNvSpPr>
                <p:nvPr/>
              </p:nvSpPr>
              <p:spPr bwMode="auto">
                <a:xfrm>
                  <a:off x="3494" y="2642"/>
                  <a:ext cx="21" cy="16"/>
                </a:xfrm>
                <a:custGeom>
                  <a:avLst/>
                  <a:gdLst>
                    <a:gd name="T0" fmla="*/ 43 w 57"/>
                    <a:gd name="T1" fmla="*/ 3 h 37"/>
                    <a:gd name="T2" fmla="*/ 51 w 57"/>
                    <a:gd name="T3" fmla="*/ 8 h 37"/>
                    <a:gd name="T4" fmla="*/ 42 w 57"/>
                    <a:gd name="T5" fmla="*/ 14 h 37"/>
                    <a:gd name="T6" fmla="*/ 42 w 57"/>
                    <a:gd name="T7" fmla="*/ 23 h 37"/>
                    <a:gd name="T8" fmla="*/ 57 w 57"/>
                    <a:gd name="T9" fmla="*/ 21 h 37"/>
                    <a:gd name="T10" fmla="*/ 57 w 57"/>
                    <a:gd name="T11" fmla="*/ 30 h 37"/>
                    <a:gd name="T12" fmla="*/ 51 w 57"/>
                    <a:gd name="T13" fmla="*/ 37 h 37"/>
                    <a:gd name="T14" fmla="*/ 35 w 57"/>
                    <a:gd name="T15" fmla="*/ 30 h 37"/>
                    <a:gd name="T16" fmla="*/ 5 w 57"/>
                    <a:gd name="T17" fmla="*/ 37 h 37"/>
                    <a:gd name="T18" fmla="*/ 0 w 57"/>
                    <a:gd name="T19" fmla="*/ 29 h 37"/>
                    <a:gd name="T20" fmla="*/ 28 w 57"/>
                    <a:gd name="T21" fmla="*/ 18 h 37"/>
                    <a:gd name="T22" fmla="*/ 24 w 57"/>
                    <a:gd name="T23" fmla="*/ 13 h 37"/>
                    <a:gd name="T24" fmla="*/ 35 w 57"/>
                    <a:gd name="T25" fmla="*/ 0 h 37"/>
                    <a:gd name="T26" fmla="*/ 43 w 57"/>
                    <a:gd name="T27" fmla="*/ 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7">
                      <a:moveTo>
                        <a:pt x="43" y="3"/>
                      </a:moveTo>
                      <a:lnTo>
                        <a:pt x="51" y="8"/>
                      </a:lnTo>
                      <a:lnTo>
                        <a:pt x="42" y="14"/>
                      </a:lnTo>
                      <a:lnTo>
                        <a:pt x="42" y="23"/>
                      </a:lnTo>
                      <a:lnTo>
                        <a:pt x="57" y="21"/>
                      </a:lnTo>
                      <a:lnTo>
                        <a:pt x="57" y="30"/>
                      </a:lnTo>
                      <a:lnTo>
                        <a:pt x="51" y="37"/>
                      </a:lnTo>
                      <a:lnTo>
                        <a:pt x="35" y="30"/>
                      </a:lnTo>
                      <a:lnTo>
                        <a:pt x="5" y="37"/>
                      </a:lnTo>
                      <a:lnTo>
                        <a:pt x="0" y="29"/>
                      </a:lnTo>
                      <a:lnTo>
                        <a:pt x="28" y="18"/>
                      </a:lnTo>
                      <a:lnTo>
                        <a:pt x="24" y="13"/>
                      </a:lnTo>
                      <a:lnTo>
                        <a:pt x="35" y="0"/>
                      </a:lnTo>
                      <a:lnTo>
                        <a:pt x="43" y="3"/>
                      </a:lnTo>
                      <a:close/>
                    </a:path>
                  </a:pathLst>
                </a:custGeom>
                <a:grpFill/>
                <a:ln w="1588">
                  <a:solidFill>
                    <a:srgbClr val="FFFFFF"/>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267" name="Freeform 497">
                  <a:extLst>
                    <a:ext uri="{FF2B5EF4-FFF2-40B4-BE49-F238E27FC236}">
                      <a16:creationId xmlns:a16="http://schemas.microsoft.com/office/drawing/2014/main" id="{68E6EE01-8D2F-4059-812D-2A9692737842}"/>
                    </a:ext>
                  </a:extLst>
                </p:cNvPr>
                <p:cNvSpPr>
                  <a:spLocks/>
                </p:cNvSpPr>
                <p:nvPr/>
              </p:nvSpPr>
              <p:spPr bwMode="auto">
                <a:xfrm>
                  <a:off x="3488" y="2626"/>
                  <a:ext cx="15" cy="25"/>
                </a:xfrm>
                <a:custGeom>
                  <a:avLst/>
                  <a:gdLst>
                    <a:gd name="T0" fmla="*/ 8 w 43"/>
                    <a:gd name="T1" fmla="*/ 11 h 58"/>
                    <a:gd name="T2" fmla="*/ 31 w 43"/>
                    <a:gd name="T3" fmla="*/ 26 h 58"/>
                    <a:gd name="T4" fmla="*/ 35 w 43"/>
                    <a:gd name="T5" fmla="*/ 24 h 58"/>
                    <a:gd name="T6" fmla="*/ 26 w 43"/>
                    <a:gd name="T7" fmla="*/ 11 h 58"/>
                    <a:gd name="T8" fmla="*/ 20 w 43"/>
                    <a:gd name="T9" fmla="*/ 14 h 58"/>
                    <a:gd name="T10" fmla="*/ 16 w 43"/>
                    <a:gd name="T11" fmla="*/ 7 h 58"/>
                    <a:gd name="T12" fmla="*/ 39 w 43"/>
                    <a:gd name="T13" fmla="*/ 0 h 58"/>
                    <a:gd name="T14" fmla="*/ 43 w 43"/>
                    <a:gd name="T15" fmla="*/ 3 h 58"/>
                    <a:gd name="T16" fmla="*/ 39 w 43"/>
                    <a:gd name="T17" fmla="*/ 32 h 58"/>
                    <a:gd name="T18" fmla="*/ 31 w 43"/>
                    <a:gd name="T19" fmla="*/ 33 h 58"/>
                    <a:gd name="T20" fmla="*/ 27 w 43"/>
                    <a:gd name="T21" fmla="*/ 40 h 58"/>
                    <a:gd name="T22" fmla="*/ 34 w 43"/>
                    <a:gd name="T23" fmla="*/ 54 h 58"/>
                    <a:gd name="T24" fmla="*/ 16 w 43"/>
                    <a:gd name="T25" fmla="*/ 58 h 58"/>
                    <a:gd name="T26" fmla="*/ 11 w 43"/>
                    <a:gd name="T27" fmla="*/ 53 h 58"/>
                    <a:gd name="T28" fmla="*/ 20 w 43"/>
                    <a:gd name="T29" fmla="*/ 40 h 58"/>
                    <a:gd name="T30" fmla="*/ 0 w 43"/>
                    <a:gd name="T31" fmla="*/ 24 h 58"/>
                    <a:gd name="T32" fmla="*/ 0 w 43"/>
                    <a:gd name="T33" fmla="*/ 9 h 58"/>
                    <a:gd name="T34" fmla="*/ 8 w 43"/>
                    <a:gd name="T35" fmla="*/ 1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 h="58">
                      <a:moveTo>
                        <a:pt x="8" y="11"/>
                      </a:moveTo>
                      <a:lnTo>
                        <a:pt x="31" y="26"/>
                      </a:lnTo>
                      <a:lnTo>
                        <a:pt x="35" y="24"/>
                      </a:lnTo>
                      <a:lnTo>
                        <a:pt x="26" y="11"/>
                      </a:lnTo>
                      <a:lnTo>
                        <a:pt x="20" y="14"/>
                      </a:lnTo>
                      <a:lnTo>
                        <a:pt x="16" y="7"/>
                      </a:lnTo>
                      <a:lnTo>
                        <a:pt x="39" y="0"/>
                      </a:lnTo>
                      <a:lnTo>
                        <a:pt x="43" y="3"/>
                      </a:lnTo>
                      <a:lnTo>
                        <a:pt x="39" y="32"/>
                      </a:lnTo>
                      <a:lnTo>
                        <a:pt x="31" y="33"/>
                      </a:lnTo>
                      <a:lnTo>
                        <a:pt x="27" y="40"/>
                      </a:lnTo>
                      <a:lnTo>
                        <a:pt x="34" y="54"/>
                      </a:lnTo>
                      <a:lnTo>
                        <a:pt x="16" y="58"/>
                      </a:lnTo>
                      <a:lnTo>
                        <a:pt x="11" y="53"/>
                      </a:lnTo>
                      <a:lnTo>
                        <a:pt x="20" y="40"/>
                      </a:lnTo>
                      <a:lnTo>
                        <a:pt x="0" y="24"/>
                      </a:lnTo>
                      <a:lnTo>
                        <a:pt x="0" y="9"/>
                      </a:lnTo>
                      <a:lnTo>
                        <a:pt x="8" y="11"/>
                      </a:lnTo>
                      <a:close/>
                    </a:path>
                  </a:pathLst>
                </a:custGeom>
                <a:grpFill/>
                <a:ln w="1588">
                  <a:solidFill>
                    <a:srgbClr val="FFFFFF"/>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268" name="Freeform 498">
                  <a:extLst>
                    <a:ext uri="{FF2B5EF4-FFF2-40B4-BE49-F238E27FC236}">
                      <a16:creationId xmlns:a16="http://schemas.microsoft.com/office/drawing/2014/main" id="{6A3E63D8-DCEA-4C3D-BC81-0585DF00F429}"/>
                    </a:ext>
                  </a:extLst>
                </p:cNvPr>
                <p:cNvSpPr>
                  <a:spLocks/>
                </p:cNvSpPr>
                <p:nvPr/>
              </p:nvSpPr>
              <p:spPr bwMode="auto">
                <a:xfrm>
                  <a:off x="3385" y="2425"/>
                  <a:ext cx="258" cy="190"/>
                </a:xfrm>
                <a:custGeom>
                  <a:avLst/>
                  <a:gdLst>
                    <a:gd name="T0" fmla="*/ 604 w 682"/>
                    <a:gd name="T1" fmla="*/ 44 h 430"/>
                    <a:gd name="T2" fmla="*/ 627 w 682"/>
                    <a:gd name="T3" fmla="*/ 33 h 430"/>
                    <a:gd name="T4" fmla="*/ 615 w 682"/>
                    <a:gd name="T5" fmla="*/ 21 h 430"/>
                    <a:gd name="T6" fmla="*/ 593 w 682"/>
                    <a:gd name="T7" fmla="*/ 10 h 430"/>
                    <a:gd name="T8" fmla="*/ 582 w 682"/>
                    <a:gd name="T9" fmla="*/ 21 h 430"/>
                    <a:gd name="T10" fmla="*/ 556 w 682"/>
                    <a:gd name="T11" fmla="*/ 21 h 430"/>
                    <a:gd name="T12" fmla="*/ 509 w 682"/>
                    <a:gd name="T13" fmla="*/ 32 h 430"/>
                    <a:gd name="T14" fmla="*/ 452 w 682"/>
                    <a:gd name="T15" fmla="*/ 42 h 430"/>
                    <a:gd name="T16" fmla="*/ 414 w 682"/>
                    <a:gd name="T17" fmla="*/ 51 h 430"/>
                    <a:gd name="T18" fmla="*/ 420 w 682"/>
                    <a:gd name="T19" fmla="*/ 67 h 430"/>
                    <a:gd name="T20" fmla="*/ 316 w 682"/>
                    <a:gd name="T21" fmla="*/ 135 h 430"/>
                    <a:gd name="T22" fmla="*/ 266 w 682"/>
                    <a:gd name="T23" fmla="*/ 182 h 430"/>
                    <a:gd name="T24" fmla="*/ 184 w 682"/>
                    <a:gd name="T25" fmla="*/ 214 h 430"/>
                    <a:gd name="T26" fmla="*/ 95 w 682"/>
                    <a:gd name="T27" fmla="*/ 268 h 430"/>
                    <a:gd name="T28" fmla="*/ 8 w 682"/>
                    <a:gd name="T29" fmla="*/ 303 h 430"/>
                    <a:gd name="T30" fmla="*/ 10 w 682"/>
                    <a:gd name="T31" fmla="*/ 351 h 430"/>
                    <a:gd name="T32" fmla="*/ 8 w 682"/>
                    <a:gd name="T33" fmla="*/ 381 h 430"/>
                    <a:gd name="T34" fmla="*/ 35 w 682"/>
                    <a:gd name="T35" fmla="*/ 386 h 430"/>
                    <a:gd name="T36" fmla="*/ 41 w 682"/>
                    <a:gd name="T37" fmla="*/ 430 h 430"/>
                    <a:gd name="T38" fmla="*/ 102 w 682"/>
                    <a:gd name="T39" fmla="*/ 430 h 430"/>
                    <a:gd name="T40" fmla="*/ 131 w 682"/>
                    <a:gd name="T41" fmla="*/ 391 h 430"/>
                    <a:gd name="T42" fmla="*/ 154 w 682"/>
                    <a:gd name="T43" fmla="*/ 375 h 430"/>
                    <a:gd name="T44" fmla="*/ 174 w 682"/>
                    <a:gd name="T45" fmla="*/ 354 h 430"/>
                    <a:gd name="T46" fmla="*/ 174 w 682"/>
                    <a:gd name="T47" fmla="*/ 327 h 430"/>
                    <a:gd name="T48" fmla="*/ 184 w 682"/>
                    <a:gd name="T49" fmla="*/ 295 h 430"/>
                    <a:gd name="T50" fmla="*/ 242 w 682"/>
                    <a:gd name="T51" fmla="*/ 266 h 430"/>
                    <a:gd name="T52" fmla="*/ 281 w 682"/>
                    <a:gd name="T53" fmla="*/ 269 h 430"/>
                    <a:gd name="T54" fmla="*/ 308 w 682"/>
                    <a:gd name="T55" fmla="*/ 268 h 430"/>
                    <a:gd name="T56" fmla="*/ 353 w 682"/>
                    <a:gd name="T57" fmla="*/ 275 h 430"/>
                    <a:gd name="T58" fmla="*/ 420 w 682"/>
                    <a:gd name="T59" fmla="*/ 263 h 430"/>
                    <a:gd name="T60" fmla="*/ 396 w 682"/>
                    <a:gd name="T61" fmla="*/ 241 h 430"/>
                    <a:gd name="T62" fmla="*/ 457 w 682"/>
                    <a:gd name="T63" fmla="*/ 199 h 430"/>
                    <a:gd name="T64" fmla="*/ 501 w 682"/>
                    <a:gd name="T65" fmla="*/ 176 h 430"/>
                    <a:gd name="T66" fmla="*/ 533 w 682"/>
                    <a:gd name="T67" fmla="*/ 176 h 430"/>
                    <a:gd name="T68" fmla="*/ 582 w 682"/>
                    <a:gd name="T69" fmla="*/ 187 h 430"/>
                    <a:gd name="T70" fmla="*/ 604 w 682"/>
                    <a:gd name="T71" fmla="*/ 170 h 430"/>
                    <a:gd name="T72" fmla="*/ 608 w 682"/>
                    <a:gd name="T73" fmla="*/ 136 h 430"/>
                    <a:gd name="T74" fmla="*/ 660 w 682"/>
                    <a:gd name="T75" fmla="*/ 104 h 430"/>
                    <a:gd name="T76" fmla="*/ 671 w 682"/>
                    <a:gd name="T77" fmla="*/ 66 h 430"/>
                    <a:gd name="T78" fmla="*/ 610 w 682"/>
                    <a:gd name="T79" fmla="*/ 59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82" h="430">
                      <a:moveTo>
                        <a:pt x="610" y="59"/>
                      </a:moveTo>
                      <a:lnTo>
                        <a:pt x="604" y="44"/>
                      </a:lnTo>
                      <a:lnTo>
                        <a:pt x="616" y="30"/>
                      </a:lnTo>
                      <a:lnTo>
                        <a:pt x="627" y="33"/>
                      </a:lnTo>
                      <a:lnTo>
                        <a:pt x="671" y="21"/>
                      </a:lnTo>
                      <a:lnTo>
                        <a:pt x="615" y="21"/>
                      </a:lnTo>
                      <a:lnTo>
                        <a:pt x="595" y="0"/>
                      </a:lnTo>
                      <a:lnTo>
                        <a:pt x="593" y="10"/>
                      </a:lnTo>
                      <a:lnTo>
                        <a:pt x="582" y="11"/>
                      </a:lnTo>
                      <a:lnTo>
                        <a:pt x="582" y="21"/>
                      </a:lnTo>
                      <a:lnTo>
                        <a:pt x="564" y="25"/>
                      </a:lnTo>
                      <a:lnTo>
                        <a:pt x="556" y="21"/>
                      </a:lnTo>
                      <a:lnTo>
                        <a:pt x="546" y="27"/>
                      </a:lnTo>
                      <a:lnTo>
                        <a:pt x="509" y="32"/>
                      </a:lnTo>
                      <a:lnTo>
                        <a:pt x="478" y="42"/>
                      </a:lnTo>
                      <a:lnTo>
                        <a:pt x="452" y="42"/>
                      </a:lnTo>
                      <a:lnTo>
                        <a:pt x="457" y="51"/>
                      </a:lnTo>
                      <a:lnTo>
                        <a:pt x="414" y="51"/>
                      </a:lnTo>
                      <a:lnTo>
                        <a:pt x="410" y="63"/>
                      </a:lnTo>
                      <a:lnTo>
                        <a:pt x="420" y="67"/>
                      </a:lnTo>
                      <a:lnTo>
                        <a:pt x="420" y="99"/>
                      </a:lnTo>
                      <a:lnTo>
                        <a:pt x="316" y="135"/>
                      </a:lnTo>
                      <a:lnTo>
                        <a:pt x="308" y="153"/>
                      </a:lnTo>
                      <a:lnTo>
                        <a:pt x="266" y="182"/>
                      </a:lnTo>
                      <a:lnTo>
                        <a:pt x="242" y="182"/>
                      </a:lnTo>
                      <a:lnTo>
                        <a:pt x="184" y="214"/>
                      </a:lnTo>
                      <a:lnTo>
                        <a:pt x="174" y="232"/>
                      </a:lnTo>
                      <a:lnTo>
                        <a:pt x="95" y="268"/>
                      </a:lnTo>
                      <a:lnTo>
                        <a:pt x="78" y="293"/>
                      </a:lnTo>
                      <a:lnTo>
                        <a:pt x="8" y="303"/>
                      </a:lnTo>
                      <a:lnTo>
                        <a:pt x="19" y="327"/>
                      </a:lnTo>
                      <a:lnTo>
                        <a:pt x="10" y="351"/>
                      </a:lnTo>
                      <a:lnTo>
                        <a:pt x="0" y="354"/>
                      </a:lnTo>
                      <a:lnTo>
                        <a:pt x="8" y="381"/>
                      </a:lnTo>
                      <a:lnTo>
                        <a:pt x="15" y="388"/>
                      </a:lnTo>
                      <a:lnTo>
                        <a:pt x="35" y="386"/>
                      </a:lnTo>
                      <a:lnTo>
                        <a:pt x="29" y="411"/>
                      </a:lnTo>
                      <a:lnTo>
                        <a:pt x="41" y="430"/>
                      </a:lnTo>
                      <a:lnTo>
                        <a:pt x="84" y="425"/>
                      </a:lnTo>
                      <a:lnTo>
                        <a:pt x="102" y="430"/>
                      </a:lnTo>
                      <a:lnTo>
                        <a:pt x="130" y="411"/>
                      </a:lnTo>
                      <a:lnTo>
                        <a:pt x="131" y="391"/>
                      </a:lnTo>
                      <a:lnTo>
                        <a:pt x="134" y="382"/>
                      </a:lnTo>
                      <a:lnTo>
                        <a:pt x="154" y="375"/>
                      </a:lnTo>
                      <a:lnTo>
                        <a:pt x="152" y="359"/>
                      </a:lnTo>
                      <a:lnTo>
                        <a:pt x="174" y="354"/>
                      </a:lnTo>
                      <a:lnTo>
                        <a:pt x="174" y="342"/>
                      </a:lnTo>
                      <a:lnTo>
                        <a:pt x="174" y="327"/>
                      </a:lnTo>
                      <a:lnTo>
                        <a:pt x="197" y="305"/>
                      </a:lnTo>
                      <a:lnTo>
                        <a:pt x="184" y="295"/>
                      </a:lnTo>
                      <a:lnTo>
                        <a:pt x="199" y="292"/>
                      </a:lnTo>
                      <a:lnTo>
                        <a:pt x="242" y="266"/>
                      </a:lnTo>
                      <a:lnTo>
                        <a:pt x="255" y="272"/>
                      </a:lnTo>
                      <a:lnTo>
                        <a:pt x="281" y="269"/>
                      </a:lnTo>
                      <a:lnTo>
                        <a:pt x="293" y="272"/>
                      </a:lnTo>
                      <a:lnTo>
                        <a:pt x="308" y="268"/>
                      </a:lnTo>
                      <a:lnTo>
                        <a:pt x="323" y="275"/>
                      </a:lnTo>
                      <a:lnTo>
                        <a:pt x="353" y="275"/>
                      </a:lnTo>
                      <a:lnTo>
                        <a:pt x="374" y="264"/>
                      </a:lnTo>
                      <a:lnTo>
                        <a:pt x="420" y="263"/>
                      </a:lnTo>
                      <a:lnTo>
                        <a:pt x="413" y="242"/>
                      </a:lnTo>
                      <a:lnTo>
                        <a:pt x="396" y="241"/>
                      </a:lnTo>
                      <a:lnTo>
                        <a:pt x="444" y="216"/>
                      </a:lnTo>
                      <a:lnTo>
                        <a:pt x="457" y="199"/>
                      </a:lnTo>
                      <a:lnTo>
                        <a:pt x="490" y="176"/>
                      </a:lnTo>
                      <a:lnTo>
                        <a:pt x="501" y="176"/>
                      </a:lnTo>
                      <a:lnTo>
                        <a:pt x="507" y="187"/>
                      </a:lnTo>
                      <a:lnTo>
                        <a:pt x="533" y="176"/>
                      </a:lnTo>
                      <a:lnTo>
                        <a:pt x="558" y="195"/>
                      </a:lnTo>
                      <a:lnTo>
                        <a:pt x="582" y="187"/>
                      </a:lnTo>
                      <a:lnTo>
                        <a:pt x="593" y="195"/>
                      </a:lnTo>
                      <a:lnTo>
                        <a:pt x="604" y="170"/>
                      </a:lnTo>
                      <a:lnTo>
                        <a:pt x="616" y="157"/>
                      </a:lnTo>
                      <a:lnTo>
                        <a:pt x="608" y="136"/>
                      </a:lnTo>
                      <a:lnTo>
                        <a:pt x="665" y="129"/>
                      </a:lnTo>
                      <a:lnTo>
                        <a:pt x="660" y="104"/>
                      </a:lnTo>
                      <a:lnTo>
                        <a:pt x="682" y="72"/>
                      </a:lnTo>
                      <a:lnTo>
                        <a:pt x="671" y="66"/>
                      </a:lnTo>
                      <a:lnTo>
                        <a:pt x="619" y="64"/>
                      </a:lnTo>
                      <a:lnTo>
                        <a:pt x="610" y="59"/>
                      </a:lnTo>
                      <a:close/>
                    </a:path>
                  </a:pathLst>
                </a:custGeom>
                <a:grpFill/>
                <a:ln w="1588">
                  <a:solidFill>
                    <a:srgbClr val="FFFFFF"/>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269" name="Freeform 499">
                  <a:extLst>
                    <a:ext uri="{FF2B5EF4-FFF2-40B4-BE49-F238E27FC236}">
                      <a16:creationId xmlns:a16="http://schemas.microsoft.com/office/drawing/2014/main" id="{30C1249F-7E27-48D4-A5AB-9DF6DBFCC1B2}"/>
                    </a:ext>
                  </a:extLst>
                </p:cNvPr>
                <p:cNvSpPr>
                  <a:spLocks/>
                </p:cNvSpPr>
                <p:nvPr/>
              </p:nvSpPr>
              <p:spPr bwMode="auto">
                <a:xfrm>
                  <a:off x="3630" y="2310"/>
                  <a:ext cx="31" cy="29"/>
                </a:xfrm>
                <a:custGeom>
                  <a:avLst/>
                  <a:gdLst>
                    <a:gd name="T0" fmla="*/ 0 w 81"/>
                    <a:gd name="T1" fmla="*/ 50 h 66"/>
                    <a:gd name="T2" fmla="*/ 15 w 81"/>
                    <a:gd name="T3" fmla="*/ 56 h 66"/>
                    <a:gd name="T4" fmla="*/ 18 w 81"/>
                    <a:gd name="T5" fmla="*/ 66 h 66"/>
                    <a:gd name="T6" fmla="*/ 43 w 81"/>
                    <a:gd name="T7" fmla="*/ 64 h 66"/>
                    <a:gd name="T8" fmla="*/ 60 w 81"/>
                    <a:gd name="T9" fmla="*/ 66 h 66"/>
                    <a:gd name="T10" fmla="*/ 58 w 81"/>
                    <a:gd name="T11" fmla="*/ 61 h 66"/>
                    <a:gd name="T12" fmla="*/ 71 w 81"/>
                    <a:gd name="T13" fmla="*/ 56 h 66"/>
                    <a:gd name="T14" fmla="*/ 81 w 81"/>
                    <a:gd name="T15" fmla="*/ 34 h 66"/>
                    <a:gd name="T16" fmla="*/ 38 w 81"/>
                    <a:gd name="T17" fmla="*/ 0 h 66"/>
                    <a:gd name="T18" fmla="*/ 37 w 81"/>
                    <a:gd name="T19" fmla="*/ 8 h 66"/>
                    <a:gd name="T20" fmla="*/ 27 w 81"/>
                    <a:gd name="T21" fmla="*/ 7 h 66"/>
                    <a:gd name="T22" fmla="*/ 0 w 81"/>
                    <a:gd name="T23" fmla="*/ 31 h 66"/>
                    <a:gd name="T24" fmla="*/ 0 w 81"/>
                    <a:gd name="T25"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66">
                      <a:moveTo>
                        <a:pt x="0" y="50"/>
                      </a:moveTo>
                      <a:lnTo>
                        <a:pt x="15" y="56"/>
                      </a:lnTo>
                      <a:lnTo>
                        <a:pt x="18" y="66"/>
                      </a:lnTo>
                      <a:lnTo>
                        <a:pt x="43" y="64"/>
                      </a:lnTo>
                      <a:lnTo>
                        <a:pt x="60" y="66"/>
                      </a:lnTo>
                      <a:lnTo>
                        <a:pt x="58" y="61"/>
                      </a:lnTo>
                      <a:lnTo>
                        <a:pt x="71" y="56"/>
                      </a:lnTo>
                      <a:lnTo>
                        <a:pt x="81" y="34"/>
                      </a:lnTo>
                      <a:lnTo>
                        <a:pt x="38" y="0"/>
                      </a:lnTo>
                      <a:lnTo>
                        <a:pt x="37" y="8"/>
                      </a:lnTo>
                      <a:lnTo>
                        <a:pt x="27" y="7"/>
                      </a:lnTo>
                      <a:lnTo>
                        <a:pt x="0" y="31"/>
                      </a:lnTo>
                      <a:lnTo>
                        <a:pt x="0" y="50"/>
                      </a:lnTo>
                      <a:close/>
                    </a:path>
                  </a:pathLst>
                </a:custGeom>
                <a:grpFill/>
                <a:ln w="1588">
                  <a:solidFill>
                    <a:srgbClr val="FFFFFF"/>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270" name="Freeform 500">
                  <a:extLst>
                    <a:ext uri="{FF2B5EF4-FFF2-40B4-BE49-F238E27FC236}">
                      <a16:creationId xmlns:a16="http://schemas.microsoft.com/office/drawing/2014/main" id="{C36B2F89-7E61-4D6E-A26A-D275F244599D}"/>
                    </a:ext>
                  </a:extLst>
                </p:cNvPr>
                <p:cNvSpPr>
                  <a:spLocks/>
                </p:cNvSpPr>
                <p:nvPr/>
              </p:nvSpPr>
              <p:spPr bwMode="auto">
                <a:xfrm>
                  <a:off x="3593" y="2341"/>
                  <a:ext cx="22" cy="15"/>
                </a:xfrm>
                <a:custGeom>
                  <a:avLst/>
                  <a:gdLst>
                    <a:gd name="T0" fmla="*/ 23 w 59"/>
                    <a:gd name="T1" fmla="*/ 26 h 32"/>
                    <a:gd name="T2" fmla="*/ 20 w 59"/>
                    <a:gd name="T3" fmla="*/ 16 h 32"/>
                    <a:gd name="T4" fmla="*/ 27 w 59"/>
                    <a:gd name="T5" fmla="*/ 14 h 32"/>
                    <a:gd name="T6" fmla="*/ 33 w 59"/>
                    <a:gd name="T7" fmla="*/ 22 h 32"/>
                    <a:gd name="T8" fmla="*/ 42 w 59"/>
                    <a:gd name="T9" fmla="*/ 24 h 32"/>
                    <a:gd name="T10" fmla="*/ 42 w 59"/>
                    <a:gd name="T11" fmla="*/ 11 h 32"/>
                    <a:gd name="T12" fmla="*/ 59 w 59"/>
                    <a:gd name="T13" fmla="*/ 5 h 32"/>
                    <a:gd name="T14" fmla="*/ 53 w 59"/>
                    <a:gd name="T15" fmla="*/ 2 h 32"/>
                    <a:gd name="T16" fmla="*/ 34 w 59"/>
                    <a:gd name="T17" fmla="*/ 0 h 32"/>
                    <a:gd name="T18" fmla="*/ 0 w 59"/>
                    <a:gd name="T19" fmla="*/ 19 h 32"/>
                    <a:gd name="T20" fmla="*/ 0 w 59"/>
                    <a:gd name="T21" fmla="*/ 22 h 32"/>
                    <a:gd name="T22" fmla="*/ 20 w 59"/>
                    <a:gd name="T23" fmla="*/ 32 h 32"/>
                    <a:gd name="T24" fmla="*/ 23 w 59"/>
                    <a:gd name="T25" fmla="*/ 2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32">
                      <a:moveTo>
                        <a:pt x="23" y="26"/>
                      </a:moveTo>
                      <a:lnTo>
                        <a:pt x="20" y="16"/>
                      </a:lnTo>
                      <a:lnTo>
                        <a:pt x="27" y="14"/>
                      </a:lnTo>
                      <a:lnTo>
                        <a:pt x="33" y="22"/>
                      </a:lnTo>
                      <a:lnTo>
                        <a:pt x="42" y="24"/>
                      </a:lnTo>
                      <a:lnTo>
                        <a:pt x="42" y="11"/>
                      </a:lnTo>
                      <a:lnTo>
                        <a:pt x="59" y="5"/>
                      </a:lnTo>
                      <a:lnTo>
                        <a:pt x="53" y="2"/>
                      </a:lnTo>
                      <a:lnTo>
                        <a:pt x="34" y="0"/>
                      </a:lnTo>
                      <a:lnTo>
                        <a:pt x="0" y="19"/>
                      </a:lnTo>
                      <a:lnTo>
                        <a:pt x="0" y="22"/>
                      </a:lnTo>
                      <a:lnTo>
                        <a:pt x="20" y="32"/>
                      </a:lnTo>
                      <a:lnTo>
                        <a:pt x="23" y="26"/>
                      </a:lnTo>
                      <a:close/>
                    </a:path>
                  </a:pathLst>
                </a:custGeom>
                <a:grpFill/>
                <a:ln w="1588">
                  <a:solidFill>
                    <a:srgbClr val="FFFFFF"/>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271" name="Freeform 501">
                  <a:extLst>
                    <a:ext uri="{FF2B5EF4-FFF2-40B4-BE49-F238E27FC236}">
                      <a16:creationId xmlns:a16="http://schemas.microsoft.com/office/drawing/2014/main" id="{9230FAFD-AE7B-4FE7-98E6-46AB2EE06A8E}"/>
                    </a:ext>
                  </a:extLst>
                </p:cNvPr>
                <p:cNvSpPr>
                  <a:spLocks/>
                </p:cNvSpPr>
                <p:nvPr/>
              </p:nvSpPr>
              <p:spPr bwMode="auto">
                <a:xfrm>
                  <a:off x="3611" y="2346"/>
                  <a:ext cx="15" cy="11"/>
                </a:xfrm>
                <a:custGeom>
                  <a:avLst/>
                  <a:gdLst>
                    <a:gd name="T0" fmla="*/ 5 w 41"/>
                    <a:gd name="T1" fmla="*/ 24 h 24"/>
                    <a:gd name="T2" fmla="*/ 0 w 41"/>
                    <a:gd name="T3" fmla="*/ 4 h 24"/>
                    <a:gd name="T4" fmla="*/ 13 w 41"/>
                    <a:gd name="T5" fmla="*/ 0 h 24"/>
                    <a:gd name="T6" fmla="*/ 28 w 41"/>
                    <a:gd name="T7" fmla="*/ 0 h 24"/>
                    <a:gd name="T8" fmla="*/ 28 w 41"/>
                    <a:gd name="T9" fmla="*/ 9 h 24"/>
                    <a:gd name="T10" fmla="*/ 41 w 41"/>
                    <a:gd name="T11" fmla="*/ 13 h 24"/>
                    <a:gd name="T12" fmla="*/ 20 w 41"/>
                    <a:gd name="T13" fmla="*/ 20 h 24"/>
                    <a:gd name="T14" fmla="*/ 13 w 41"/>
                    <a:gd name="T15" fmla="*/ 15 h 24"/>
                    <a:gd name="T16" fmla="*/ 5 w 41"/>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24">
                      <a:moveTo>
                        <a:pt x="5" y="24"/>
                      </a:moveTo>
                      <a:lnTo>
                        <a:pt x="0" y="4"/>
                      </a:lnTo>
                      <a:lnTo>
                        <a:pt x="13" y="0"/>
                      </a:lnTo>
                      <a:lnTo>
                        <a:pt x="28" y="0"/>
                      </a:lnTo>
                      <a:lnTo>
                        <a:pt x="28" y="9"/>
                      </a:lnTo>
                      <a:lnTo>
                        <a:pt x="41" y="13"/>
                      </a:lnTo>
                      <a:lnTo>
                        <a:pt x="20" y="20"/>
                      </a:lnTo>
                      <a:lnTo>
                        <a:pt x="13" y="15"/>
                      </a:lnTo>
                      <a:lnTo>
                        <a:pt x="5" y="24"/>
                      </a:lnTo>
                      <a:close/>
                    </a:path>
                  </a:pathLst>
                </a:custGeom>
                <a:grpFill/>
                <a:ln w="1588">
                  <a:solidFill>
                    <a:srgbClr val="FFFFFF"/>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272" name="Freeform 502">
                  <a:extLst>
                    <a:ext uri="{FF2B5EF4-FFF2-40B4-BE49-F238E27FC236}">
                      <a16:creationId xmlns:a16="http://schemas.microsoft.com/office/drawing/2014/main" id="{8C2ABA11-4030-465F-94A5-5BF790777819}"/>
                    </a:ext>
                  </a:extLst>
                </p:cNvPr>
                <p:cNvSpPr>
                  <a:spLocks/>
                </p:cNvSpPr>
                <p:nvPr/>
              </p:nvSpPr>
              <p:spPr bwMode="auto">
                <a:xfrm>
                  <a:off x="3601" y="2358"/>
                  <a:ext cx="11" cy="5"/>
                </a:xfrm>
                <a:custGeom>
                  <a:avLst/>
                  <a:gdLst>
                    <a:gd name="T0" fmla="*/ 0 w 29"/>
                    <a:gd name="T1" fmla="*/ 8 h 11"/>
                    <a:gd name="T2" fmla="*/ 0 w 29"/>
                    <a:gd name="T3" fmla="*/ 0 h 11"/>
                    <a:gd name="T4" fmla="*/ 29 w 29"/>
                    <a:gd name="T5" fmla="*/ 8 h 11"/>
                    <a:gd name="T6" fmla="*/ 23 w 29"/>
                    <a:gd name="T7" fmla="*/ 11 h 11"/>
                    <a:gd name="T8" fmla="*/ 0 w 29"/>
                    <a:gd name="T9" fmla="*/ 8 h 11"/>
                  </a:gdLst>
                  <a:ahLst/>
                  <a:cxnLst>
                    <a:cxn ang="0">
                      <a:pos x="T0" y="T1"/>
                    </a:cxn>
                    <a:cxn ang="0">
                      <a:pos x="T2" y="T3"/>
                    </a:cxn>
                    <a:cxn ang="0">
                      <a:pos x="T4" y="T5"/>
                    </a:cxn>
                    <a:cxn ang="0">
                      <a:pos x="T6" y="T7"/>
                    </a:cxn>
                    <a:cxn ang="0">
                      <a:pos x="T8" y="T9"/>
                    </a:cxn>
                  </a:cxnLst>
                  <a:rect l="0" t="0" r="r" b="b"/>
                  <a:pathLst>
                    <a:path w="29" h="11">
                      <a:moveTo>
                        <a:pt x="0" y="8"/>
                      </a:moveTo>
                      <a:lnTo>
                        <a:pt x="0" y="0"/>
                      </a:lnTo>
                      <a:lnTo>
                        <a:pt x="29" y="8"/>
                      </a:lnTo>
                      <a:lnTo>
                        <a:pt x="23" y="11"/>
                      </a:lnTo>
                      <a:lnTo>
                        <a:pt x="0" y="8"/>
                      </a:lnTo>
                      <a:close/>
                    </a:path>
                  </a:pathLst>
                </a:custGeom>
                <a:grpFill/>
                <a:ln w="1588">
                  <a:solidFill>
                    <a:srgbClr val="FFFFFF"/>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273" name="Freeform 503">
                  <a:extLst>
                    <a:ext uri="{FF2B5EF4-FFF2-40B4-BE49-F238E27FC236}">
                      <a16:creationId xmlns:a16="http://schemas.microsoft.com/office/drawing/2014/main" id="{6BBD41F5-E857-4F5B-862E-1F64B834C45D}"/>
                    </a:ext>
                  </a:extLst>
                </p:cNvPr>
                <p:cNvSpPr>
                  <a:spLocks/>
                </p:cNvSpPr>
                <p:nvPr/>
              </p:nvSpPr>
              <p:spPr bwMode="auto">
                <a:xfrm>
                  <a:off x="3576" y="2445"/>
                  <a:ext cx="25" cy="10"/>
                </a:xfrm>
                <a:custGeom>
                  <a:avLst/>
                  <a:gdLst>
                    <a:gd name="T0" fmla="*/ 0 w 67"/>
                    <a:gd name="T1" fmla="*/ 7 h 26"/>
                    <a:gd name="T2" fmla="*/ 33 w 67"/>
                    <a:gd name="T3" fmla="*/ 0 h 26"/>
                    <a:gd name="T4" fmla="*/ 64 w 67"/>
                    <a:gd name="T5" fmla="*/ 6 h 26"/>
                    <a:gd name="T6" fmla="*/ 67 w 67"/>
                    <a:gd name="T7" fmla="*/ 15 h 26"/>
                    <a:gd name="T8" fmla="*/ 5 w 67"/>
                    <a:gd name="T9" fmla="*/ 26 h 26"/>
                    <a:gd name="T10" fmla="*/ 0 w 67"/>
                    <a:gd name="T11" fmla="*/ 7 h 26"/>
                  </a:gdLst>
                  <a:ahLst/>
                  <a:cxnLst>
                    <a:cxn ang="0">
                      <a:pos x="T0" y="T1"/>
                    </a:cxn>
                    <a:cxn ang="0">
                      <a:pos x="T2" y="T3"/>
                    </a:cxn>
                    <a:cxn ang="0">
                      <a:pos x="T4" y="T5"/>
                    </a:cxn>
                    <a:cxn ang="0">
                      <a:pos x="T6" y="T7"/>
                    </a:cxn>
                    <a:cxn ang="0">
                      <a:pos x="T8" y="T9"/>
                    </a:cxn>
                    <a:cxn ang="0">
                      <a:pos x="T10" y="T11"/>
                    </a:cxn>
                  </a:cxnLst>
                  <a:rect l="0" t="0" r="r" b="b"/>
                  <a:pathLst>
                    <a:path w="67" h="26">
                      <a:moveTo>
                        <a:pt x="0" y="7"/>
                      </a:moveTo>
                      <a:lnTo>
                        <a:pt x="33" y="0"/>
                      </a:lnTo>
                      <a:lnTo>
                        <a:pt x="64" y="6"/>
                      </a:lnTo>
                      <a:lnTo>
                        <a:pt x="67" y="15"/>
                      </a:lnTo>
                      <a:lnTo>
                        <a:pt x="5" y="26"/>
                      </a:lnTo>
                      <a:lnTo>
                        <a:pt x="0" y="7"/>
                      </a:lnTo>
                      <a:close/>
                    </a:path>
                  </a:pathLst>
                </a:custGeom>
                <a:grpFill/>
                <a:ln w="1588">
                  <a:solidFill>
                    <a:srgbClr val="FFFFFF"/>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274" name="Freeform 504">
                  <a:extLst>
                    <a:ext uri="{FF2B5EF4-FFF2-40B4-BE49-F238E27FC236}">
                      <a16:creationId xmlns:a16="http://schemas.microsoft.com/office/drawing/2014/main" id="{2C43D943-993B-40AC-BB69-4A9F7EE0D9CD}"/>
                    </a:ext>
                  </a:extLst>
                </p:cNvPr>
                <p:cNvSpPr>
                  <a:spLocks/>
                </p:cNvSpPr>
                <p:nvPr/>
              </p:nvSpPr>
              <p:spPr bwMode="auto">
                <a:xfrm>
                  <a:off x="4464" y="2447"/>
                  <a:ext cx="121" cy="86"/>
                </a:xfrm>
                <a:custGeom>
                  <a:avLst/>
                  <a:gdLst>
                    <a:gd name="T0" fmla="*/ 267 w 321"/>
                    <a:gd name="T1" fmla="*/ 185 h 195"/>
                    <a:gd name="T2" fmla="*/ 271 w 321"/>
                    <a:gd name="T3" fmla="*/ 191 h 195"/>
                    <a:gd name="T4" fmla="*/ 285 w 321"/>
                    <a:gd name="T5" fmla="*/ 191 h 195"/>
                    <a:gd name="T6" fmla="*/ 285 w 321"/>
                    <a:gd name="T7" fmla="*/ 176 h 195"/>
                    <a:gd name="T8" fmla="*/ 304 w 321"/>
                    <a:gd name="T9" fmla="*/ 169 h 195"/>
                    <a:gd name="T10" fmla="*/ 304 w 321"/>
                    <a:gd name="T11" fmla="*/ 146 h 195"/>
                    <a:gd name="T12" fmla="*/ 289 w 321"/>
                    <a:gd name="T13" fmla="*/ 144 h 195"/>
                    <a:gd name="T14" fmla="*/ 285 w 321"/>
                    <a:gd name="T15" fmla="*/ 136 h 195"/>
                    <a:gd name="T16" fmla="*/ 274 w 321"/>
                    <a:gd name="T17" fmla="*/ 136 h 195"/>
                    <a:gd name="T18" fmla="*/ 275 w 321"/>
                    <a:gd name="T19" fmla="*/ 122 h 195"/>
                    <a:gd name="T20" fmla="*/ 267 w 321"/>
                    <a:gd name="T21" fmla="*/ 106 h 195"/>
                    <a:gd name="T22" fmla="*/ 289 w 321"/>
                    <a:gd name="T23" fmla="*/ 92 h 195"/>
                    <a:gd name="T24" fmla="*/ 274 w 321"/>
                    <a:gd name="T25" fmla="*/ 78 h 195"/>
                    <a:gd name="T26" fmla="*/ 309 w 321"/>
                    <a:gd name="T27" fmla="*/ 67 h 195"/>
                    <a:gd name="T28" fmla="*/ 321 w 321"/>
                    <a:gd name="T29" fmla="*/ 49 h 195"/>
                    <a:gd name="T30" fmla="*/ 288 w 321"/>
                    <a:gd name="T31" fmla="*/ 43 h 195"/>
                    <a:gd name="T32" fmla="*/ 244 w 321"/>
                    <a:gd name="T33" fmla="*/ 15 h 195"/>
                    <a:gd name="T34" fmla="*/ 215 w 321"/>
                    <a:gd name="T35" fmla="*/ 27 h 195"/>
                    <a:gd name="T36" fmla="*/ 207 w 321"/>
                    <a:gd name="T37" fmla="*/ 22 h 195"/>
                    <a:gd name="T38" fmla="*/ 205 w 321"/>
                    <a:gd name="T39" fmla="*/ 26 h 195"/>
                    <a:gd name="T40" fmla="*/ 222 w 321"/>
                    <a:gd name="T41" fmla="*/ 37 h 195"/>
                    <a:gd name="T42" fmla="*/ 222 w 321"/>
                    <a:gd name="T43" fmla="*/ 45 h 195"/>
                    <a:gd name="T44" fmla="*/ 207 w 321"/>
                    <a:gd name="T45" fmla="*/ 37 h 195"/>
                    <a:gd name="T46" fmla="*/ 213 w 321"/>
                    <a:gd name="T47" fmla="*/ 65 h 195"/>
                    <a:gd name="T48" fmla="*/ 180 w 321"/>
                    <a:gd name="T49" fmla="*/ 33 h 195"/>
                    <a:gd name="T50" fmla="*/ 147 w 321"/>
                    <a:gd name="T51" fmla="*/ 26 h 195"/>
                    <a:gd name="T52" fmla="*/ 131 w 321"/>
                    <a:gd name="T53" fmla="*/ 30 h 195"/>
                    <a:gd name="T54" fmla="*/ 96 w 321"/>
                    <a:gd name="T55" fmla="*/ 4 h 195"/>
                    <a:gd name="T56" fmla="*/ 79 w 321"/>
                    <a:gd name="T57" fmla="*/ 0 h 195"/>
                    <a:gd name="T58" fmla="*/ 82 w 321"/>
                    <a:gd name="T59" fmla="*/ 37 h 195"/>
                    <a:gd name="T60" fmla="*/ 76 w 321"/>
                    <a:gd name="T61" fmla="*/ 53 h 195"/>
                    <a:gd name="T62" fmla="*/ 47 w 321"/>
                    <a:gd name="T63" fmla="*/ 58 h 195"/>
                    <a:gd name="T64" fmla="*/ 27 w 321"/>
                    <a:gd name="T65" fmla="*/ 70 h 195"/>
                    <a:gd name="T66" fmla="*/ 4 w 321"/>
                    <a:gd name="T67" fmla="*/ 81 h 195"/>
                    <a:gd name="T68" fmla="*/ 0 w 321"/>
                    <a:gd name="T69" fmla="*/ 99 h 195"/>
                    <a:gd name="T70" fmla="*/ 6 w 321"/>
                    <a:gd name="T71" fmla="*/ 101 h 195"/>
                    <a:gd name="T72" fmla="*/ 20 w 321"/>
                    <a:gd name="T73" fmla="*/ 99 h 195"/>
                    <a:gd name="T74" fmla="*/ 32 w 321"/>
                    <a:gd name="T75" fmla="*/ 103 h 195"/>
                    <a:gd name="T76" fmla="*/ 32 w 321"/>
                    <a:gd name="T77" fmla="*/ 126 h 195"/>
                    <a:gd name="T78" fmla="*/ 17 w 321"/>
                    <a:gd name="T79" fmla="*/ 151 h 195"/>
                    <a:gd name="T80" fmla="*/ 25 w 321"/>
                    <a:gd name="T81" fmla="*/ 169 h 195"/>
                    <a:gd name="T82" fmla="*/ 47 w 321"/>
                    <a:gd name="T83" fmla="*/ 191 h 195"/>
                    <a:gd name="T84" fmla="*/ 67 w 321"/>
                    <a:gd name="T85" fmla="*/ 195 h 195"/>
                    <a:gd name="T86" fmla="*/ 92 w 321"/>
                    <a:gd name="T87" fmla="*/ 189 h 195"/>
                    <a:gd name="T88" fmla="*/ 87 w 321"/>
                    <a:gd name="T89" fmla="*/ 158 h 195"/>
                    <a:gd name="T90" fmla="*/ 93 w 321"/>
                    <a:gd name="T91" fmla="*/ 151 h 195"/>
                    <a:gd name="T92" fmla="*/ 147 w 321"/>
                    <a:gd name="T93" fmla="*/ 131 h 195"/>
                    <a:gd name="T94" fmla="*/ 178 w 321"/>
                    <a:gd name="T95" fmla="*/ 131 h 195"/>
                    <a:gd name="T96" fmla="*/ 242 w 321"/>
                    <a:gd name="T97" fmla="*/ 136 h 195"/>
                    <a:gd name="T98" fmla="*/ 260 w 321"/>
                    <a:gd name="T99" fmla="*/ 165 h 195"/>
                    <a:gd name="T100" fmla="*/ 258 w 321"/>
                    <a:gd name="T101" fmla="*/ 171 h 195"/>
                    <a:gd name="T102" fmla="*/ 267 w 321"/>
                    <a:gd name="T103" fmla="*/ 185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1" h="195">
                      <a:moveTo>
                        <a:pt x="267" y="185"/>
                      </a:moveTo>
                      <a:lnTo>
                        <a:pt x="271" y="191"/>
                      </a:lnTo>
                      <a:lnTo>
                        <a:pt x="285" y="191"/>
                      </a:lnTo>
                      <a:lnTo>
                        <a:pt x="285" y="176"/>
                      </a:lnTo>
                      <a:lnTo>
                        <a:pt x="304" y="169"/>
                      </a:lnTo>
                      <a:lnTo>
                        <a:pt x="304" y="146"/>
                      </a:lnTo>
                      <a:lnTo>
                        <a:pt x="289" y="144"/>
                      </a:lnTo>
                      <a:lnTo>
                        <a:pt x="285" y="136"/>
                      </a:lnTo>
                      <a:lnTo>
                        <a:pt x="274" y="136"/>
                      </a:lnTo>
                      <a:lnTo>
                        <a:pt x="275" y="122"/>
                      </a:lnTo>
                      <a:lnTo>
                        <a:pt x="267" y="106"/>
                      </a:lnTo>
                      <a:lnTo>
                        <a:pt x="289" y="92"/>
                      </a:lnTo>
                      <a:lnTo>
                        <a:pt x="274" y="78"/>
                      </a:lnTo>
                      <a:lnTo>
                        <a:pt x="309" y="67"/>
                      </a:lnTo>
                      <a:lnTo>
                        <a:pt x="321" y="49"/>
                      </a:lnTo>
                      <a:lnTo>
                        <a:pt x="288" y="43"/>
                      </a:lnTo>
                      <a:lnTo>
                        <a:pt x="244" y="15"/>
                      </a:lnTo>
                      <a:lnTo>
                        <a:pt x="215" y="27"/>
                      </a:lnTo>
                      <a:lnTo>
                        <a:pt x="207" y="22"/>
                      </a:lnTo>
                      <a:lnTo>
                        <a:pt x="205" y="26"/>
                      </a:lnTo>
                      <a:lnTo>
                        <a:pt x="222" y="37"/>
                      </a:lnTo>
                      <a:lnTo>
                        <a:pt x="222" y="45"/>
                      </a:lnTo>
                      <a:lnTo>
                        <a:pt x="207" y="37"/>
                      </a:lnTo>
                      <a:lnTo>
                        <a:pt x="213" y="65"/>
                      </a:lnTo>
                      <a:lnTo>
                        <a:pt x="180" y="33"/>
                      </a:lnTo>
                      <a:lnTo>
                        <a:pt x="147" y="26"/>
                      </a:lnTo>
                      <a:lnTo>
                        <a:pt x="131" y="30"/>
                      </a:lnTo>
                      <a:lnTo>
                        <a:pt x="96" y="4"/>
                      </a:lnTo>
                      <a:lnTo>
                        <a:pt x="79" y="0"/>
                      </a:lnTo>
                      <a:lnTo>
                        <a:pt x="82" y="37"/>
                      </a:lnTo>
                      <a:lnTo>
                        <a:pt x="76" y="53"/>
                      </a:lnTo>
                      <a:lnTo>
                        <a:pt x="47" y="58"/>
                      </a:lnTo>
                      <a:lnTo>
                        <a:pt x="27" y="70"/>
                      </a:lnTo>
                      <a:lnTo>
                        <a:pt x="4" y="81"/>
                      </a:lnTo>
                      <a:lnTo>
                        <a:pt x="0" y="99"/>
                      </a:lnTo>
                      <a:lnTo>
                        <a:pt x="6" y="101"/>
                      </a:lnTo>
                      <a:lnTo>
                        <a:pt x="20" y="99"/>
                      </a:lnTo>
                      <a:lnTo>
                        <a:pt x="32" y="103"/>
                      </a:lnTo>
                      <a:lnTo>
                        <a:pt x="32" y="126"/>
                      </a:lnTo>
                      <a:lnTo>
                        <a:pt x="17" y="151"/>
                      </a:lnTo>
                      <a:lnTo>
                        <a:pt x="25" y="169"/>
                      </a:lnTo>
                      <a:lnTo>
                        <a:pt x="47" y="191"/>
                      </a:lnTo>
                      <a:lnTo>
                        <a:pt x="67" y="195"/>
                      </a:lnTo>
                      <a:lnTo>
                        <a:pt x="92" y="189"/>
                      </a:lnTo>
                      <a:lnTo>
                        <a:pt x="87" y="158"/>
                      </a:lnTo>
                      <a:lnTo>
                        <a:pt x="93" y="151"/>
                      </a:lnTo>
                      <a:lnTo>
                        <a:pt x="147" y="131"/>
                      </a:lnTo>
                      <a:lnTo>
                        <a:pt x="178" y="131"/>
                      </a:lnTo>
                      <a:lnTo>
                        <a:pt x="242" y="136"/>
                      </a:lnTo>
                      <a:lnTo>
                        <a:pt x="260" y="165"/>
                      </a:lnTo>
                      <a:lnTo>
                        <a:pt x="258" y="171"/>
                      </a:lnTo>
                      <a:lnTo>
                        <a:pt x="267" y="185"/>
                      </a:lnTo>
                      <a:close/>
                    </a:path>
                  </a:pathLst>
                </a:custGeom>
                <a:grpFill/>
                <a:ln w="1588">
                  <a:solidFill>
                    <a:srgbClr val="FFFFFF"/>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275" name="Freeform 505">
                  <a:extLst>
                    <a:ext uri="{FF2B5EF4-FFF2-40B4-BE49-F238E27FC236}">
                      <a16:creationId xmlns:a16="http://schemas.microsoft.com/office/drawing/2014/main" id="{DCE5DD00-3950-4694-AFEB-EB1BBE934BA0}"/>
                    </a:ext>
                  </a:extLst>
                </p:cNvPr>
                <p:cNvSpPr>
                  <a:spLocks/>
                </p:cNvSpPr>
                <p:nvPr/>
              </p:nvSpPr>
              <p:spPr bwMode="auto">
                <a:xfrm>
                  <a:off x="4434" y="2353"/>
                  <a:ext cx="168" cy="83"/>
                </a:xfrm>
                <a:custGeom>
                  <a:avLst/>
                  <a:gdLst>
                    <a:gd name="T0" fmla="*/ 404 w 448"/>
                    <a:gd name="T1" fmla="*/ 169 h 187"/>
                    <a:gd name="T2" fmla="*/ 447 w 448"/>
                    <a:gd name="T3" fmla="*/ 177 h 187"/>
                    <a:gd name="T4" fmla="*/ 448 w 448"/>
                    <a:gd name="T5" fmla="*/ 148 h 187"/>
                    <a:gd name="T6" fmla="*/ 427 w 448"/>
                    <a:gd name="T7" fmla="*/ 123 h 187"/>
                    <a:gd name="T8" fmla="*/ 420 w 448"/>
                    <a:gd name="T9" fmla="*/ 95 h 187"/>
                    <a:gd name="T10" fmla="*/ 402 w 448"/>
                    <a:gd name="T11" fmla="*/ 82 h 187"/>
                    <a:gd name="T12" fmla="*/ 398 w 448"/>
                    <a:gd name="T13" fmla="*/ 73 h 187"/>
                    <a:gd name="T14" fmla="*/ 391 w 448"/>
                    <a:gd name="T15" fmla="*/ 73 h 187"/>
                    <a:gd name="T16" fmla="*/ 378 w 448"/>
                    <a:gd name="T17" fmla="*/ 55 h 187"/>
                    <a:gd name="T18" fmla="*/ 370 w 448"/>
                    <a:gd name="T19" fmla="*/ 30 h 187"/>
                    <a:gd name="T20" fmla="*/ 362 w 448"/>
                    <a:gd name="T21" fmla="*/ 28 h 187"/>
                    <a:gd name="T22" fmla="*/ 352 w 448"/>
                    <a:gd name="T23" fmla="*/ 30 h 187"/>
                    <a:gd name="T24" fmla="*/ 325 w 448"/>
                    <a:gd name="T25" fmla="*/ 23 h 187"/>
                    <a:gd name="T26" fmla="*/ 283 w 448"/>
                    <a:gd name="T27" fmla="*/ 33 h 187"/>
                    <a:gd name="T28" fmla="*/ 252 w 448"/>
                    <a:gd name="T29" fmla="*/ 12 h 187"/>
                    <a:gd name="T30" fmla="*/ 228 w 448"/>
                    <a:gd name="T31" fmla="*/ 13 h 187"/>
                    <a:gd name="T32" fmla="*/ 170 w 448"/>
                    <a:gd name="T33" fmla="*/ 0 h 187"/>
                    <a:gd name="T34" fmla="*/ 146 w 448"/>
                    <a:gd name="T35" fmla="*/ 14 h 187"/>
                    <a:gd name="T36" fmla="*/ 135 w 448"/>
                    <a:gd name="T37" fmla="*/ 47 h 187"/>
                    <a:gd name="T38" fmla="*/ 58 w 448"/>
                    <a:gd name="T39" fmla="*/ 73 h 187"/>
                    <a:gd name="T40" fmla="*/ 39 w 448"/>
                    <a:gd name="T41" fmla="*/ 87 h 187"/>
                    <a:gd name="T42" fmla="*/ 17 w 448"/>
                    <a:gd name="T43" fmla="*/ 84 h 187"/>
                    <a:gd name="T44" fmla="*/ 0 w 448"/>
                    <a:gd name="T45" fmla="*/ 100 h 187"/>
                    <a:gd name="T46" fmla="*/ 12 w 448"/>
                    <a:gd name="T47" fmla="*/ 125 h 187"/>
                    <a:gd name="T48" fmla="*/ 29 w 448"/>
                    <a:gd name="T49" fmla="*/ 131 h 187"/>
                    <a:gd name="T50" fmla="*/ 36 w 448"/>
                    <a:gd name="T51" fmla="*/ 144 h 187"/>
                    <a:gd name="T52" fmla="*/ 85 w 448"/>
                    <a:gd name="T53" fmla="*/ 150 h 187"/>
                    <a:gd name="T54" fmla="*/ 122 w 448"/>
                    <a:gd name="T55" fmla="*/ 135 h 187"/>
                    <a:gd name="T56" fmla="*/ 166 w 448"/>
                    <a:gd name="T57" fmla="*/ 144 h 187"/>
                    <a:gd name="T58" fmla="*/ 207 w 448"/>
                    <a:gd name="T59" fmla="*/ 158 h 187"/>
                    <a:gd name="T60" fmla="*/ 219 w 448"/>
                    <a:gd name="T61" fmla="*/ 154 h 187"/>
                    <a:gd name="T62" fmla="*/ 270 w 448"/>
                    <a:gd name="T63" fmla="*/ 187 h 187"/>
                    <a:gd name="T64" fmla="*/ 304 w 448"/>
                    <a:gd name="T65" fmla="*/ 176 h 187"/>
                    <a:gd name="T66" fmla="*/ 316 w 448"/>
                    <a:gd name="T67" fmla="*/ 169 h 187"/>
                    <a:gd name="T68" fmla="*/ 316 w 448"/>
                    <a:gd name="T69" fmla="*/ 183 h 187"/>
                    <a:gd name="T70" fmla="*/ 346 w 448"/>
                    <a:gd name="T71" fmla="*/ 183 h 187"/>
                    <a:gd name="T72" fmla="*/ 366 w 448"/>
                    <a:gd name="T73" fmla="*/ 169 h 187"/>
                    <a:gd name="T74" fmla="*/ 398 w 448"/>
                    <a:gd name="T75" fmla="*/ 175 h 187"/>
                    <a:gd name="T76" fmla="*/ 404 w 448"/>
                    <a:gd name="T77" fmla="*/ 16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8" h="187">
                      <a:moveTo>
                        <a:pt x="404" y="169"/>
                      </a:moveTo>
                      <a:lnTo>
                        <a:pt x="447" y="177"/>
                      </a:lnTo>
                      <a:lnTo>
                        <a:pt x="448" y="148"/>
                      </a:lnTo>
                      <a:lnTo>
                        <a:pt x="427" y="123"/>
                      </a:lnTo>
                      <a:lnTo>
                        <a:pt x="420" y="95"/>
                      </a:lnTo>
                      <a:lnTo>
                        <a:pt x="402" y="82"/>
                      </a:lnTo>
                      <a:lnTo>
                        <a:pt x="398" y="73"/>
                      </a:lnTo>
                      <a:lnTo>
                        <a:pt x="391" y="73"/>
                      </a:lnTo>
                      <a:lnTo>
                        <a:pt x="378" y="55"/>
                      </a:lnTo>
                      <a:lnTo>
                        <a:pt x="370" y="30"/>
                      </a:lnTo>
                      <a:lnTo>
                        <a:pt x="362" y="28"/>
                      </a:lnTo>
                      <a:lnTo>
                        <a:pt x="352" y="30"/>
                      </a:lnTo>
                      <a:lnTo>
                        <a:pt x="325" y="23"/>
                      </a:lnTo>
                      <a:lnTo>
                        <a:pt x="283" y="33"/>
                      </a:lnTo>
                      <a:lnTo>
                        <a:pt x="252" y="12"/>
                      </a:lnTo>
                      <a:lnTo>
                        <a:pt x="228" y="13"/>
                      </a:lnTo>
                      <a:lnTo>
                        <a:pt x="170" y="0"/>
                      </a:lnTo>
                      <a:lnTo>
                        <a:pt x="146" y="14"/>
                      </a:lnTo>
                      <a:lnTo>
                        <a:pt x="135" y="47"/>
                      </a:lnTo>
                      <a:lnTo>
                        <a:pt x="58" y="73"/>
                      </a:lnTo>
                      <a:lnTo>
                        <a:pt x="39" y="87"/>
                      </a:lnTo>
                      <a:lnTo>
                        <a:pt x="17" y="84"/>
                      </a:lnTo>
                      <a:lnTo>
                        <a:pt x="0" y="100"/>
                      </a:lnTo>
                      <a:lnTo>
                        <a:pt x="12" y="125"/>
                      </a:lnTo>
                      <a:lnTo>
                        <a:pt x="29" y="131"/>
                      </a:lnTo>
                      <a:lnTo>
                        <a:pt x="36" y="144"/>
                      </a:lnTo>
                      <a:lnTo>
                        <a:pt x="85" y="150"/>
                      </a:lnTo>
                      <a:lnTo>
                        <a:pt x="122" y="135"/>
                      </a:lnTo>
                      <a:lnTo>
                        <a:pt x="166" y="144"/>
                      </a:lnTo>
                      <a:lnTo>
                        <a:pt x="207" y="158"/>
                      </a:lnTo>
                      <a:lnTo>
                        <a:pt x="219" y="154"/>
                      </a:lnTo>
                      <a:lnTo>
                        <a:pt x="270" y="187"/>
                      </a:lnTo>
                      <a:lnTo>
                        <a:pt x="304" y="176"/>
                      </a:lnTo>
                      <a:lnTo>
                        <a:pt x="316" y="169"/>
                      </a:lnTo>
                      <a:lnTo>
                        <a:pt x="316" y="183"/>
                      </a:lnTo>
                      <a:lnTo>
                        <a:pt x="346" y="183"/>
                      </a:lnTo>
                      <a:lnTo>
                        <a:pt x="366" y="169"/>
                      </a:lnTo>
                      <a:lnTo>
                        <a:pt x="398" y="175"/>
                      </a:lnTo>
                      <a:lnTo>
                        <a:pt x="404" y="169"/>
                      </a:lnTo>
                      <a:close/>
                    </a:path>
                  </a:pathLst>
                </a:custGeom>
                <a:grpFill/>
                <a:ln w="1588">
                  <a:solidFill>
                    <a:srgbClr val="FFFFFF"/>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276" name="Freeform 506">
                  <a:extLst>
                    <a:ext uri="{FF2B5EF4-FFF2-40B4-BE49-F238E27FC236}">
                      <a16:creationId xmlns:a16="http://schemas.microsoft.com/office/drawing/2014/main" id="{C6F0F68C-D49F-484D-AA56-9079C6F18906}"/>
                    </a:ext>
                  </a:extLst>
                </p:cNvPr>
                <p:cNvSpPr>
                  <a:spLocks/>
                </p:cNvSpPr>
                <p:nvPr/>
              </p:nvSpPr>
              <p:spPr bwMode="auto">
                <a:xfrm>
                  <a:off x="4574" y="2248"/>
                  <a:ext cx="165" cy="191"/>
                </a:xfrm>
                <a:custGeom>
                  <a:avLst/>
                  <a:gdLst>
                    <a:gd name="T0" fmla="*/ 191 w 440"/>
                    <a:gd name="T1" fmla="*/ 190 h 429"/>
                    <a:gd name="T2" fmla="*/ 211 w 440"/>
                    <a:gd name="T3" fmla="*/ 155 h 429"/>
                    <a:gd name="T4" fmla="*/ 211 w 440"/>
                    <a:gd name="T5" fmla="*/ 86 h 429"/>
                    <a:gd name="T6" fmla="*/ 214 w 440"/>
                    <a:gd name="T7" fmla="*/ 65 h 429"/>
                    <a:gd name="T8" fmla="*/ 215 w 440"/>
                    <a:gd name="T9" fmla="*/ 6 h 429"/>
                    <a:gd name="T10" fmla="*/ 258 w 440"/>
                    <a:gd name="T11" fmla="*/ 23 h 429"/>
                    <a:gd name="T12" fmla="*/ 290 w 440"/>
                    <a:gd name="T13" fmla="*/ 56 h 429"/>
                    <a:gd name="T14" fmla="*/ 325 w 440"/>
                    <a:gd name="T15" fmla="*/ 32 h 429"/>
                    <a:gd name="T16" fmla="*/ 337 w 440"/>
                    <a:gd name="T17" fmla="*/ 6 h 429"/>
                    <a:gd name="T18" fmla="*/ 356 w 440"/>
                    <a:gd name="T19" fmla="*/ 13 h 429"/>
                    <a:gd name="T20" fmla="*/ 423 w 440"/>
                    <a:gd name="T21" fmla="*/ 35 h 429"/>
                    <a:gd name="T22" fmla="*/ 397 w 440"/>
                    <a:gd name="T23" fmla="*/ 86 h 429"/>
                    <a:gd name="T24" fmla="*/ 364 w 440"/>
                    <a:gd name="T25" fmla="*/ 135 h 429"/>
                    <a:gd name="T26" fmla="*/ 360 w 440"/>
                    <a:gd name="T27" fmla="*/ 206 h 429"/>
                    <a:gd name="T28" fmla="*/ 332 w 440"/>
                    <a:gd name="T29" fmla="*/ 231 h 429"/>
                    <a:gd name="T30" fmla="*/ 385 w 440"/>
                    <a:gd name="T31" fmla="*/ 366 h 429"/>
                    <a:gd name="T32" fmla="*/ 435 w 440"/>
                    <a:gd name="T33" fmla="*/ 429 h 429"/>
                    <a:gd name="T34" fmla="*/ 383 w 440"/>
                    <a:gd name="T35" fmla="*/ 387 h 429"/>
                    <a:gd name="T36" fmla="*/ 356 w 440"/>
                    <a:gd name="T37" fmla="*/ 366 h 429"/>
                    <a:gd name="T38" fmla="*/ 312 w 440"/>
                    <a:gd name="T39" fmla="*/ 290 h 429"/>
                    <a:gd name="T40" fmla="*/ 347 w 440"/>
                    <a:gd name="T41" fmla="*/ 360 h 429"/>
                    <a:gd name="T42" fmla="*/ 305 w 440"/>
                    <a:gd name="T43" fmla="*/ 344 h 429"/>
                    <a:gd name="T44" fmla="*/ 242 w 440"/>
                    <a:gd name="T45" fmla="*/ 282 h 429"/>
                    <a:gd name="T46" fmla="*/ 256 w 440"/>
                    <a:gd name="T47" fmla="*/ 318 h 429"/>
                    <a:gd name="T48" fmla="*/ 207 w 440"/>
                    <a:gd name="T49" fmla="*/ 310 h 429"/>
                    <a:gd name="T50" fmla="*/ 211 w 440"/>
                    <a:gd name="T51" fmla="*/ 325 h 429"/>
                    <a:gd name="T52" fmla="*/ 257 w 440"/>
                    <a:gd name="T53" fmla="*/ 338 h 429"/>
                    <a:gd name="T54" fmla="*/ 251 w 440"/>
                    <a:gd name="T55" fmla="*/ 344 h 429"/>
                    <a:gd name="T56" fmla="*/ 252 w 440"/>
                    <a:gd name="T57" fmla="*/ 360 h 429"/>
                    <a:gd name="T58" fmla="*/ 273 w 440"/>
                    <a:gd name="T59" fmla="*/ 355 h 429"/>
                    <a:gd name="T60" fmla="*/ 296 w 440"/>
                    <a:gd name="T61" fmla="*/ 361 h 429"/>
                    <a:gd name="T62" fmla="*/ 318 w 440"/>
                    <a:gd name="T63" fmla="*/ 356 h 429"/>
                    <a:gd name="T64" fmla="*/ 269 w 440"/>
                    <a:gd name="T65" fmla="*/ 368 h 429"/>
                    <a:gd name="T66" fmla="*/ 180 w 440"/>
                    <a:gd name="T67" fmla="*/ 391 h 429"/>
                    <a:gd name="T68" fmla="*/ 136 w 440"/>
                    <a:gd name="T69" fmla="*/ 377 h 429"/>
                    <a:gd name="T70" fmla="*/ 50 w 440"/>
                    <a:gd name="T71" fmla="*/ 310 h 429"/>
                    <a:gd name="T72" fmla="*/ 28 w 440"/>
                    <a:gd name="T73" fmla="*/ 310 h 429"/>
                    <a:gd name="T74" fmla="*/ 8 w 440"/>
                    <a:gd name="T75" fmla="*/ 292 h 429"/>
                    <a:gd name="T76" fmla="*/ 43 w 440"/>
                    <a:gd name="T77" fmla="*/ 253 h 429"/>
                    <a:gd name="T78" fmla="*/ 62 w 440"/>
                    <a:gd name="T79" fmla="*/ 227 h 429"/>
                    <a:gd name="T80" fmla="*/ 85 w 440"/>
                    <a:gd name="T81" fmla="*/ 233 h 429"/>
                    <a:gd name="T82" fmla="*/ 147 w 440"/>
                    <a:gd name="T83" fmla="*/ 204 h 429"/>
                    <a:gd name="T84" fmla="*/ 185 w 440"/>
                    <a:gd name="T85" fmla="*/ 193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0" h="429">
                      <a:moveTo>
                        <a:pt x="185" y="193"/>
                      </a:moveTo>
                      <a:lnTo>
                        <a:pt x="191" y="190"/>
                      </a:lnTo>
                      <a:lnTo>
                        <a:pt x="198" y="174"/>
                      </a:lnTo>
                      <a:lnTo>
                        <a:pt x="211" y="155"/>
                      </a:lnTo>
                      <a:lnTo>
                        <a:pt x="208" y="95"/>
                      </a:lnTo>
                      <a:lnTo>
                        <a:pt x="211" y="86"/>
                      </a:lnTo>
                      <a:lnTo>
                        <a:pt x="222" y="83"/>
                      </a:lnTo>
                      <a:lnTo>
                        <a:pt x="214" y="65"/>
                      </a:lnTo>
                      <a:lnTo>
                        <a:pt x="221" y="46"/>
                      </a:lnTo>
                      <a:lnTo>
                        <a:pt x="215" y="6"/>
                      </a:lnTo>
                      <a:lnTo>
                        <a:pt x="235" y="8"/>
                      </a:lnTo>
                      <a:lnTo>
                        <a:pt x="258" y="23"/>
                      </a:lnTo>
                      <a:lnTo>
                        <a:pt x="260" y="41"/>
                      </a:lnTo>
                      <a:lnTo>
                        <a:pt x="290" y="56"/>
                      </a:lnTo>
                      <a:lnTo>
                        <a:pt x="301" y="57"/>
                      </a:lnTo>
                      <a:lnTo>
                        <a:pt x="325" y="32"/>
                      </a:lnTo>
                      <a:lnTo>
                        <a:pt x="345" y="27"/>
                      </a:lnTo>
                      <a:lnTo>
                        <a:pt x="337" y="6"/>
                      </a:lnTo>
                      <a:lnTo>
                        <a:pt x="345" y="0"/>
                      </a:lnTo>
                      <a:lnTo>
                        <a:pt x="356" y="13"/>
                      </a:lnTo>
                      <a:lnTo>
                        <a:pt x="394" y="30"/>
                      </a:lnTo>
                      <a:lnTo>
                        <a:pt x="423" y="35"/>
                      </a:lnTo>
                      <a:lnTo>
                        <a:pt x="426" y="41"/>
                      </a:lnTo>
                      <a:lnTo>
                        <a:pt x="397" y="86"/>
                      </a:lnTo>
                      <a:lnTo>
                        <a:pt x="393" y="104"/>
                      </a:lnTo>
                      <a:lnTo>
                        <a:pt x="364" y="135"/>
                      </a:lnTo>
                      <a:lnTo>
                        <a:pt x="356" y="189"/>
                      </a:lnTo>
                      <a:lnTo>
                        <a:pt x="360" y="206"/>
                      </a:lnTo>
                      <a:lnTo>
                        <a:pt x="345" y="230"/>
                      </a:lnTo>
                      <a:lnTo>
                        <a:pt x="332" y="231"/>
                      </a:lnTo>
                      <a:lnTo>
                        <a:pt x="332" y="256"/>
                      </a:lnTo>
                      <a:lnTo>
                        <a:pt x="385" y="366"/>
                      </a:lnTo>
                      <a:lnTo>
                        <a:pt x="440" y="425"/>
                      </a:lnTo>
                      <a:lnTo>
                        <a:pt x="435" y="429"/>
                      </a:lnTo>
                      <a:lnTo>
                        <a:pt x="400" y="414"/>
                      </a:lnTo>
                      <a:lnTo>
                        <a:pt x="383" y="387"/>
                      </a:lnTo>
                      <a:lnTo>
                        <a:pt x="364" y="382"/>
                      </a:lnTo>
                      <a:lnTo>
                        <a:pt x="356" y="366"/>
                      </a:lnTo>
                      <a:lnTo>
                        <a:pt x="360" y="365"/>
                      </a:lnTo>
                      <a:lnTo>
                        <a:pt x="312" y="290"/>
                      </a:lnTo>
                      <a:lnTo>
                        <a:pt x="325" y="338"/>
                      </a:lnTo>
                      <a:lnTo>
                        <a:pt x="347" y="360"/>
                      </a:lnTo>
                      <a:lnTo>
                        <a:pt x="325" y="356"/>
                      </a:lnTo>
                      <a:lnTo>
                        <a:pt x="305" y="344"/>
                      </a:lnTo>
                      <a:lnTo>
                        <a:pt x="263" y="295"/>
                      </a:lnTo>
                      <a:lnTo>
                        <a:pt x="242" y="282"/>
                      </a:lnTo>
                      <a:lnTo>
                        <a:pt x="260" y="312"/>
                      </a:lnTo>
                      <a:lnTo>
                        <a:pt x="256" y="318"/>
                      </a:lnTo>
                      <a:lnTo>
                        <a:pt x="222" y="316"/>
                      </a:lnTo>
                      <a:lnTo>
                        <a:pt x="207" y="310"/>
                      </a:lnTo>
                      <a:lnTo>
                        <a:pt x="204" y="312"/>
                      </a:lnTo>
                      <a:lnTo>
                        <a:pt x="211" y="325"/>
                      </a:lnTo>
                      <a:lnTo>
                        <a:pt x="256" y="333"/>
                      </a:lnTo>
                      <a:lnTo>
                        <a:pt x="257" y="338"/>
                      </a:lnTo>
                      <a:lnTo>
                        <a:pt x="249" y="337"/>
                      </a:lnTo>
                      <a:lnTo>
                        <a:pt x="251" y="344"/>
                      </a:lnTo>
                      <a:lnTo>
                        <a:pt x="245" y="354"/>
                      </a:lnTo>
                      <a:lnTo>
                        <a:pt x="252" y="360"/>
                      </a:lnTo>
                      <a:lnTo>
                        <a:pt x="258" y="348"/>
                      </a:lnTo>
                      <a:lnTo>
                        <a:pt x="273" y="355"/>
                      </a:lnTo>
                      <a:lnTo>
                        <a:pt x="282" y="354"/>
                      </a:lnTo>
                      <a:lnTo>
                        <a:pt x="296" y="361"/>
                      </a:lnTo>
                      <a:lnTo>
                        <a:pt x="312" y="354"/>
                      </a:lnTo>
                      <a:lnTo>
                        <a:pt x="318" y="356"/>
                      </a:lnTo>
                      <a:lnTo>
                        <a:pt x="311" y="366"/>
                      </a:lnTo>
                      <a:lnTo>
                        <a:pt x="269" y="368"/>
                      </a:lnTo>
                      <a:lnTo>
                        <a:pt x="244" y="381"/>
                      </a:lnTo>
                      <a:lnTo>
                        <a:pt x="180" y="391"/>
                      </a:lnTo>
                      <a:lnTo>
                        <a:pt x="161" y="381"/>
                      </a:lnTo>
                      <a:lnTo>
                        <a:pt x="136" y="377"/>
                      </a:lnTo>
                      <a:lnTo>
                        <a:pt x="94" y="354"/>
                      </a:lnTo>
                      <a:lnTo>
                        <a:pt x="50" y="310"/>
                      </a:lnTo>
                      <a:lnTo>
                        <a:pt x="38" y="300"/>
                      </a:lnTo>
                      <a:lnTo>
                        <a:pt x="28" y="310"/>
                      </a:lnTo>
                      <a:lnTo>
                        <a:pt x="21" y="310"/>
                      </a:lnTo>
                      <a:lnTo>
                        <a:pt x="8" y="292"/>
                      </a:lnTo>
                      <a:lnTo>
                        <a:pt x="0" y="267"/>
                      </a:lnTo>
                      <a:lnTo>
                        <a:pt x="43" y="253"/>
                      </a:lnTo>
                      <a:lnTo>
                        <a:pt x="57" y="249"/>
                      </a:lnTo>
                      <a:lnTo>
                        <a:pt x="62" y="227"/>
                      </a:lnTo>
                      <a:lnTo>
                        <a:pt x="78" y="222"/>
                      </a:lnTo>
                      <a:lnTo>
                        <a:pt x="85" y="233"/>
                      </a:lnTo>
                      <a:lnTo>
                        <a:pt x="106" y="206"/>
                      </a:lnTo>
                      <a:lnTo>
                        <a:pt x="147" y="204"/>
                      </a:lnTo>
                      <a:lnTo>
                        <a:pt x="168" y="189"/>
                      </a:lnTo>
                      <a:lnTo>
                        <a:pt x="185" y="193"/>
                      </a:lnTo>
                      <a:close/>
                    </a:path>
                  </a:pathLst>
                </a:custGeom>
                <a:grpFill/>
                <a:ln w="1588">
                  <a:solidFill>
                    <a:srgbClr val="FFFFFF"/>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277" name="Freeform 507">
                  <a:extLst>
                    <a:ext uri="{FF2B5EF4-FFF2-40B4-BE49-F238E27FC236}">
                      <a16:creationId xmlns:a16="http://schemas.microsoft.com/office/drawing/2014/main" id="{B3E393AD-26B2-4ECF-A86C-3B584B7C7084}"/>
                    </a:ext>
                  </a:extLst>
                </p:cNvPr>
                <p:cNvSpPr>
                  <a:spLocks/>
                </p:cNvSpPr>
                <p:nvPr/>
              </p:nvSpPr>
              <p:spPr bwMode="auto">
                <a:xfrm>
                  <a:off x="5502" y="851"/>
                  <a:ext cx="243" cy="195"/>
                </a:xfrm>
                <a:custGeom>
                  <a:avLst/>
                  <a:gdLst>
                    <a:gd name="T0" fmla="*/ 378 w 642"/>
                    <a:gd name="T1" fmla="*/ 114 h 438"/>
                    <a:gd name="T2" fmla="*/ 466 w 642"/>
                    <a:gd name="T3" fmla="*/ 98 h 438"/>
                    <a:gd name="T4" fmla="*/ 493 w 642"/>
                    <a:gd name="T5" fmla="*/ 83 h 438"/>
                    <a:gd name="T6" fmla="*/ 567 w 642"/>
                    <a:gd name="T7" fmla="*/ 4 h 438"/>
                    <a:gd name="T8" fmla="*/ 629 w 642"/>
                    <a:gd name="T9" fmla="*/ 2 h 438"/>
                    <a:gd name="T10" fmla="*/ 631 w 642"/>
                    <a:gd name="T11" fmla="*/ 26 h 438"/>
                    <a:gd name="T12" fmla="*/ 631 w 642"/>
                    <a:gd name="T13" fmla="*/ 71 h 438"/>
                    <a:gd name="T14" fmla="*/ 567 w 642"/>
                    <a:gd name="T15" fmla="*/ 78 h 438"/>
                    <a:gd name="T16" fmla="*/ 515 w 642"/>
                    <a:gd name="T17" fmla="*/ 112 h 438"/>
                    <a:gd name="T18" fmla="*/ 447 w 642"/>
                    <a:gd name="T19" fmla="*/ 139 h 438"/>
                    <a:gd name="T20" fmla="*/ 391 w 642"/>
                    <a:gd name="T21" fmla="*/ 174 h 438"/>
                    <a:gd name="T22" fmla="*/ 338 w 642"/>
                    <a:gd name="T23" fmla="*/ 224 h 438"/>
                    <a:gd name="T24" fmla="*/ 262 w 642"/>
                    <a:gd name="T25" fmla="*/ 221 h 438"/>
                    <a:gd name="T26" fmla="*/ 248 w 642"/>
                    <a:gd name="T27" fmla="*/ 246 h 438"/>
                    <a:gd name="T28" fmla="*/ 152 w 642"/>
                    <a:gd name="T29" fmla="*/ 335 h 438"/>
                    <a:gd name="T30" fmla="*/ 106 w 642"/>
                    <a:gd name="T31" fmla="*/ 387 h 438"/>
                    <a:gd name="T32" fmla="*/ 50 w 642"/>
                    <a:gd name="T33" fmla="*/ 413 h 438"/>
                    <a:gd name="T34" fmla="*/ 11 w 642"/>
                    <a:gd name="T35" fmla="*/ 435 h 438"/>
                    <a:gd name="T36" fmla="*/ 21 w 642"/>
                    <a:gd name="T37" fmla="*/ 399 h 438"/>
                    <a:gd name="T38" fmla="*/ 15 w 642"/>
                    <a:gd name="T39" fmla="*/ 385 h 438"/>
                    <a:gd name="T40" fmla="*/ 40 w 642"/>
                    <a:gd name="T41" fmla="*/ 379 h 438"/>
                    <a:gd name="T42" fmla="*/ 50 w 642"/>
                    <a:gd name="T43" fmla="*/ 371 h 438"/>
                    <a:gd name="T44" fmla="*/ 52 w 642"/>
                    <a:gd name="T45" fmla="*/ 347 h 438"/>
                    <a:gd name="T46" fmla="*/ 106 w 642"/>
                    <a:gd name="T47" fmla="*/ 328 h 438"/>
                    <a:gd name="T48" fmla="*/ 76 w 642"/>
                    <a:gd name="T49" fmla="*/ 306 h 438"/>
                    <a:gd name="T50" fmla="*/ 88 w 642"/>
                    <a:gd name="T51" fmla="*/ 287 h 438"/>
                    <a:gd name="T52" fmla="*/ 128 w 642"/>
                    <a:gd name="T53" fmla="*/ 272 h 438"/>
                    <a:gd name="T54" fmla="*/ 200 w 642"/>
                    <a:gd name="T55" fmla="*/ 221 h 438"/>
                    <a:gd name="T56" fmla="*/ 193 w 642"/>
                    <a:gd name="T57" fmla="*/ 180 h 438"/>
                    <a:gd name="T58" fmla="*/ 230 w 642"/>
                    <a:gd name="T59" fmla="*/ 187 h 438"/>
                    <a:gd name="T60" fmla="*/ 264 w 642"/>
                    <a:gd name="T61" fmla="*/ 172 h 438"/>
                    <a:gd name="T62" fmla="*/ 295 w 642"/>
                    <a:gd name="T63" fmla="*/ 137 h 438"/>
                    <a:gd name="T64" fmla="*/ 316 w 642"/>
                    <a:gd name="T65" fmla="*/ 129 h 438"/>
                    <a:gd name="T66" fmla="*/ 308 w 642"/>
                    <a:gd name="T67" fmla="*/ 75 h 438"/>
                    <a:gd name="T68" fmla="*/ 330 w 642"/>
                    <a:gd name="T69" fmla="*/ 59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42" h="438">
                      <a:moveTo>
                        <a:pt x="356" y="103"/>
                      </a:moveTo>
                      <a:lnTo>
                        <a:pt x="378" y="114"/>
                      </a:lnTo>
                      <a:lnTo>
                        <a:pt x="398" y="118"/>
                      </a:lnTo>
                      <a:lnTo>
                        <a:pt x="466" y="98"/>
                      </a:lnTo>
                      <a:lnTo>
                        <a:pt x="481" y="85"/>
                      </a:lnTo>
                      <a:lnTo>
                        <a:pt x="493" y="83"/>
                      </a:lnTo>
                      <a:lnTo>
                        <a:pt x="508" y="74"/>
                      </a:lnTo>
                      <a:lnTo>
                        <a:pt x="567" y="4"/>
                      </a:lnTo>
                      <a:lnTo>
                        <a:pt x="593" y="0"/>
                      </a:lnTo>
                      <a:lnTo>
                        <a:pt x="629" y="2"/>
                      </a:lnTo>
                      <a:lnTo>
                        <a:pt x="642" y="14"/>
                      </a:lnTo>
                      <a:lnTo>
                        <a:pt x="631" y="26"/>
                      </a:lnTo>
                      <a:lnTo>
                        <a:pt x="642" y="49"/>
                      </a:lnTo>
                      <a:lnTo>
                        <a:pt x="631" y="71"/>
                      </a:lnTo>
                      <a:lnTo>
                        <a:pt x="622" y="75"/>
                      </a:lnTo>
                      <a:lnTo>
                        <a:pt x="567" y="78"/>
                      </a:lnTo>
                      <a:lnTo>
                        <a:pt x="544" y="89"/>
                      </a:lnTo>
                      <a:lnTo>
                        <a:pt x="515" y="112"/>
                      </a:lnTo>
                      <a:lnTo>
                        <a:pt x="447" y="132"/>
                      </a:lnTo>
                      <a:lnTo>
                        <a:pt x="447" y="139"/>
                      </a:lnTo>
                      <a:lnTo>
                        <a:pt x="421" y="148"/>
                      </a:lnTo>
                      <a:lnTo>
                        <a:pt x="391" y="174"/>
                      </a:lnTo>
                      <a:lnTo>
                        <a:pt x="369" y="202"/>
                      </a:lnTo>
                      <a:lnTo>
                        <a:pt x="338" y="224"/>
                      </a:lnTo>
                      <a:lnTo>
                        <a:pt x="294" y="228"/>
                      </a:lnTo>
                      <a:lnTo>
                        <a:pt x="262" y="221"/>
                      </a:lnTo>
                      <a:lnTo>
                        <a:pt x="247" y="235"/>
                      </a:lnTo>
                      <a:lnTo>
                        <a:pt x="248" y="246"/>
                      </a:lnTo>
                      <a:lnTo>
                        <a:pt x="235" y="275"/>
                      </a:lnTo>
                      <a:lnTo>
                        <a:pt x="152" y="335"/>
                      </a:lnTo>
                      <a:lnTo>
                        <a:pt x="118" y="385"/>
                      </a:lnTo>
                      <a:lnTo>
                        <a:pt x="106" y="387"/>
                      </a:lnTo>
                      <a:lnTo>
                        <a:pt x="80" y="385"/>
                      </a:lnTo>
                      <a:lnTo>
                        <a:pt x="50" y="413"/>
                      </a:lnTo>
                      <a:lnTo>
                        <a:pt x="40" y="438"/>
                      </a:lnTo>
                      <a:lnTo>
                        <a:pt x="11" y="435"/>
                      </a:lnTo>
                      <a:lnTo>
                        <a:pt x="0" y="423"/>
                      </a:lnTo>
                      <a:lnTo>
                        <a:pt x="21" y="399"/>
                      </a:lnTo>
                      <a:lnTo>
                        <a:pt x="29" y="392"/>
                      </a:lnTo>
                      <a:lnTo>
                        <a:pt x="15" y="385"/>
                      </a:lnTo>
                      <a:lnTo>
                        <a:pt x="25" y="360"/>
                      </a:lnTo>
                      <a:lnTo>
                        <a:pt x="40" y="379"/>
                      </a:lnTo>
                      <a:lnTo>
                        <a:pt x="47" y="378"/>
                      </a:lnTo>
                      <a:lnTo>
                        <a:pt x="50" y="371"/>
                      </a:lnTo>
                      <a:lnTo>
                        <a:pt x="42" y="355"/>
                      </a:lnTo>
                      <a:lnTo>
                        <a:pt x="52" y="347"/>
                      </a:lnTo>
                      <a:lnTo>
                        <a:pt x="82" y="356"/>
                      </a:lnTo>
                      <a:lnTo>
                        <a:pt x="106" y="328"/>
                      </a:lnTo>
                      <a:lnTo>
                        <a:pt x="103" y="310"/>
                      </a:lnTo>
                      <a:lnTo>
                        <a:pt x="76" y="306"/>
                      </a:lnTo>
                      <a:lnTo>
                        <a:pt x="82" y="288"/>
                      </a:lnTo>
                      <a:lnTo>
                        <a:pt x="88" y="287"/>
                      </a:lnTo>
                      <a:lnTo>
                        <a:pt x="111" y="303"/>
                      </a:lnTo>
                      <a:lnTo>
                        <a:pt x="128" y="272"/>
                      </a:lnTo>
                      <a:lnTo>
                        <a:pt x="161" y="253"/>
                      </a:lnTo>
                      <a:lnTo>
                        <a:pt x="200" y="221"/>
                      </a:lnTo>
                      <a:lnTo>
                        <a:pt x="200" y="196"/>
                      </a:lnTo>
                      <a:lnTo>
                        <a:pt x="193" y="180"/>
                      </a:lnTo>
                      <a:lnTo>
                        <a:pt x="219" y="178"/>
                      </a:lnTo>
                      <a:lnTo>
                        <a:pt x="230" y="187"/>
                      </a:lnTo>
                      <a:lnTo>
                        <a:pt x="247" y="187"/>
                      </a:lnTo>
                      <a:lnTo>
                        <a:pt x="264" y="172"/>
                      </a:lnTo>
                      <a:lnTo>
                        <a:pt x="266" y="157"/>
                      </a:lnTo>
                      <a:lnTo>
                        <a:pt x="295" y="137"/>
                      </a:lnTo>
                      <a:lnTo>
                        <a:pt x="308" y="137"/>
                      </a:lnTo>
                      <a:lnTo>
                        <a:pt x="316" y="129"/>
                      </a:lnTo>
                      <a:lnTo>
                        <a:pt x="308" y="103"/>
                      </a:lnTo>
                      <a:lnTo>
                        <a:pt x="308" y="75"/>
                      </a:lnTo>
                      <a:lnTo>
                        <a:pt x="322" y="59"/>
                      </a:lnTo>
                      <a:lnTo>
                        <a:pt x="330" y="59"/>
                      </a:lnTo>
                      <a:lnTo>
                        <a:pt x="356" y="103"/>
                      </a:lnTo>
                      <a:close/>
                    </a:path>
                  </a:pathLst>
                </a:custGeom>
                <a:grpFill/>
                <a:ln w="1588">
                  <a:solidFill>
                    <a:srgbClr val="FFFFFF"/>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278" name="Freeform 508">
                  <a:extLst>
                    <a:ext uri="{FF2B5EF4-FFF2-40B4-BE49-F238E27FC236}">
                      <a16:creationId xmlns:a16="http://schemas.microsoft.com/office/drawing/2014/main" id="{C4236019-142E-4B5C-B48D-ECD7DD0DB6E9}"/>
                    </a:ext>
                  </a:extLst>
                </p:cNvPr>
                <p:cNvSpPr>
                  <a:spLocks/>
                </p:cNvSpPr>
                <p:nvPr/>
              </p:nvSpPr>
              <p:spPr bwMode="auto">
                <a:xfrm>
                  <a:off x="5326" y="1036"/>
                  <a:ext cx="141" cy="137"/>
                </a:xfrm>
                <a:custGeom>
                  <a:avLst/>
                  <a:gdLst>
                    <a:gd name="T0" fmla="*/ 124 w 375"/>
                    <a:gd name="T1" fmla="*/ 205 h 309"/>
                    <a:gd name="T2" fmla="*/ 131 w 375"/>
                    <a:gd name="T3" fmla="*/ 181 h 309"/>
                    <a:gd name="T4" fmla="*/ 144 w 375"/>
                    <a:gd name="T5" fmla="*/ 179 h 309"/>
                    <a:gd name="T6" fmla="*/ 141 w 375"/>
                    <a:gd name="T7" fmla="*/ 165 h 309"/>
                    <a:gd name="T8" fmla="*/ 160 w 375"/>
                    <a:gd name="T9" fmla="*/ 154 h 309"/>
                    <a:gd name="T10" fmla="*/ 160 w 375"/>
                    <a:gd name="T11" fmla="*/ 144 h 309"/>
                    <a:gd name="T12" fmla="*/ 187 w 375"/>
                    <a:gd name="T13" fmla="*/ 122 h 309"/>
                    <a:gd name="T14" fmla="*/ 210 w 375"/>
                    <a:gd name="T15" fmla="*/ 117 h 309"/>
                    <a:gd name="T16" fmla="*/ 220 w 375"/>
                    <a:gd name="T17" fmla="*/ 94 h 309"/>
                    <a:gd name="T18" fmla="*/ 269 w 375"/>
                    <a:gd name="T19" fmla="*/ 90 h 309"/>
                    <a:gd name="T20" fmla="*/ 297 w 375"/>
                    <a:gd name="T21" fmla="*/ 79 h 309"/>
                    <a:gd name="T22" fmla="*/ 311 w 375"/>
                    <a:gd name="T23" fmla="*/ 71 h 309"/>
                    <a:gd name="T24" fmla="*/ 315 w 375"/>
                    <a:gd name="T25" fmla="*/ 48 h 309"/>
                    <a:gd name="T26" fmla="*/ 329 w 375"/>
                    <a:gd name="T27" fmla="*/ 44 h 309"/>
                    <a:gd name="T28" fmla="*/ 348 w 375"/>
                    <a:gd name="T29" fmla="*/ 50 h 309"/>
                    <a:gd name="T30" fmla="*/ 358 w 375"/>
                    <a:gd name="T31" fmla="*/ 44 h 309"/>
                    <a:gd name="T32" fmla="*/ 361 w 375"/>
                    <a:gd name="T33" fmla="*/ 33 h 309"/>
                    <a:gd name="T34" fmla="*/ 375 w 375"/>
                    <a:gd name="T35" fmla="*/ 18 h 309"/>
                    <a:gd name="T36" fmla="*/ 319 w 375"/>
                    <a:gd name="T37" fmla="*/ 35 h 309"/>
                    <a:gd name="T38" fmla="*/ 292 w 375"/>
                    <a:gd name="T39" fmla="*/ 28 h 309"/>
                    <a:gd name="T40" fmla="*/ 233 w 375"/>
                    <a:gd name="T41" fmla="*/ 0 h 309"/>
                    <a:gd name="T42" fmla="*/ 206 w 375"/>
                    <a:gd name="T43" fmla="*/ 19 h 309"/>
                    <a:gd name="T44" fmla="*/ 193 w 375"/>
                    <a:gd name="T45" fmla="*/ 44 h 309"/>
                    <a:gd name="T46" fmla="*/ 192 w 375"/>
                    <a:gd name="T47" fmla="*/ 72 h 309"/>
                    <a:gd name="T48" fmla="*/ 160 w 375"/>
                    <a:gd name="T49" fmla="*/ 94 h 309"/>
                    <a:gd name="T50" fmla="*/ 109 w 375"/>
                    <a:gd name="T51" fmla="*/ 147 h 309"/>
                    <a:gd name="T52" fmla="*/ 109 w 375"/>
                    <a:gd name="T53" fmla="*/ 161 h 309"/>
                    <a:gd name="T54" fmla="*/ 65 w 375"/>
                    <a:gd name="T55" fmla="*/ 193 h 309"/>
                    <a:gd name="T56" fmla="*/ 62 w 375"/>
                    <a:gd name="T57" fmla="*/ 202 h 309"/>
                    <a:gd name="T58" fmla="*/ 18 w 375"/>
                    <a:gd name="T59" fmla="*/ 239 h 309"/>
                    <a:gd name="T60" fmla="*/ 0 w 375"/>
                    <a:gd name="T61" fmla="*/ 246 h 309"/>
                    <a:gd name="T62" fmla="*/ 15 w 375"/>
                    <a:gd name="T63" fmla="*/ 286 h 309"/>
                    <a:gd name="T64" fmla="*/ 55 w 375"/>
                    <a:gd name="T65" fmla="*/ 283 h 309"/>
                    <a:gd name="T66" fmla="*/ 55 w 375"/>
                    <a:gd name="T67" fmla="*/ 309 h 309"/>
                    <a:gd name="T68" fmla="*/ 65 w 375"/>
                    <a:gd name="T69" fmla="*/ 307 h 309"/>
                    <a:gd name="T70" fmla="*/ 62 w 375"/>
                    <a:gd name="T71" fmla="*/ 240 h 309"/>
                    <a:gd name="T72" fmla="*/ 69 w 375"/>
                    <a:gd name="T73" fmla="*/ 227 h 309"/>
                    <a:gd name="T74" fmla="*/ 114 w 375"/>
                    <a:gd name="T75" fmla="*/ 217 h 309"/>
                    <a:gd name="T76" fmla="*/ 124 w 375"/>
                    <a:gd name="T77" fmla="*/ 205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75" h="309">
                      <a:moveTo>
                        <a:pt x="124" y="205"/>
                      </a:moveTo>
                      <a:lnTo>
                        <a:pt x="131" y="181"/>
                      </a:lnTo>
                      <a:lnTo>
                        <a:pt x="144" y="179"/>
                      </a:lnTo>
                      <a:lnTo>
                        <a:pt x="141" y="165"/>
                      </a:lnTo>
                      <a:lnTo>
                        <a:pt x="160" y="154"/>
                      </a:lnTo>
                      <a:lnTo>
                        <a:pt x="160" y="144"/>
                      </a:lnTo>
                      <a:lnTo>
                        <a:pt x="187" y="122"/>
                      </a:lnTo>
                      <a:lnTo>
                        <a:pt x="210" y="117"/>
                      </a:lnTo>
                      <a:lnTo>
                        <a:pt x="220" y="94"/>
                      </a:lnTo>
                      <a:lnTo>
                        <a:pt x="269" y="90"/>
                      </a:lnTo>
                      <a:lnTo>
                        <a:pt x="297" y="79"/>
                      </a:lnTo>
                      <a:lnTo>
                        <a:pt x="311" y="71"/>
                      </a:lnTo>
                      <a:lnTo>
                        <a:pt x="315" y="48"/>
                      </a:lnTo>
                      <a:lnTo>
                        <a:pt x="329" y="44"/>
                      </a:lnTo>
                      <a:lnTo>
                        <a:pt x="348" y="50"/>
                      </a:lnTo>
                      <a:lnTo>
                        <a:pt x="358" y="44"/>
                      </a:lnTo>
                      <a:lnTo>
                        <a:pt x="361" y="33"/>
                      </a:lnTo>
                      <a:lnTo>
                        <a:pt x="375" y="18"/>
                      </a:lnTo>
                      <a:lnTo>
                        <a:pt x="319" y="35"/>
                      </a:lnTo>
                      <a:lnTo>
                        <a:pt x="292" y="28"/>
                      </a:lnTo>
                      <a:lnTo>
                        <a:pt x="233" y="0"/>
                      </a:lnTo>
                      <a:lnTo>
                        <a:pt x="206" y="19"/>
                      </a:lnTo>
                      <a:lnTo>
                        <a:pt x="193" y="44"/>
                      </a:lnTo>
                      <a:lnTo>
                        <a:pt x="192" y="72"/>
                      </a:lnTo>
                      <a:lnTo>
                        <a:pt x="160" y="94"/>
                      </a:lnTo>
                      <a:lnTo>
                        <a:pt x="109" y="147"/>
                      </a:lnTo>
                      <a:lnTo>
                        <a:pt x="109" y="161"/>
                      </a:lnTo>
                      <a:lnTo>
                        <a:pt x="65" y="193"/>
                      </a:lnTo>
                      <a:lnTo>
                        <a:pt x="62" y="202"/>
                      </a:lnTo>
                      <a:lnTo>
                        <a:pt x="18" y="239"/>
                      </a:lnTo>
                      <a:lnTo>
                        <a:pt x="0" y="246"/>
                      </a:lnTo>
                      <a:lnTo>
                        <a:pt x="15" y="286"/>
                      </a:lnTo>
                      <a:lnTo>
                        <a:pt x="55" y="283"/>
                      </a:lnTo>
                      <a:lnTo>
                        <a:pt x="55" y="309"/>
                      </a:lnTo>
                      <a:lnTo>
                        <a:pt x="65" y="307"/>
                      </a:lnTo>
                      <a:lnTo>
                        <a:pt x="62" y="240"/>
                      </a:lnTo>
                      <a:lnTo>
                        <a:pt x="69" y="227"/>
                      </a:lnTo>
                      <a:lnTo>
                        <a:pt x="114" y="217"/>
                      </a:lnTo>
                      <a:lnTo>
                        <a:pt x="124" y="205"/>
                      </a:lnTo>
                      <a:close/>
                    </a:path>
                  </a:pathLst>
                </a:custGeom>
                <a:grpFill/>
                <a:ln w="1588">
                  <a:solidFill>
                    <a:srgbClr val="FFFFFF"/>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279" name="Freeform 509">
                  <a:extLst>
                    <a:ext uri="{FF2B5EF4-FFF2-40B4-BE49-F238E27FC236}">
                      <a16:creationId xmlns:a16="http://schemas.microsoft.com/office/drawing/2014/main" id="{081731FD-293D-4AD5-8EEB-93F00143CCA1}"/>
                    </a:ext>
                  </a:extLst>
                </p:cNvPr>
                <p:cNvSpPr>
                  <a:spLocks/>
                </p:cNvSpPr>
                <p:nvPr/>
              </p:nvSpPr>
              <p:spPr bwMode="auto">
                <a:xfrm>
                  <a:off x="4590" y="895"/>
                  <a:ext cx="791" cy="653"/>
                </a:xfrm>
                <a:custGeom>
                  <a:avLst/>
                  <a:gdLst>
                    <a:gd name="T0" fmla="*/ 234 w 2090"/>
                    <a:gd name="T1" fmla="*/ 1063 h 1473"/>
                    <a:gd name="T2" fmla="*/ 347 w 2090"/>
                    <a:gd name="T3" fmla="*/ 1064 h 1473"/>
                    <a:gd name="T4" fmla="*/ 395 w 2090"/>
                    <a:gd name="T5" fmla="*/ 1122 h 1473"/>
                    <a:gd name="T6" fmla="*/ 410 w 2090"/>
                    <a:gd name="T7" fmla="*/ 1145 h 1473"/>
                    <a:gd name="T8" fmla="*/ 562 w 2090"/>
                    <a:gd name="T9" fmla="*/ 1059 h 1473"/>
                    <a:gd name="T10" fmla="*/ 753 w 2090"/>
                    <a:gd name="T11" fmla="*/ 1053 h 1473"/>
                    <a:gd name="T12" fmla="*/ 939 w 2090"/>
                    <a:gd name="T13" fmla="*/ 1151 h 1473"/>
                    <a:gd name="T14" fmla="*/ 1206 w 2090"/>
                    <a:gd name="T15" fmla="*/ 1262 h 1473"/>
                    <a:gd name="T16" fmla="*/ 1248 w 2090"/>
                    <a:gd name="T17" fmla="*/ 1232 h 1473"/>
                    <a:gd name="T18" fmla="*/ 1340 w 2090"/>
                    <a:gd name="T19" fmla="*/ 1014 h 1473"/>
                    <a:gd name="T20" fmla="*/ 1589 w 2090"/>
                    <a:gd name="T21" fmla="*/ 876 h 1473"/>
                    <a:gd name="T22" fmla="*/ 1702 w 2090"/>
                    <a:gd name="T23" fmla="*/ 894 h 1473"/>
                    <a:gd name="T24" fmla="*/ 1722 w 2090"/>
                    <a:gd name="T25" fmla="*/ 873 h 1473"/>
                    <a:gd name="T26" fmla="*/ 1800 w 2090"/>
                    <a:gd name="T27" fmla="*/ 854 h 1473"/>
                    <a:gd name="T28" fmla="*/ 1784 w 2090"/>
                    <a:gd name="T29" fmla="*/ 876 h 1473"/>
                    <a:gd name="T30" fmla="*/ 1853 w 2090"/>
                    <a:gd name="T31" fmla="*/ 851 h 1473"/>
                    <a:gd name="T32" fmla="*/ 1860 w 2090"/>
                    <a:gd name="T33" fmla="*/ 835 h 1473"/>
                    <a:gd name="T34" fmla="*/ 1958 w 2090"/>
                    <a:gd name="T35" fmla="*/ 798 h 1473"/>
                    <a:gd name="T36" fmla="*/ 2067 w 2090"/>
                    <a:gd name="T37" fmla="*/ 737 h 1473"/>
                    <a:gd name="T38" fmla="*/ 1975 w 2090"/>
                    <a:gd name="T39" fmla="*/ 764 h 1473"/>
                    <a:gd name="T40" fmla="*/ 1895 w 2090"/>
                    <a:gd name="T41" fmla="*/ 750 h 1473"/>
                    <a:gd name="T42" fmla="*/ 1876 w 2090"/>
                    <a:gd name="T43" fmla="*/ 655 h 1473"/>
                    <a:gd name="T44" fmla="*/ 1906 w 2090"/>
                    <a:gd name="T45" fmla="*/ 667 h 1473"/>
                    <a:gd name="T46" fmla="*/ 1915 w 2090"/>
                    <a:gd name="T47" fmla="*/ 652 h 1473"/>
                    <a:gd name="T48" fmla="*/ 1872 w 2090"/>
                    <a:gd name="T49" fmla="*/ 491 h 1473"/>
                    <a:gd name="T50" fmla="*/ 1876 w 2090"/>
                    <a:gd name="T51" fmla="*/ 408 h 1473"/>
                    <a:gd name="T52" fmla="*/ 1724 w 2090"/>
                    <a:gd name="T53" fmla="*/ 545 h 1473"/>
                    <a:gd name="T54" fmla="*/ 1552 w 2090"/>
                    <a:gd name="T55" fmla="*/ 517 h 1473"/>
                    <a:gd name="T56" fmla="*/ 1501 w 2090"/>
                    <a:gd name="T57" fmla="*/ 516 h 1473"/>
                    <a:gd name="T58" fmla="*/ 1445 w 2090"/>
                    <a:gd name="T59" fmla="*/ 479 h 1473"/>
                    <a:gd name="T60" fmla="*/ 1352 w 2090"/>
                    <a:gd name="T61" fmla="*/ 479 h 1473"/>
                    <a:gd name="T62" fmla="*/ 1312 w 2090"/>
                    <a:gd name="T63" fmla="*/ 446 h 1473"/>
                    <a:gd name="T64" fmla="*/ 1057 w 2090"/>
                    <a:gd name="T65" fmla="*/ 300 h 1473"/>
                    <a:gd name="T66" fmla="*/ 927 w 2090"/>
                    <a:gd name="T67" fmla="*/ 168 h 1473"/>
                    <a:gd name="T68" fmla="*/ 738 w 2090"/>
                    <a:gd name="T69" fmla="*/ 9 h 1473"/>
                    <a:gd name="T70" fmla="*/ 687 w 2090"/>
                    <a:gd name="T71" fmla="*/ 43 h 1473"/>
                    <a:gd name="T72" fmla="*/ 636 w 2090"/>
                    <a:gd name="T73" fmla="*/ 70 h 1473"/>
                    <a:gd name="T74" fmla="*/ 685 w 2090"/>
                    <a:gd name="T75" fmla="*/ 284 h 1473"/>
                    <a:gd name="T76" fmla="*/ 652 w 2090"/>
                    <a:gd name="T77" fmla="*/ 519 h 1473"/>
                    <a:gd name="T78" fmla="*/ 588 w 2090"/>
                    <a:gd name="T79" fmla="*/ 601 h 1473"/>
                    <a:gd name="T80" fmla="*/ 558 w 2090"/>
                    <a:gd name="T81" fmla="*/ 692 h 1473"/>
                    <a:gd name="T82" fmla="*/ 532 w 2090"/>
                    <a:gd name="T83" fmla="*/ 826 h 1473"/>
                    <a:gd name="T84" fmla="*/ 428 w 2090"/>
                    <a:gd name="T85" fmla="*/ 817 h 1473"/>
                    <a:gd name="T86" fmla="*/ 302 w 2090"/>
                    <a:gd name="T87" fmla="*/ 802 h 1473"/>
                    <a:gd name="T88" fmla="*/ 204 w 2090"/>
                    <a:gd name="T89" fmla="*/ 783 h 1473"/>
                    <a:gd name="T90" fmla="*/ 258 w 2090"/>
                    <a:gd name="T91" fmla="*/ 904 h 1473"/>
                    <a:gd name="T92" fmla="*/ 176 w 2090"/>
                    <a:gd name="T93" fmla="*/ 984 h 1473"/>
                    <a:gd name="T94" fmla="*/ 91 w 2090"/>
                    <a:gd name="T95" fmla="*/ 1012 h 1473"/>
                    <a:gd name="T96" fmla="*/ 26 w 2090"/>
                    <a:gd name="T97" fmla="*/ 1103 h 1473"/>
                    <a:gd name="T98" fmla="*/ 47 w 2090"/>
                    <a:gd name="T99" fmla="*/ 1210 h 1473"/>
                    <a:gd name="T100" fmla="*/ 122 w 2090"/>
                    <a:gd name="T101" fmla="*/ 1318 h 1473"/>
                    <a:gd name="T102" fmla="*/ 70 w 2090"/>
                    <a:gd name="T103" fmla="*/ 1392 h 1473"/>
                    <a:gd name="T104" fmla="*/ 131 w 2090"/>
                    <a:gd name="T105" fmla="*/ 1462 h 1473"/>
                    <a:gd name="T106" fmla="*/ 229 w 2090"/>
                    <a:gd name="T107" fmla="*/ 1392 h 1473"/>
                    <a:gd name="T108" fmla="*/ 322 w 2090"/>
                    <a:gd name="T109" fmla="*/ 1324 h 1473"/>
                    <a:gd name="T110" fmla="*/ 355 w 2090"/>
                    <a:gd name="T111" fmla="*/ 1340 h 1473"/>
                    <a:gd name="T112" fmla="*/ 480 w 2090"/>
                    <a:gd name="T113" fmla="*/ 1336 h 1473"/>
                    <a:gd name="T114" fmla="*/ 419 w 2090"/>
                    <a:gd name="T115" fmla="*/ 1289 h 1473"/>
                    <a:gd name="T116" fmla="*/ 224 w 2090"/>
                    <a:gd name="T117" fmla="*/ 1185 h 1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90" h="1473">
                      <a:moveTo>
                        <a:pt x="182" y="1169"/>
                      </a:moveTo>
                      <a:lnTo>
                        <a:pt x="177" y="1138"/>
                      </a:lnTo>
                      <a:lnTo>
                        <a:pt x="191" y="1109"/>
                      </a:lnTo>
                      <a:lnTo>
                        <a:pt x="234" y="1063"/>
                      </a:lnTo>
                      <a:lnTo>
                        <a:pt x="256" y="1049"/>
                      </a:lnTo>
                      <a:lnTo>
                        <a:pt x="280" y="1059"/>
                      </a:lnTo>
                      <a:lnTo>
                        <a:pt x="315" y="1053"/>
                      </a:lnTo>
                      <a:lnTo>
                        <a:pt x="347" y="1064"/>
                      </a:lnTo>
                      <a:lnTo>
                        <a:pt x="353" y="1080"/>
                      </a:lnTo>
                      <a:lnTo>
                        <a:pt x="374" y="1087"/>
                      </a:lnTo>
                      <a:lnTo>
                        <a:pt x="384" y="1098"/>
                      </a:lnTo>
                      <a:lnTo>
                        <a:pt x="395" y="1122"/>
                      </a:lnTo>
                      <a:lnTo>
                        <a:pt x="423" y="1132"/>
                      </a:lnTo>
                      <a:lnTo>
                        <a:pt x="419" y="1140"/>
                      </a:lnTo>
                      <a:lnTo>
                        <a:pt x="406" y="1132"/>
                      </a:lnTo>
                      <a:lnTo>
                        <a:pt x="410" y="1145"/>
                      </a:lnTo>
                      <a:lnTo>
                        <a:pt x="427" y="1153"/>
                      </a:lnTo>
                      <a:lnTo>
                        <a:pt x="463" y="1120"/>
                      </a:lnTo>
                      <a:lnTo>
                        <a:pt x="486" y="1111"/>
                      </a:lnTo>
                      <a:lnTo>
                        <a:pt x="562" y="1059"/>
                      </a:lnTo>
                      <a:lnTo>
                        <a:pt x="600" y="1045"/>
                      </a:lnTo>
                      <a:lnTo>
                        <a:pt x="653" y="1031"/>
                      </a:lnTo>
                      <a:lnTo>
                        <a:pt x="692" y="1035"/>
                      </a:lnTo>
                      <a:lnTo>
                        <a:pt x="753" y="1053"/>
                      </a:lnTo>
                      <a:lnTo>
                        <a:pt x="793" y="1083"/>
                      </a:lnTo>
                      <a:lnTo>
                        <a:pt x="827" y="1083"/>
                      </a:lnTo>
                      <a:lnTo>
                        <a:pt x="859" y="1108"/>
                      </a:lnTo>
                      <a:lnTo>
                        <a:pt x="939" y="1151"/>
                      </a:lnTo>
                      <a:lnTo>
                        <a:pt x="1070" y="1198"/>
                      </a:lnTo>
                      <a:lnTo>
                        <a:pt x="1159" y="1219"/>
                      </a:lnTo>
                      <a:lnTo>
                        <a:pt x="1178" y="1233"/>
                      </a:lnTo>
                      <a:lnTo>
                        <a:pt x="1206" y="1262"/>
                      </a:lnTo>
                      <a:lnTo>
                        <a:pt x="1221" y="1271"/>
                      </a:lnTo>
                      <a:lnTo>
                        <a:pt x="1236" y="1273"/>
                      </a:lnTo>
                      <a:lnTo>
                        <a:pt x="1231" y="1251"/>
                      </a:lnTo>
                      <a:lnTo>
                        <a:pt x="1248" y="1232"/>
                      </a:lnTo>
                      <a:lnTo>
                        <a:pt x="1259" y="1179"/>
                      </a:lnTo>
                      <a:lnTo>
                        <a:pt x="1248" y="1148"/>
                      </a:lnTo>
                      <a:lnTo>
                        <a:pt x="1260" y="1108"/>
                      </a:lnTo>
                      <a:lnTo>
                        <a:pt x="1340" y="1014"/>
                      </a:lnTo>
                      <a:lnTo>
                        <a:pt x="1422" y="949"/>
                      </a:lnTo>
                      <a:lnTo>
                        <a:pt x="1516" y="894"/>
                      </a:lnTo>
                      <a:lnTo>
                        <a:pt x="1557" y="883"/>
                      </a:lnTo>
                      <a:lnTo>
                        <a:pt x="1589" y="876"/>
                      </a:lnTo>
                      <a:lnTo>
                        <a:pt x="1602" y="884"/>
                      </a:lnTo>
                      <a:lnTo>
                        <a:pt x="1605" y="894"/>
                      </a:lnTo>
                      <a:lnTo>
                        <a:pt x="1636" y="897"/>
                      </a:lnTo>
                      <a:lnTo>
                        <a:pt x="1702" y="894"/>
                      </a:lnTo>
                      <a:lnTo>
                        <a:pt x="1738" y="902"/>
                      </a:lnTo>
                      <a:lnTo>
                        <a:pt x="1741" y="896"/>
                      </a:lnTo>
                      <a:lnTo>
                        <a:pt x="1727" y="884"/>
                      </a:lnTo>
                      <a:lnTo>
                        <a:pt x="1722" y="873"/>
                      </a:lnTo>
                      <a:lnTo>
                        <a:pt x="1734" y="861"/>
                      </a:lnTo>
                      <a:lnTo>
                        <a:pt x="1762" y="854"/>
                      </a:lnTo>
                      <a:lnTo>
                        <a:pt x="1768" y="845"/>
                      </a:lnTo>
                      <a:lnTo>
                        <a:pt x="1800" y="854"/>
                      </a:lnTo>
                      <a:lnTo>
                        <a:pt x="1780" y="862"/>
                      </a:lnTo>
                      <a:lnTo>
                        <a:pt x="1763" y="860"/>
                      </a:lnTo>
                      <a:lnTo>
                        <a:pt x="1763" y="867"/>
                      </a:lnTo>
                      <a:lnTo>
                        <a:pt x="1784" y="876"/>
                      </a:lnTo>
                      <a:lnTo>
                        <a:pt x="1809" y="876"/>
                      </a:lnTo>
                      <a:lnTo>
                        <a:pt x="1830" y="870"/>
                      </a:lnTo>
                      <a:lnTo>
                        <a:pt x="1834" y="858"/>
                      </a:lnTo>
                      <a:lnTo>
                        <a:pt x="1853" y="851"/>
                      </a:lnTo>
                      <a:lnTo>
                        <a:pt x="1854" y="842"/>
                      </a:lnTo>
                      <a:lnTo>
                        <a:pt x="1876" y="839"/>
                      </a:lnTo>
                      <a:lnTo>
                        <a:pt x="1874" y="835"/>
                      </a:lnTo>
                      <a:lnTo>
                        <a:pt x="1860" y="835"/>
                      </a:lnTo>
                      <a:lnTo>
                        <a:pt x="1858" y="828"/>
                      </a:lnTo>
                      <a:lnTo>
                        <a:pt x="1866" y="817"/>
                      </a:lnTo>
                      <a:lnTo>
                        <a:pt x="1895" y="817"/>
                      </a:lnTo>
                      <a:lnTo>
                        <a:pt x="1958" y="798"/>
                      </a:lnTo>
                      <a:lnTo>
                        <a:pt x="1982" y="802"/>
                      </a:lnTo>
                      <a:lnTo>
                        <a:pt x="1993" y="796"/>
                      </a:lnTo>
                      <a:lnTo>
                        <a:pt x="2016" y="752"/>
                      </a:lnTo>
                      <a:lnTo>
                        <a:pt x="2067" y="737"/>
                      </a:lnTo>
                      <a:lnTo>
                        <a:pt x="2090" y="726"/>
                      </a:lnTo>
                      <a:lnTo>
                        <a:pt x="2090" y="715"/>
                      </a:lnTo>
                      <a:lnTo>
                        <a:pt x="2042" y="717"/>
                      </a:lnTo>
                      <a:lnTo>
                        <a:pt x="1975" y="764"/>
                      </a:lnTo>
                      <a:lnTo>
                        <a:pt x="1923" y="765"/>
                      </a:lnTo>
                      <a:lnTo>
                        <a:pt x="1911" y="759"/>
                      </a:lnTo>
                      <a:lnTo>
                        <a:pt x="1915" y="755"/>
                      </a:lnTo>
                      <a:lnTo>
                        <a:pt x="1895" y="750"/>
                      </a:lnTo>
                      <a:lnTo>
                        <a:pt x="1898" y="739"/>
                      </a:lnTo>
                      <a:lnTo>
                        <a:pt x="1946" y="755"/>
                      </a:lnTo>
                      <a:lnTo>
                        <a:pt x="1911" y="722"/>
                      </a:lnTo>
                      <a:lnTo>
                        <a:pt x="1876" y="655"/>
                      </a:lnTo>
                      <a:lnTo>
                        <a:pt x="1876" y="649"/>
                      </a:lnTo>
                      <a:lnTo>
                        <a:pt x="1904" y="653"/>
                      </a:lnTo>
                      <a:lnTo>
                        <a:pt x="1911" y="659"/>
                      </a:lnTo>
                      <a:lnTo>
                        <a:pt x="1906" y="667"/>
                      </a:lnTo>
                      <a:lnTo>
                        <a:pt x="1915" y="668"/>
                      </a:lnTo>
                      <a:lnTo>
                        <a:pt x="1925" y="667"/>
                      </a:lnTo>
                      <a:lnTo>
                        <a:pt x="1925" y="659"/>
                      </a:lnTo>
                      <a:lnTo>
                        <a:pt x="1915" y="652"/>
                      </a:lnTo>
                      <a:lnTo>
                        <a:pt x="1853" y="636"/>
                      </a:lnTo>
                      <a:lnTo>
                        <a:pt x="1823" y="588"/>
                      </a:lnTo>
                      <a:lnTo>
                        <a:pt x="1831" y="544"/>
                      </a:lnTo>
                      <a:lnTo>
                        <a:pt x="1872" y="491"/>
                      </a:lnTo>
                      <a:lnTo>
                        <a:pt x="1874" y="468"/>
                      </a:lnTo>
                      <a:lnTo>
                        <a:pt x="1911" y="417"/>
                      </a:lnTo>
                      <a:lnTo>
                        <a:pt x="1895" y="388"/>
                      </a:lnTo>
                      <a:lnTo>
                        <a:pt x="1876" y="408"/>
                      </a:lnTo>
                      <a:lnTo>
                        <a:pt x="1854" y="438"/>
                      </a:lnTo>
                      <a:lnTo>
                        <a:pt x="1793" y="476"/>
                      </a:lnTo>
                      <a:lnTo>
                        <a:pt x="1780" y="499"/>
                      </a:lnTo>
                      <a:lnTo>
                        <a:pt x="1724" y="545"/>
                      </a:lnTo>
                      <a:lnTo>
                        <a:pt x="1658" y="545"/>
                      </a:lnTo>
                      <a:lnTo>
                        <a:pt x="1599" y="544"/>
                      </a:lnTo>
                      <a:lnTo>
                        <a:pt x="1563" y="531"/>
                      </a:lnTo>
                      <a:lnTo>
                        <a:pt x="1552" y="517"/>
                      </a:lnTo>
                      <a:lnTo>
                        <a:pt x="1535" y="483"/>
                      </a:lnTo>
                      <a:lnTo>
                        <a:pt x="1512" y="490"/>
                      </a:lnTo>
                      <a:lnTo>
                        <a:pt x="1516" y="509"/>
                      </a:lnTo>
                      <a:lnTo>
                        <a:pt x="1501" y="516"/>
                      </a:lnTo>
                      <a:lnTo>
                        <a:pt x="1487" y="516"/>
                      </a:lnTo>
                      <a:lnTo>
                        <a:pt x="1493" y="494"/>
                      </a:lnTo>
                      <a:lnTo>
                        <a:pt x="1510" y="490"/>
                      </a:lnTo>
                      <a:lnTo>
                        <a:pt x="1445" y="479"/>
                      </a:lnTo>
                      <a:lnTo>
                        <a:pt x="1436" y="497"/>
                      </a:lnTo>
                      <a:lnTo>
                        <a:pt x="1422" y="499"/>
                      </a:lnTo>
                      <a:lnTo>
                        <a:pt x="1372" y="491"/>
                      </a:lnTo>
                      <a:lnTo>
                        <a:pt x="1352" y="479"/>
                      </a:lnTo>
                      <a:lnTo>
                        <a:pt x="1350" y="472"/>
                      </a:lnTo>
                      <a:lnTo>
                        <a:pt x="1352" y="467"/>
                      </a:lnTo>
                      <a:lnTo>
                        <a:pt x="1435" y="476"/>
                      </a:lnTo>
                      <a:lnTo>
                        <a:pt x="1312" y="446"/>
                      </a:lnTo>
                      <a:lnTo>
                        <a:pt x="1199" y="394"/>
                      </a:lnTo>
                      <a:lnTo>
                        <a:pt x="1147" y="365"/>
                      </a:lnTo>
                      <a:lnTo>
                        <a:pt x="1116" y="353"/>
                      </a:lnTo>
                      <a:lnTo>
                        <a:pt x="1057" y="300"/>
                      </a:lnTo>
                      <a:lnTo>
                        <a:pt x="1021" y="284"/>
                      </a:lnTo>
                      <a:lnTo>
                        <a:pt x="988" y="239"/>
                      </a:lnTo>
                      <a:lnTo>
                        <a:pt x="949" y="205"/>
                      </a:lnTo>
                      <a:lnTo>
                        <a:pt x="927" y="168"/>
                      </a:lnTo>
                      <a:lnTo>
                        <a:pt x="856" y="122"/>
                      </a:lnTo>
                      <a:lnTo>
                        <a:pt x="808" y="67"/>
                      </a:lnTo>
                      <a:lnTo>
                        <a:pt x="770" y="44"/>
                      </a:lnTo>
                      <a:lnTo>
                        <a:pt x="738" y="9"/>
                      </a:lnTo>
                      <a:lnTo>
                        <a:pt x="730" y="0"/>
                      </a:lnTo>
                      <a:lnTo>
                        <a:pt x="714" y="4"/>
                      </a:lnTo>
                      <a:lnTo>
                        <a:pt x="701" y="34"/>
                      </a:lnTo>
                      <a:lnTo>
                        <a:pt x="687" y="43"/>
                      </a:lnTo>
                      <a:lnTo>
                        <a:pt x="649" y="48"/>
                      </a:lnTo>
                      <a:lnTo>
                        <a:pt x="636" y="30"/>
                      </a:lnTo>
                      <a:lnTo>
                        <a:pt x="630" y="46"/>
                      </a:lnTo>
                      <a:lnTo>
                        <a:pt x="636" y="70"/>
                      </a:lnTo>
                      <a:lnTo>
                        <a:pt x="613" y="95"/>
                      </a:lnTo>
                      <a:lnTo>
                        <a:pt x="605" y="122"/>
                      </a:lnTo>
                      <a:lnTo>
                        <a:pt x="659" y="207"/>
                      </a:lnTo>
                      <a:lnTo>
                        <a:pt x="685" y="284"/>
                      </a:lnTo>
                      <a:lnTo>
                        <a:pt x="692" y="328"/>
                      </a:lnTo>
                      <a:lnTo>
                        <a:pt x="669" y="403"/>
                      </a:lnTo>
                      <a:lnTo>
                        <a:pt x="641" y="434"/>
                      </a:lnTo>
                      <a:lnTo>
                        <a:pt x="652" y="519"/>
                      </a:lnTo>
                      <a:lnTo>
                        <a:pt x="649" y="549"/>
                      </a:lnTo>
                      <a:lnTo>
                        <a:pt x="630" y="586"/>
                      </a:lnTo>
                      <a:lnTo>
                        <a:pt x="605" y="597"/>
                      </a:lnTo>
                      <a:lnTo>
                        <a:pt x="588" y="601"/>
                      </a:lnTo>
                      <a:lnTo>
                        <a:pt x="554" y="612"/>
                      </a:lnTo>
                      <a:lnTo>
                        <a:pt x="541" y="633"/>
                      </a:lnTo>
                      <a:lnTo>
                        <a:pt x="541" y="647"/>
                      </a:lnTo>
                      <a:lnTo>
                        <a:pt x="558" y="692"/>
                      </a:lnTo>
                      <a:lnTo>
                        <a:pt x="551" y="711"/>
                      </a:lnTo>
                      <a:lnTo>
                        <a:pt x="576" y="763"/>
                      </a:lnTo>
                      <a:lnTo>
                        <a:pt x="580" y="781"/>
                      </a:lnTo>
                      <a:lnTo>
                        <a:pt x="532" y="826"/>
                      </a:lnTo>
                      <a:lnTo>
                        <a:pt x="501" y="844"/>
                      </a:lnTo>
                      <a:lnTo>
                        <a:pt x="480" y="848"/>
                      </a:lnTo>
                      <a:lnTo>
                        <a:pt x="434" y="832"/>
                      </a:lnTo>
                      <a:lnTo>
                        <a:pt x="428" y="817"/>
                      </a:lnTo>
                      <a:lnTo>
                        <a:pt x="417" y="817"/>
                      </a:lnTo>
                      <a:lnTo>
                        <a:pt x="392" y="830"/>
                      </a:lnTo>
                      <a:lnTo>
                        <a:pt x="355" y="830"/>
                      </a:lnTo>
                      <a:lnTo>
                        <a:pt x="302" y="802"/>
                      </a:lnTo>
                      <a:lnTo>
                        <a:pt x="265" y="773"/>
                      </a:lnTo>
                      <a:lnTo>
                        <a:pt x="240" y="765"/>
                      </a:lnTo>
                      <a:lnTo>
                        <a:pt x="237" y="778"/>
                      </a:lnTo>
                      <a:lnTo>
                        <a:pt x="204" y="783"/>
                      </a:lnTo>
                      <a:lnTo>
                        <a:pt x="195" y="822"/>
                      </a:lnTo>
                      <a:lnTo>
                        <a:pt x="234" y="858"/>
                      </a:lnTo>
                      <a:lnTo>
                        <a:pt x="262" y="898"/>
                      </a:lnTo>
                      <a:lnTo>
                        <a:pt x="258" y="904"/>
                      </a:lnTo>
                      <a:lnTo>
                        <a:pt x="212" y="931"/>
                      </a:lnTo>
                      <a:lnTo>
                        <a:pt x="206" y="948"/>
                      </a:lnTo>
                      <a:lnTo>
                        <a:pt x="177" y="967"/>
                      </a:lnTo>
                      <a:lnTo>
                        <a:pt x="176" y="984"/>
                      </a:lnTo>
                      <a:lnTo>
                        <a:pt x="166" y="982"/>
                      </a:lnTo>
                      <a:lnTo>
                        <a:pt x="147" y="963"/>
                      </a:lnTo>
                      <a:lnTo>
                        <a:pt x="129" y="985"/>
                      </a:lnTo>
                      <a:lnTo>
                        <a:pt x="91" y="1012"/>
                      </a:lnTo>
                      <a:lnTo>
                        <a:pt x="70" y="1012"/>
                      </a:lnTo>
                      <a:lnTo>
                        <a:pt x="27" y="1021"/>
                      </a:lnTo>
                      <a:lnTo>
                        <a:pt x="17" y="1042"/>
                      </a:lnTo>
                      <a:lnTo>
                        <a:pt x="26" y="1103"/>
                      </a:lnTo>
                      <a:lnTo>
                        <a:pt x="0" y="1132"/>
                      </a:lnTo>
                      <a:lnTo>
                        <a:pt x="5" y="1169"/>
                      </a:lnTo>
                      <a:lnTo>
                        <a:pt x="33" y="1185"/>
                      </a:lnTo>
                      <a:lnTo>
                        <a:pt x="47" y="1210"/>
                      </a:lnTo>
                      <a:lnTo>
                        <a:pt x="89" y="1218"/>
                      </a:lnTo>
                      <a:lnTo>
                        <a:pt x="108" y="1241"/>
                      </a:lnTo>
                      <a:lnTo>
                        <a:pt x="129" y="1289"/>
                      </a:lnTo>
                      <a:lnTo>
                        <a:pt x="122" y="1318"/>
                      </a:lnTo>
                      <a:lnTo>
                        <a:pt x="116" y="1324"/>
                      </a:lnTo>
                      <a:lnTo>
                        <a:pt x="99" y="1328"/>
                      </a:lnTo>
                      <a:lnTo>
                        <a:pt x="99" y="1344"/>
                      </a:lnTo>
                      <a:lnTo>
                        <a:pt x="70" y="1392"/>
                      </a:lnTo>
                      <a:lnTo>
                        <a:pt x="70" y="1407"/>
                      </a:lnTo>
                      <a:lnTo>
                        <a:pt x="91" y="1451"/>
                      </a:lnTo>
                      <a:lnTo>
                        <a:pt x="102" y="1461"/>
                      </a:lnTo>
                      <a:lnTo>
                        <a:pt x="131" y="1462"/>
                      </a:lnTo>
                      <a:lnTo>
                        <a:pt x="147" y="1473"/>
                      </a:lnTo>
                      <a:lnTo>
                        <a:pt x="176" y="1440"/>
                      </a:lnTo>
                      <a:lnTo>
                        <a:pt x="233" y="1427"/>
                      </a:lnTo>
                      <a:lnTo>
                        <a:pt x="229" y="1392"/>
                      </a:lnTo>
                      <a:lnTo>
                        <a:pt x="233" y="1376"/>
                      </a:lnTo>
                      <a:lnTo>
                        <a:pt x="287" y="1359"/>
                      </a:lnTo>
                      <a:lnTo>
                        <a:pt x="313" y="1324"/>
                      </a:lnTo>
                      <a:lnTo>
                        <a:pt x="322" y="1324"/>
                      </a:lnTo>
                      <a:lnTo>
                        <a:pt x="338" y="1331"/>
                      </a:lnTo>
                      <a:lnTo>
                        <a:pt x="322" y="1344"/>
                      </a:lnTo>
                      <a:lnTo>
                        <a:pt x="329" y="1351"/>
                      </a:lnTo>
                      <a:lnTo>
                        <a:pt x="355" y="1340"/>
                      </a:lnTo>
                      <a:lnTo>
                        <a:pt x="386" y="1348"/>
                      </a:lnTo>
                      <a:lnTo>
                        <a:pt x="434" y="1363"/>
                      </a:lnTo>
                      <a:lnTo>
                        <a:pt x="469" y="1350"/>
                      </a:lnTo>
                      <a:lnTo>
                        <a:pt x="480" y="1336"/>
                      </a:lnTo>
                      <a:lnTo>
                        <a:pt x="496" y="1333"/>
                      </a:lnTo>
                      <a:lnTo>
                        <a:pt x="484" y="1311"/>
                      </a:lnTo>
                      <a:lnTo>
                        <a:pt x="473" y="1303"/>
                      </a:lnTo>
                      <a:lnTo>
                        <a:pt x="419" y="1289"/>
                      </a:lnTo>
                      <a:lnTo>
                        <a:pt x="344" y="1213"/>
                      </a:lnTo>
                      <a:lnTo>
                        <a:pt x="328" y="1210"/>
                      </a:lnTo>
                      <a:lnTo>
                        <a:pt x="276" y="1218"/>
                      </a:lnTo>
                      <a:lnTo>
                        <a:pt x="224" y="1185"/>
                      </a:lnTo>
                      <a:lnTo>
                        <a:pt x="182" y="1169"/>
                      </a:lnTo>
                      <a:close/>
                    </a:path>
                  </a:pathLst>
                </a:custGeom>
                <a:grpFill/>
                <a:ln w="1588">
                  <a:solidFill>
                    <a:srgbClr val="FFFFFF"/>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280" name="Freeform 510">
                  <a:extLst>
                    <a:ext uri="{FF2B5EF4-FFF2-40B4-BE49-F238E27FC236}">
                      <a16:creationId xmlns:a16="http://schemas.microsoft.com/office/drawing/2014/main" id="{0A6B9EA3-7BDC-4D09-A4EB-031E402760E0}"/>
                    </a:ext>
                  </a:extLst>
                </p:cNvPr>
                <p:cNvSpPr>
                  <a:spLocks/>
                </p:cNvSpPr>
                <p:nvPr/>
              </p:nvSpPr>
              <p:spPr bwMode="auto">
                <a:xfrm>
                  <a:off x="4391" y="2229"/>
                  <a:ext cx="183" cy="168"/>
                </a:xfrm>
                <a:custGeom>
                  <a:avLst/>
                  <a:gdLst>
                    <a:gd name="T0" fmla="*/ 172 w 484"/>
                    <a:gd name="T1" fmla="*/ 353 h 380"/>
                    <a:gd name="T2" fmla="*/ 260 w 484"/>
                    <a:gd name="T3" fmla="*/ 294 h 380"/>
                    <a:gd name="T4" fmla="*/ 342 w 484"/>
                    <a:gd name="T5" fmla="*/ 293 h 380"/>
                    <a:gd name="T6" fmla="*/ 397 w 484"/>
                    <a:gd name="T7" fmla="*/ 313 h 380"/>
                    <a:gd name="T8" fmla="*/ 466 w 484"/>
                    <a:gd name="T9" fmla="*/ 310 h 380"/>
                    <a:gd name="T10" fmla="*/ 484 w 484"/>
                    <a:gd name="T11" fmla="*/ 310 h 380"/>
                    <a:gd name="T12" fmla="*/ 462 w 484"/>
                    <a:gd name="T13" fmla="*/ 287 h 380"/>
                    <a:gd name="T14" fmla="*/ 427 w 484"/>
                    <a:gd name="T15" fmla="*/ 279 h 380"/>
                    <a:gd name="T16" fmla="*/ 356 w 484"/>
                    <a:gd name="T17" fmla="*/ 235 h 380"/>
                    <a:gd name="T18" fmla="*/ 385 w 484"/>
                    <a:gd name="T19" fmla="*/ 206 h 380"/>
                    <a:gd name="T20" fmla="*/ 402 w 484"/>
                    <a:gd name="T21" fmla="*/ 174 h 380"/>
                    <a:gd name="T22" fmla="*/ 385 w 484"/>
                    <a:gd name="T23" fmla="*/ 166 h 380"/>
                    <a:gd name="T24" fmla="*/ 365 w 484"/>
                    <a:gd name="T25" fmla="*/ 119 h 380"/>
                    <a:gd name="T26" fmla="*/ 369 w 484"/>
                    <a:gd name="T27" fmla="*/ 95 h 380"/>
                    <a:gd name="T28" fmla="*/ 375 w 484"/>
                    <a:gd name="T29" fmla="*/ 58 h 380"/>
                    <a:gd name="T30" fmla="*/ 310 w 484"/>
                    <a:gd name="T31" fmla="*/ 41 h 380"/>
                    <a:gd name="T32" fmla="*/ 266 w 484"/>
                    <a:gd name="T33" fmla="*/ 0 h 380"/>
                    <a:gd name="T34" fmla="*/ 253 w 484"/>
                    <a:gd name="T35" fmla="*/ 21 h 380"/>
                    <a:gd name="T36" fmla="*/ 220 w 484"/>
                    <a:gd name="T37" fmla="*/ 58 h 380"/>
                    <a:gd name="T38" fmla="*/ 188 w 484"/>
                    <a:gd name="T39" fmla="*/ 84 h 380"/>
                    <a:gd name="T40" fmla="*/ 157 w 484"/>
                    <a:gd name="T41" fmla="*/ 102 h 380"/>
                    <a:gd name="T42" fmla="*/ 127 w 484"/>
                    <a:gd name="T43" fmla="*/ 107 h 380"/>
                    <a:gd name="T44" fmla="*/ 39 w 484"/>
                    <a:gd name="T45" fmla="*/ 131 h 380"/>
                    <a:gd name="T46" fmla="*/ 21 w 484"/>
                    <a:gd name="T47" fmla="*/ 147 h 380"/>
                    <a:gd name="T48" fmla="*/ 0 w 484"/>
                    <a:gd name="T49" fmla="*/ 198 h 380"/>
                    <a:gd name="T50" fmla="*/ 24 w 484"/>
                    <a:gd name="T51" fmla="*/ 233 h 380"/>
                    <a:gd name="T52" fmla="*/ 79 w 484"/>
                    <a:gd name="T53" fmla="*/ 225 h 380"/>
                    <a:gd name="T54" fmla="*/ 93 w 484"/>
                    <a:gd name="T55" fmla="*/ 271 h 380"/>
                    <a:gd name="T56" fmla="*/ 81 w 484"/>
                    <a:gd name="T57" fmla="*/ 292 h 380"/>
                    <a:gd name="T58" fmla="*/ 89 w 484"/>
                    <a:gd name="T59" fmla="*/ 310 h 380"/>
                    <a:gd name="T60" fmla="*/ 62 w 484"/>
                    <a:gd name="T61" fmla="*/ 318 h 380"/>
                    <a:gd name="T62" fmla="*/ 75 w 484"/>
                    <a:gd name="T63" fmla="*/ 327 h 380"/>
                    <a:gd name="T64" fmla="*/ 93 w 484"/>
                    <a:gd name="T65" fmla="*/ 368 h 380"/>
                    <a:gd name="T66" fmla="*/ 131 w 484"/>
                    <a:gd name="T67" fmla="*/ 364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4" h="380">
                      <a:moveTo>
                        <a:pt x="153" y="367"/>
                      </a:moveTo>
                      <a:lnTo>
                        <a:pt x="172" y="353"/>
                      </a:lnTo>
                      <a:lnTo>
                        <a:pt x="249" y="327"/>
                      </a:lnTo>
                      <a:lnTo>
                        <a:pt x="260" y="294"/>
                      </a:lnTo>
                      <a:lnTo>
                        <a:pt x="284" y="280"/>
                      </a:lnTo>
                      <a:lnTo>
                        <a:pt x="342" y="293"/>
                      </a:lnTo>
                      <a:lnTo>
                        <a:pt x="366" y="292"/>
                      </a:lnTo>
                      <a:lnTo>
                        <a:pt x="397" y="313"/>
                      </a:lnTo>
                      <a:lnTo>
                        <a:pt x="439" y="303"/>
                      </a:lnTo>
                      <a:lnTo>
                        <a:pt x="466" y="310"/>
                      </a:lnTo>
                      <a:lnTo>
                        <a:pt x="476" y="308"/>
                      </a:lnTo>
                      <a:lnTo>
                        <a:pt x="484" y="310"/>
                      </a:lnTo>
                      <a:lnTo>
                        <a:pt x="480" y="298"/>
                      </a:lnTo>
                      <a:lnTo>
                        <a:pt x="462" y="287"/>
                      </a:lnTo>
                      <a:lnTo>
                        <a:pt x="439" y="287"/>
                      </a:lnTo>
                      <a:lnTo>
                        <a:pt x="427" y="279"/>
                      </a:lnTo>
                      <a:lnTo>
                        <a:pt x="397" y="273"/>
                      </a:lnTo>
                      <a:lnTo>
                        <a:pt x="356" y="235"/>
                      </a:lnTo>
                      <a:lnTo>
                        <a:pt x="356" y="226"/>
                      </a:lnTo>
                      <a:lnTo>
                        <a:pt x="385" y="206"/>
                      </a:lnTo>
                      <a:lnTo>
                        <a:pt x="394" y="190"/>
                      </a:lnTo>
                      <a:lnTo>
                        <a:pt x="402" y="174"/>
                      </a:lnTo>
                      <a:lnTo>
                        <a:pt x="398" y="165"/>
                      </a:lnTo>
                      <a:lnTo>
                        <a:pt x="385" y="166"/>
                      </a:lnTo>
                      <a:lnTo>
                        <a:pt x="354" y="146"/>
                      </a:lnTo>
                      <a:lnTo>
                        <a:pt x="365" y="119"/>
                      </a:lnTo>
                      <a:lnTo>
                        <a:pt x="362" y="107"/>
                      </a:lnTo>
                      <a:lnTo>
                        <a:pt x="369" y="95"/>
                      </a:lnTo>
                      <a:lnTo>
                        <a:pt x="361" y="73"/>
                      </a:lnTo>
                      <a:lnTo>
                        <a:pt x="375" y="58"/>
                      </a:lnTo>
                      <a:lnTo>
                        <a:pt x="320" y="49"/>
                      </a:lnTo>
                      <a:lnTo>
                        <a:pt x="310" y="41"/>
                      </a:lnTo>
                      <a:lnTo>
                        <a:pt x="289" y="34"/>
                      </a:lnTo>
                      <a:lnTo>
                        <a:pt x="266" y="0"/>
                      </a:lnTo>
                      <a:lnTo>
                        <a:pt x="259" y="5"/>
                      </a:lnTo>
                      <a:lnTo>
                        <a:pt x="253" y="21"/>
                      </a:lnTo>
                      <a:lnTo>
                        <a:pt x="215" y="29"/>
                      </a:lnTo>
                      <a:lnTo>
                        <a:pt x="220" y="58"/>
                      </a:lnTo>
                      <a:lnTo>
                        <a:pt x="195" y="58"/>
                      </a:lnTo>
                      <a:lnTo>
                        <a:pt x="188" y="84"/>
                      </a:lnTo>
                      <a:lnTo>
                        <a:pt x="160" y="90"/>
                      </a:lnTo>
                      <a:lnTo>
                        <a:pt x="157" y="102"/>
                      </a:lnTo>
                      <a:lnTo>
                        <a:pt x="140" y="109"/>
                      </a:lnTo>
                      <a:lnTo>
                        <a:pt x="127" y="107"/>
                      </a:lnTo>
                      <a:lnTo>
                        <a:pt x="103" y="112"/>
                      </a:lnTo>
                      <a:lnTo>
                        <a:pt x="39" y="131"/>
                      </a:lnTo>
                      <a:lnTo>
                        <a:pt x="39" y="143"/>
                      </a:lnTo>
                      <a:lnTo>
                        <a:pt x="21" y="147"/>
                      </a:lnTo>
                      <a:lnTo>
                        <a:pt x="6" y="174"/>
                      </a:lnTo>
                      <a:lnTo>
                        <a:pt x="0" y="198"/>
                      </a:lnTo>
                      <a:lnTo>
                        <a:pt x="7" y="225"/>
                      </a:lnTo>
                      <a:lnTo>
                        <a:pt x="24" y="233"/>
                      </a:lnTo>
                      <a:lnTo>
                        <a:pt x="35" y="229"/>
                      </a:lnTo>
                      <a:lnTo>
                        <a:pt x="79" y="225"/>
                      </a:lnTo>
                      <a:lnTo>
                        <a:pt x="93" y="235"/>
                      </a:lnTo>
                      <a:lnTo>
                        <a:pt x="93" y="271"/>
                      </a:lnTo>
                      <a:lnTo>
                        <a:pt x="81" y="277"/>
                      </a:lnTo>
                      <a:lnTo>
                        <a:pt x="81" y="292"/>
                      </a:lnTo>
                      <a:lnTo>
                        <a:pt x="93" y="300"/>
                      </a:lnTo>
                      <a:lnTo>
                        <a:pt x="89" y="310"/>
                      </a:lnTo>
                      <a:lnTo>
                        <a:pt x="81" y="318"/>
                      </a:lnTo>
                      <a:lnTo>
                        <a:pt x="62" y="318"/>
                      </a:lnTo>
                      <a:lnTo>
                        <a:pt x="61" y="320"/>
                      </a:lnTo>
                      <a:lnTo>
                        <a:pt x="75" y="327"/>
                      </a:lnTo>
                      <a:lnTo>
                        <a:pt x="93" y="331"/>
                      </a:lnTo>
                      <a:lnTo>
                        <a:pt x="93" y="368"/>
                      </a:lnTo>
                      <a:lnTo>
                        <a:pt x="114" y="380"/>
                      </a:lnTo>
                      <a:lnTo>
                        <a:pt x="131" y="364"/>
                      </a:lnTo>
                      <a:lnTo>
                        <a:pt x="153" y="367"/>
                      </a:lnTo>
                      <a:close/>
                    </a:path>
                  </a:pathLst>
                </a:custGeom>
                <a:grpFill/>
                <a:ln w="1588">
                  <a:solidFill>
                    <a:srgbClr val="FFFFFF"/>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281" name="Freeform 511">
                  <a:extLst>
                    <a:ext uri="{FF2B5EF4-FFF2-40B4-BE49-F238E27FC236}">
                      <a16:creationId xmlns:a16="http://schemas.microsoft.com/office/drawing/2014/main" id="{007EF540-534D-4A3B-9A30-96781044D86B}"/>
                    </a:ext>
                  </a:extLst>
                </p:cNvPr>
                <p:cNvSpPr>
                  <a:spLocks/>
                </p:cNvSpPr>
                <p:nvPr/>
              </p:nvSpPr>
              <p:spPr bwMode="auto">
                <a:xfrm>
                  <a:off x="4581" y="2381"/>
                  <a:ext cx="164" cy="191"/>
                </a:xfrm>
                <a:custGeom>
                  <a:avLst/>
                  <a:gdLst>
                    <a:gd name="T0" fmla="*/ 93 w 434"/>
                    <a:gd name="T1" fmla="*/ 146 h 431"/>
                    <a:gd name="T2" fmla="*/ 132 w 434"/>
                    <a:gd name="T3" fmla="*/ 206 h 431"/>
                    <a:gd name="T4" fmla="*/ 115 w 434"/>
                    <a:gd name="T5" fmla="*/ 218 h 431"/>
                    <a:gd name="T6" fmla="*/ 63 w 434"/>
                    <a:gd name="T7" fmla="*/ 235 h 431"/>
                    <a:gd name="T8" fmla="*/ 29 w 434"/>
                    <a:gd name="T9" fmla="*/ 281 h 431"/>
                    <a:gd name="T10" fmla="*/ 51 w 434"/>
                    <a:gd name="T11" fmla="*/ 313 h 431"/>
                    <a:gd name="T12" fmla="*/ 24 w 434"/>
                    <a:gd name="T13" fmla="*/ 334 h 431"/>
                    <a:gd name="T14" fmla="*/ 29 w 434"/>
                    <a:gd name="T15" fmla="*/ 367 h 431"/>
                    <a:gd name="T16" fmla="*/ 0 w 434"/>
                    <a:gd name="T17" fmla="*/ 407 h 431"/>
                    <a:gd name="T18" fmla="*/ 41 w 434"/>
                    <a:gd name="T19" fmla="*/ 431 h 431"/>
                    <a:gd name="T20" fmla="*/ 85 w 434"/>
                    <a:gd name="T21" fmla="*/ 418 h 431"/>
                    <a:gd name="T22" fmla="*/ 130 w 434"/>
                    <a:gd name="T23" fmla="*/ 375 h 431"/>
                    <a:gd name="T24" fmla="*/ 169 w 434"/>
                    <a:gd name="T25" fmla="*/ 352 h 431"/>
                    <a:gd name="T26" fmla="*/ 219 w 434"/>
                    <a:gd name="T27" fmla="*/ 341 h 431"/>
                    <a:gd name="T28" fmla="*/ 235 w 434"/>
                    <a:gd name="T29" fmla="*/ 332 h 431"/>
                    <a:gd name="T30" fmla="*/ 256 w 434"/>
                    <a:gd name="T31" fmla="*/ 319 h 431"/>
                    <a:gd name="T32" fmla="*/ 248 w 434"/>
                    <a:gd name="T33" fmla="*/ 274 h 431"/>
                    <a:gd name="T34" fmla="*/ 297 w 434"/>
                    <a:gd name="T35" fmla="*/ 184 h 431"/>
                    <a:gd name="T36" fmla="*/ 390 w 434"/>
                    <a:gd name="T37" fmla="*/ 153 h 431"/>
                    <a:gd name="T38" fmla="*/ 434 w 434"/>
                    <a:gd name="T39" fmla="*/ 149 h 431"/>
                    <a:gd name="T40" fmla="*/ 416 w 434"/>
                    <a:gd name="T41" fmla="*/ 135 h 431"/>
                    <a:gd name="T42" fmla="*/ 362 w 434"/>
                    <a:gd name="T43" fmla="*/ 98 h 431"/>
                    <a:gd name="T44" fmla="*/ 326 w 434"/>
                    <a:gd name="T45" fmla="*/ 85 h 431"/>
                    <a:gd name="T46" fmla="*/ 326 w 434"/>
                    <a:gd name="T47" fmla="*/ 76 h 431"/>
                    <a:gd name="T48" fmla="*/ 290 w 434"/>
                    <a:gd name="T49" fmla="*/ 66 h 431"/>
                    <a:gd name="T50" fmla="*/ 223 w 434"/>
                    <a:gd name="T51" fmla="*/ 81 h 431"/>
                    <a:gd name="T52" fmla="*/ 140 w 434"/>
                    <a:gd name="T53" fmla="*/ 81 h 431"/>
                    <a:gd name="T54" fmla="*/ 73 w 434"/>
                    <a:gd name="T55" fmla="*/ 54 h 431"/>
                    <a:gd name="T56" fmla="*/ 17 w 434"/>
                    <a:gd name="T57" fmla="*/ 0 h 431"/>
                    <a:gd name="T58" fmla="*/ 11 w 434"/>
                    <a:gd name="T59" fmla="*/ 19 h 431"/>
                    <a:gd name="T60" fmla="*/ 36 w 434"/>
                    <a:gd name="T61" fmla="*/ 60 h 431"/>
                    <a:gd name="T62" fmla="*/ 56 w 434"/>
                    <a:gd name="T63" fmla="*/ 114 h 431"/>
                    <a:gd name="T64" fmla="*/ 63 w 434"/>
                    <a:gd name="T65" fmla="*/ 146 h 431"/>
                    <a:gd name="T66" fmla="*/ 56 w 434"/>
                    <a:gd name="T67" fmla="*/ 165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4" h="431">
                      <a:moveTo>
                        <a:pt x="56" y="165"/>
                      </a:moveTo>
                      <a:lnTo>
                        <a:pt x="93" y="146"/>
                      </a:lnTo>
                      <a:lnTo>
                        <a:pt x="145" y="187"/>
                      </a:lnTo>
                      <a:lnTo>
                        <a:pt x="132" y="206"/>
                      </a:lnTo>
                      <a:lnTo>
                        <a:pt x="130" y="206"/>
                      </a:lnTo>
                      <a:lnTo>
                        <a:pt x="115" y="218"/>
                      </a:lnTo>
                      <a:lnTo>
                        <a:pt x="103" y="231"/>
                      </a:lnTo>
                      <a:lnTo>
                        <a:pt x="63" y="235"/>
                      </a:lnTo>
                      <a:lnTo>
                        <a:pt x="63" y="266"/>
                      </a:lnTo>
                      <a:lnTo>
                        <a:pt x="29" y="281"/>
                      </a:lnTo>
                      <a:lnTo>
                        <a:pt x="41" y="286"/>
                      </a:lnTo>
                      <a:lnTo>
                        <a:pt x="51" y="313"/>
                      </a:lnTo>
                      <a:lnTo>
                        <a:pt x="36" y="319"/>
                      </a:lnTo>
                      <a:lnTo>
                        <a:pt x="24" y="334"/>
                      </a:lnTo>
                      <a:lnTo>
                        <a:pt x="37" y="360"/>
                      </a:lnTo>
                      <a:lnTo>
                        <a:pt x="29" y="367"/>
                      </a:lnTo>
                      <a:lnTo>
                        <a:pt x="39" y="394"/>
                      </a:lnTo>
                      <a:lnTo>
                        <a:pt x="0" y="407"/>
                      </a:lnTo>
                      <a:lnTo>
                        <a:pt x="20" y="414"/>
                      </a:lnTo>
                      <a:lnTo>
                        <a:pt x="41" y="431"/>
                      </a:lnTo>
                      <a:lnTo>
                        <a:pt x="76" y="427"/>
                      </a:lnTo>
                      <a:lnTo>
                        <a:pt x="85" y="418"/>
                      </a:lnTo>
                      <a:lnTo>
                        <a:pt x="93" y="392"/>
                      </a:lnTo>
                      <a:lnTo>
                        <a:pt x="130" y="375"/>
                      </a:lnTo>
                      <a:lnTo>
                        <a:pt x="132" y="361"/>
                      </a:lnTo>
                      <a:lnTo>
                        <a:pt x="169" y="352"/>
                      </a:lnTo>
                      <a:lnTo>
                        <a:pt x="183" y="361"/>
                      </a:lnTo>
                      <a:lnTo>
                        <a:pt x="219" y="341"/>
                      </a:lnTo>
                      <a:lnTo>
                        <a:pt x="228" y="347"/>
                      </a:lnTo>
                      <a:lnTo>
                        <a:pt x="235" y="332"/>
                      </a:lnTo>
                      <a:lnTo>
                        <a:pt x="246" y="331"/>
                      </a:lnTo>
                      <a:lnTo>
                        <a:pt x="256" y="319"/>
                      </a:lnTo>
                      <a:lnTo>
                        <a:pt x="259" y="281"/>
                      </a:lnTo>
                      <a:lnTo>
                        <a:pt x="248" y="274"/>
                      </a:lnTo>
                      <a:lnTo>
                        <a:pt x="248" y="232"/>
                      </a:lnTo>
                      <a:lnTo>
                        <a:pt x="297" y="184"/>
                      </a:lnTo>
                      <a:lnTo>
                        <a:pt x="368" y="149"/>
                      </a:lnTo>
                      <a:lnTo>
                        <a:pt x="390" y="153"/>
                      </a:lnTo>
                      <a:lnTo>
                        <a:pt x="416" y="146"/>
                      </a:lnTo>
                      <a:lnTo>
                        <a:pt x="434" y="149"/>
                      </a:lnTo>
                      <a:lnTo>
                        <a:pt x="430" y="131"/>
                      </a:lnTo>
                      <a:lnTo>
                        <a:pt x="416" y="135"/>
                      </a:lnTo>
                      <a:lnTo>
                        <a:pt x="379" y="120"/>
                      </a:lnTo>
                      <a:lnTo>
                        <a:pt x="362" y="98"/>
                      </a:lnTo>
                      <a:lnTo>
                        <a:pt x="326" y="87"/>
                      </a:lnTo>
                      <a:lnTo>
                        <a:pt x="326" y="85"/>
                      </a:lnTo>
                      <a:lnTo>
                        <a:pt x="331" y="85"/>
                      </a:lnTo>
                      <a:lnTo>
                        <a:pt x="326" y="76"/>
                      </a:lnTo>
                      <a:lnTo>
                        <a:pt x="297" y="56"/>
                      </a:lnTo>
                      <a:lnTo>
                        <a:pt x="290" y="66"/>
                      </a:lnTo>
                      <a:lnTo>
                        <a:pt x="248" y="68"/>
                      </a:lnTo>
                      <a:lnTo>
                        <a:pt x="223" y="81"/>
                      </a:lnTo>
                      <a:lnTo>
                        <a:pt x="159" y="91"/>
                      </a:lnTo>
                      <a:lnTo>
                        <a:pt x="140" y="81"/>
                      </a:lnTo>
                      <a:lnTo>
                        <a:pt x="115" y="77"/>
                      </a:lnTo>
                      <a:lnTo>
                        <a:pt x="73" y="54"/>
                      </a:lnTo>
                      <a:lnTo>
                        <a:pt x="29" y="10"/>
                      </a:lnTo>
                      <a:lnTo>
                        <a:pt x="17" y="0"/>
                      </a:lnTo>
                      <a:lnTo>
                        <a:pt x="7" y="10"/>
                      </a:lnTo>
                      <a:lnTo>
                        <a:pt x="11" y="19"/>
                      </a:lnTo>
                      <a:lnTo>
                        <a:pt x="29" y="32"/>
                      </a:lnTo>
                      <a:lnTo>
                        <a:pt x="36" y="60"/>
                      </a:lnTo>
                      <a:lnTo>
                        <a:pt x="57" y="85"/>
                      </a:lnTo>
                      <a:lnTo>
                        <a:pt x="56" y="114"/>
                      </a:lnTo>
                      <a:lnTo>
                        <a:pt x="51" y="124"/>
                      </a:lnTo>
                      <a:lnTo>
                        <a:pt x="63" y="146"/>
                      </a:lnTo>
                      <a:lnTo>
                        <a:pt x="53" y="154"/>
                      </a:lnTo>
                      <a:lnTo>
                        <a:pt x="56" y="165"/>
                      </a:lnTo>
                      <a:close/>
                    </a:path>
                  </a:pathLst>
                </a:custGeom>
                <a:grpFill/>
                <a:ln w="1588">
                  <a:solidFill>
                    <a:srgbClr val="FFFFFF"/>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282" name="Freeform 512">
                  <a:extLst>
                    <a:ext uri="{FF2B5EF4-FFF2-40B4-BE49-F238E27FC236}">
                      <a16:creationId xmlns:a16="http://schemas.microsoft.com/office/drawing/2014/main" id="{628880AB-E0F9-4861-8B10-D46FEAA0E6C8}"/>
                    </a:ext>
                  </a:extLst>
                </p:cNvPr>
                <p:cNvSpPr>
                  <a:spLocks/>
                </p:cNvSpPr>
                <p:nvPr/>
              </p:nvSpPr>
              <p:spPr bwMode="auto">
                <a:xfrm>
                  <a:off x="4524" y="2217"/>
                  <a:ext cx="134" cy="150"/>
                </a:xfrm>
                <a:custGeom>
                  <a:avLst/>
                  <a:gdLst>
                    <a:gd name="T0" fmla="*/ 184 w 352"/>
                    <a:gd name="T1" fmla="*/ 17 h 336"/>
                    <a:gd name="T2" fmla="*/ 181 w 352"/>
                    <a:gd name="T3" fmla="*/ 10 h 336"/>
                    <a:gd name="T4" fmla="*/ 192 w 352"/>
                    <a:gd name="T5" fmla="*/ 2 h 336"/>
                    <a:gd name="T6" fmla="*/ 230 w 352"/>
                    <a:gd name="T7" fmla="*/ 0 h 336"/>
                    <a:gd name="T8" fmla="*/ 274 w 352"/>
                    <a:gd name="T9" fmla="*/ 4 h 336"/>
                    <a:gd name="T10" fmla="*/ 312 w 352"/>
                    <a:gd name="T11" fmla="*/ 25 h 336"/>
                    <a:gd name="T12" fmla="*/ 335 w 352"/>
                    <a:gd name="T13" fmla="*/ 44 h 336"/>
                    <a:gd name="T14" fmla="*/ 341 w 352"/>
                    <a:gd name="T15" fmla="*/ 37 h 336"/>
                    <a:gd name="T16" fmla="*/ 345 w 352"/>
                    <a:gd name="T17" fmla="*/ 75 h 336"/>
                    <a:gd name="T18" fmla="*/ 351 w 352"/>
                    <a:gd name="T19" fmla="*/ 115 h 336"/>
                    <a:gd name="T20" fmla="*/ 344 w 352"/>
                    <a:gd name="T21" fmla="*/ 134 h 336"/>
                    <a:gd name="T22" fmla="*/ 352 w 352"/>
                    <a:gd name="T23" fmla="*/ 152 h 336"/>
                    <a:gd name="T24" fmla="*/ 341 w 352"/>
                    <a:gd name="T25" fmla="*/ 155 h 336"/>
                    <a:gd name="T26" fmla="*/ 338 w 352"/>
                    <a:gd name="T27" fmla="*/ 164 h 336"/>
                    <a:gd name="T28" fmla="*/ 341 w 352"/>
                    <a:gd name="T29" fmla="*/ 224 h 336"/>
                    <a:gd name="T30" fmla="*/ 328 w 352"/>
                    <a:gd name="T31" fmla="*/ 243 h 336"/>
                    <a:gd name="T32" fmla="*/ 321 w 352"/>
                    <a:gd name="T33" fmla="*/ 259 h 336"/>
                    <a:gd name="T34" fmla="*/ 315 w 352"/>
                    <a:gd name="T35" fmla="*/ 262 h 336"/>
                    <a:gd name="T36" fmla="*/ 298 w 352"/>
                    <a:gd name="T37" fmla="*/ 258 h 336"/>
                    <a:gd name="T38" fmla="*/ 277 w 352"/>
                    <a:gd name="T39" fmla="*/ 273 h 336"/>
                    <a:gd name="T40" fmla="*/ 236 w 352"/>
                    <a:gd name="T41" fmla="*/ 275 h 336"/>
                    <a:gd name="T42" fmla="*/ 215 w 352"/>
                    <a:gd name="T43" fmla="*/ 302 h 336"/>
                    <a:gd name="T44" fmla="*/ 208 w 352"/>
                    <a:gd name="T45" fmla="*/ 291 h 336"/>
                    <a:gd name="T46" fmla="*/ 192 w 352"/>
                    <a:gd name="T47" fmla="*/ 296 h 336"/>
                    <a:gd name="T48" fmla="*/ 187 w 352"/>
                    <a:gd name="T49" fmla="*/ 318 h 336"/>
                    <a:gd name="T50" fmla="*/ 173 w 352"/>
                    <a:gd name="T51" fmla="*/ 322 h 336"/>
                    <a:gd name="T52" fmla="*/ 130 w 352"/>
                    <a:gd name="T53" fmla="*/ 336 h 336"/>
                    <a:gd name="T54" fmla="*/ 126 w 352"/>
                    <a:gd name="T55" fmla="*/ 324 h 336"/>
                    <a:gd name="T56" fmla="*/ 108 w 352"/>
                    <a:gd name="T57" fmla="*/ 313 h 336"/>
                    <a:gd name="T58" fmla="*/ 85 w 352"/>
                    <a:gd name="T59" fmla="*/ 313 h 336"/>
                    <a:gd name="T60" fmla="*/ 73 w 352"/>
                    <a:gd name="T61" fmla="*/ 305 h 336"/>
                    <a:gd name="T62" fmla="*/ 43 w 352"/>
                    <a:gd name="T63" fmla="*/ 299 h 336"/>
                    <a:gd name="T64" fmla="*/ 2 w 352"/>
                    <a:gd name="T65" fmla="*/ 261 h 336"/>
                    <a:gd name="T66" fmla="*/ 2 w 352"/>
                    <a:gd name="T67" fmla="*/ 252 h 336"/>
                    <a:gd name="T68" fmla="*/ 31 w 352"/>
                    <a:gd name="T69" fmla="*/ 232 h 336"/>
                    <a:gd name="T70" fmla="*/ 40 w 352"/>
                    <a:gd name="T71" fmla="*/ 216 h 336"/>
                    <a:gd name="T72" fmla="*/ 48 w 352"/>
                    <a:gd name="T73" fmla="*/ 200 h 336"/>
                    <a:gd name="T74" fmla="*/ 44 w 352"/>
                    <a:gd name="T75" fmla="*/ 191 h 336"/>
                    <a:gd name="T76" fmla="*/ 31 w 352"/>
                    <a:gd name="T77" fmla="*/ 192 h 336"/>
                    <a:gd name="T78" fmla="*/ 0 w 352"/>
                    <a:gd name="T79" fmla="*/ 172 h 336"/>
                    <a:gd name="T80" fmla="*/ 11 w 352"/>
                    <a:gd name="T81" fmla="*/ 145 h 336"/>
                    <a:gd name="T82" fmla="*/ 8 w 352"/>
                    <a:gd name="T83" fmla="*/ 133 h 336"/>
                    <a:gd name="T84" fmla="*/ 15 w 352"/>
                    <a:gd name="T85" fmla="*/ 121 h 336"/>
                    <a:gd name="T86" fmla="*/ 7 w 352"/>
                    <a:gd name="T87" fmla="*/ 99 h 336"/>
                    <a:gd name="T88" fmla="*/ 21 w 352"/>
                    <a:gd name="T89" fmla="*/ 84 h 336"/>
                    <a:gd name="T90" fmla="*/ 46 w 352"/>
                    <a:gd name="T91" fmla="*/ 64 h 336"/>
                    <a:gd name="T92" fmla="*/ 85 w 352"/>
                    <a:gd name="T93" fmla="*/ 52 h 336"/>
                    <a:gd name="T94" fmla="*/ 136 w 352"/>
                    <a:gd name="T95" fmla="*/ 25 h 336"/>
                    <a:gd name="T96" fmla="*/ 184 w 352"/>
                    <a:gd name="T97" fmla="*/ 17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52" h="336">
                      <a:moveTo>
                        <a:pt x="184" y="17"/>
                      </a:moveTo>
                      <a:lnTo>
                        <a:pt x="181" y="10"/>
                      </a:lnTo>
                      <a:lnTo>
                        <a:pt x="192" y="2"/>
                      </a:lnTo>
                      <a:lnTo>
                        <a:pt x="230" y="0"/>
                      </a:lnTo>
                      <a:lnTo>
                        <a:pt x="274" y="4"/>
                      </a:lnTo>
                      <a:lnTo>
                        <a:pt x="312" y="25"/>
                      </a:lnTo>
                      <a:lnTo>
                        <a:pt x="335" y="44"/>
                      </a:lnTo>
                      <a:lnTo>
                        <a:pt x="341" y="37"/>
                      </a:lnTo>
                      <a:lnTo>
                        <a:pt x="345" y="75"/>
                      </a:lnTo>
                      <a:lnTo>
                        <a:pt x="351" y="115"/>
                      </a:lnTo>
                      <a:lnTo>
                        <a:pt x="344" y="134"/>
                      </a:lnTo>
                      <a:lnTo>
                        <a:pt x="352" y="152"/>
                      </a:lnTo>
                      <a:lnTo>
                        <a:pt x="341" y="155"/>
                      </a:lnTo>
                      <a:lnTo>
                        <a:pt x="338" y="164"/>
                      </a:lnTo>
                      <a:lnTo>
                        <a:pt x="341" y="224"/>
                      </a:lnTo>
                      <a:lnTo>
                        <a:pt x="328" y="243"/>
                      </a:lnTo>
                      <a:lnTo>
                        <a:pt x="321" y="259"/>
                      </a:lnTo>
                      <a:lnTo>
                        <a:pt x="315" y="262"/>
                      </a:lnTo>
                      <a:lnTo>
                        <a:pt x="298" y="258"/>
                      </a:lnTo>
                      <a:lnTo>
                        <a:pt x="277" y="273"/>
                      </a:lnTo>
                      <a:lnTo>
                        <a:pt x="236" y="275"/>
                      </a:lnTo>
                      <a:lnTo>
                        <a:pt x="215" y="302"/>
                      </a:lnTo>
                      <a:lnTo>
                        <a:pt x="208" y="291"/>
                      </a:lnTo>
                      <a:lnTo>
                        <a:pt x="192" y="296"/>
                      </a:lnTo>
                      <a:lnTo>
                        <a:pt x="187" y="318"/>
                      </a:lnTo>
                      <a:lnTo>
                        <a:pt x="173" y="322"/>
                      </a:lnTo>
                      <a:lnTo>
                        <a:pt x="130" y="336"/>
                      </a:lnTo>
                      <a:lnTo>
                        <a:pt x="126" y="324"/>
                      </a:lnTo>
                      <a:lnTo>
                        <a:pt x="108" y="313"/>
                      </a:lnTo>
                      <a:lnTo>
                        <a:pt x="85" y="313"/>
                      </a:lnTo>
                      <a:lnTo>
                        <a:pt x="73" y="305"/>
                      </a:lnTo>
                      <a:lnTo>
                        <a:pt x="43" y="299"/>
                      </a:lnTo>
                      <a:lnTo>
                        <a:pt x="2" y="261"/>
                      </a:lnTo>
                      <a:lnTo>
                        <a:pt x="2" y="252"/>
                      </a:lnTo>
                      <a:lnTo>
                        <a:pt x="31" y="232"/>
                      </a:lnTo>
                      <a:lnTo>
                        <a:pt x="40" y="216"/>
                      </a:lnTo>
                      <a:lnTo>
                        <a:pt x="48" y="200"/>
                      </a:lnTo>
                      <a:lnTo>
                        <a:pt x="44" y="191"/>
                      </a:lnTo>
                      <a:lnTo>
                        <a:pt x="31" y="192"/>
                      </a:lnTo>
                      <a:lnTo>
                        <a:pt x="0" y="172"/>
                      </a:lnTo>
                      <a:lnTo>
                        <a:pt x="11" y="145"/>
                      </a:lnTo>
                      <a:lnTo>
                        <a:pt x="8" y="133"/>
                      </a:lnTo>
                      <a:lnTo>
                        <a:pt x="15" y="121"/>
                      </a:lnTo>
                      <a:lnTo>
                        <a:pt x="7" y="99"/>
                      </a:lnTo>
                      <a:lnTo>
                        <a:pt x="21" y="84"/>
                      </a:lnTo>
                      <a:lnTo>
                        <a:pt x="46" y="64"/>
                      </a:lnTo>
                      <a:lnTo>
                        <a:pt x="85" y="52"/>
                      </a:lnTo>
                      <a:lnTo>
                        <a:pt x="136" y="25"/>
                      </a:lnTo>
                      <a:lnTo>
                        <a:pt x="184" y="17"/>
                      </a:lnTo>
                      <a:close/>
                    </a:path>
                  </a:pathLst>
                </a:custGeom>
                <a:grpFill/>
                <a:ln w="1588">
                  <a:solidFill>
                    <a:srgbClr val="FFFFFF"/>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283" name="Freeform 513">
                  <a:extLst>
                    <a:ext uri="{FF2B5EF4-FFF2-40B4-BE49-F238E27FC236}">
                      <a16:creationId xmlns:a16="http://schemas.microsoft.com/office/drawing/2014/main" id="{489F54D9-FFAF-45D6-99DC-377DC21C8A7B}"/>
                    </a:ext>
                  </a:extLst>
                </p:cNvPr>
                <p:cNvSpPr>
                  <a:spLocks/>
                </p:cNvSpPr>
                <p:nvPr/>
              </p:nvSpPr>
              <p:spPr bwMode="auto">
                <a:xfrm>
                  <a:off x="4466" y="2413"/>
                  <a:ext cx="139" cy="64"/>
                </a:xfrm>
                <a:custGeom>
                  <a:avLst/>
                  <a:gdLst>
                    <a:gd name="T0" fmla="*/ 284 w 369"/>
                    <a:gd name="T1" fmla="*/ 121 h 143"/>
                    <a:gd name="T2" fmla="*/ 317 w 369"/>
                    <a:gd name="T3" fmla="*/ 127 h 143"/>
                    <a:gd name="T4" fmla="*/ 310 w 369"/>
                    <a:gd name="T5" fmla="*/ 103 h 143"/>
                    <a:gd name="T6" fmla="*/ 323 w 369"/>
                    <a:gd name="T7" fmla="*/ 82 h 143"/>
                    <a:gd name="T8" fmla="*/ 330 w 369"/>
                    <a:gd name="T9" fmla="*/ 86 h 143"/>
                    <a:gd name="T10" fmla="*/ 351 w 369"/>
                    <a:gd name="T11" fmla="*/ 81 h 143"/>
                    <a:gd name="T12" fmla="*/ 362 w 369"/>
                    <a:gd name="T13" fmla="*/ 93 h 143"/>
                    <a:gd name="T14" fmla="*/ 359 w 369"/>
                    <a:gd name="T15" fmla="*/ 82 h 143"/>
                    <a:gd name="T16" fmla="*/ 369 w 369"/>
                    <a:gd name="T17" fmla="*/ 74 h 143"/>
                    <a:gd name="T18" fmla="*/ 357 w 369"/>
                    <a:gd name="T19" fmla="*/ 52 h 143"/>
                    <a:gd name="T20" fmla="*/ 362 w 369"/>
                    <a:gd name="T21" fmla="*/ 42 h 143"/>
                    <a:gd name="T22" fmla="*/ 319 w 369"/>
                    <a:gd name="T23" fmla="*/ 34 h 143"/>
                    <a:gd name="T24" fmla="*/ 313 w 369"/>
                    <a:gd name="T25" fmla="*/ 40 h 143"/>
                    <a:gd name="T26" fmla="*/ 281 w 369"/>
                    <a:gd name="T27" fmla="*/ 34 h 143"/>
                    <a:gd name="T28" fmla="*/ 261 w 369"/>
                    <a:gd name="T29" fmla="*/ 48 h 143"/>
                    <a:gd name="T30" fmla="*/ 231 w 369"/>
                    <a:gd name="T31" fmla="*/ 48 h 143"/>
                    <a:gd name="T32" fmla="*/ 231 w 369"/>
                    <a:gd name="T33" fmla="*/ 34 h 143"/>
                    <a:gd name="T34" fmla="*/ 219 w 369"/>
                    <a:gd name="T35" fmla="*/ 41 h 143"/>
                    <a:gd name="T36" fmla="*/ 185 w 369"/>
                    <a:gd name="T37" fmla="*/ 52 h 143"/>
                    <a:gd name="T38" fmla="*/ 134 w 369"/>
                    <a:gd name="T39" fmla="*/ 19 h 143"/>
                    <a:gd name="T40" fmla="*/ 122 w 369"/>
                    <a:gd name="T41" fmla="*/ 23 h 143"/>
                    <a:gd name="T42" fmla="*/ 81 w 369"/>
                    <a:gd name="T43" fmla="*/ 9 h 143"/>
                    <a:gd name="T44" fmla="*/ 37 w 369"/>
                    <a:gd name="T45" fmla="*/ 0 h 143"/>
                    <a:gd name="T46" fmla="*/ 0 w 369"/>
                    <a:gd name="T47" fmla="*/ 15 h 143"/>
                    <a:gd name="T48" fmla="*/ 21 w 369"/>
                    <a:gd name="T49" fmla="*/ 52 h 143"/>
                    <a:gd name="T50" fmla="*/ 75 w 369"/>
                    <a:gd name="T51" fmla="*/ 78 h 143"/>
                    <a:gd name="T52" fmla="*/ 92 w 369"/>
                    <a:gd name="T53" fmla="*/ 82 h 143"/>
                    <a:gd name="T54" fmla="*/ 127 w 369"/>
                    <a:gd name="T55" fmla="*/ 108 h 143"/>
                    <a:gd name="T56" fmla="*/ 143 w 369"/>
                    <a:gd name="T57" fmla="*/ 104 h 143"/>
                    <a:gd name="T58" fmla="*/ 176 w 369"/>
                    <a:gd name="T59" fmla="*/ 111 h 143"/>
                    <a:gd name="T60" fmla="*/ 209 w 369"/>
                    <a:gd name="T61" fmla="*/ 143 h 143"/>
                    <a:gd name="T62" fmla="*/ 203 w 369"/>
                    <a:gd name="T63" fmla="*/ 115 h 143"/>
                    <a:gd name="T64" fmla="*/ 218 w 369"/>
                    <a:gd name="T65" fmla="*/ 123 h 143"/>
                    <a:gd name="T66" fmla="*/ 218 w 369"/>
                    <a:gd name="T67" fmla="*/ 115 h 143"/>
                    <a:gd name="T68" fmla="*/ 201 w 369"/>
                    <a:gd name="T69" fmla="*/ 104 h 143"/>
                    <a:gd name="T70" fmla="*/ 203 w 369"/>
                    <a:gd name="T71" fmla="*/ 100 h 143"/>
                    <a:gd name="T72" fmla="*/ 211 w 369"/>
                    <a:gd name="T73" fmla="*/ 105 h 143"/>
                    <a:gd name="T74" fmla="*/ 240 w 369"/>
                    <a:gd name="T75" fmla="*/ 93 h 143"/>
                    <a:gd name="T76" fmla="*/ 284 w 369"/>
                    <a:gd name="T77" fmla="*/ 12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9" h="143">
                      <a:moveTo>
                        <a:pt x="284" y="121"/>
                      </a:moveTo>
                      <a:lnTo>
                        <a:pt x="317" y="127"/>
                      </a:lnTo>
                      <a:lnTo>
                        <a:pt x="310" y="103"/>
                      </a:lnTo>
                      <a:lnTo>
                        <a:pt x="323" y="82"/>
                      </a:lnTo>
                      <a:lnTo>
                        <a:pt x="330" y="86"/>
                      </a:lnTo>
                      <a:lnTo>
                        <a:pt x="351" y="81"/>
                      </a:lnTo>
                      <a:lnTo>
                        <a:pt x="362" y="93"/>
                      </a:lnTo>
                      <a:lnTo>
                        <a:pt x="359" y="82"/>
                      </a:lnTo>
                      <a:lnTo>
                        <a:pt x="369" y="74"/>
                      </a:lnTo>
                      <a:lnTo>
                        <a:pt x="357" y="52"/>
                      </a:lnTo>
                      <a:lnTo>
                        <a:pt x="362" y="42"/>
                      </a:lnTo>
                      <a:lnTo>
                        <a:pt x="319" y="34"/>
                      </a:lnTo>
                      <a:lnTo>
                        <a:pt x="313" y="40"/>
                      </a:lnTo>
                      <a:lnTo>
                        <a:pt x="281" y="34"/>
                      </a:lnTo>
                      <a:lnTo>
                        <a:pt x="261" y="48"/>
                      </a:lnTo>
                      <a:lnTo>
                        <a:pt x="231" y="48"/>
                      </a:lnTo>
                      <a:lnTo>
                        <a:pt x="231" y="34"/>
                      </a:lnTo>
                      <a:lnTo>
                        <a:pt x="219" y="41"/>
                      </a:lnTo>
                      <a:lnTo>
                        <a:pt x="185" y="52"/>
                      </a:lnTo>
                      <a:lnTo>
                        <a:pt x="134" y="19"/>
                      </a:lnTo>
                      <a:lnTo>
                        <a:pt x="122" y="23"/>
                      </a:lnTo>
                      <a:lnTo>
                        <a:pt x="81" y="9"/>
                      </a:lnTo>
                      <a:lnTo>
                        <a:pt x="37" y="0"/>
                      </a:lnTo>
                      <a:lnTo>
                        <a:pt x="0" y="15"/>
                      </a:lnTo>
                      <a:lnTo>
                        <a:pt x="21" y="52"/>
                      </a:lnTo>
                      <a:lnTo>
                        <a:pt x="75" y="78"/>
                      </a:lnTo>
                      <a:lnTo>
                        <a:pt x="92" y="82"/>
                      </a:lnTo>
                      <a:lnTo>
                        <a:pt x="127" y="108"/>
                      </a:lnTo>
                      <a:lnTo>
                        <a:pt x="143" y="104"/>
                      </a:lnTo>
                      <a:lnTo>
                        <a:pt x="176" y="111"/>
                      </a:lnTo>
                      <a:lnTo>
                        <a:pt x="209" y="143"/>
                      </a:lnTo>
                      <a:lnTo>
                        <a:pt x="203" y="115"/>
                      </a:lnTo>
                      <a:lnTo>
                        <a:pt x="218" y="123"/>
                      </a:lnTo>
                      <a:lnTo>
                        <a:pt x="218" y="115"/>
                      </a:lnTo>
                      <a:lnTo>
                        <a:pt x="201" y="104"/>
                      </a:lnTo>
                      <a:lnTo>
                        <a:pt x="203" y="100"/>
                      </a:lnTo>
                      <a:lnTo>
                        <a:pt x="211" y="105"/>
                      </a:lnTo>
                      <a:lnTo>
                        <a:pt x="240" y="93"/>
                      </a:lnTo>
                      <a:lnTo>
                        <a:pt x="284" y="121"/>
                      </a:lnTo>
                      <a:close/>
                    </a:path>
                  </a:pathLst>
                </a:custGeom>
                <a:grpFill/>
                <a:ln w="1588">
                  <a:solidFill>
                    <a:srgbClr val="FFFFFF"/>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284" name="Freeform 514">
                  <a:extLst>
                    <a:ext uri="{FF2B5EF4-FFF2-40B4-BE49-F238E27FC236}">
                      <a16:creationId xmlns:a16="http://schemas.microsoft.com/office/drawing/2014/main" id="{A701B759-D1FD-44E6-B969-86773AD84248}"/>
                    </a:ext>
                  </a:extLst>
                </p:cNvPr>
                <p:cNvSpPr>
                  <a:spLocks/>
                </p:cNvSpPr>
                <p:nvPr/>
              </p:nvSpPr>
              <p:spPr bwMode="auto">
                <a:xfrm>
                  <a:off x="4229" y="2232"/>
                  <a:ext cx="209" cy="286"/>
                </a:xfrm>
                <a:custGeom>
                  <a:avLst/>
                  <a:gdLst>
                    <a:gd name="T0" fmla="*/ 109 w 554"/>
                    <a:gd name="T1" fmla="*/ 286 h 646"/>
                    <a:gd name="T2" fmla="*/ 140 w 554"/>
                    <a:gd name="T3" fmla="*/ 242 h 646"/>
                    <a:gd name="T4" fmla="*/ 141 w 554"/>
                    <a:gd name="T5" fmla="*/ 202 h 646"/>
                    <a:gd name="T6" fmla="*/ 165 w 554"/>
                    <a:gd name="T7" fmla="*/ 176 h 646"/>
                    <a:gd name="T8" fmla="*/ 180 w 554"/>
                    <a:gd name="T9" fmla="*/ 153 h 646"/>
                    <a:gd name="T10" fmla="*/ 212 w 554"/>
                    <a:gd name="T11" fmla="*/ 83 h 646"/>
                    <a:gd name="T12" fmla="*/ 281 w 554"/>
                    <a:gd name="T13" fmla="*/ 48 h 646"/>
                    <a:gd name="T14" fmla="*/ 295 w 554"/>
                    <a:gd name="T15" fmla="*/ 73 h 646"/>
                    <a:gd name="T16" fmla="*/ 323 w 554"/>
                    <a:gd name="T17" fmla="*/ 65 h 646"/>
                    <a:gd name="T18" fmla="*/ 367 w 554"/>
                    <a:gd name="T19" fmla="*/ 56 h 646"/>
                    <a:gd name="T20" fmla="*/ 389 w 554"/>
                    <a:gd name="T21" fmla="*/ 44 h 646"/>
                    <a:gd name="T22" fmla="*/ 415 w 554"/>
                    <a:gd name="T23" fmla="*/ 22 h 646"/>
                    <a:gd name="T24" fmla="*/ 467 w 554"/>
                    <a:gd name="T25" fmla="*/ 0 h 646"/>
                    <a:gd name="T26" fmla="*/ 495 w 554"/>
                    <a:gd name="T27" fmla="*/ 41 h 646"/>
                    <a:gd name="T28" fmla="*/ 537 w 554"/>
                    <a:gd name="T29" fmla="*/ 64 h 646"/>
                    <a:gd name="T30" fmla="*/ 530 w 554"/>
                    <a:gd name="T31" fmla="*/ 93 h 646"/>
                    <a:gd name="T32" fmla="*/ 467 w 554"/>
                    <a:gd name="T33" fmla="*/ 124 h 646"/>
                    <a:gd name="T34" fmla="*/ 449 w 554"/>
                    <a:gd name="T35" fmla="*/ 140 h 646"/>
                    <a:gd name="T36" fmla="*/ 428 w 554"/>
                    <a:gd name="T37" fmla="*/ 191 h 646"/>
                    <a:gd name="T38" fmla="*/ 452 w 554"/>
                    <a:gd name="T39" fmla="*/ 226 h 646"/>
                    <a:gd name="T40" fmla="*/ 507 w 554"/>
                    <a:gd name="T41" fmla="*/ 218 h 646"/>
                    <a:gd name="T42" fmla="*/ 521 w 554"/>
                    <a:gd name="T43" fmla="*/ 264 h 646"/>
                    <a:gd name="T44" fmla="*/ 509 w 554"/>
                    <a:gd name="T45" fmla="*/ 285 h 646"/>
                    <a:gd name="T46" fmla="*/ 517 w 554"/>
                    <a:gd name="T47" fmla="*/ 303 h 646"/>
                    <a:gd name="T48" fmla="*/ 490 w 554"/>
                    <a:gd name="T49" fmla="*/ 311 h 646"/>
                    <a:gd name="T50" fmla="*/ 503 w 554"/>
                    <a:gd name="T51" fmla="*/ 320 h 646"/>
                    <a:gd name="T52" fmla="*/ 521 w 554"/>
                    <a:gd name="T53" fmla="*/ 361 h 646"/>
                    <a:gd name="T54" fmla="*/ 554 w 554"/>
                    <a:gd name="T55" fmla="*/ 398 h 646"/>
                    <a:gd name="T56" fmla="*/ 499 w 554"/>
                    <a:gd name="T57" fmla="*/ 398 h 646"/>
                    <a:gd name="T58" fmla="*/ 435 w 554"/>
                    <a:gd name="T59" fmla="*/ 381 h 646"/>
                    <a:gd name="T60" fmla="*/ 382 w 554"/>
                    <a:gd name="T61" fmla="*/ 421 h 646"/>
                    <a:gd name="T62" fmla="*/ 349 w 554"/>
                    <a:gd name="T63" fmla="*/ 416 h 646"/>
                    <a:gd name="T64" fmla="*/ 356 w 554"/>
                    <a:gd name="T65" fmla="*/ 456 h 646"/>
                    <a:gd name="T66" fmla="*/ 349 w 554"/>
                    <a:gd name="T67" fmla="*/ 490 h 646"/>
                    <a:gd name="T68" fmla="*/ 330 w 554"/>
                    <a:gd name="T69" fmla="*/ 516 h 646"/>
                    <a:gd name="T70" fmla="*/ 331 w 554"/>
                    <a:gd name="T71" fmla="*/ 556 h 646"/>
                    <a:gd name="T72" fmla="*/ 326 w 554"/>
                    <a:gd name="T73" fmla="*/ 585 h 646"/>
                    <a:gd name="T74" fmla="*/ 281 w 554"/>
                    <a:gd name="T75" fmla="*/ 611 h 646"/>
                    <a:gd name="T76" fmla="*/ 237 w 554"/>
                    <a:gd name="T77" fmla="*/ 630 h 646"/>
                    <a:gd name="T78" fmla="*/ 215 w 554"/>
                    <a:gd name="T79" fmla="*/ 640 h 646"/>
                    <a:gd name="T80" fmla="*/ 176 w 554"/>
                    <a:gd name="T81" fmla="*/ 646 h 646"/>
                    <a:gd name="T82" fmla="*/ 100 w 554"/>
                    <a:gd name="T83" fmla="*/ 646 h 646"/>
                    <a:gd name="T84" fmla="*/ 96 w 554"/>
                    <a:gd name="T85" fmla="*/ 611 h 646"/>
                    <a:gd name="T86" fmla="*/ 96 w 554"/>
                    <a:gd name="T87" fmla="*/ 535 h 646"/>
                    <a:gd name="T88" fmla="*/ 76 w 554"/>
                    <a:gd name="T89" fmla="*/ 486 h 646"/>
                    <a:gd name="T90" fmla="*/ 14 w 554"/>
                    <a:gd name="T91" fmla="*/ 436 h 646"/>
                    <a:gd name="T92" fmla="*/ 5 w 554"/>
                    <a:gd name="T93" fmla="*/ 423 h 646"/>
                    <a:gd name="T94" fmla="*/ 27 w 554"/>
                    <a:gd name="T95" fmla="*/ 398 h 646"/>
                    <a:gd name="T96" fmla="*/ 89 w 554"/>
                    <a:gd name="T97" fmla="*/ 368 h 646"/>
                    <a:gd name="T98" fmla="*/ 96 w 554"/>
                    <a:gd name="T99" fmla="*/ 338 h 646"/>
                    <a:gd name="T100" fmla="*/ 118 w 554"/>
                    <a:gd name="T101" fmla="*/ 306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4" h="646">
                      <a:moveTo>
                        <a:pt x="118" y="306"/>
                      </a:moveTo>
                      <a:lnTo>
                        <a:pt x="109" y="286"/>
                      </a:lnTo>
                      <a:lnTo>
                        <a:pt x="137" y="257"/>
                      </a:lnTo>
                      <a:lnTo>
                        <a:pt x="140" y="242"/>
                      </a:lnTo>
                      <a:lnTo>
                        <a:pt x="114" y="222"/>
                      </a:lnTo>
                      <a:lnTo>
                        <a:pt x="141" y="202"/>
                      </a:lnTo>
                      <a:lnTo>
                        <a:pt x="144" y="182"/>
                      </a:lnTo>
                      <a:lnTo>
                        <a:pt x="165" y="176"/>
                      </a:lnTo>
                      <a:lnTo>
                        <a:pt x="152" y="161"/>
                      </a:lnTo>
                      <a:lnTo>
                        <a:pt x="180" y="153"/>
                      </a:lnTo>
                      <a:lnTo>
                        <a:pt x="184" y="95"/>
                      </a:lnTo>
                      <a:lnTo>
                        <a:pt x="212" y="83"/>
                      </a:lnTo>
                      <a:lnTo>
                        <a:pt x="237" y="44"/>
                      </a:lnTo>
                      <a:lnTo>
                        <a:pt x="281" y="48"/>
                      </a:lnTo>
                      <a:lnTo>
                        <a:pt x="284" y="71"/>
                      </a:lnTo>
                      <a:lnTo>
                        <a:pt x="295" y="73"/>
                      </a:lnTo>
                      <a:lnTo>
                        <a:pt x="296" y="82"/>
                      </a:lnTo>
                      <a:lnTo>
                        <a:pt x="323" y="65"/>
                      </a:lnTo>
                      <a:lnTo>
                        <a:pt x="331" y="68"/>
                      </a:lnTo>
                      <a:lnTo>
                        <a:pt x="367" y="56"/>
                      </a:lnTo>
                      <a:lnTo>
                        <a:pt x="383" y="70"/>
                      </a:lnTo>
                      <a:lnTo>
                        <a:pt x="389" y="44"/>
                      </a:lnTo>
                      <a:lnTo>
                        <a:pt x="415" y="39"/>
                      </a:lnTo>
                      <a:lnTo>
                        <a:pt x="415" y="22"/>
                      </a:lnTo>
                      <a:lnTo>
                        <a:pt x="429" y="14"/>
                      </a:lnTo>
                      <a:lnTo>
                        <a:pt x="467" y="0"/>
                      </a:lnTo>
                      <a:lnTo>
                        <a:pt x="487" y="6"/>
                      </a:lnTo>
                      <a:lnTo>
                        <a:pt x="495" y="41"/>
                      </a:lnTo>
                      <a:lnTo>
                        <a:pt x="516" y="56"/>
                      </a:lnTo>
                      <a:lnTo>
                        <a:pt x="537" y="64"/>
                      </a:lnTo>
                      <a:lnTo>
                        <a:pt x="544" y="80"/>
                      </a:lnTo>
                      <a:lnTo>
                        <a:pt x="530" y="93"/>
                      </a:lnTo>
                      <a:lnTo>
                        <a:pt x="531" y="105"/>
                      </a:lnTo>
                      <a:lnTo>
                        <a:pt x="467" y="124"/>
                      </a:lnTo>
                      <a:lnTo>
                        <a:pt x="467" y="136"/>
                      </a:lnTo>
                      <a:lnTo>
                        <a:pt x="449" y="140"/>
                      </a:lnTo>
                      <a:lnTo>
                        <a:pt x="434" y="167"/>
                      </a:lnTo>
                      <a:lnTo>
                        <a:pt x="428" y="191"/>
                      </a:lnTo>
                      <a:lnTo>
                        <a:pt x="435" y="218"/>
                      </a:lnTo>
                      <a:lnTo>
                        <a:pt x="452" y="226"/>
                      </a:lnTo>
                      <a:lnTo>
                        <a:pt x="463" y="222"/>
                      </a:lnTo>
                      <a:lnTo>
                        <a:pt x="507" y="218"/>
                      </a:lnTo>
                      <a:lnTo>
                        <a:pt x="521" y="228"/>
                      </a:lnTo>
                      <a:lnTo>
                        <a:pt x="521" y="264"/>
                      </a:lnTo>
                      <a:lnTo>
                        <a:pt x="509" y="270"/>
                      </a:lnTo>
                      <a:lnTo>
                        <a:pt x="509" y="285"/>
                      </a:lnTo>
                      <a:lnTo>
                        <a:pt x="521" y="293"/>
                      </a:lnTo>
                      <a:lnTo>
                        <a:pt x="517" y="303"/>
                      </a:lnTo>
                      <a:lnTo>
                        <a:pt x="509" y="311"/>
                      </a:lnTo>
                      <a:lnTo>
                        <a:pt x="490" y="311"/>
                      </a:lnTo>
                      <a:lnTo>
                        <a:pt x="489" y="313"/>
                      </a:lnTo>
                      <a:lnTo>
                        <a:pt x="503" y="320"/>
                      </a:lnTo>
                      <a:lnTo>
                        <a:pt x="521" y="324"/>
                      </a:lnTo>
                      <a:lnTo>
                        <a:pt x="521" y="361"/>
                      </a:lnTo>
                      <a:lnTo>
                        <a:pt x="542" y="373"/>
                      </a:lnTo>
                      <a:lnTo>
                        <a:pt x="554" y="398"/>
                      </a:lnTo>
                      <a:lnTo>
                        <a:pt x="503" y="412"/>
                      </a:lnTo>
                      <a:lnTo>
                        <a:pt x="499" y="398"/>
                      </a:lnTo>
                      <a:lnTo>
                        <a:pt x="442" y="402"/>
                      </a:lnTo>
                      <a:lnTo>
                        <a:pt x="435" y="381"/>
                      </a:lnTo>
                      <a:lnTo>
                        <a:pt x="406" y="380"/>
                      </a:lnTo>
                      <a:lnTo>
                        <a:pt x="382" y="421"/>
                      </a:lnTo>
                      <a:lnTo>
                        <a:pt x="367" y="412"/>
                      </a:lnTo>
                      <a:lnTo>
                        <a:pt x="349" y="416"/>
                      </a:lnTo>
                      <a:lnTo>
                        <a:pt x="343" y="440"/>
                      </a:lnTo>
                      <a:lnTo>
                        <a:pt x="356" y="456"/>
                      </a:lnTo>
                      <a:lnTo>
                        <a:pt x="340" y="467"/>
                      </a:lnTo>
                      <a:lnTo>
                        <a:pt x="349" y="490"/>
                      </a:lnTo>
                      <a:lnTo>
                        <a:pt x="347" y="511"/>
                      </a:lnTo>
                      <a:lnTo>
                        <a:pt x="330" y="516"/>
                      </a:lnTo>
                      <a:lnTo>
                        <a:pt x="326" y="534"/>
                      </a:lnTo>
                      <a:lnTo>
                        <a:pt x="331" y="556"/>
                      </a:lnTo>
                      <a:lnTo>
                        <a:pt x="319" y="564"/>
                      </a:lnTo>
                      <a:lnTo>
                        <a:pt x="326" y="585"/>
                      </a:lnTo>
                      <a:lnTo>
                        <a:pt x="292" y="598"/>
                      </a:lnTo>
                      <a:lnTo>
                        <a:pt x="281" y="611"/>
                      </a:lnTo>
                      <a:lnTo>
                        <a:pt x="243" y="622"/>
                      </a:lnTo>
                      <a:lnTo>
                        <a:pt x="237" y="630"/>
                      </a:lnTo>
                      <a:lnTo>
                        <a:pt x="222" y="631"/>
                      </a:lnTo>
                      <a:lnTo>
                        <a:pt x="215" y="640"/>
                      </a:lnTo>
                      <a:lnTo>
                        <a:pt x="199" y="644"/>
                      </a:lnTo>
                      <a:lnTo>
                        <a:pt x="176" y="646"/>
                      </a:lnTo>
                      <a:lnTo>
                        <a:pt x="140" y="634"/>
                      </a:lnTo>
                      <a:lnTo>
                        <a:pt x="100" y="646"/>
                      </a:lnTo>
                      <a:lnTo>
                        <a:pt x="80" y="630"/>
                      </a:lnTo>
                      <a:lnTo>
                        <a:pt x="96" y="611"/>
                      </a:lnTo>
                      <a:lnTo>
                        <a:pt x="109" y="583"/>
                      </a:lnTo>
                      <a:lnTo>
                        <a:pt x="96" y="535"/>
                      </a:lnTo>
                      <a:lnTo>
                        <a:pt x="80" y="512"/>
                      </a:lnTo>
                      <a:lnTo>
                        <a:pt x="76" y="486"/>
                      </a:lnTo>
                      <a:lnTo>
                        <a:pt x="60" y="456"/>
                      </a:lnTo>
                      <a:lnTo>
                        <a:pt x="14" y="436"/>
                      </a:lnTo>
                      <a:lnTo>
                        <a:pt x="0" y="432"/>
                      </a:lnTo>
                      <a:lnTo>
                        <a:pt x="5" y="423"/>
                      </a:lnTo>
                      <a:lnTo>
                        <a:pt x="22" y="412"/>
                      </a:lnTo>
                      <a:lnTo>
                        <a:pt x="27" y="398"/>
                      </a:lnTo>
                      <a:lnTo>
                        <a:pt x="60" y="402"/>
                      </a:lnTo>
                      <a:lnTo>
                        <a:pt x="89" y="368"/>
                      </a:lnTo>
                      <a:lnTo>
                        <a:pt x="107" y="366"/>
                      </a:lnTo>
                      <a:lnTo>
                        <a:pt x="96" y="338"/>
                      </a:lnTo>
                      <a:lnTo>
                        <a:pt x="100" y="317"/>
                      </a:lnTo>
                      <a:lnTo>
                        <a:pt x="118" y="306"/>
                      </a:lnTo>
                      <a:close/>
                    </a:path>
                  </a:pathLst>
                </a:custGeom>
                <a:grpFill/>
                <a:ln w="1588">
                  <a:solidFill>
                    <a:srgbClr val="FFFFFF"/>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285" name="Freeform 515">
                  <a:extLst>
                    <a:ext uri="{FF2B5EF4-FFF2-40B4-BE49-F238E27FC236}">
                      <a16:creationId xmlns:a16="http://schemas.microsoft.com/office/drawing/2014/main" id="{F374973A-EE83-416C-9BEA-C2F517721BC3}"/>
                    </a:ext>
                  </a:extLst>
                </p:cNvPr>
                <p:cNvSpPr>
                  <a:spLocks/>
                </p:cNvSpPr>
                <p:nvPr/>
              </p:nvSpPr>
              <p:spPr bwMode="auto">
                <a:xfrm>
                  <a:off x="4357" y="2400"/>
                  <a:ext cx="138" cy="125"/>
                </a:xfrm>
                <a:custGeom>
                  <a:avLst/>
                  <a:gdLst>
                    <a:gd name="T0" fmla="*/ 31 w 365"/>
                    <a:gd name="T1" fmla="*/ 159 h 282"/>
                    <a:gd name="T2" fmla="*/ 27 w 365"/>
                    <a:gd name="T3" fmla="*/ 128 h 282"/>
                    <a:gd name="T4" fmla="*/ 9 w 365"/>
                    <a:gd name="T5" fmla="*/ 110 h 282"/>
                    <a:gd name="T6" fmla="*/ 0 w 365"/>
                    <a:gd name="T7" fmla="*/ 87 h 282"/>
                    <a:gd name="T8" fmla="*/ 16 w 365"/>
                    <a:gd name="T9" fmla="*/ 76 h 282"/>
                    <a:gd name="T10" fmla="*/ 3 w 365"/>
                    <a:gd name="T11" fmla="*/ 60 h 282"/>
                    <a:gd name="T12" fmla="*/ 9 w 365"/>
                    <a:gd name="T13" fmla="*/ 36 h 282"/>
                    <a:gd name="T14" fmla="*/ 27 w 365"/>
                    <a:gd name="T15" fmla="*/ 32 h 282"/>
                    <a:gd name="T16" fmla="*/ 42 w 365"/>
                    <a:gd name="T17" fmla="*/ 41 h 282"/>
                    <a:gd name="T18" fmla="*/ 66 w 365"/>
                    <a:gd name="T19" fmla="*/ 0 h 282"/>
                    <a:gd name="T20" fmla="*/ 95 w 365"/>
                    <a:gd name="T21" fmla="*/ 1 h 282"/>
                    <a:gd name="T22" fmla="*/ 102 w 365"/>
                    <a:gd name="T23" fmla="*/ 22 h 282"/>
                    <a:gd name="T24" fmla="*/ 159 w 365"/>
                    <a:gd name="T25" fmla="*/ 18 h 282"/>
                    <a:gd name="T26" fmla="*/ 163 w 365"/>
                    <a:gd name="T27" fmla="*/ 32 h 282"/>
                    <a:gd name="T28" fmla="*/ 214 w 365"/>
                    <a:gd name="T29" fmla="*/ 18 h 282"/>
                    <a:gd name="T30" fmla="*/ 231 w 365"/>
                    <a:gd name="T31" fmla="*/ 24 h 282"/>
                    <a:gd name="T32" fmla="*/ 238 w 365"/>
                    <a:gd name="T33" fmla="*/ 37 h 282"/>
                    <a:gd name="T34" fmla="*/ 287 w 365"/>
                    <a:gd name="T35" fmla="*/ 43 h 282"/>
                    <a:gd name="T36" fmla="*/ 308 w 365"/>
                    <a:gd name="T37" fmla="*/ 80 h 282"/>
                    <a:gd name="T38" fmla="*/ 362 w 365"/>
                    <a:gd name="T39" fmla="*/ 106 h 282"/>
                    <a:gd name="T40" fmla="*/ 365 w 365"/>
                    <a:gd name="T41" fmla="*/ 143 h 282"/>
                    <a:gd name="T42" fmla="*/ 359 w 365"/>
                    <a:gd name="T43" fmla="*/ 159 h 282"/>
                    <a:gd name="T44" fmla="*/ 330 w 365"/>
                    <a:gd name="T45" fmla="*/ 164 h 282"/>
                    <a:gd name="T46" fmla="*/ 310 w 365"/>
                    <a:gd name="T47" fmla="*/ 176 h 282"/>
                    <a:gd name="T48" fmla="*/ 287 w 365"/>
                    <a:gd name="T49" fmla="*/ 187 h 282"/>
                    <a:gd name="T50" fmla="*/ 283 w 365"/>
                    <a:gd name="T51" fmla="*/ 205 h 282"/>
                    <a:gd name="T52" fmla="*/ 276 w 365"/>
                    <a:gd name="T53" fmla="*/ 209 h 282"/>
                    <a:gd name="T54" fmla="*/ 191 w 365"/>
                    <a:gd name="T55" fmla="*/ 221 h 282"/>
                    <a:gd name="T56" fmla="*/ 187 w 365"/>
                    <a:gd name="T57" fmla="*/ 207 h 282"/>
                    <a:gd name="T58" fmla="*/ 167 w 365"/>
                    <a:gd name="T59" fmla="*/ 203 h 282"/>
                    <a:gd name="T60" fmla="*/ 150 w 365"/>
                    <a:gd name="T61" fmla="*/ 187 h 282"/>
                    <a:gd name="T62" fmla="*/ 127 w 365"/>
                    <a:gd name="T63" fmla="*/ 205 h 282"/>
                    <a:gd name="T64" fmla="*/ 124 w 365"/>
                    <a:gd name="T65" fmla="*/ 225 h 282"/>
                    <a:gd name="T66" fmla="*/ 128 w 365"/>
                    <a:gd name="T67" fmla="*/ 266 h 282"/>
                    <a:gd name="T68" fmla="*/ 123 w 365"/>
                    <a:gd name="T69" fmla="*/ 277 h 282"/>
                    <a:gd name="T70" fmla="*/ 104 w 365"/>
                    <a:gd name="T71" fmla="*/ 282 h 282"/>
                    <a:gd name="T72" fmla="*/ 89 w 365"/>
                    <a:gd name="T73" fmla="*/ 277 h 282"/>
                    <a:gd name="T74" fmla="*/ 75 w 365"/>
                    <a:gd name="T75" fmla="*/ 264 h 282"/>
                    <a:gd name="T76" fmla="*/ 59 w 365"/>
                    <a:gd name="T77" fmla="*/ 228 h 282"/>
                    <a:gd name="T78" fmla="*/ 33 w 365"/>
                    <a:gd name="T79" fmla="*/ 231 h 282"/>
                    <a:gd name="T80" fmla="*/ 27 w 365"/>
                    <a:gd name="T81" fmla="*/ 229 h 282"/>
                    <a:gd name="T82" fmla="*/ 13 w 365"/>
                    <a:gd name="T83" fmla="*/ 207 h 282"/>
                    <a:gd name="T84" fmla="*/ 27 w 365"/>
                    <a:gd name="T85" fmla="*/ 193 h 282"/>
                    <a:gd name="T86" fmla="*/ 19 w 365"/>
                    <a:gd name="T87" fmla="*/ 181 h 282"/>
                    <a:gd name="T88" fmla="*/ 31 w 365"/>
                    <a:gd name="T89" fmla="*/ 159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65" h="282">
                      <a:moveTo>
                        <a:pt x="31" y="159"/>
                      </a:moveTo>
                      <a:lnTo>
                        <a:pt x="27" y="128"/>
                      </a:lnTo>
                      <a:lnTo>
                        <a:pt x="9" y="110"/>
                      </a:lnTo>
                      <a:lnTo>
                        <a:pt x="0" y="87"/>
                      </a:lnTo>
                      <a:lnTo>
                        <a:pt x="16" y="76"/>
                      </a:lnTo>
                      <a:lnTo>
                        <a:pt x="3" y="60"/>
                      </a:lnTo>
                      <a:lnTo>
                        <a:pt x="9" y="36"/>
                      </a:lnTo>
                      <a:lnTo>
                        <a:pt x="27" y="32"/>
                      </a:lnTo>
                      <a:lnTo>
                        <a:pt x="42" y="41"/>
                      </a:lnTo>
                      <a:lnTo>
                        <a:pt x="66" y="0"/>
                      </a:lnTo>
                      <a:lnTo>
                        <a:pt x="95" y="1"/>
                      </a:lnTo>
                      <a:lnTo>
                        <a:pt x="102" y="22"/>
                      </a:lnTo>
                      <a:lnTo>
                        <a:pt x="159" y="18"/>
                      </a:lnTo>
                      <a:lnTo>
                        <a:pt x="163" y="32"/>
                      </a:lnTo>
                      <a:lnTo>
                        <a:pt x="214" y="18"/>
                      </a:lnTo>
                      <a:lnTo>
                        <a:pt x="231" y="24"/>
                      </a:lnTo>
                      <a:lnTo>
                        <a:pt x="238" y="37"/>
                      </a:lnTo>
                      <a:lnTo>
                        <a:pt x="287" y="43"/>
                      </a:lnTo>
                      <a:lnTo>
                        <a:pt x="308" y="80"/>
                      </a:lnTo>
                      <a:lnTo>
                        <a:pt x="362" y="106"/>
                      </a:lnTo>
                      <a:lnTo>
                        <a:pt x="365" y="143"/>
                      </a:lnTo>
                      <a:lnTo>
                        <a:pt x="359" y="159"/>
                      </a:lnTo>
                      <a:lnTo>
                        <a:pt x="330" y="164"/>
                      </a:lnTo>
                      <a:lnTo>
                        <a:pt x="310" y="176"/>
                      </a:lnTo>
                      <a:lnTo>
                        <a:pt x="287" y="187"/>
                      </a:lnTo>
                      <a:lnTo>
                        <a:pt x="283" y="205"/>
                      </a:lnTo>
                      <a:lnTo>
                        <a:pt x="276" y="209"/>
                      </a:lnTo>
                      <a:lnTo>
                        <a:pt x="191" y="221"/>
                      </a:lnTo>
                      <a:lnTo>
                        <a:pt x="187" y="207"/>
                      </a:lnTo>
                      <a:lnTo>
                        <a:pt x="167" y="203"/>
                      </a:lnTo>
                      <a:lnTo>
                        <a:pt x="150" y="187"/>
                      </a:lnTo>
                      <a:lnTo>
                        <a:pt x="127" y="205"/>
                      </a:lnTo>
                      <a:lnTo>
                        <a:pt x="124" y="225"/>
                      </a:lnTo>
                      <a:lnTo>
                        <a:pt x="128" y="266"/>
                      </a:lnTo>
                      <a:lnTo>
                        <a:pt x="123" y="277"/>
                      </a:lnTo>
                      <a:lnTo>
                        <a:pt x="104" y="282"/>
                      </a:lnTo>
                      <a:lnTo>
                        <a:pt x="89" y="277"/>
                      </a:lnTo>
                      <a:lnTo>
                        <a:pt x="75" y="264"/>
                      </a:lnTo>
                      <a:lnTo>
                        <a:pt x="59" y="228"/>
                      </a:lnTo>
                      <a:lnTo>
                        <a:pt x="33" y="231"/>
                      </a:lnTo>
                      <a:lnTo>
                        <a:pt x="27" y="229"/>
                      </a:lnTo>
                      <a:lnTo>
                        <a:pt x="13" y="207"/>
                      </a:lnTo>
                      <a:lnTo>
                        <a:pt x="27" y="193"/>
                      </a:lnTo>
                      <a:lnTo>
                        <a:pt x="19" y="181"/>
                      </a:lnTo>
                      <a:lnTo>
                        <a:pt x="31" y="159"/>
                      </a:lnTo>
                      <a:close/>
                    </a:path>
                  </a:pathLst>
                </a:custGeom>
                <a:grpFill/>
                <a:ln w="1588">
                  <a:solidFill>
                    <a:srgbClr val="FFFFFF"/>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286" name="Freeform 516">
                  <a:extLst>
                    <a:ext uri="{FF2B5EF4-FFF2-40B4-BE49-F238E27FC236}">
                      <a16:creationId xmlns:a16="http://schemas.microsoft.com/office/drawing/2014/main" id="{1569B2F2-D29A-4B28-91DF-12F4D71AEF92}"/>
                    </a:ext>
                  </a:extLst>
                </p:cNvPr>
                <p:cNvSpPr>
                  <a:spLocks/>
                </p:cNvSpPr>
                <p:nvPr/>
              </p:nvSpPr>
              <p:spPr bwMode="auto">
                <a:xfrm>
                  <a:off x="4282" y="1994"/>
                  <a:ext cx="320" cy="285"/>
                </a:xfrm>
                <a:custGeom>
                  <a:avLst/>
                  <a:gdLst>
                    <a:gd name="T0" fmla="*/ 582 w 842"/>
                    <a:gd name="T1" fmla="*/ 208 h 643"/>
                    <a:gd name="T2" fmla="*/ 678 w 842"/>
                    <a:gd name="T3" fmla="*/ 133 h 643"/>
                    <a:gd name="T4" fmla="*/ 704 w 842"/>
                    <a:gd name="T5" fmla="*/ 31 h 643"/>
                    <a:gd name="T6" fmla="*/ 782 w 842"/>
                    <a:gd name="T7" fmla="*/ 30 h 643"/>
                    <a:gd name="T8" fmla="*/ 786 w 842"/>
                    <a:gd name="T9" fmla="*/ 76 h 643"/>
                    <a:gd name="T10" fmla="*/ 842 w 842"/>
                    <a:gd name="T11" fmla="*/ 100 h 643"/>
                    <a:gd name="T12" fmla="*/ 802 w 842"/>
                    <a:gd name="T13" fmla="*/ 132 h 643"/>
                    <a:gd name="T14" fmla="*/ 767 w 842"/>
                    <a:gd name="T15" fmla="*/ 139 h 643"/>
                    <a:gd name="T16" fmla="*/ 764 w 842"/>
                    <a:gd name="T17" fmla="*/ 183 h 643"/>
                    <a:gd name="T18" fmla="*/ 746 w 842"/>
                    <a:gd name="T19" fmla="*/ 231 h 643"/>
                    <a:gd name="T20" fmla="*/ 783 w 842"/>
                    <a:gd name="T21" fmla="*/ 260 h 643"/>
                    <a:gd name="T22" fmla="*/ 760 w 842"/>
                    <a:gd name="T23" fmla="*/ 284 h 643"/>
                    <a:gd name="T24" fmla="*/ 711 w 842"/>
                    <a:gd name="T25" fmla="*/ 327 h 643"/>
                    <a:gd name="T26" fmla="*/ 721 w 842"/>
                    <a:gd name="T27" fmla="*/ 374 h 643"/>
                    <a:gd name="T28" fmla="*/ 659 w 842"/>
                    <a:gd name="T29" fmla="*/ 388 h 643"/>
                    <a:gd name="T30" fmla="*/ 585 w 842"/>
                    <a:gd name="T31" fmla="*/ 406 h 643"/>
                    <a:gd name="T32" fmla="*/ 572 w 842"/>
                    <a:gd name="T33" fmla="*/ 466 h 643"/>
                    <a:gd name="T34" fmla="*/ 580 w 842"/>
                    <a:gd name="T35" fmla="*/ 486 h 643"/>
                    <a:gd name="T36" fmla="*/ 595 w 842"/>
                    <a:gd name="T37" fmla="*/ 492 h 643"/>
                    <a:gd name="T38" fmla="*/ 604 w 842"/>
                    <a:gd name="T39" fmla="*/ 580 h 643"/>
                    <a:gd name="T40" fmla="*/ 573 w 842"/>
                    <a:gd name="T41" fmla="*/ 565 h 643"/>
                    <a:gd name="T42" fmla="*/ 543 w 842"/>
                    <a:gd name="T43" fmla="*/ 536 h 643"/>
                    <a:gd name="T44" fmla="*/ 499 w 842"/>
                    <a:gd name="T45" fmla="*/ 560 h 643"/>
                    <a:gd name="T46" fmla="*/ 479 w 842"/>
                    <a:gd name="T47" fmla="*/ 589 h 643"/>
                    <a:gd name="T48" fmla="*/ 444 w 842"/>
                    <a:gd name="T49" fmla="*/ 621 h 643"/>
                    <a:gd name="T50" fmla="*/ 424 w 842"/>
                    <a:gd name="T51" fmla="*/ 640 h 643"/>
                    <a:gd name="T52" fmla="*/ 387 w 842"/>
                    <a:gd name="T53" fmla="*/ 643 h 643"/>
                    <a:gd name="T54" fmla="*/ 400 w 842"/>
                    <a:gd name="T55" fmla="*/ 618 h 643"/>
                    <a:gd name="T56" fmla="*/ 372 w 842"/>
                    <a:gd name="T57" fmla="*/ 594 h 643"/>
                    <a:gd name="T58" fmla="*/ 343 w 842"/>
                    <a:gd name="T59" fmla="*/ 544 h 643"/>
                    <a:gd name="T60" fmla="*/ 285 w 842"/>
                    <a:gd name="T61" fmla="*/ 552 h 643"/>
                    <a:gd name="T62" fmla="*/ 271 w 842"/>
                    <a:gd name="T63" fmla="*/ 577 h 643"/>
                    <a:gd name="T64" fmla="*/ 239 w 842"/>
                    <a:gd name="T65" fmla="*/ 608 h 643"/>
                    <a:gd name="T66" fmla="*/ 187 w 842"/>
                    <a:gd name="T67" fmla="*/ 606 h 643"/>
                    <a:gd name="T68" fmla="*/ 152 w 842"/>
                    <a:gd name="T69" fmla="*/ 620 h 643"/>
                    <a:gd name="T70" fmla="*/ 140 w 842"/>
                    <a:gd name="T71" fmla="*/ 609 h 643"/>
                    <a:gd name="T72" fmla="*/ 93 w 842"/>
                    <a:gd name="T73" fmla="*/ 582 h 643"/>
                    <a:gd name="T74" fmla="*/ 40 w 842"/>
                    <a:gd name="T75" fmla="*/ 633 h 643"/>
                    <a:gd name="T76" fmla="*/ 25 w 842"/>
                    <a:gd name="T77" fmla="*/ 572 h 643"/>
                    <a:gd name="T78" fmla="*/ 0 w 842"/>
                    <a:gd name="T79" fmla="*/ 553 h 643"/>
                    <a:gd name="T80" fmla="*/ 172 w 842"/>
                    <a:gd name="T81" fmla="*/ 486 h 643"/>
                    <a:gd name="T82" fmla="*/ 281 w 842"/>
                    <a:gd name="T83" fmla="*/ 454 h 643"/>
                    <a:gd name="T84" fmla="*/ 341 w 842"/>
                    <a:gd name="T85" fmla="*/ 419 h 643"/>
                    <a:gd name="T86" fmla="*/ 419 w 842"/>
                    <a:gd name="T87" fmla="*/ 343 h 643"/>
                    <a:gd name="T88" fmla="*/ 433 w 842"/>
                    <a:gd name="T89" fmla="*/ 319 h 643"/>
                    <a:gd name="T90" fmla="*/ 463 w 842"/>
                    <a:gd name="T91" fmla="*/ 255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42" h="643">
                      <a:moveTo>
                        <a:pt x="546" y="211"/>
                      </a:moveTo>
                      <a:lnTo>
                        <a:pt x="582" y="208"/>
                      </a:lnTo>
                      <a:lnTo>
                        <a:pt x="640" y="176"/>
                      </a:lnTo>
                      <a:lnTo>
                        <a:pt x="678" y="133"/>
                      </a:lnTo>
                      <a:lnTo>
                        <a:pt x="681" y="66"/>
                      </a:lnTo>
                      <a:lnTo>
                        <a:pt x="704" y="31"/>
                      </a:lnTo>
                      <a:lnTo>
                        <a:pt x="721" y="0"/>
                      </a:lnTo>
                      <a:lnTo>
                        <a:pt x="782" y="30"/>
                      </a:lnTo>
                      <a:lnTo>
                        <a:pt x="776" y="61"/>
                      </a:lnTo>
                      <a:lnTo>
                        <a:pt x="786" y="76"/>
                      </a:lnTo>
                      <a:lnTo>
                        <a:pt x="822" y="79"/>
                      </a:lnTo>
                      <a:lnTo>
                        <a:pt x="842" y="100"/>
                      </a:lnTo>
                      <a:lnTo>
                        <a:pt x="839" y="110"/>
                      </a:lnTo>
                      <a:lnTo>
                        <a:pt x="802" y="132"/>
                      </a:lnTo>
                      <a:lnTo>
                        <a:pt x="771" y="133"/>
                      </a:lnTo>
                      <a:lnTo>
                        <a:pt x="767" y="139"/>
                      </a:lnTo>
                      <a:lnTo>
                        <a:pt x="760" y="172"/>
                      </a:lnTo>
                      <a:lnTo>
                        <a:pt x="764" y="183"/>
                      </a:lnTo>
                      <a:lnTo>
                        <a:pt x="756" y="194"/>
                      </a:lnTo>
                      <a:lnTo>
                        <a:pt x="746" y="231"/>
                      </a:lnTo>
                      <a:lnTo>
                        <a:pt x="761" y="255"/>
                      </a:lnTo>
                      <a:lnTo>
                        <a:pt x="783" y="260"/>
                      </a:lnTo>
                      <a:lnTo>
                        <a:pt x="788" y="265"/>
                      </a:lnTo>
                      <a:lnTo>
                        <a:pt x="760" y="284"/>
                      </a:lnTo>
                      <a:lnTo>
                        <a:pt x="746" y="314"/>
                      </a:lnTo>
                      <a:lnTo>
                        <a:pt x="711" y="327"/>
                      </a:lnTo>
                      <a:lnTo>
                        <a:pt x="723" y="369"/>
                      </a:lnTo>
                      <a:lnTo>
                        <a:pt x="721" y="374"/>
                      </a:lnTo>
                      <a:lnTo>
                        <a:pt x="668" y="371"/>
                      </a:lnTo>
                      <a:lnTo>
                        <a:pt x="659" y="388"/>
                      </a:lnTo>
                      <a:lnTo>
                        <a:pt x="597" y="395"/>
                      </a:lnTo>
                      <a:lnTo>
                        <a:pt x="585" y="406"/>
                      </a:lnTo>
                      <a:lnTo>
                        <a:pt x="594" y="419"/>
                      </a:lnTo>
                      <a:lnTo>
                        <a:pt x="572" y="466"/>
                      </a:lnTo>
                      <a:lnTo>
                        <a:pt x="575" y="478"/>
                      </a:lnTo>
                      <a:lnTo>
                        <a:pt x="580" y="486"/>
                      </a:lnTo>
                      <a:lnTo>
                        <a:pt x="589" y="484"/>
                      </a:lnTo>
                      <a:lnTo>
                        <a:pt x="595" y="492"/>
                      </a:lnTo>
                      <a:lnTo>
                        <a:pt x="611" y="544"/>
                      </a:lnTo>
                      <a:lnTo>
                        <a:pt x="604" y="580"/>
                      </a:lnTo>
                      <a:lnTo>
                        <a:pt x="594" y="572"/>
                      </a:lnTo>
                      <a:lnTo>
                        <a:pt x="573" y="565"/>
                      </a:lnTo>
                      <a:lnTo>
                        <a:pt x="550" y="531"/>
                      </a:lnTo>
                      <a:lnTo>
                        <a:pt x="543" y="536"/>
                      </a:lnTo>
                      <a:lnTo>
                        <a:pt x="537" y="552"/>
                      </a:lnTo>
                      <a:lnTo>
                        <a:pt x="499" y="560"/>
                      </a:lnTo>
                      <a:lnTo>
                        <a:pt x="504" y="589"/>
                      </a:lnTo>
                      <a:lnTo>
                        <a:pt x="479" y="589"/>
                      </a:lnTo>
                      <a:lnTo>
                        <a:pt x="472" y="615"/>
                      </a:lnTo>
                      <a:lnTo>
                        <a:pt x="444" y="621"/>
                      </a:lnTo>
                      <a:lnTo>
                        <a:pt x="441" y="633"/>
                      </a:lnTo>
                      <a:lnTo>
                        <a:pt x="424" y="640"/>
                      </a:lnTo>
                      <a:lnTo>
                        <a:pt x="411" y="638"/>
                      </a:lnTo>
                      <a:lnTo>
                        <a:pt x="387" y="643"/>
                      </a:lnTo>
                      <a:lnTo>
                        <a:pt x="386" y="631"/>
                      </a:lnTo>
                      <a:lnTo>
                        <a:pt x="400" y="618"/>
                      </a:lnTo>
                      <a:lnTo>
                        <a:pt x="393" y="602"/>
                      </a:lnTo>
                      <a:lnTo>
                        <a:pt x="372" y="594"/>
                      </a:lnTo>
                      <a:lnTo>
                        <a:pt x="351" y="579"/>
                      </a:lnTo>
                      <a:lnTo>
                        <a:pt x="343" y="544"/>
                      </a:lnTo>
                      <a:lnTo>
                        <a:pt x="323" y="538"/>
                      </a:lnTo>
                      <a:lnTo>
                        <a:pt x="285" y="552"/>
                      </a:lnTo>
                      <a:lnTo>
                        <a:pt x="271" y="560"/>
                      </a:lnTo>
                      <a:lnTo>
                        <a:pt x="271" y="577"/>
                      </a:lnTo>
                      <a:lnTo>
                        <a:pt x="245" y="582"/>
                      </a:lnTo>
                      <a:lnTo>
                        <a:pt x="239" y="608"/>
                      </a:lnTo>
                      <a:lnTo>
                        <a:pt x="223" y="594"/>
                      </a:lnTo>
                      <a:lnTo>
                        <a:pt x="187" y="606"/>
                      </a:lnTo>
                      <a:lnTo>
                        <a:pt x="179" y="603"/>
                      </a:lnTo>
                      <a:lnTo>
                        <a:pt x="152" y="620"/>
                      </a:lnTo>
                      <a:lnTo>
                        <a:pt x="151" y="611"/>
                      </a:lnTo>
                      <a:lnTo>
                        <a:pt x="140" y="609"/>
                      </a:lnTo>
                      <a:lnTo>
                        <a:pt x="137" y="586"/>
                      </a:lnTo>
                      <a:lnTo>
                        <a:pt x="93" y="582"/>
                      </a:lnTo>
                      <a:lnTo>
                        <a:pt x="68" y="621"/>
                      </a:lnTo>
                      <a:lnTo>
                        <a:pt x="40" y="633"/>
                      </a:lnTo>
                      <a:lnTo>
                        <a:pt x="25" y="593"/>
                      </a:lnTo>
                      <a:lnTo>
                        <a:pt x="25" y="572"/>
                      </a:lnTo>
                      <a:lnTo>
                        <a:pt x="8" y="564"/>
                      </a:lnTo>
                      <a:lnTo>
                        <a:pt x="0" y="553"/>
                      </a:lnTo>
                      <a:lnTo>
                        <a:pt x="116" y="523"/>
                      </a:lnTo>
                      <a:lnTo>
                        <a:pt x="172" y="486"/>
                      </a:lnTo>
                      <a:lnTo>
                        <a:pt x="223" y="486"/>
                      </a:lnTo>
                      <a:lnTo>
                        <a:pt x="281" y="454"/>
                      </a:lnTo>
                      <a:lnTo>
                        <a:pt x="305" y="430"/>
                      </a:lnTo>
                      <a:lnTo>
                        <a:pt x="341" y="419"/>
                      </a:lnTo>
                      <a:lnTo>
                        <a:pt x="387" y="368"/>
                      </a:lnTo>
                      <a:lnTo>
                        <a:pt x="419" y="343"/>
                      </a:lnTo>
                      <a:lnTo>
                        <a:pt x="430" y="321"/>
                      </a:lnTo>
                      <a:lnTo>
                        <a:pt x="433" y="319"/>
                      </a:lnTo>
                      <a:lnTo>
                        <a:pt x="433" y="304"/>
                      </a:lnTo>
                      <a:lnTo>
                        <a:pt x="463" y="255"/>
                      </a:lnTo>
                      <a:lnTo>
                        <a:pt x="546" y="211"/>
                      </a:lnTo>
                      <a:close/>
                    </a:path>
                  </a:pathLst>
                </a:custGeom>
                <a:grpFill/>
                <a:ln w="1588">
                  <a:solidFill>
                    <a:srgbClr val="FFFFFF"/>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287" name="Freeform 517">
                  <a:extLst>
                    <a:ext uri="{FF2B5EF4-FFF2-40B4-BE49-F238E27FC236}">
                      <a16:creationId xmlns:a16="http://schemas.microsoft.com/office/drawing/2014/main" id="{B2BD23AB-7D6E-44C5-9E7A-DE7AE6E678B8}"/>
                    </a:ext>
                  </a:extLst>
                </p:cNvPr>
                <p:cNvSpPr>
                  <a:spLocks/>
                </p:cNvSpPr>
                <p:nvPr/>
              </p:nvSpPr>
              <p:spPr bwMode="auto">
                <a:xfrm>
                  <a:off x="4364" y="2027"/>
                  <a:ext cx="50" cy="83"/>
                </a:xfrm>
                <a:custGeom>
                  <a:avLst/>
                  <a:gdLst>
                    <a:gd name="T0" fmla="*/ 99 w 133"/>
                    <a:gd name="T1" fmla="*/ 96 h 186"/>
                    <a:gd name="T2" fmla="*/ 116 w 133"/>
                    <a:gd name="T3" fmla="*/ 91 h 186"/>
                    <a:gd name="T4" fmla="*/ 130 w 133"/>
                    <a:gd name="T5" fmla="*/ 91 h 186"/>
                    <a:gd name="T6" fmla="*/ 133 w 133"/>
                    <a:gd name="T7" fmla="*/ 101 h 186"/>
                    <a:gd name="T8" fmla="*/ 108 w 133"/>
                    <a:gd name="T9" fmla="*/ 128 h 186"/>
                    <a:gd name="T10" fmla="*/ 105 w 133"/>
                    <a:gd name="T11" fmla="*/ 151 h 186"/>
                    <a:gd name="T12" fmla="*/ 54 w 133"/>
                    <a:gd name="T13" fmla="*/ 179 h 186"/>
                    <a:gd name="T14" fmla="*/ 0 w 133"/>
                    <a:gd name="T15" fmla="*/ 186 h 186"/>
                    <a:gd name="T16" fmla="*/ 0 w 133"/>
                    <a:gd name="T17" fmla="*/ 173 h 186"/>
                    <a:gd name="T18" fmla="*/ 22 w 133"/>
                    <a:gd name="T19" fmla="*/ 169 h 186"/>
                    <a:gd name="T20" fmla="*/ 23 w 133"/>
                    <a:gd name="T21" fmla="*/ 153 h 186"/>
                    <a:gd name="T22" fmla="*/ 41 w 133"/>
                    <a:gd name="T23" fmla="*/ 132 h 186"/>
                    <a:gd name="T24" fmla="*/ 40 w 133"/>
                    <a:gd name="T25" fmla="*/ 123 h 186"/>
                    <a:gd name="T26" fmla="*/ 33 w 133"/>
                    <a:gd name="T27" fmla="*/ 116 h 186"/>
                    <a:gd name="T28" fmla="*/ 8 w 133"/>
                    <a:gd name="T29" fmla="*/ 132 h 186"/>
                    <a:gd name="T30" fmla="*/ 0 w 133"/>
                    <a:gd name="T31" fmla="*/ 123 h 186"/>
                    <a:gd name="T32" fmla="*/ 0 w 133"/>
                    <a:gd name="T33" fmla="*/ 116 h 186"/>
                    <a:gd name="T34" fmla="*/ 12 w 133"/>
                    <a:gd name="T35" fmla="*/ 84 h 186"/>
                    <a:gd name="T36" fmla="*/ 40 w 133"/>
                    <a:gd name="T37" fmla="*/ 49 h 186"/>
                    <a:gd name="T38" fmla="*/ 78 w 133"/>
                    <a:gd name="T39" fmla="*/ 29 h 186"/>
                    <a:gd name="T40" fmla="*/ 105 w 133"/>
                    <a:gd name="T41" fmla="*/ 0 h 186"/>
                    <a:gd name="T42" fmla="*/ 109 w 133"/>
                    <a:gd name="T43" fmla="*/ 2 h 186"/>
                    <a:gd name="T44" fmla="*/ 114 w 133"/>
                    <a:gd name="T45" fmla="*/ 34 h 186"/>
                    <a:gd name="T46" fmla="*/ 83 w 133"/>
                    <a:gd name="T47" fmla="*/ 74 h 186"/>
                    <a:gd name="T48" fmla="*/ 83 w 133"/>
                    <a:gd name="T49" fmla="*/ 85 h 186"/>
                    <a:gd name="T50" fmla="*/ 86 w 133"/>
                    <a:gd name="T51" fmla="*/ 94 h 186"/>
                    <a:gd name="T52" fmla="*/ 99 w 133"/>
                    <a:gd name="T53" fmla="*/ 9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86">
                      <a:moveTo>
                        <a:pt x="99" y="96"/>
                      </a:moveTo>
                      <a:lnTo>
                        <a:pt x="116" y="91"/>
                      </a:lnTo>
                      <a:lnTo>
                        <a:pt x="130" y="91"/>
                      </a:lnTo>
                      <a:lnTo>
                        <a:pt x="133" y="101"/>
                      </a:lnTo>
                      <a:lnTo>
                        <a:pt x="108" y="128"/>
                      </a:lnTo>
                      <a:lnTo>
                        <a:pt x="105" y="151"/>
                      </a:lnTo>
                      <a:lnTo>
                        <a:pt x="54" y="179"/>
                      </a:lnTo>
                      <a:lnTo>
                        <a:pt x="0" y="186"/>
                      </a:lnTo>
                      <a:lnTo>
                        <a:pt x="0" y="173"/>
                      </a:lnTo>
                      <a:lnTo>
                        <a:pt x="22" y="169"/>
                      </a:lnTo>
                      <a:lnTo>
                        <a:pt x="23" y="153"/>
                      </a:lnTo>
                      <a:lnTo>
                        <a:pt x="41" y="132"/>
                      </a:lnTo>
                      <a:lnTo>
                        <a:pt x="40" y="123"/>
                      </a:lnTo>
                      <a:lnTo>
                        <a:pt x="33" y="116"/>
                      </a:lnTo>
                      <a:lnTo>
                        <a:pt x="8" y="132"/>
                      </a:lnTo>
                      <a:lnTo>
                        <a:pt x="0" y="123"/>
                      </a:lnTo>
                      <a:lnTo>
                        <a:pt x="0" y="116"/>
                      </a:lnTo>
                      <a:lnTo>
                        <a:pt x="12" y="84"/>
                      </a:lnTo>
                      <a:lnTo>
                        <a:pt x="40" y="49"/>
                      </a:lnTo>
                      <a:lnTo>
                        <a:pt x="78" y="29"/>
                      </a:lnTo>
                      <a:lnTo>
                        <a:pt x="105" y="0"/>
                      </a:lnTo>
                      <a:lnTo>
                        <a:pt x="109" y="2"/>
                      </a:lnTo>
                      <a:lnTo>
                        <a:pt x="114" y="34"/>
                      </a:lnTo>
                      <a:lnTo>
                        <a:pt x="83" y="74"/>
                      </a:lnTo>
                      <a:lnTo>
                        <a:pt x="83" y="85"/>
                      </a:lnTo>
                      <a:lnTo>
                        <a:pt x="86" y="94"/>
                      </a:lnTo>
                      <a:lnTo>
                        <a:pt x="99" y="96"/>
                      </a:lnTo>
                      <a:close/>
                    </a:path>
                  </a:pathLst>
                </a:custGeom>
                <a:grpFill/>
                <a:ln w="1588">
                  <a:solidFill>
                    <a:srgbClr val="FFFFFF"/>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288" name="Freeform 518">
                  <a:extLst>
                    <a:ext uri="{FF2B5EF4-FFF2-40B4-BE49-F238E27FC236}">
                      <a16:creationId xmlns:a16="http://schemas.microsoft.com/office/drawing/2014/main" id="{B2175458-B569-424A-8324-CD0A1FBB23CE}"/>
                    </a:ext>
                  </a:extLst>
                </p:cNvPr>
                <p:cNvSpPr>
                  <a:spLocks/>
                </p:cNvSpPr>
                <p:nvPr/>
              </p:nvSpPr>
              <p:spPr bwMode="auto">
                <a:xfrm>
                  <a:off x="4499" y="2089"/>
                  <a:ext cx="268" cy="184"/>
                </a:xfrm>
                <a:custGeom>
                  <a:avLst/>
                  <a:gdLst>
                    <a:gd name="T0" fmla="*/ 417 w 710"/>
                    <a:gd name="T1" fmla="*/ 62 h 415"/>
                    <a:gd name="T2" fmla="*/ 418 w 710"/>
                    <a:gd name="T3" fmla="*/ 0 h 415"/>
                    <a:gd name="T4" fmla="*/ 454 w 710"/>
                    <a:gd name="T5" fmla="*/ 6 h 415"/>
                    <a:gd name="T6" fmla="*/ 481 w 710"/>
                    <a:gd name="T7" fmla="*/ 5 h 415"/>
                    <a:gd name="T8" fmla="*/ 499 w 710"/>
                    <a:gd name="T9" fmla="*/ 27 h 415"/>
                    <a:gd name="T10" fmla="*/ 556 w 710"/>
                    <a:gd name="T11" fmla="*/ 25 h 415"/>
                    <a:gd name="T12" fmla="*/ 590 w 710"/>
                    <a:gd name="T13" fmla="*/ 68 h 415"/>
                    <a:gd name="T14" fmla="*/ 607 w 710"/>
                    <a:gd name="T15" fmla="*/ 56 h 415"/>
                    <a:gd name="T16" fmla="*/ 638 w 710"/>
                    <a:gd name="T17" fmla="*/ 27 h 415"/>
                    <a:gd name="T18" fmla="*/ 675 w 710"/>
                    <a:gd name="T19" fmla="*/ 42 h 415"/>
                    <a:gd name="T20" fmla="*/ 688 w 710"/>
                    <a:gd name="T21" fmla="*/ 61 h 415"/>
                    <a:gd name="T22" fmla="*/ 710 w 710"/>
                    <a:gd name="T23" fmla="*/ 181 h 415"/>
                    <a:gd name="T24" fmla="*/ 685 w 710"/>
                    <a:gd name="T25" fmla="*/ 346 h 415"/>
                    <a:gd name="T26" fmla="*/ 625 w 710"/>
                    <a:gd name="T27" fmla="*/ 372 h 415"/>
                    <a:gd name="T28" fmla="*/ 590 w 710"/>
                    <a:gd name="T29" fmla="*/ 388 h 415"/>
                    <a:gd name="T30" fmla="*/ 541 w 710"/>
                    <a:gd name="T31" fmla="*/ 358 h 415"/>
                    <a:gd name="T32" fmla="*/ 541 w 710"/>
                    <a:gd name="T33" fmla="*/ 385 h 415"/>
                    <a:gd name="T34" fmla="*/ 497 w 710"/>
                    <a:gd name="T35" fmla="*/ 415 h 415"/>
                    <a:gd name="T36" fmla="*/ 456 w 710"/>
                    <a:gd name="T37" fmla="*/ 399 h 415"/>
                    <a:gd name="T38" fmla="*/ 431 w 710"/>
                    <a:gd name="T39" fmla="*/ 366 h 415"/>
                    <a:gd name="T40" fmla="*/ 407 w 710"/>
                    <a:gd name="T41" fmla="*/ 326 h 415"/>
                    <a:gd name="T42" fmla="*/ 378 w 710"/>
                    <a:gd name="T43" fmla="*/ 314 h 415"/>
                    <a:gd name="T44" fmla="*/ 296 w 710"/>
                    <a:gd name="T45" fmla="*/ 289 h 415"/>
                    <a:gd name="T46" fmla="*/ 247 w 710"/>
                    <a:gd name="T47" fmla="*/ 299 h 415"/>
                    <a:gd name="T48" fmla="*/ 202 w 710"/>
                    <a:gd name="T49" fmla="*/ 314 h 415"/>
                    <a:gd name="T50" fmla="*/ 112 w 710"/>
                    <a:gd name="T51" fmla="*/ 353 h 415"/>
                    <a:gd name="T52" fmla="*/ 32 w 710"/>
                    <a:gd name="T53" fmla="*/ 364 h 415"/>
                    <a:gd name="T54" fmla="*/ 23 w 710"/>
                    <a:gd name="T55" fmla="*/ 276 h 415"/>
                    <a:gd name="T56" fmla="*/ 8 w 710"/>
                    <a:gd name="T57" fmla="*/ 270 h 415"/>
                    <a:gd name="T58" fmla="*/ 0 w 710"/>
                    <a:gd name="T59" fmla="*/ 250 h 415"/>
                    <a:gd name="T60" fmla="*/ 13 w 710"/>
                    <a:gd name="T61" fmla="*/ 190 h 415"/>
                    <a:gd name="T62" fmla="*/ 87 w 710"/>
                    <a:gd name="T63" fmla="*/ 172 h 415"/>
                    <a:gd name="T64" fmla="*/ 149 w 710"/>
                    <a:gd name="T65" fmla="*/ 158 h 415"/>
                    <a:gd name="T66" fmla="*/ 139 w 710"/>
                    <a:gd name="T67" fmla="*/ 111 h 415"/>
                    <a:gd name="T68" fmla="*/ 188 w 710"/>
                    <a:gd name="T69" fmla="*/ 68 h 415"/>
                    <a:gd name="T70" fmla="*/ 228 w 710"/>
                    <a:gd name="T71" fmla="*/ 47 h 415"/>
                    <a:gd name="T72" fmla="*/ 262 w 710"/>
                    <a:gd name="T73" fmla="*/ 49 h 415"/>
                    <a:gd name="T74" fmla="*/ 288 w 710"/>
                    <a:gd name="T75" fmla="*/ 51 h 415"/>
                    <a:gd name="T76" fmla="*/ 332 w 710"/>
                    <a:gd name="T77" fmla="*/ 71 h 415"/>
                    <a:gd name="T78" fmla="*/ 387 w 710"/>
                    <a:gd name="T79" fmla="*/ 72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0" h="415">
                      <a:moveTo>
                        <a:pt x="401" y="81"/>
                      </a:moveTo>
                      <a:lnTo>
                        <a:pt x="417" y="62"/>
                      </a:lnTo>
                      <a:lnTo>
                        <a:pt x="411" y="51"/>
                      </a:lnTo>
                      <a:lnTo>
                        <a:pt x="418" y="0"/>
                      </a:lnTo>
                      <a:lnTo>
                        <a:pt x="445" y="8"/>
                      </a:lnTo>
                      <a:lnTo>
                        <a:pt x="454" y="6"/>
                      </a:lnTo>
                      <a:lnTo>
                        <a:pt x="463" y="0"/>
                      </a:lnTo>
                      <a:lnTo>
                        <a:pt x="481" y="5"/>
                      </a:lnTo>
                      <a:lnTo>
                        <a:pt x="492" y="21"/>
                      </a:lnTo>
                      <a:lnTo>
                        <a:pt x="499" y="27"/>
                      </a:lnTo>
                      <a:lnTo>
                        <a:pt x="533" y="15"/>
                      </a:lnTo>
                      <a:lnTo>
                        <a:pt x="556" y="25"/>
                      </a:lnTo>
                      <a:lnTo>
                        <a:pt x="570" y="56"/>
                      </a:lnTo>
                      <a:lnTo>
                        <a:pt x="590" y="68"/>
                      </a:lnTo>
                      <a:lnTo>
                        <a:pt x="607" y="68"/>
                      </a:lnTo>
                      <a:lnTo>
                        <a:pt x="607" y="56"/>
                      </a:lnTo>
                      <a:lnTo>
                        <a:pt x="625" y="56"/>
                      </a:lnTo>
                      <a:lnTo>
                        <a:pt x="638" y="27"/>
                      </a:lnTo>
                      <a:lnTo>
                        <a:pt x="664" y="26"/>
                      </a:lnTo>
                      <a:lnTo>
                        <a:pt x="675" y="42"/>
                      </a:lnTo>
                      <a:lnTo>
                        <a:pt x="676" y="62"/>
                      </a:lnTo>
                      <a:lnTo>
                        <a:pt x="688" y="61"/>
                      </a:lnTo>
                      <a:lnTo>
                        <a:pt x="691" y="73"/>
                      </a:lnTo>
                      <a:lnTo>
                        <a:pt x="710" y="181"/>
                      </a:lnTo>
                      <a:lnTo>
                        <a:pt x="697" y="235"/>
                      </a:lnTo>
                      <a:lnTo>
                        <a:pt x="685" y="346"/>
                      </a:lnTo>
                      <a:lnTo>
                        <a:pt x="668" y="358"/>
                      </a:lnTo>
                      <a:lnTo>
                        <a:pt x="625" y="372"/>
                      </a:lnTo>
                      <a:lnTo>
                        <a:pt x="619" y="393"/>
                      </a:lnTo>
                      <a:lnTo>
                        <a:pt x="590" y="388"/>
                      </a:lnTo>
                      <a:lnTo>
                        <a:pt x="552" y="371"/>
                      </a:lnTo>
                      <a:lnTo>
                        <a:pt x="541" y="358"/>
                      </a:lnTo>
                      <a:lnTo>
                        <a:pt x="533" y="364"/>
                      </a:lnTo>
                      <a:lnTo>
                        <a:pt x="541" y="385"/>
                      </a:lnTo>
                      <a:lnTo>
                        <a:pt x="521" y="390"/>
                      </a:lnTo>
                      <a:lnTo>
                        <a:pt x="497" y="415"/>
                      </a:lnTo>
                      <a:lnTo>
                        <a:pt x="486" y="414"/>
                      </a:lnTo>
                      <a:lnTo>
                        <a:pt x="456" y="399"/>
                      </a:lnTo>
                      <a:lnTo>
                        <a:pt x="454" y="381"/>
                      </a:lnTo>
                      <a:lnTo>
                        <a:pt x="431" y="366"/>
                      </a:lnTo>
                      <a:lnTo>
                        <a:pt x="411" y="364"/>
                      </a:lnTo>
                      <a:lnTo>
                        <a:pt x="407" y="326"/>
                      </a:lnTo>
                      <a:lnTo>
                        <a:pt x="401" y="333"/>
                      </a:lnTo>
                      <a:lnTo>
                        <a:pt x="378" y="314"/>
                      </a:lnTo>
                      <a:lnTo>
                        <a:pt x="340" y="293"/>
                      </a:lnTo>
                      <a:lnTo>
                        <a:pt x="296" y="289"/>
                      </a:lnTo>
                      <a:lnTo>
                        <a:pt x="258" y="291"/>
                      </a:lnTo>
                      <a:lnTo>
                        <a:pt x="247" y="299"/>
                      </a:lnTo>
                      <a:lnTo>
                        <a:pt x="250" y="306"/>
                      </a:lnTo>
                      <a:lnTo>
                        <a:pt x="202" y="314"/>
                      </a:lnTo>
                      <a:lnTo>
                        <a:pt x="151" y="341"/>
                      </a:lnTo>
                      <a:lnTo>
                        <a:pt x="112" y="353"/>
                      </a:lnTo>
                      <a:lnTo>
                        <a:pt x="87" y="373"/>
                      </a:lnTo>
                      <a:lnTo>
                        <a:pt x="32" y="364"/>
                      </a:lnTo>
                      <a:lnTo>
                        <a:pt x="39" y="328"/>
                      </a:lnTo>
                      <a:lnTo>
                        <a:pt x="23" y="276"/>
                      </a:lnTo>
                      <a:lnTo>
                        <a:pt x="17" y="268"/>
                      </a:lnTo>
                      <a:lnTo>
                        <a:pt x="8" y="270"/>
                      </a:lnTo>
                      <a:lnTo>
                        <a:pt x="3" y="262"/>
                      </a:lnTo>
                      <a:lnTo>
                        <a:pt x="0" y="250"/>
                      </a:lnTo>
                      <a:lnTo>
                        <a:pt x="22" y="203"/>
                      </a:lnTo>
                      <a:lnTo>
                        <a:pt x="13" y="190"/>
                      </a:lnTo>
                      <a:lnTo>
                        <a:pt x="25" y="179"/>
                      </a:lnTo>
                      <a:lnTo>
                        <a:pt x="87" y="172"/>
                      </a:lnTo>
                      <a:lnTo>
                        <a:pt x="96" y="155"/>
                      </a:lnTo>
                      <a:lnTo>
                        <a:pt x="149" y="158"/>
                      </a:lnTo>
                      <a:lnTo>
                        <a:pt x="151" y="153"/>
                      </a:lnTo>
                      <a:lnTo>
                        <a:pt x="139" y="111"/>
                      </a:lnTo>
                      <a:lnTo>
                        <a:pt x="174" y="98"/>
                      </a:lnTo>
                      <a:lnTo>
                        <a:pt x="188" y="68"/>
                      </a:lnTo>
                      <a:lnTo>
                        <a:pt x="216" y="49"/>
                      </a:lnTo>
                      <a:lnTo>
                        <a:pt x="228" y="47"/>
                      </a:lnTo>
                      <a:lnTo>
                        <a:pt x="241" y="57"/>
                      </a:lnTo>
                      <a:lnTo>
                        <a:pt x="262" y="49"/>
                      </a:lnTo>
                      <a:lnTo>
                        <a:pt x="281" y="57"/>
                      </a:lnTo>
                      <a:lnTo>
                        <a:pt x="288" y="51"/>
                      </a:lnTo>
                      <a:lnTo>
                        <a:pt x="310" y="76"/>
                      </a:lnTo>
                      <a:lnTo>
                        <a:pt x="332" y="71"/>
                      </a:lnTo>
                      <a:lnTo>
                        <a:pt x="357" y="88"/>
                      </a:lnTo>
                      <a:lnTo>
                        <a:pt x="387" y="72"/>
                      </a:lnTo>
                      <a:lnTo>
                        <a:pt x="401" y="81"/>
                      </a:lnTo>
                      <a:close/>
                    </a:path>
                  </a:pathLst>
                </a:custGeom>
                <a:grpFill/>
                <a:ln w="1588">
                  <a:solidFill>
                    <a:srgbClr val="FFFFFF"/>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289" name="Freeform 519">
                  <a:extLst>
                    <a:ext uri="{FF2B5EF4-FFF2-40B4-BE49-F238E27FC236}">
                      <a16:creationId xmlns:a16="http://schemas.microsoft.com/office/drawing/2014/main" id="{46F6255B-570D-4C10-9699-7E7D9867C12C}"/>
                    </a:ext>
                  </a:extLst>
                </p:cNvPr>
                <p:cNvSpPr>
                  <a:spLocks/>
                </p:cNvSpPr>
                <p:nvPr/>
              </p:nvSpPr>
              <p:spPr bwMode="auto">
                <a:xfrm>
                  <a:off x="4658" y="1923"/>
                  <a:ext cx="194" cy="196"/>
                </a:xfrm>
                <a:custGeom>
                  <a:avLst/>
                  <a:gdLst>
                    <a:gd name="T0" fmla="*/ 465 w 515"/>
                    <a:gd name="T1" fmla="*/ 135 h 441"/>
                    <a:gd name="T2" fmla="*/ 438 w 515"/>
                    <a:gd name="T3" fmla="*/ 157 h 441"/>
                    <a:gd name="T4" fmla="*/ 464 w 515"/>
                    <a:gd name="T5" fmla="*/ 165 h 441"/>
                    <a:gd name="T6" fmla="*/ 467 w 515"/>
                    <a:gd name="T7" fmla="*/ 182 h 441"/>
                    <a:gd name="T8" fmla="*/ 448 w 515"/>
                    <a:gd name="T9" fmla="*/ 171 h 441"/>
                    <a:gd name="T10" fmla="*/ 457 w 515"/>
                    <a:gd name="T11" fmla="*/ 202 h 441"/>
                    <a:gd name="T12" fmla="*/ 449 w 515"/>
                    <a:gd name="T13" fmla="*/ 213 h 441"/>
                    <a:gd name="T14" fmla="*/ 465 w 515"/>
                    <a:gd name="T15" fmla="*/ 217 h 441"/>
                    <a:gd name="T16" fmla="*/ 453 w 515"/>
                    <a:gd name="T17" fmla="*/ 221 h 441"/>
                    <a:gd name="T18" fmla="*/ 464 w 515"/>
                    <a:gd name="T19" fmla="*/ 257 h 441"/>
                    <a:gd name="T20" fmla="*/ 429 w 515"/>
                    <a:gd name="T21" fmla="*/ 240 h 441"/>
                    <a:gd name="T22" fmla="*/ 427 w 515"/>
                    <a:gd name="T23" fmla="*/ 224 h 441"/>
                    <a:gd name="T24" fmla="*/ 407 w 515"/>
                    <a:gd name="T25" fmla="*/ 221 h 441"/>
                    <a:gd name="T26" fmla="*/ 400 w 515"/>
                    <a:gd name="T27" fmla="*/ 217 h 441"/>
                    <a:gd name="T28" fmla="*/ 319 w 515"/>
                    <a:gd name="T29" fmla="*/ 235 h 441"/>
                    <a:gd name="T30" fmla="*/ 292 w 515"/>
                    <a:gd name="T31" fmla="*/ 233 h 441"/>
                    <a:gd name="T32" fmla="*/ 292 w 515"/>
                    <a:gd name="T33" fmla="*/ 245 h 441"/>
                    <a:gd name="T34" fmla="*/ 267 w 515"/>
                    <a:gd name="T35" fmla="*/ 280 h 441"/>
                    <a:gd name="T36" fmla="*/ 229 w 515"/>
                    <a:gd name="T37" fmla="*/ 342 h 441"/>
                    <a:gd name="T38" fmla="*/ 220 w 515"/>
                    <a:gd name="T39" fmla="*/ 400 h 441"/>
                    <a:gd name="T40" fmla="*/ 189 w 515"/>
                    <a:gd name="T41" fmla="*/ 429 h 441"/>
                    <a:gd name="T42" fmla="*/ 172 w 515"/>
                    <a:gd name="T43" fmla="*/ 441 h 441"/>
                    <a:gd name="T44" fmla="*/ 138 w 515"/>
                    <a:gd name="T45" fmla="*/ 398 h 441"/>
                    <a:gd name="T46" fmla="*/ 81 w 515"/>
                    <a:gd name="T47" fmla="*/ 400 h 441"/>
                    <a:gd name="T48" fmla="*/ 63 w 515"/>
                    <a:gd name="T49" fmla="*/ 378 h 441"/>
                    <a:gd name="T50" fmla="*/ 36 w 515"/>
                    <a:gd name="T51" fmla="*/ 379 h 441"/>
                    <a:gd name="T52" fmla="*/ 0 w 515"/>
                    <a:gd name="T53" fmla="*/ 373 h 441"/>
                    <a:gd name="T54" fmla="*/ 55 w 515"/>
                    <a:gd name="T55" fmla="*/ 335 h 441"/>
                    <a:gd name="T56" fmla="*/ 74 w 515"/>
                    <a:gd name="T57" fmla="*/ 263 h 441"/>
                    <a:gd name="T58" fmla="*/ 112 w 515"/>
                    <a:gd name="T59" fmla="*/ 225 h 441"/>
                    <a:gd name="T60" fmla="*/ 125 w 515"/>
                    <a:gd name="T61" fmla="*/ 191 h 441"/>
                    <a:gd name="T62" fmla="*/ 109 w 515"/>
                    <a:gd name="T63" fmla="*/ 155 h 441"/>
                    <a:gd name="T64" fmla="*/ 103 w 515"/>
                    <a:gd name="T65" fmla="*/ 130 h 441"/>
                    <a:gd name="T66" fmla="*/ 125 w 515"/>
                    <a:gd name="T67" fmla="*/ 130 h 441"/>
                    <a:gd name="T68" fmla="*/ 103 w 515"/>
                    <a:gd name="T69" fmla="*/ 54 h 441"/>
                    <a:gd name="T70" fmla="*/ 115 w 515"/>
                    <a:gd name="T71" fmla="*/ 49 h 441"/>
                    <a:gd name="T72" fmla="*/ 151 w 515"/>
                    <a:gd name="T73" fmla="*/ 41 h 441"/>
                    <a:gd name="T74" fmla="*/ 196 w 515"/>
                    <a:gd name="T75" fmla="*/ 18 h 441"/>
                    <a:gd name="T76" fmla="*/ 231 w 515"/>
                    <a:gd name="T77" fmla="*/ 30 h 441"/>
                    <a:gd name="T78" fmla="*/ 303 w 515"/>
                    <a:gd name="T79" fmla="*/ 42 h 441"/>
                    <a:gd name="T80" fmla="*/ 319 w 515"/>
                    <a:gd name="T81" fmla="*/ 56 h 441"/>
                    <a:gd name="T82" fmla="*/ 319 w 515"/>
                    <a:gd name="T83" fmla="*/ 69 h 441"/>
                    <a:gd name="T84" fmla="*/ 355 w 515"/>
                    <a:gd name="T85" fmla="*/ 91 h 441"/>
                    <a:gd name="T86" fmla="*/ 413 w 515"/>
                    <a:gd name="T87" fmla="*/ 69 h 441"/>
                    <a:gd name="T88" fmla="*/ 427 w 515"/>
                    <a:gd name="T89" fmla="*/ 79 h 441"/>
                    <a:gd name="T90" fmla="*/ 449 w 515"/>
                    <a:gd name="T91" fmla="*/ 20 h 441"/>
                    <a:gd name="T92" fmla="*/ 475 w 515"/>
                    <a:gd name="T93" fmla="*/ 0 h 441"/>
                    <a:gd name="T94" fmla="*/ 515 w 515"/>
                    <a:gd name="T95" fmla="*/ 52 h 441"/>
                    <a:gd name="T96" fmla="*/ 486 w 515"/>
                    <a:gd name="T97" fmla="*/ 68 h 441"/>
                    <a:gd name="T98" fmla="*/ 476 w 515"/>
                    <a:gd name="T99" fmla="*/ 98 h 441"/>
                    <a:gd name="T100" fmla="*/ 464 w 515"/>
                    <a:gd name="T101" fmla="*/ 108 h 441"/>
                    <a:gd name="T102" fmla="*/ 436 w 515"/>
                    <a:gd name="T103" fmla="*/ 12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15" h="441">
                      <a:moveTo>
                        <a:pt x="428" y="127"/>
                      </a:moveTo>
                      <a:lnTo>
                        <a:pt x="465" y="135"/>
                      </a:lnTo>
                      <a:lnTo>
                        <a:pt x="461" y="144"/>
                      </a:lnTo>
                      <a:lnTo>
                        <a:pt x="438" y="157"/>
                      </a:lnTo>
                      <a:lnTo>
                        <a:pt x="453" y="166"/>
                      </a:lnTo>
                      <a:lnTo>
                        <a:pt x="464" y="165"/>
                      </a:lnTo>
                      <a:lnTo>
                        <a:pt x="467" y="170"/>
                      </a:lnTo>
                      <a:lnTo>
                        <a:pt x="467" y="182"/>
                      </a:lnTo>
                      <a:lnTo>
                        <a:pt x="464" y="185"/>
                      </a:lnTo>
                      <a:lnTo>
                        <a:pt x="448" y="171"/>
                      </a:lnTo>
                      <a:lnTo>
                        <a:pt x="449" y="196"/>
                      </a:lnTo>
                      <a:lnTo>
                        <a:pt x="457" y="202"/>
                      </a:lnTo>
                      <a:lnTo>
                        <a:pt x="446" y="202"/>
                      </a:lnTo>
                      <a:lnTo>
                        <a:pt x="449" y="213"/>
                      </a:lnTo>
                      <a:lnTo>
                        <a:pt x="459" y="209"/>
                      </a:lnTo>
                      <a:lnTo>
                        <a:pt x="465" y="217"/>
                      </a:lnTo>
                      <a:lnTo>
                        <a:pt x="464" y="219"/>
                      </a:lnTo>
                      <a:lnTo>
                        <a:pt x="453" y="221"/>
                      </a:lnTo>
                      <a:lnTo>
                        <a:pt x="464" y="235"/>
                      </a:lnTo>
                      <a:lnTo>
                        <a:pt x="464" y="257"/>
                      </a:lnTo>
                      <a:lnTo>
                        <a:pt x="428" y="251"/>
                      </a:lnTo>
                      <a:lnTo>
                        <a:pt x="429" y="240"/>
                      </a:lnTo>
                      <a:lnTo>
                        <a:pt x="423" y="239"/>
                      </a:lnTo>
                      <a:lnTo>
                        <a:pt x="427" y="224"/>
                      </a:lnTo>
                      <a:lnTo>
                        <a:pt x="424" y="218"/>
                      </a:lnTo>
                      <a:lnTo>
                        <a:pt x="407" y="221"/>
                      </a:lnTo>
                      <a:lnTo>
                        <a:pt x="423" y="208"/>
                      </a:lnTo>
                      <a:lnTo>
                        <a:pt x="400" y="217"/>
                      </a:lnTo>
                      <a:lnTo>
                        <a:pt x="378" y="213"/>
                      </a:lnTo>
                      <a:lnTo>
                        <a:pt x="319" y="235"/>
                      </a:lnTo>
                      <a:lnTo>
                        <a:pt x="303" y="228"/>
                      </a:lnTo>
                      <a:lnTo>
                        <a:pt x="292" y="233"/>
                      </a:lnTo>
                      <a:lnTo>
                        <a:pt x="279" y="245"/>
                      </a:lnTo>
                      <a:lnTo>
                        <a:pt x="292" y="245"/>
                      </a:lnTo>
                      <a:lnTo>
                        <a:pt x="292" y="257"/>
                      </a:lnTo>
                      <a:lnTo>
                        <a:pt x="267" y="280"/>
                      </a:lnTo>
                      <a:lnTo>
                        <a:pt x="236" y="342"/>
                      </a:lnTo>
                      <a:lnTo>
                        <a:pt x="229" y="342"/>
                      </a:lnTo>
                      <a:lnTo>
                        <a:pt x="246" y="399"/>
                      </a:lnTo>
                      <a:lnTo>
                        <a:pt x="220" y="400"/>
                      </a:lnTo>
                      <a:lnTo>
                        <a:pt x="207" y="429"/>
                      </a:lnTo>
                      <a:lnTo>
                        <a:pt x="189" y="429"/>
                      </a:lnTo>
                      <a:lnTo>
                        <a:pt x="189" y="441"/>
                      </a:lnTo>
                      <a:lnTo>
                        <a:pt x="172" y="441"/>
                      </a:lnTo>
                      <a:lnTo>
                        <a:pt x="152" y="429"/>
                      </a:lnTo>
                      <a:lnTo>
                        <a:pt x="138" y="398"/>
                      </a:lnTo>
                      <a:lnTo>
                        <a:pt x="115" y="388"/>
                      </a:lnTo>
                      <a:lnTo>
                        <a:pt x="81" y="400"/>
                      </a:lnTo>
                      <a:lnTo>
                        <a:pt x="74" y="394"/>
                      </a:lnTo>
                      <a:lnTo>
                        <a:pt x="63" y="378"/>
                      </a:lnTo>
                      <a:lnTo>
                        <a:pt x="45" y="373"/>
                      </a:lnTo>
                      <a:lnTo>
                        <a:pt x="36" y="379"/>
                      </a:lnTo>
                      <a:lnTo>
                        <a:pt x="27" y="381"/>
                      </a:lnTo>
                      <a:lnTo>
                        <a:pt x="0" y="373"/>
                      </a:lnTo>
                      <a:lnTo>
                        <a:pt x="0" y="340"/>
                      </a:lnTo>
                      <a:lnTo>
                        <a:pt x="55" y="335"/>
                      </a:lnTo>
                      <a:lnTo>
                        <a:pt x="80" y="288"/>
                      </a:lnTo>
                      <a:lnTo>
                        <a:pt x="74" y="263"/>
                      </a:lnTo>
                      <a:lnTo>
                        <a:pt x="96" y="239"/>
                      </a:lnTo>
                      <a:lnTo>
                        <a:pt x="112" y="225"/>
                      </a:lnTo>
                      <a:lnTo>
                        <a:pt x="125" y="201"/>
                      </a:lnTo>
                      <a:lnTo>
                        <a:pt x="125" y="191"/>
                      </a:lnTo>
                      <a:lnTo>
                        <a:pt x="112" y="185"/>
                      </a:lnTo>
                      <a:lnTo>
                        <a:pt x="109" y="155"/>
                      </a:lnTo>
                      <a:lnTo>
                        <a:pt x="96" y="133"/>
                      </a:lnTo>
                      <a:lnTo>
                        <a:pt x="103" y="130"/>
                      </a:lnTo>
                      <a:lnTo>
                        <a:pt x="115" y="135"/>
                      </a:lnTo>
                      <a:lnTo>
                        <a:pt x="125" y="130"/>
                      </a:lnTo>
                      <a:lnTo>
                        <a:pt x="137" y="89"/>
                      </a:lnTo>
                      <a:lnTo>
                        <a:pt x="103" y="54"/>
                      </a:lnTo>
                      <a:lnTo>
                        <a:pt x="103" y="47"/>
                      </a:lnTo>
                      <a:lnTo>
                        <a:pt x="115" y="49"/>
                      </a:lnTo>
                      <a:lnTo>
                        <a:pt x="127" y="40"/>
                      </a:lnTo>
                      <a:lnTo>
                        <a:pt x="151" y="41"/>
                      </a:lnTo>
                      <a:lnTo>
                        <a:pt x="178" y="18"/>
                      </a:lnTo>
                      <a:lnTo>
                        <a:pt x="196" y="18"/>
                      </a:lnTo>
                      <a:lnTo>
                        <a:pt x="213" y="20"/>
                      </a:lnTo>
                      <a:lnTo>
                        <a:pt x="231" y="30"/>
                      </a:lnTo>
                      <a:lnTo>
                        <a:pt x="277" y="47"/>
                      </a:lnTo>
                      <a:lnTo>
                        <a:pt x="303" y="42"/>
                      </a:lnTo>
                      <a:lnTo>
                        <a:pt x="315" y="47"/>
                      </a:lnTo>
                      <a:lnTo>
                        <a:pt x="319" y="56"/>
                      </a:lnTo>
                      <a:lnTo>
                        <a:pt x="309" y="67"/>
                      </a:lnTo>
                      <a:lnTo>
                        <a:pt x="319" y="69"/>
                      </a:lnTo>
                      <a:lnTo>
                        <a:pt x="325" y="76"/>
                      </a:lnTo>
                      <a:lnTo>
                        <a:pt x="355" y="91"/>
                      </a:lnTo>
                      <a:lnTo>
                        <a:pt x="385" y="63"/>
                      </a:lnTo>
                      <a:lnTo>
                        <a:pt x="413" y="69"/>
                      </a:lnTo>
                      <a:lnTo>
                        <a:pt x="423" y="84"/>
                      </a:lnTo>
                      <a:lnTo>
                        <a:pt x="427" y="79"/>
                      </a:lnTo>
                      <a:lnTo>
                        <a:pt x="444" y="64"/>
                      </a:lnTo>
                      <a:lnTo>
                        <a:pt x="449" y="20"/>
                      </a:lnTo>
                      <a:lnTo>
                        <a:pt x="446" y="2"/>
                      </a:lnTo>
                      <a:lnTo>
                        <a:pt x="475" y="0"/>
                      </a:lnTo>
                      <a:lnTo>
                        <a:pt x="500" y="11"/>
                      </a:lnTo>
                      <a:lnTo>
                        <a:pt x="515" y="52"/>
                      </a:lnTo>
                      <a:lnTo>
                        <a:pt x="486" y="40"/>
                      </a:lnTo>
                      <a:lnTo>
                        <a:pt x="486" y="68"/>
                      </a:lnTo>
                      <a:lnTo>
                        <a:pt x="461" y="79"/>
                      </a:lnTo>
                      <a:lnTo>
                        <a:pt x="476" y="98"/>
                      </a:lnTo>
                      <a:lnTo>
                        <a:pt x="476" y="114"/>
                      </a:lnTo>
                      <a:lnTo>
                        <a:pt x="464" y="108"/>
                      </a:lnTo>
                      <a:lnTo>
                        <a:pt x="453" y="116"/>
                      </a:lnTo>
                      <a:lnTo>
                        <a:pt x="436" y="120"/>
                      </a:lnTo>
                      <a:lnTo>
                        <a:pt x="428" y="127"/>
                      </a:lnTo>
                      <a:close/>
                    </a:path>
                  </a:pathLst>
                </a:custGeom>
                <a:grpFill/>
                <a:ln w="1588">
                  <a:solidFill>
                    <a:srgbClr val="FFFFFF"/>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290" name="Freeform 520">
                  <a:extLst>
                    <a:ext uri="{FF2B5EF4-FFF2-40B4-BE49-F238E27FC236}">
                      <a16:creationId xmlns:a16="http://schemas.microsoft.com/office/drawing/2014/main" id="{67011FBB-086B-4A54-AD13-E879C29E122C}"/>
                    </a:ext>
                  </a:extLst>
                </p:cNvPr>
                <p:cNvSpPr>
                  <a:spLocks/>
                </p:cNvSpPr>
                <p:nvPr/>
              </p:nvSpPr>
              <p:spPr bwMode="auto">
                <a:xfrm>
                  <a:off x="4556" y="1905"/>
                  <a:ext cx="153" cy="223"/>
                </a:xfrm>
                <a:custGeom>
                  <a:avLst/>
                  <a:gdLst>
                    <a:gd name="T0" fmla="*/ 139 w 406"/>
                    <a:gd name="T1" fmla="*/ 467 h 504"/>
                    <a:gd name="T2" fmla="*/ 183 w 406"/>
                    <a:gd name="T3" fmla="*/ 487 h 504"/>
                    <a:gd name="T4" fmla="*/ 238 w 406"/>
                    <a:gd name="T5" fmla="*/ 488 h 504"/>
                    <a:gd name="T6" fmla="*/ 268 w 406"/>
                    <a:gd name="T7" fmla="*/ 478 h 504"/>
                    <a:gd name="T8" fmla="*/ 269 w 406"/>
                    <a:gd name="T9" fmla="*/ 416 h 504"/>
                    <a:gd name="T10" fmla="*/ 324 w 406"/>
                    <a:gd name="T11" fmla="*/ 378 h 504"/>
                    <a:gd name="T12" fmla="*/ 343 w 406"/>
                    <a:gd name="T13" fmla="*/ 306 h 504"/>
                    <a:gd name="T14" fmla="*/ 381 w 406"/>
                    <a:gd name="T15" fmla="*/ 268 h 504"/>
                    <a:gd name="T16" fmla="*/ 394 w 406"/>
                    <a:gd name="T17" fmla="*/ 234 h 504"/>
                    <a:gd name="T18" fmla="*/ 378 w 406"/>
                    <a:gd name="T19" fmla="*/ 198 h 504"/>
                    <a:gd name="T20" fmla="*/ 372 w 406"/>
                    <a:gd name="T21" fmla="*/ 173 h 504"/>
                    <a:gd name="T22" fmla="*/ 394 w 406"/>
                    <a:gd name="T23" fmla="*/ 173 h 504"/>
                    <a:gd name="T24" fmla="*/ 372 w 406"/>
                    <a:gd name="T25" fmla="*/ 97 h 504"/>
                    <a:gd name="T26" fmla="*/ 337 w 406"/>
                    <a:gd name="T27" fmla="*/ 70 h 504"/>
                    <a:gd name="T28" fmla="*/ 307 w 406"/>
                    <a:gd name="T29" fmla="*/ 46 h 504"/>
                    <a:gd name="T30" fmla="*/ 283 w 406"/>
                    <a:gd name="T31" fmla="*/ 44 h 504"/>
                    <a:gd name="T32" fmla="*/ 245 w 406"/>
                    <a:gd name="T33" fmla="*/ 28 h 504"/>
                    <a:gd name="T34" fmla="*/ 220 w 406"/>
                    <a:gd name="T35" fmla="*/ 24 h 504"/>
                    <a:gd name="T36" fmla="*/ 180 w 406"/>
                    <a:gd name="T37" fmla="*/ 0 h 504"/>
                    <a:gd name="T38" fmla="*/ 124 w 406"/>
                    <a:gd name="T39" fmla="*/ 1 h 504"/>
                    <a:gd name="T40" fmla="*/ 104 w 406"/>
                    <a:gd name="T41" fmla="*/ 63 h 504"/>
                    <a:gd name="T42" fmla="*/ 72 w 406"/>
                    <a:gd name="T43" fmla="*/ 127 h 504"/>
                    <a:gd name="T44" fmla="*/ 0 w 406"/>
                    <a:gd name="T45" fmla="*/ 200 h 504"/>
                    <a:gd name="T46" fmla="*/ 55 w 406"/>
                    <a:gd name="T47" fmla="*/ 261 h 504"/>
                    <a:gd name="T48" fmla="*/ 101 w 406"/>
                    <a:gd name="T49" fmla="*/ 279 h 504"/>
                    <a:gd name="T50" fmla="*/ 118 w 406"/>
                    <a:gd name="T51" fmla="*/ 310 h 504"/>
                    <a:gd name="T52" fmla="*/ 50 w 406"/>
                    <a:gd name="T53" fmla="*/ 333 h 504"/>
                    <a:gd name="T54" fmla="*/ 39 w 406"/>
                    <a:gd name="T55" fmla="*/ 372 h 504"/>
                    <a:gd name="T56" fmla="*/ 35 w 406"/>
                    <a:gd name="T57" fmla="*/ 394 h 504"/>
                    <a:gd name="T58" fmla="*/ 40 w 406"/>
                    <a:gd name="T59" fmla="*/ 455 h 504"/>
                    <a:gd name="T60" fmla="*/ 67 w 406"/>
                    <a:gd name="T61" fmla="*/ 465 h 504"/>
                    <a:gd name="T62" fmla="*/ 92 w 406"/>
                    <a:gd name="T63" fmla="*/ 473 h 504"/>
                    <a:gd name="T64" fmla="*/ 132 w 406"/>
                    <a:gd name="T65" fmla="*/ 473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6" h="504">
                      <a:moveTo>
                        <a:pt x="132" y="473"/>
                      </a:moveTo>
                      <a:lnTo>
                        <a:pt x="139" y="467"/>
                      </a:lnTo>
                      <a:lnTo>
                        <a:pt x="161" y="492"/>
                      </a:lnTo>
                      <a:lnTo>
                        <a:pt x="183" y="487"/>
                      </a:lnTo>
                      <a:lnTo>
                        <a:pt x="208" y="504"/>
                      </a:lnTo>
                      <a:lnTo>
                        <a:pt x="238" y="488"/>
                      </a:lnTo>
                      <a:lnTo>
                        <a:pt x="252" y="497"/>
                      </a:lnTo>
                      <a:lnTo>
                        <a:pt x="268" y="478"/>
                      </a:lnTo>
                      <a:lnTo>
                        <a:pt x="262" y="467"/>
                      </a:lnTo>
                      <a:lnTo>
                        <a:pt x="269" y="416"/>
                      </a:lnTo>
                      <a:lnTo>
                        <a:pt x="269" y="383"/>
                      </a:lnTo>
                      <a:lnTo>
                        <a:pt x="324" y="378"/>
                      </a:lnTo>
                      <a:lnTo>
                        <a:pt x="349" y="331"/>
                      </a:lnTo>
                      <a:lnTo>
                        <a:pt x="343" y="306"/>
                      </a:lnTo>
                      <a:lnTo>
                        <a:pt x="365" y="282"/>
                      </a:lnTo>
                      <a:lnTo>
                        <a:pt x="381" y="268"/>
                      </a:lnTo>
                      <a:lnTo>
                        <a:pt x="394" y="244"/>
                      </a:lnTo>
                      <a:lnTo>
                        <a:pt x="394" y="234"/>
                      </a:lnTo>
                      <a:lnTo>
                        <a:pt x="381" y="228"/>
                      </a:lnTo>
                      <a:lnTo>
                        <a:pt x="378" y="198"/>
                      </a:lnTo>
                      <a:lnTo>
                        <a:pt x="365" y="176"/>
                      </a:lnTo>
                      <a:lnTo>
                        <a:pt x="372" y="173"/>
                      </a:lnTo>
                      <a:lnTo>
                        <a:pt x="384" y="178"/>
                      </a:lnTo>
                      <a:lnTo>
                        <a:pt x="394" y="173"/>
                      </a:lnTo>
                      <a:lnTo>
                        <a:pt x="406" y="132"/>
                      </a:lnTo>
                      <a:lnTo>
                        <a:pt x="372" y="97"/>
                      </a:lnTo>
                      <a:lnTo>
                        <a:pt x="372" y="90"/>
                      </a:lnTo>
                      <a:lnTo>
                        <a:pt x="337" y="70"/>
                      </a:lnTo>
                      <a:lnTo>
                        <a:pt x="327" y="52"/>
                      </a:lnTo>
                      <a:lnTo>
                        <a:pt x="307" y="46"/>
                      </a:lnTo>
                      <a:lnTo>
                        <a:pt x="299" y="34"/>
                      </a:lnTo>
                      <a:lnTo>
                        <a:pt x="283" y="44"/>
                      </a:lnTo>
                      <a:lnTo>
                        <a:pt x="252" y="37"/>
                      </a:lnTo>
                      <a:lnTo>
                        <a:pt x="245" y="28"/>
                      </a:lnTo>
                      <a:lnTo>
                        <a:pt x="232" y="29"/>
                      </a:lnTo>
                      <a:lnTo>
                        <a:pt x="220" y="24"/>
                      </a:lnTo>
                      <a:lnTo>
                        <a:pt x="199" y="17"/>
                      </a:lnTo>
                      <a:lnTo>
                        <a:pt x="180" y="0"/>
                      </a:lnTo>
                      <a:lnTo>
                        <a:pt x="162" y="8"/>
                      </a:lnTo>
                      <a:lnTo>
                        <a:pt x="124" y="1"/>
                      </a:lnTo>
                      <a:lnTo>
                        <a:pt x="131" y="26"/>
                      </a:lnTo>
                      <a:lnTo>
                        <a:pt x="104" y="63"/>
                      </a:lnTo>
                      <a:lnTo>
                        <a:pt x="88" y="105"/>
                      </a:lnTo>
                      <a:lnTo>
                        <a:pt x="72" y="127"/>
                      </a:lnTo>
                      <a:lnTo>
                        <a:pt x="25" y="159"/>
                      </a:lnTo>
                      <a:lnTo>
                        <a:pt x="0" y="200"/>
                      </a:lnTo>
                      <a:lnTo>
                        <a:pt x="61" y="230"/>
                      </a:lnTo>
                      <a:lnTo>
                        <a:pt x="55" y="261"/>
                      </a:lnTo>
                      <a:lnTo>
                        <a:pt x="65" y="276"/>
                      </a:lnTo>
                      <a:lnTo>
                        <a:pt x="101" y="279"/>
                      </a:lnTo>
                      <a:lnTo>
                        <a:pt x="121" y="300"/>
                      </a:lnTo>
                      <a:lnTo>
                        <a:pt x="118" y="310"/>
                      </a:lnTo>
                      <a:lnTo>
                        <a:pt x="81" y="332"/>
                      </a:lnTo>
                      <a:lnTo>
                        <a:pt x="50" y="333"/>
                      </a:lnTo>
                      <a:lnTo>
                        <a:pt x="46" y="339"/>
                      </a:lnTo>
                      <a:lnTo>
                        <a:pt x="39" y="372"/>
                      </a:lnTo>
                      <a:lnTo>
                        <a:pt x="43" y="383"/>
                      </a:lnTo>
                      <a:lnTo>
                        <a:pt x="35" y="394"/>
                      </a:lnTo>
                      <a:lnTo>
                        <a:pt x="25" y="431"/>
                      </a:lnTo>
                      <a:lnTo>
                        <a:pt x="40" y="455"/>
                      </a:lnTo>
                      <a:lnTo>
                        <a:pt x="62" y="460"/>
                      </a:lnTo>
                      <a:lnTo>
                        <a:pt x="67" y="465"/>
                      </a:lnTo>
                      <a:lnTo>
                        <a:pt x="79" y="463"/>
                      </a:lnTo>
                      <a:lnTo>
                        <a:pt x="92" y="473"/>
                      </a:lnTo>
                      <a:lnTo>
                        <a:pt x="113" y="465"/>
                      </a:lnTo>
                      <a:lnTo>
                        <a:pt x="132" y="473"/>
                      </a:lnTo>
                      <a:close/>
                    </a:path>
                  </a:pathLst>
                </a:custGeom>
                <a:grpFill/>
                <a:ln w="1588">
                  <a:solidFill>
                    <a:srgbClr val="FFFFFF"/>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291" name="Freeform 521">
                  <a:extLst>
                    <a:ext uri="{FF2B5EF4-FFF2-40B4-BE49-F238E27FC236}">
                      <a16:creationId xmlns:a16="http://schemas.microsoft.com/office/drawing/2014/main" id="{81326067-F766-4690-AAA8-056CC00BE5FE}"/>
                    </a:ext>
                  </a:extLst>
                </p:cNvPr>
                <p:cNvSpPr>
                  <a:spLocks/>
                </p:cNvSpPr>
                <p:nvPr/>
              </p:nvSpPr>
              <p:spPr bwMode="auto">
                <a:xfrm>
                  <a:off x="4712" y="1696"/>
                  <a:ext cx="195" cy="268"/>
                </a:xfrm>
                <a:custGeom>
                  <a:avLst/>
                  <a:gdLst>
                    <a:gd name="T0" fmla="*/ 180 w 515"/>
                    <a:gd name="T1" fmla="*/ 591 h 606"/>
                    <a:gd name="T2" fmla="*/ 240 w 515"/>
                    <a:gd name="T3" fmla="*/ 578 h 606"/>
                    <a:gd name="T4" fmla="*/ 278 w 515"/>
                    <a:gd name="T5" fmla="*/ 599 h 606"/>
                    <a:gd name="T6" fmla="*/ 299 w 515"/>
                    <a:gd name="T7" fmla="*/ 579 h 606"/>
                    <a:gd name="T8" fmla="*/ 301 w 515"/>
                    <a:gd name="T9" fmla="*/ 517 h 606"/>
                    <a:gd name="T10" fmla="*/ 355 w 515"/>
                    <a:gd name="T11" fmla="*/ 526 h 606"/>
                    <a:gd name="T12" fmla="*/ 379 w 515"/>
                    <a:gd name="T13" fmla="*/ 534 h 606"/>
                    <a:gd name="T14" fmla="*/ 387 w 515"/>
                    <a:gd name="T15" fmla="*/ 525 h 606"/>
                    <a:gd name="T16" fmla="*/ 399 w 515"/>
                    <a:gd name="T17" fmla="*/ 519 h 606"/>
                    <a:gd name="T18" fmla="*/ 439 w 515"/>
                    <a:gd name="T19" fmla="*/ 505 h 606"/>
                    <a:gd name="T20" fmla="*/ 445 w 515"/>
                    <a:gd name="T21" fmla="*/ 491 h 606"/>
                    <a:gd name="T22" fmla="*/ 436 w 515"/>
                    <a:gd name="T23" fmla="*/ 476 h 606"/>
                    <a:gd name="T24" fmla="*/ 456 w 515"/>
                    <a:gd name="T25" fmla="*/ 480 h 606"/>
                    <a:gd name="T26" fmla="*/ 462 w 515"/>
                    <a:gd name="T27" fmla="*/ 450 h 606"/>
                    <a:gd name="T28" fmla="*/ 479 w 515"/>
                    <a:gd name="T29" fmla="*/ 432 h 606"/>
                    <a:gd name="T30" fmla="*/ 475 w 515"/>
                    <a:gd name="T31" fmla="*/ 416 h 606"/>
                    <a:gd name="T32" fmla="*/ 482 w 515"/>
                    <a:gd name="T33" fmla="*/ 400 h 606"/>
                    <a:gd name="T34" fmla="*/ 462 w 515"/>
                    <a:gd name="T35" fmla="*/ 393 h 606"/>
                    <a:gd name="T36" fmla="*/ 474 w 515"/>
                    <a:gd name="T37" fmla="*/ 379 h 606"/>
                    <a:gd name="T38" fmla="*/ 491 w 515"/>
                    <a:gd name="T39" fmla="*/ 368 h 606"/>
                    <a:gd name="T40" fmla="*/ 513 w 515"/>
                    <a:gd name="T41" fmla="*/ 339 h 606"/>
                    <a:gd name="T42" fmla="*/ 500 w 515"/>
                    <a:gd name="T43" fmla="*/ 341 h 606"/>
                    <a:gd name="T44" fmla="*/ 501 w 515"/>
                    <a:gd name="T45" fmla="*/ 304 h 606"/>
                    <a:gd name="T46" fmla="*/ 482 w 515"/>
                    <a:gd name="T47" fmla="*/ 294 h 606"/>
                    <a:gd name="T48" fmla="*/ 466 w 515"/>
                    <a:gd name="T49" fmla="*/ 180 h 606"/>
                    <a:gd name="T50" fmla="*/ 474 w 515"/>
                    <a:gd name="T51" fmla="*/ 167 h 606"/>
                    <a:gd name="T52" fmla="*/ 439 w 515"/>
                    <a:gd name="T53" fmla="*/ 103 h 606"/>
                    <a:gd name="T54" fmla="*/ 422 w 515"/>
                    <a:gd name="T55" fmla="*/ 78 h 606"/>
                    <a:gd name="T56" fmla="*/ 370 w 515"/>
                    <a:gd name="T57" fmla="*/ 0 h 606"/>
                    <a:gd name="T58" fmla="*/ 331 w 515"/>
                    <a:gd name="T59" fmla="*/ 33 h 606"/>
                    <a:gd name="T60" fmla="*/ 283 w 515"/>
                    <a:gd name="T61" fmla="*/ 27 h 606"/>
                    <a:gd name="T62" fmla="*/ 229 w 515"/>
                    <a:gd name="T63" fmla="*/ 31 h 606"/>
                    <a:gd name="T64" fmla="*/ 210 w 515"/>
                    <a:gd name="T65" fmla="*/ 40 h 606"/>
                    <a:gd name="T66" fmla="*/ 174 w 515"/>
                    <a:gd name="T67" fmla="*/ 55 h 606"/>
                    <a:gd name="T68" fmla="*/ 136 w 515"/>
                    <a:gd name="T69" fmla="*/ 82 h 606"/>
                    <a:gd name="T70" fmla="*/ 101 w 515"/>
                    <a:gd name="T71" fmla="*/ 78 h 606"/>
                    <a:gd name="T72" fmla="*/ 70 w 515"/>
                    <a:gd name="T73" fmla="*/ 103 h 606"/>
                    <a:gd name="T74" fmla="*/ 60 w 515"/>
                    <a:gd name="T75" fmla="*/ 142 h 606"/>
                    <a:gd name="T76" fmla="*/ 71 w 515"/>
                    <a:gd name="T77" fmla="*/ 209 h 606"/>
                    <a:gd name="T78" fmla="*/ 52 w 515"/>
                    <a:gd name="T79" fmla="*/ 206 h 606"/>
                    <a:gd name="T80" fmla="*/ 44 w 515"/>
                    <a:gd name="T81" fmla="*/ 222 h 606"/>
                    <a:gd name="T82" fmla="*/ 64 w 515"/>
                    <a:gd name="T83" fmla="*/ 236 h 606"/>
                    <a:gd name="T84" fmla="*/ 44 w 515"/>
                    <a:gd name="T85" fmla="*/ 253 h 606"/>
                    <a:gd name="T86" fmla="*/ 52 w 515"/>
                    <a:gd name="T87" fmla="*/ 285 h 606"/>
                    <a:gd name="T88" fmla="*/ 27 w 515"/>
                    <a:gd name="T89" fmla="*/ 319 h 606"/>
                    <a:gd name="T90" fmla="*/ 0 w 515"/>
                    <a:gd name="T91" fmla="*/ 375 h 606"/>
                    <a:gd name="T92" fmla="*/ 16 w 515"/>
                    <a:gd name="T93" fmla="*/ 394 h 606"/>
                    <a:gd name="T94" fmla="*/ 30 w 515"/>
                    <a:gd name="T95" fmla="*/ 428 h 606"/>
                    <a:gd name="T96" fmla="*/ 40 w 515"/>
                    <a:gd name="T97" fmla="*/ 446 h 606"/>
                    <a:gd name="T98" fmla="*/ 36 w 515"/>
                    <a:gd name="T99" fmla="*/ 484 h 606"/>
                    <a:gd name="T100" fmla="*/ 51 w 515"/>
                    <a:gd name="T101" fmla="*/ 506 h 606"/>
                    <a:gd name="T102" fmla="*/ 51 w 515"/>
                    <a:gd name="T103" fmla="*/ 533 h 606"/>
                    <a:gd name="T104" fmla="*/ 86 w 515"/>
                    <a:gd name="T105" fmla="*/ 545 h 606"/>
                    <a:gd name="T106" fmla="*/ 158 w 515"/>
                    <a:gd name="T107" fmla="*/ 557 h 606"/>
                    <a:gd name="T108" fmla="*/ 174 w 515"/>
                    <a:gd name="T109" fmla="*/ 571 h 606"/>
                    <a:gd name="T110" fmla="*/ 174 w 515"/>
                    <a:gd name="T111" fmla="*/ 584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5" h="606">
                      <a:moveTo>
                        <a:pt x="174" y="584"/>
                      </a:moveTo>
                      <a:lnTo>
                        <a:pt x="180" y="591"/>
                      </a:lnTo>
                      <a:lnTo>
                        <a:pt x="210" y="606"/>
                      </a:lnTo>
                      <a:lnTo>
                        <a:pt x="240" y="578"/>
                      </a:lnTo>
                      <a:lnTo>
                        <a:pt x="268" y="584"/>
                      </a:lnTo>
                      <a:lnTo>
                        <a:pt x="278" y="599"/>
                      </a:lnTo>
                      <a:lnTo>
                        <a:pt x="282" y="594"/>
                      </a:lnTo>
                      <a:lnTo>
                        <a:pt x="299" y="579"/>
                      </a:lnTo>
                      <a:lnTo>
                        <a:pt x="304" y="535"/>
                      </a:lnTo>
                      <a:lnTo>
                        <a:pt x="301" y="517"/>
                      </a:lnTo>
                      <a:lnTo>
                        <a:pt x="330" y="515"/>
                      </a:lnTo>
                      <a:lnTo>
                        <a:pt x="355" y="526"/>
                      </a:lnTo>
                      <a:lnTo>
                        <a:pt x="355" y="517"/>
                      </a:lnTo>
                      <a:lnTo>
                        <a:pt x="379" y="534"/>
                      </a:lnTo>
                      <a:lnTo>
                        <a:pt x="392" y="533"/>
                      </a:lnTo>
                      <a:lnTo>
                        <a:pt x="387" y="525"/>
                      </a:lnTo>
                      <a:lnTo>
                        <a:pt x="387" y="518"/>
                      </a:lnTo>
                      <a:lnTo>
                        <a:pt x="399" y="519"/>
                      </a:lnTo>
                      <a:lnTo>
                        <a:pt x="394" y="509"/>
                      </a:lnTo>
                      <a:lnTo>
                        <a:pt x="439" y="505"/>
                      </a:lnTo>
                      <a:lnTo>
                        <a:pt x="431" y="496"/>
                      </a:lnTo>
                      <a:lnTo>
                        <a:pt x="445" y="491"/>
                      </a:lnTo>
                      <a:lnTo>
                        <a:pt x="438" y="484"/>
                      </a:lnTo>
                      <a:lnTo>
                        <a:pt x="436" y="476"/>
                      </a:lnTo>
                      <a:lnTo>
                        <a:pt x="454" y="482"/>
                      </a:lnTo>
                      <a:lnTo>
                        <a:pt x="456" y="480"/>
                      </a:lnTo>
                      <a:lnTo>
                        <a:pt x="439" y="461"/>
                      </a:lnTo>
                      <a:lnTo>
                        <a:pt x="462" y="450"/>
                      </a:lnTo>
                      <a:lnTo>
                        <a:pt x="445" y="442"/>
                      </a:lnTo>
                      <a:lnTo>
                        <a:pt x="479" y="432"/>
                      </a:lnTo>
                      <a:lnTo>
                        <a:pt x="456" y="425"/>
                      </a:lnTo>
                      <a:lnTo>
                        <a:pt x="475" y="416"/>
                      </a:lnTo>
                      <a:lnTo>
                        <a:pt x="457" y="406"/>
                      </a:lnTo>
                      <a:lnTo>
                        <a:pt x="482" y="400"/>
                      </a:lnTo>
                      <a:lnTo>
                        <a:pt x="491" y="388"/>
                      </a:lnTo>
                      <a:lnTo>
                        <a:pt x="462" y="393"/>
                      </a:lnTo>
                      <a:lnTo>
                        <a:pt x="475" y="386"/>
                      </a:lnTo>
                      <a:lnTo>
                        <a:pt x="474" y="379"/>
                      </a:lnTo>
                      <a:lnTo>
                        <a:pt x="484" y="364"/>
                      </a:lnTo>
                      <a:lnTo>
                        <a:pt x="491" y="368"/>
                      </a:lnTo>
                      <a:lnTo>
                        <a:pt x="509" y="362"/>
                      </a:lnTo>
                      <a:lnTo>
                        <a:pt x="513" y="339"/>
                      </a:lnTo>
                      <a:lnTo>
                        <a:pt x="501" y="344"/>
                      </a:lnTo>
                      <a:lnTo>
                        <a:pt x="500" y="341"/>
                      </a:lnTo>
                      <a:lnTo>
                        <a:pt x="515" y="313"/>
                      </a:lnTo>
                      <a:lnTo>
                        <a:pt x="501" y="304"/>
                      </a:lnTo>
                      <a:lnTo>
                        <a:pt x="493" y="278"/>
                      </a:lnTo>
                      <a:lnTo>
                        <a:pt x="482" y="294"/>
                      </a:lnTo>
                      <a:lnTo>
                        <a:pt x="484" y="216"/>
                      </a:lnTo>
                      <a:lnTo>
                        <a:pt x="466" y="180"/>
                      </a:lnTo>
                      <a:lnTo>
                        <a:pt x="474" y="175"/>
                      </a:lnTo>
                      <a:lnTo>
                        <a:pt x="474" y="167"/>
                      </a:lnTo>
                      <a:lnTo>
                        <a:pt x="426" y="125"/>
                      </a:lnTo>
                      <a:lnTo>
                        <a:pt x="439" y="103"/>
                      </a:lnTo>
                      <a:lnTo>
                        <a:pt x="417" y="85"/>
                      </a:lnTo>
                      <a:lnTo>
                        <a:pt x="422" y="78"/>
                      </a:lnTo>
                      <a:lnTo>
                        <a:pt x="403" y="33"/>
                      </a:lnTo>
                      <a:lnTo>
                        <a:pt x="370" y="0"/>
                      </a:lnTo>
                      <a:lnTo>
                        <a:pt x="340" y="16"/>
                      </a:lnTo>
                      <a:lnTo>
                        <a:pt x="331" y="33"/>
                      </a:lnTo>
                      <a:lnTo>
                        <a:pt x="319" y="42"/>
                      </a:lnTo>
                      <a:lnTo>
                        <a:pt x="283" y="27"/>
                      </a:lnTo>
                      <a:lnTo>
                        <a:pt x="242" y="44"/>
                      </a:lnTo>
                      <a:lnTo>
                        <a:pt x="229" y="31"/>
                      </a:lnTo>
                      <a:lnTo>
                        <a:pt x="229" y="39"/>
                      </a:lnTo>
                      <a:lnTo>
                        <a:pt x="210" y="40"/>
                      </a:lnTo>
                      <a:lnTo>
                        <a:pt x="204" y="49"/>
                      </a:lnTo>
                      <a:lnTo>
                        <a:pt x="174" y="55"/>
                      </a:lnTo>
                      <a:lnTo>
                        <a:pt x="152" y="62"/>
                      </a:lnTo>
                      <a:lnTo>
                        <a:pt x="136" y="82"/>
                      </a:lnTo>
                      <a:lnTo>
                        <a:pt x="112" y="83"/>
                      </a:lnTo>
                      <a:lnTo>
                        <a:pt x="101" y="78"/>
                      </a:lnTo>
                      <a:lnTo>
                        <a:pt x="80" y="88"/>
                      </a:lnTo>
                      <a:lnTo>
                        <a:pt x="70" y="103"/>
                      </a:lnTo>
                      <a:lnTo>
                        <a:pt x="71" y="130"/>
                      </a:lnTo>
                      <a:lnTo>
                        <a:pt x="60" y="142"/>
                      </a:lnTo>
                      <a:lnTo>
                        <a:pt x="60" y="172"/>
                      </a:lnTo>
                      <a:lnTo>
                        <a:pt x="71" y="209"/>
                      </a:lnTo>
                      <a:lnTo>
                        <a:pt x="70" y="214"/>
                      </a:lnTo>
                      <a:lnTo>
                        <a:pt x="52" y="206"/>
                      </a:lnTo>
                      <a:lnTo>
                        <a:pt x="44" y="213"/>
                      </a:lnTo>
                      <a:lnTo>
                        <a:pt x="44" y="222"/>
                      </a:lnTo>
                      <a:lnTo>
                        <a:pt x="62" y="228"/>
                      </a:lnTo>
                      <a:lnTo>
                        <a:pt x="64" y="236"/>
                      </a:lnTo>
                      <a:lnTo>
                        <a:pt x="62" y="244"/>
                      </a:lnTo>
                      <a:lnTo>
                        <a:pt x="44" y="253"/>
                      </a:lnTo>
                      <a:lnTo>
                        <a:pt x="43" y="267"/>
                      </a:lnTo>
                      <a:lnTo>
                        <a:pt x="52" y="285"/>
                      </a:lnTo>
                      <a:lnTo>
                        <a:pt x="51" y="304"/>
                      </a:lnTo>
                      <a:lnTo>
                        <a:pt x="27" y="319"/>
                      </a:lnTo>
                      <a:lnTo>
                        <a:pt x="27" y="332"/>
                      </a:lnTo>
                      <a:lnTo>
                        <a:pt x="0" y="375"/>
                      </a:lnTo>
                      <a:lnTo>
                        <a:pt x="0" y="386"/>
                      </a:lnTo>
                      <a:lnTo>
                        <a:pt x="16" y="394"/>
                      </a:lnTo>
                      <a:lnTo>
                        <a:pt x="16" y="406"/>
                      </a:lnTo>
                      <a:lnTo>
                        <a:pt x="30" y="428"/>
                      </a:lnTo>
                      <a:lnTo>
                        <a:pt x="43" y="429"/>
                      </a:lnTo>
                      <a:lnTo>
                        <a:pt x="40" y="446"/>
                      </a:lnTo>
                      <a:lnTo>
                        <a:pt x="51" y="451"/>
                      </a:lnTo>
                      <a:lnTo>
                        <a:pt x="36" y="484"/>
                      </a:lnTo>
                      <a:lnTo>
                        <a:pt x="51" y="489"/>
                      </a:lnTo>
                      <a:lnTo>
                        <a:pt x="51" y="506"/>
                      </a:lnTo>
                      <a:lnTo>
                        <a:pt x="40" y="520"/>
                      </a:lnTo>
                      <a:lnTo>
                        <a:pt x="51" y="533"/>
                      </a:lnTo>
                      <a:lnTo>
                        <a:pt x="68" y="535"/>
                      </a:lnTo>
                      <a:lnTo>
                        <a:pt x="86" y="545"/>
                      </a:lnTo>
                      <a:lnTo>
                        <a:pt x="132" y="562"/>
                      </a:lnTo>
                      <a:lnTo>
                        <a:pt x="158" y="557"/>
                      </a:lnTo>
                      <a:lnTo>
                        <a:pt x="170" y="562"/>
                      </a:lnTo>
                      <a:lnTo>
                        <a:pt x="174" y="571"/>
                      </a:lnTo>
                      <a:lnTo>
                        <a:pt x="164" y="582"/>
                      </a:lnTo>
                      <a:lnTo>
                        <a:pt x="174" y="584"/>
                      </a:lnTo>
                      <a:close/>
                    </a:path>
                  </a:pathLst>
                </a:custGeom>
                <a:grpFill/>
                <a:ln w="1588">
                  <a:solidFill>
                    <a:srgbClr val="FFFFFF"/>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292" name="Freeform 522">
                  <a:extLst>
                    <a:ext uri="{FF2B5EF4-FFF2-40B4-BE49-F238E27FC236}">
                      <a16:creationId xmlns:a16="http://schemas.microsoft.com/office/drawing/2014/main" id="{3A3FF868-BB50-4390-BA6F-BBE900D58BA7}"/>
                    </a:ext>
                  </a:extLst>
                </p:cNvPr>
                <p:cNvSpPr>
                  <a:spLocks/>
                </p:cNvSpPr>
                <p:nvPr/>
              </p:nvSpPr>
              <p:spPr bwMode="auto">
                <a:xfrm>
                  <a:off x="4602" y="1526"/>
                  <a:ext cx="250" cy="206"/>
                </a:xfrm>
                <a:custGeom>
                  <a:avLst/>
                  <a:gdLst>
                    <a:gd name="T0" fmla="*/ 624 w 663"/>
                    <a:gd name="T1" fmla="*/ 414 h 464"/>
                    <a:gd name="T2" fmla="*/ 663 w 663"/>
                    <a:gd name="T3" fmla="*/ 381 h 464"/>
                    <a:gd name="T4" fmla="*/ 601 w 663"/>
                    <a:gd name="T5" fmla="*/ 347 h 464"/>
                    <a:gd name="T6" fmla="*/ 564 w 663"/>
                    <a:gd name="T7" fmla="*/ 275 h 464"/>
                    <a:gd name="T8" fmla="*/ 533 w 663"/>
                    <a:gd name="T9" fmla="*/ 259 h 464"/>
                    <a:gd name="T10" fmla="*/ 522 w 663"/>
                    <a:gd name="T11" fmla="*/ 283 h 464"/>
                    <a:gd name="T12" fmla="*/ 525 w 663"/>
                    <a:gd name="T13" fmla="*/ 273 h 464"/>
                    <a:gd name="T14" fmla="*/ 535 w 663"/>
                    <a:gd name="T15" fmla="*/ 238 h 464"/>
                    <a:gd name="T16" fmla="*/ 542 w 663"/>
                    <a:gd name="T17" fmla="*/ 136 h 464"/>
                    <a:gd name="T18" fmla="*/ 570 w 663"/>
                    <a:gd name="T19" fmla="*/ 37 h 464"/>
                    <a:gd name="T20" fmla="*/ 508 w 663"/>
                    <a:gd name="T21" fmla="*/ 63 h 464"/>
                    <a:gd name="T22" fmla="*/ 421 w 663"/>
                    <a:gd name="T23" fmla="*/ 16 h 464"/>
                    <a:gd name="T24" fmla="*/ 368 w 663"/>
                    <a:gd name="T25" fmla="*/ 0 h 464"/>
                    <a:gd name="T26" fmla="*/ 349 w 663"/>
                    <a:gd name="T27" fmla="*/ 33 h 464"/>
                    <a:gd name="T28" fmla="*/ 330 w 663"/>
                    <a:gd name="T29" fmla="*/ 104 h 464"/>
                    <a:gd name="T30" fmla="*/ 320 w 663"/>
                    <a:gd name="T31" fmla="*/ 143 h 464"/>
                    <a:gd name="T32" fmla="*/ 398 w 663"/>
                    <a:gd name="T33" fmla="*/ 119 h 464"/>
                    <a:gd name="T34" fmla="*/ 457 w 663"/>
                    <a:gd name="T35" fmla="*/ 111 h 464"/>
                    <a:gd name="T36" fmla="*/ 467 w 663"/>
                    <a:gd name="T37" fmla="*/ 90 h 464"/>
                    <a:gd name="T38" fmla="*/ 502 w 663"/>
                    <a:gd name="T39" fmla="*/ 122 h 464"/>
                    <a:gd name="T40" fmla="*/ 493 w 663"/>
                    <a:gd name="T41" fmla="*/ 158 h 464"/>
                    <a:gd name="T42" fmla="*/ 470 w 663"/>
                    <a:gd name="T43" fmla="*/ 215 h 464"/>
                    <a:gd name="T44" fmla="*/ 449 w 663"/>
                    <a:gd name="T45" fmla="*/ 224 h 464"/>
                    <a:gd name="T46" fmla="*/ 394 w 663"/>
                    <a:gd name="T47" fmla="*/ 209 h 464"/>
                    <a:gd name="T48" fmla="*/ 377 w 663"/>
                    <a:gd name="T49" fmla="*/ 180 h 464"/>
                    <a:gd name="T50" fmla="*/ 352 w 663"/>
                    <a:gd name="T51" fmla="*/ 205 h 464"/>
                    <a:gd name="T52" fmla="*/ 345 w 663"/>
                    <a:gd name="T53" fmla="*/ 237 h 464"/>
                    <a:gd name="T54" fmla="*/ 290 w 663"/>
                    <a:gd name="T55" fmla="*/ 220 h 464"/>
                    <a:gd name="T56" fmla="*/ 278 w 663"/>
                    <a:gd name="T57" fmla="*/ 125 h 464"/>
                    <a:gd name="T58" fmla="*/ 238 w 663"/>
                    <a:gd name="T59" fmla="*/ 112 h 464"/>
                    <a:gd name="T60" fmla="*/ 206 w 663"/>
                    <a:gd name="T61" fmla="*/ 124 h 464"/>
                    <a:gd name="T62" fmla="*/ 170 w 663"/>
                    <a:gd name="T63" fmla="*/ 124 h 464"/>
                    <a:gd name="T64" fmla="*/ 140 w 663"/>
                    <a:gd name="T65" fmla="*/ 141 h 464"/>
                    <a:gd name="T66" fmla="*/ 148 w 663"/>
                    <a:gd name="T67" fmla="*/ 151 h 464"/>
                    <a:gd name="T68" fmla="*/ 161 w 663"/>
                    <a:gd name="T69" fmla="*/ 209 h 464"/>
                    <a:gd name="T70" fmla="*/ 134 w 663"/>
                    <a:gd name="T71" fmla="*/ 266 h 464"/>
                    <a:gd name="T72" fmla="*/ 62 w 663"/>
                    <a:gd name="T73" fmla="*/ 273 h 464"/>
                    <a:gd name="T74" fmla="*/ 0 w 663"/>
                    <a:gd name="T75" fmla="*/ 327 h 464"/>
                    <a:gd name="T76" fmla="*/ 32 w 663"/>
                    <a:gd name="T77" fmla="*/ 341 h 464"/>
                    <a:gd name="T78" fmla="*/ 57 w 663"/>
                    <a:gd name="T79" fmla="*/ 391 h 464"/>
                    <a:gd name="T80" fmla="*/ 79 w 663"/>
                    <a:gd name="T81" fmla="*/ 381 h 464"/>
                    <a:gd name="T82" fmla="*/ 168 w 663"/>
                    <a:gd name="T83" fmla="*/ 388 h 464"/>
                    <a:gd name="T84" fmla="*/ 222 w 663"/>
                    <a:gd name="T85" fmla="*/ 386 h 464"/>
                    <a:gd name="T86" fmla="*/ 260 w 663"/>
                    <a:gd name="T87" fmla="*/ 393 h 464"/>
                    <a:gd name="T88" fmla="*/ 311 w 663"/>
                    <a:gd name="T89" fmla="*/ 393 h 464"/>
                    <a:gd name="T90" fmla="*/ 371 w 663"/>
                    <a:gd name="T91" fmla="*/ 363 h 464"/>
                    <a:gd name="T92" fmla="*/ 392 w 663"/>
                    <a:gd name="T93" fmla="*/ 382 h 464"/>
                    <a:gd name="T94" fmla="*/ 381 w 663"/>
                    <a:gd name="T95" fmla="*/ 390 h 464"/>
                    <a:gd name="T96" fmla="*/ 405 w 663"/>
                    <a:gd name="T97" fmla="*/ 420 h 464"/>
                    <a:gd name="T98" fmla="*/ 394 w 663"/>
                    <a:gd name="T99" fmla="*/ 459 h 464"/>
                    <a:gd name="T100" fmla="*/ 429 w 663"/>
                    <a:gd name="T101" fmla="*/ 463 h 464"/>
                    <a:gd name="T102" fmla="*/ 467 w 663"/>
                    <a:gd name="T103" fmla="*/ 436 h 464"/>
                    <a:gd name="T104" fmla="*/ 503 w 663"/>
                    <a:gd name="T105" fmla="*/ 421 h 464"/>
                    <a:gd name="T106" fmla="*/ 522 w 663"/>
                    <a:gd name="T107" fmla="*/ 412 h 464"/>
                    <a:gd name="T108" fmla="*/ 576 w 663"/>
                    <a:gd name="T109" fmla="*/ 40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3" h="464">
                      <a:moveTo>
                        <a:pt x="612" y="423"/>
                      </a:moveTo>
                      <a:lnTo>
                        <a:pt x="624" y="414"/>
                      </a:lnTo>
                      <a:lnTo>
                        <a:pt x="633" y="397"/>
                      </a:lnTo>
                      <a:lnTo>
                        <a:pt x="663" y="381"/>
                      </a:lnTo>
                      <a:lnTo>
                        <a:pt x="627" y="347"/>
                      </a:lnTo>
                      <a:lnTo>
                        <a:pt x="601" y="347"/>
                      </a:lnTo>
                      <a:lnTo>
                        <a:pt x="577" y="325"/>
                      </a:lnTo>
                      <a:lnTo>
                        <a:pt x="564" y="275"/>
                      </a:lnTo>
                      <a:lnTo>
                        <a:pt x="555" y="227"/>
                      </a:lnTo>
                      <a:lnTo>
                        <a:pt x="533" y="259"/>
                      </a:lnTo>
                      <a:lnTo>
                        <a:pt x="539" y="281"/>
                      </a:lnTo>
                      <a:lnTo>
                        <a:pt x="522" y="283"/>
                      </a:lnTo>
                      <a:lnTo>
                        <a:pt x="519" y="275"/>
                      </a:lnTo>
                      <a:lnTo>
                        <a:pt x="525" y="273"/>
                      </a:lnTo>
                      <a:lnTo>
                        <a:pt x="525" y="238"/>
                      </a:lnTo>
                      <a:lnTo>
                        <a:pt x="535" y="238"/>
                      </a:lnTo>
                      <a:lnTo>
                        <a:pt x="551" y="221"/>
                      </a:lnTo>
                      <a:lnTo>
                        <a:pt x="542" y="136"/>
                      </a:lnTo>
                      <a:lnTo>
                        <a:pt x="561" y="88"/>
                      </a:lnTo>
                      <a:lnTo>
                        <a:pt x="570" y="37"/>
                      </a:lnTo>
                      <a:lnTo>
                        <a:pt x="555" y="53"/>
                      </a:lnTo>
                      <a:lnTo>
                        <a:pt x="508" y="63"/>
                      </a:lnTo>
                      <a:lnTo>
                        <a:pt x="480" y="53"/>
                      </a:lnTo>
                      <a:lnTo>
                        <a:pt x="421" y="16"/>
                      </a:lnTo>
                      <a:lnTo>
                        <a:pt x="405" y="17"/>
                      </a:lnTo>
                      <a:lnTo>
                        <a:pt x="368" y="0"/>
                      </a:lnTo>
                      <a:lnTo>
                        <a:pt x="363" y="23"/>
                      </a:lnTo>
                      <a:lnTo>
                        <a:pt x="349" y="33"/>
                      </a:lnTo>
                      <a:lnTo>
                        <a:pt x="337" y="59"/>
                      </a:lnTo>
                      <a:lnTo>
                        <a:pt x="330" y="104"/>
                      </a:lnTo>
                      <a:lnTo>
                        <a:pt x="323" y="119"/>
                      </a:lnTo>
                      <a:lnTo>
                        <a:pt x="320" y="143"/>
                      </a:lnTo>
                      <a:lnTo>
                        <a:pt x="344" y="144"/>
                      </a:lnTo>
                      <a:lnTo>
                        <a:pt x="398" y="119"/>
                      </a:lnTo>
                      <a:lnTo>
                        <a:pt x="427" y="124"/>
                      </a:lnTo>
                      <a:lnTo>
                        <a:pt x="457" y="111"/>
                      </a:lnTo>
                      <a:lnTo>
                        <a:pt x="462" y="92"/>
                      </a:lnTo>
                      <a:lnTo>
                        <a:pt x="467" y="90"/>
                      </a:lnTo>
                      <a:lnTo>
                        <a:pt x="480" y="92"/>
                      </a:lnTo>
                      <a:lnTo>
                        <a:pt x="502" y="122"/>
                      </a:lnTo>
                      <a:lnTo>
                        <a:pt x="503" y="141"/>
                      </a:lnTo>
                      <a:lnTo>
                        <a:pt x="493" y="158"/>
                      </a:lnTo>
                      <a:lnTo>
                        <a:pt x="489" y="188"/>
                      </a:lnTo>
                      <a:lnTo>
                        <a:pt x="470" y="215"/>
                      </a:lnTo>
                      <a:lnTo>
                        <a:pt x="460" y="224"/>
                      </a:lnTo>
                      <a:lnTo>
                        <a:pt x="449" y="224"/>
                      </a:lnTo>
                      <a:lnTo>
                        <a:pt x="425" y="208"/>
                      </a:lnTo>
                      <a:lnTo>
                        <a:pt x="394" y="209"/>
                      </a:lnTo>
                      <a:lnTo>
                        <a:pt x="392" y="191"/>
                      </a:lnTo>
                      <a:lnTo>
                        <a:pt x="377" y="180"/>
                      </a:lnTo>
                      <a:lnTo>
                        <a:pt x="366" y="180"/>
                      </a:lnTo>
                      <a:lnTo>
                        <a:pt x="352" y="205"/>
                      </a:lnTo>
                      <a:lnTo>
                        <a:pt x="357" y="212"/>
                      </a:lnTo>
                      <a:lnTo>
                        <a:pt x="345" y="237"/>
                      </a:lnTo>
                      <a:lnTo>
                        <a:pt x="309" y="245"/>
                      </a:lnTo>
                      <a:lnTo>
                        <a:pt x="290" y="220"/>
                      </a:lnTo>
                      <a:lnTo>
                        <a:pt x="278" y="170"/>
                      </a:lnTo>
                      <a:lnTo>
                        <a:pt x="278" y="125"/>
                      </a:lnTo>
                      <a:lnTo>
                        <a:pt x="263" y="116"/>
                      </a:lnTo>
                      <a:lnTo>
                        <a:pt x="238" y="112"/>
                      </a:lnTo>
                      <a:lnTo>
                        <a:pt x="229" y="119"/>
                      </a:lnTo>
                      <a:lnTo>
                        <a:pt x="206" y="124"/>
                      </a:lnTo>
                      <a:lnTo>
                        <a:pt x="171" y="95"/>
                      </a:lnTo>
                      <a:lnTo>
                        <a:pt x="170" y="124"/>
                      </a:lnTo>
                      <a:lnTo>
                        <a:pt x="166" y="136"/>
                      </a:lnTo>
                      <a:lnTo>
                        <a:pt x="140" y="141"/>
                      </a:lnTo>
                      <a:lnTo>
                        <a:pt x="140" y="147"/>
                      </a:lnTo>
                      <a:lnTo>
                        <a:pt x="148" y="151"/>
                      </a:lnTo>
                      <a:lnTo>
                        <a:pt x="162" y="164"/>
                      </a:lnTo>
                      <a:lnTo>
                        <a:pt x="161" y="209"/>
                      </a:lnTo>
                      <a:lnTo>
                        <a:pt x="147" y="246"/>
                      </a:lnTo>
                      <a:lnTo>
                        <a:pt x="134" y="266"/>
                      </a:lnTo>
                      <a:lnTo>
                        <a:pt x="87" y="278"/>
                      </a:lnTo>
                      <a:lnTo>
                        <a:pt x="62" y="273"/>
                      </a:lnTo>
                      <a:lnTo>
                        <a:pt x="32" y="308"/>
                      </a:lnTo>
                      <a:lnTo>
                        <a:pt x="0" y="327"/>
                      </a:lnTo>
                      <a:lnTo>
                        <a:pt x="0" y="331"/>
                      </a:lnTo>
                      <a:lnTo>
                        <a:pt x="32" y="341"/>
                      </a:lnTo>
                      <a:lnTo>
                        <a:pt x="37" y="391"/>
                      </a:lnTo>
                      <a:lnTo>
                        <a:pt x="57" y="391"/>
                      </a:lnTo>
                      <a:lnTo>
                        <a:pt x="66" y="378"/>
                      </a:lnTo>
                      <a:lnTo>
                        <a:pt x="79" y="381"/>
                      </a:lnTo>
                      <a:lnTo>
                        <a:pt x="109" y="391"/>
                      </a:lnTo>
                      <a:lnTo>
                        <a:pt x="168" y="388"/>
                      </a:lnTo>
                      <a:lnTo>
                        <a:pt x="186" y="375"/>
                      </a:lnTo>
                      <a:lnTo>
                        <a:pt x="222" y="386"/>
                      </a:lnTo>
                      <a:lnTo>
                        <a:pt x="244" y="403"/>
                      </a:lnTo>
                      <a:lnTo>
                        <a:pt x="260" y="393"/>
                      </a:lnTo>
                      <a:lnTo>
                        <a:pt x="286" y="403"/>
                      </a:lnTo>
                      <a:lnTo>
                        <a:pt x="311" y="393"/>
                      </a:lnTo>
                      <a:lnTo>
                        <a:pt x="344" y="369"/>
                      </a:lnTo>
                      <a:lnTo>
                        <a:pt x="371" y="363"/>
                      </a:lnTo>
                      <a:lnTo>
                        <a:pt x="388" y="368"/>
                      </a:lnTo>
                      <a:lnTo>
                        <a:pt x="392" y="382"/>
                      </a:lnTo>
                      <a:lnTo>
                        <a:pt x="381" y="381"/>
                      </a:lnTo>
                      <a:lnTo>
                        <a:pt x="381" y="390"/>
                      </a:lnTo>
                      <a:lnTo>
                        <a:pt x="399" y="393"/>
                      </a:lnTo>
                      <a:lnTo>
                        <a:pt x="405" y="420"/>
                      </a:lnTo>
                      <a:lnTo>
                        <a:pt x="392" y="436"/>
                      </a:lnTo>
                      <a:lnTo>
                        <a:pt x="394" y="459"/>
                      </a:lnTo>
                      <a:lnTo>
                        <a:pt x="405" y="464"/>
                      </a:lnTo>
                      <a:lnTo>
                        <a:pt x="429" y="463"/>
                      </a:lnTo>
                      <a:lnTo>
                        <a:pt x="445" y="443"/>
                      </a:lnTo>
                      <a:lnTo>
                        <a:pt x="467" y="436"/>
                      </a:lnTo>
                      <a:lnTo>
                        <a:pt x="497" y="430"/>
                      </a:lnTo>
                      <a:lnTo>
                        <a:pt x="503" y="421"/>
                      </a:lnTo>
                      <a:lnTo>
                        <a:pt x="522" y="420"/>
                      </a:lnTo>
                      <a:lnTo>
                        <a:pt x="522" y="412"/>
                      </a:lnTo>
                      <a:lnTo>
                        <a:pt x="535" y="425"/>
                      </a:lnTo>
                      <a:lnTo>
                        <a:pt x="576" y="408"/>
                      </a:lnTo>
                      <a:lnTo>
                        <a:pt x="612" y="423"/>
                      </a:lnTo>
                      <a:close/>
                    </a:path>
                  </a:pathLst>
                </a:custGeom>
                <a:grpFill/>
                <a:ln w="1588">
                  <a:solidFill>
                    <a:srgbClr val="FFFFFF"/>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293" name="Freeform 523">
                  <a:extLst>
                    <a:ext uri="{FF2B5EF4-FFF2-40B4-BE49-F238E27FC236}">
                      <a16:creationId xmlns:a16="http://schemas.microsoft.com/office/drawing/2014/main" id="{26461B52-28CE-475B-8A75-72E7BA5F2E32}"/>
                    </a:ext>
                  </a:extLst>
                </p:cNvPr>
                <p:cNvSpPr>
                  <a:spLocks/>
                </p:cNvSpPr>
                <p:nvPr/>
              </p:nvSpPr>
              <p:spPr bwMode="auto">
                <a:xfrm>
                  <a:off x="4579" y="1688"/>
                  <a:ext cx="175" cy="258"/>
                </a:xfrm>
                <a:custGeom>
                  <a:avLst/>
                  <a:gdLst>
                    <a:gd name="T0" fmla="*/ 125 w 464"/>
                    <a:gd name="T1" fmla="*/ 15 h 582"/>
                    <a:gd name="T2" fmla="*/ 168 w 464"/>
                    <a:gd name="T3" fmla="*/ 28 h 582"/>
                    <a:gd name="T4" fmla="*/ 245 w 464"/>
                    <a:gd name="T5" fmla="*/ 12 h 582"/>
                    <a:gd name="T6" fmla="*/ 303 w 464"/>
                    <a:gd name="T7" fmla="*/ 40 h 582"/>
                    <a:gd name="T8" fmla="*/ 345 w 464"/>
                    <a:gd name="T9" fmla="*/ 40 h 582"/>
                    <a:gd name="T10" fmla="*/ 403 w 464"/>
                    <a:gd name="T11" fmla="*/ 6 h 582"/>
                    <a:gd name="T12" fmla="*/ 412 w 464"/>
                    <a:gd name="T13" fmla="*/ 9 h 582"/>
                    <a:gd name="T14" fmla="*/ 430 w 464"/>
                    <a:gd name="T15" fmla="*/ 34 h 582"/>
                    <a:gd name="T16" fmla="*/ 440 w 464"/>
                    <a:gd name="T17" fmla="*/ 27 h 582"/>
                    <a:gd name="T18" fmla="*/ 464 w 464"/>
                    <a:gd name="T19" fmla="*/ 57 h 582"/>
                    <a:gd name="T20" fmla="*/ 453 w 464"/>
                    <a:gd name="T21" fmla="*/ 96 h 582"/>
                    <a:gd name="T22" fmla="*/ 422 w 464"/>
                    <a:gd name="T23" fmla="*/ 121 h 582"/>
                    <a:gd name="T24" fmla="*/ 412 w 464"/>
                    <a:gd name="T25" fmla="*/ 160 h 582"/>
                    <a:gd name="T26" fmla="*/ 423 w 464"/>
                    <a:gd name="T27" fmla="*/ 227 h 582"/>
                    <a:gd name="T28" fmla="*/ 404 w 464"/>
                    <a:gd name="T29" fmla="*/ 224 h 582"/>
                    <a:gd name="T30" fmla="*/ 396 w 464"/>
                    <a:gd name="T31" fmla="*/ 240 h 582"/>
                    <a:gd name="T32" fmla="*/ 416 w 464"/>
                    <a:gd name="T33" fmla="*/ 254 h 582"/>
                    <a:gd name="T34" fmla="*/ 396 w 464"/>
                    <a:gd name="T35" fmla="*/ 271 h 582"/>
                    <a:gd name="T36" fmla="*/ 404 w 464"/>
                    <a:gd name="T37" fmla="*/ 303 h 582"/>
                    <a:gd name="T38" fmla="*/ 379 w 464"/>
                    <a:gd name="T39" fmla="*/ 337 h 582"/>
                    <a:gd name="T40" fmla="*/ 352 w 464"/>
                    <a:gd name="T41" fmla="*/ 393 h 582"/>
                    <a:gd name="T42" fmla="*/ 368 w 464"/>
                    <a:gd name="T43" fmla="*/ 412 h 582"/>
                    <a:gd name="T44" fmla="*/ 382 w 464"/>
                    <a:gd name="T45" fmla="*/ 446 h 582"/>
                    <a:gd name="T46" fmla="*/ 392 w 464"/>
                    <a:gd name="T47" fmla="*/ 464 h 582"/>
                    <a:gd name="T48" fmla="*/ 388 w 464"/>
                    <a:gd name="T49" fmla="*/ 502 h 582"/>
                    <a:gd name="T50" fmla="*/ 403 w 464"/>
                    <a:gd name="T51" fmla="*/ 524 h 582"/>
                    <a:gd name="T52" fmla="*/ 403 w 464"/>
                    <a:gd name="T53" fmla="*/ 551 h 582"/>
                    <a:gd name="T54" fmla="*/ 358 w 464"/>
                    <a:gd name="T55" fmla="*/ 574 h 582"/>
                    <a:gd name="T56" fmla="*/ 322 w 464"/>
                    <a:gd name="T57" fmla="*/ 582 h 582"/>
                    <a:gd name="T58" fmla="*/ 275 w 464"/>
                    <a:gd name="T59" fmla="*/ 560 h 582"/>
                    <a:gd name="T60" fmla="*/ 245 w 464"/>
                    <a:gd name="T61" fmla="*/ 536 h 582"/>
                    <a:gd name="T62" fmla="*/ 221 w 464"/>
                    <a:gd name="T63" fmla="*/ 534 h 582"/>
                    <a:gd name="T64" fmla="*/ 183 w 464"/>
                    <a:gd name="T65" fmla="*/ 518 h 582"/>
                    <a:gd name="T66" fmla="*/ 158 w 464"/>
                    <a:gd name="T67" fmla="*/ 514 h 582"/>
                    <a:gd name="T68" fmla="*/ 118 w 464"/>
                    <a:gd name="T69" fmla="*/ 490 h 582"/>
                    <a:gd name="T70" fmla="*/ 62 w 464"/>
                    <a:gd name="T71" fmla="*/ 491 h 582"/>
                    <a:gd name="T72" fmla="*/ 70 w 464"/>
                    <a:gd name="T73" fmla="*/ 443 h 582"/>
                    <a:gd name="T74" fmla="*/ 118 w 464"/>
                    <a:gd name="T75" fmla="*/ 382 h 582"/>
                    <a:gd name="T76" fmla="*/ 132 w 464"/>
                    <a:gd name="T77" fmla="*/ 264 h 582"/>
                    <a:gd name="T78" fmla="*/ 77 w 464"/>
                    <a:gd name="T79" fmla="*/ 217 h 582"/>
                    <a:gd name="T80" fmla="*/ 21 w 464"/>
                    <a:gd name="T81" fmla="*/ 229 h 582"/>
                    <a:gd name="T82" fmla="*/ 0 w 464"/>
                    <a:gd name="T83" fmla="*/ 173 h 582"/>
                    <a:gd name="T84" fmla="*/ 35 w 464"/>
                    <a:gd name="T85" fmla="*/ 193 h 582"/>
                    <a:gd name="T86" fmla="*/ 91 w 464"/>
                    <a:gd name="T87" fmla="*/ 167 h 582"/>
                    <a:gd name="T88" fmla="*/ 118 w 464"/>
                    <a:gd name="T89" fmla="*/ 51 h 582"/>
                    <a:gd name="T90" fmla="*/ 116 w 464"/>
                    <a:gd name="T91" fmla="*/ 28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4" h="582">
                      <a:moveTo>
                        <a:pt x="116" y="28"/>
                      </a:moveTo>
                      <a:lnTo>
                        <a:pt x="125" y="15"/>
                      </a:lnTo>
                      <a:lnTo>
                        <a:pt x="138" y="18"/>
                      </a:lnTo>
                      <a:lnTo>
                        <a:pt x="168" y="28"/>
                      </a:lnTo>
                      <a:lnTo>
                        <a:pt x="227" y="25"/>
                      </a:lnTo>
                      <a:lnTo>
                        <a:pt x="245" y="12"/>
                      </a:lnTo>
                      <a:lnTo>
                        <a:pt x="281" y="23"/>
                      </a:lnTo>
                      <a:lnTo>
                        <a:pt x="303" y="40"/>
                      </a:lnTo>
                      <a:lnTo>
                        <a:pt x="319" y="30"/>
                      </a:lnTo>
                      <a:lnTo>
                        <a:pt x="345" y="40"/>
                      </a:lnTo>
                      <a:lnTo>
                        <a:pt x="370" y="30"/>
                      </a:lnTo>
                      <a:lnTo>
                        <a:pt x="403" y="6"/>
                      </a:lnTo>
                      <a:lnTo>
                        <a:pt x="430" y="0"/>
                      </a:lnTo>
                      <a:lnTo>
                        <a:pt x="412" y="9"/>
                      </a:lnTo>
                      <a:lnTo>
                        <a:pt x="411" y="15"/>
                      </a:lnTo>
                      <a:lnTo>
                        <a:pt x="430" y="34"/>
                      </a:lnTo>
                      <a:lnTo>
                        <a:pt x="430" y="23"/>
                      </a:lnTo>
                      <a:lnTo>
                        <a:pt x="440" y="27"/>
                      </a:lnTo>
                      <a:lnTo>
                        <a:pt x="458" y="30"/>
                      </a:lnTo>
                      <a:lnTo>
                        <a:pt x="464" y="57"/>
                      </a:lnTo>
                      <a:lnTo>
                        <a:pt x="451" y="73"/>
                      </a:lnTo>
                      <a:lnTo>
                        <a:pt x="453" y="96"/>
                      </a:lnTo>
                      <a:lnTo>
                        <a:pt x="432" y="106"/>
                      </a:lnTo>
                      <a:lnTo>
                        <a:pt x="422" y="121"/>
                      </a:lnTo>
                      <a:lnTo>
                        <a:pt x="423" y="148"/>
                      </a:lnTo>
                      <a:lnTo>
                        <a:pt x="412" y="160"/>
                      </a:lnTo>
                      <a:lnTo>
                        <a:pt x="412" y="190"/>
                      </a:lnTo>
                      <a:lnTo>
                        <a:pt x="423" y="227"/>
                      </a:lnTo>
                      <a:lnTo>
                        <a:pt x="422" y="232"/>
                      </a:lnTo>
                      <a:lnTo>
                        <a:pt x="404" y="224"/>
                      </a:lnTo>
                      <a:lnTo>
                        <a:pt x="396" y="231"/>
                      </a:lnTo>
                      <a:lnTo>
                        <a:pt x="396" y="240"/>
                      </a:lnTo>
                      <a:lnTo>
                        <a:pt x="414" y="246"/>
                      </a:lnTo>
                      <a:lnTo>
                        <a:pt x="416" y="254"/>
                      </a:lnTo>
                      <a:lnTo>
                        <a:pt x="414" y="262"/>
                      </a:lnTo>
                      <a:lnTo>
                        <a:pt x="396" y="271"/>
                      </a:lnTo>
                      <a:lnTo>
                        <a:pt x="395" y="285"/>
                      </a:lnTo>
                      <a:lnTo>
                        <a:pt x="404" y="303"/>
                      </a:lnTo>
                      <a:lnTo>
                        <a:pt x="403" y="322"/>
                      </a:lnTo>
                      <a:lnTo>
                        <a:pt x="379" y="337"/>
                      </a:lnTo>
                      <a:lnTo>
                        <a:pt x="379" y="350"/>
                      </a:lnTo>
                      <a:lnTo>
                        <a:pt x="352" y="393"/>
                      </a:lnTo>
                      <a:lnTo>
                        <a:pt x="352" y="404"/>
                      </a:lnTo>
                      <a:lnTo>
                        <a:pt x="368" y="412"/>
                      </a:lnTo>
                      <a:lnTo>
                        <a:pt x="368" y="424"/>
                      </a:lnTo>
                      <a:lnTo>
                        <a:pt x="382" y="446"/>
                      </a:lnTo>
                      <a:lnTo>
                        <a:pt x="395" y="447"/>
                      </a:lnTo>
                      <a:lnTo>
                        <a:pt x="392" y="464"/>
                      </a:lnTo>
                      <a:lnTo>
                        <a:pt x="403" y="469"/>
                      </a:lnTo>
                      <a:lnTo>
                        <a:pt x="388" y="502"/>
                      </a:lnTo>
                      <a:lnTo>
                        <a:pt x="403" y="507"/>
                      </a:lnTo>
                      <a:lnTo>
                        <a:pt x="403" y="524"/>
                      </a:lnTo>
                      <a:lnTo>
                        <a:pt x="392" y="538"/>
                      </a:lnTo>
                      <a:lnTo>
                        <a:pt x="403" y="551"/>
                      </a:lnTo>
                      <a:lnTo>
                        <a:pt x="385" y="551"/>
                      </a:lnTo>
                      <a:lnTo>
                        <a:pt x="358" y="574"/>
                      </a:lnTo>
                      <a:lnTo>
                        <a:pt x="334" y="573"/>
                      </a:lnTo>
                      <a:lnTo>
                        <a:pt x="322" y="582"/>
                      </a:lnTo>
                      <a:lnTo>
                        <a:pt x="310" y="580"/>
                      </a:lnTo>
                      <a:lnTo>
                        <a:pt x="275" y="560"/>
                      </a:lnTo>
                      <a:lnTo>
                        <a:pt x="265" y="542"/>
                      </a:lnTo>
                      <a:lnTo>
                        <a:pt x="245" y="536"/>
                      </a:lnTo>
                      <a:lnTo>
                        <a:pt x="237" y="524"/>
                      </a:lnTo>
                      <a:lnTo>
                        <a:pt x="221" y="534"/>
                      </a:lnTo>
                      <a:lnTo>
                        <a:pt x="190" y="527"/>
                      </a:lnTo>
                      <a:lnTo>
                        <a:pt x="183" y="518"/>
                      </a:lnTo>
                      <a:lnTo>
                        <a:pt x="170" y="519"/>
                      </a:lnTo>
                      <a:lnTo>
                        <a:pt x="158" y="514"/>
                      </a:lnTo>
                      <a:lnTo>
                        <a:pt x="137" y="507"/>
                      </a:lnTo>
                      <a:lnTo>
                        <a:pt x="118" y="490"/>
                      </a:lnTo>
                      <a:lnTo>
                        <a:pt x="100" y="498"/>
                      </a:lnTo>
                      <a:lnTo>
                        <a:pt x="62" y="491"/>
                      </a:lnTo>
                      <a:lnTo>
                        <a:pt x="70" y="457"/>
                      </a:lnTo>
                      <a:lnTo>
                        <a:pt x="70" y="443"/>
                      </a:lnTo>
                      <a:lnTo>
                        <a:pt x="99" y="424"/>
                      </a:lnTo>
                      <a:lnTo>
                        <a:pt x="118" y="382"/>
                      </a:lnTo>
                      <a:lnTo>
                        <a:pt x="137" y="285"/>
                      </a:lnTo>
                      <a:lnTo>
                        <a:pt x="132" y="264"/>
                      </a:lnTo>
                      <a:lnTo>
                        <a:pt x="103" y="228"/>
                      </a:lnTo>
                      <a:lnTo>
                        <a:pt x="77" y="217"/>
                      </a:lnTo>
                      <a:lnTo>
                        <a:pt x="42" y="232"/>
                      </a:lnTo>
                      <a:lnTo>
                        <a:pt x="21" y="229"/>
                      </a:lnTo>
                      <a:lnTo>
                        <a:pt x="3" y="204"/>
                      </a:lnTo>
                      <a:lnTo>
                        <a:pt x="0" y="173"/>
                      </a:lnTo>
                      <a:lnTo>
                        <a:pt x="21" y="190"/>
                      </a:lnTo>
                      <a:lnTo>
                        <a:pt x="35" y="193"/>
                      </a:lnTo>
                      <a:lnTo>
                        <a:pt x="47" y="190"/>
                      </a:lnTo>
                      <a:lnTo>
                        <a:pt x="91" y="167"/>
                      </a:lnTo>
                      <a:lnTo>
                        <a:pt x="119" y="80"/>
                      </a:lnTo>
                      <a:lnTo>
                        <a:pt x="118" y="51"/>
                      </a:lnTo>
                      <a:lnTo>
                        <a:pt x="96" y="28"/>
                      </a:lnTo>
                      <a:lnTo>
                        <a:pt x="116" y="28"/>
                      </a:lnTo>
                      <a:close/>
                    </a:path>
                  </a:pathLst>
                </a:custGeom>
                <a:grpFill/>
                <a:ln w="1588">
                  <a:solidFill>
                    <a:srgbClr val="FFFFFF"/>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294" name="Freeform 524">
                  <a:extLst>
                    <a:ext uri="{FF2B5EF4-FFF2-40B4-BE49-F238E27FC236}">
                      <a16:creationId xmlns:a16="http://schemas.microsoft.com/office/drawing/2014/main" id="{0C385B57-DFFE-4FC4-87CB-5DA4EEF30B10}"/>
                    </a:ext>
                  </a:extLst>
                </p:cNvPr>
                <p:cNvSpPr>
                  <a:spLocks/>
                </p:cNvSpPr>
                <p:nvPr/>
              </p:nvSpPr>
              <p:spPr bwMode="auto">
                <a:xfrm>
                  <a:off x="4611" y="1753"/>
                  <a:ext cx="19" cy="36"/>
                </a:xfrm>
                <a:custGeom>
                  <a:avLst/>
                  <a:gdLst>
                    <a:gd name="T0" fmla="*/ 12 w 53"/>
                    <a:gd name="T1" fmla="*/ 69 h 79"/>
                    <a:gd name="T2" fmla="*/ 15 w 53"/>
                    <a:gd name="T3" fmla="*/ 66 h 79"/>
                    <a:gd name="T4" fmla="*/ 34 w 53"/>
                    <a:gd name="T5" fmla="*/ 66 h 79"/>
                    <a:gd name="T6" fmla="*/ 46 w 53"/>
                    <a:gd name="T7" fmla="*/ 79 h 79"/>
                    <a:gd name="T8" fmla="*/ 52 w 53"/>
                    <a:gd name="T9" fmla="*/ 67 h 79"/>
                    <a:gd name="T10" fmla="*/ 53 w 53"/>
                    <a:gd name="T11" fmla="*/ 15 h 79"/>
                    <a:gd name="T12" fmla="*/ 25 w 53"/>
                    <a:gd name="T13" fmla="*/ 0 h 79"/>
                    <a:gd name="T14" fmla="*/ 0 w 53"/>
                    <a:gd name="T15" fmla="*/ 41 h 79"/>
                    <a:gd name="T16" fmla="*/ 12 w 53"/>
                    <a:gd name="T17" fmla="*/ 6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79">
                      <a:moveTo>
                        <a:pt x="12" y="69"/>
                      </a:moveTo>
                      <a:lnTo>
                        <a:pt x="15" y="66"/>
                      </a:lnTo>
                      <a:lnTo>
                        <a:pt x="34" y="66"/>
                      </a:lnTo>
                      <a:lnTo>
                        <a:pt x="46" y="79"/>
                      </a:lnTo>
                      <a:lnTo>
                        <a:pt x="52" y="67"/>
                      </a:lnTo>
                      <a:lnTo>
                        <a:pt x="53" y="15"/>
                      </a:lnTo>
                      <a:lnTo>
                        <a:pt x="25" y="0"/>
                      </a:lnTo>
                      <a:lnTo>
                        <a:pt x="0" y="41"/>
                      </a:lnTo>
                      <a:lnTo>
                        <a:pt x="12" y="69"/>
                      </a:lnTo>
                      <a:close/>
                    </a:path>
                  </a:pathLst>
                </a:custGeom>
                <a:grpFill/>
                <a:ln w="1588">
                  <a:solidFill>
                    <a:srgbClr val="FFFFFF"/>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295" name="Freeform 525">
                  <a:extLst>
                    <a:ext uri="{FF2B5EF4-FFF2-40B4-BE49-F238E27FC236}">
                      <a16:creationId xmlns:a16="http://schemas.microsoft.com/office/drawing/2014/main" id="{43256F33-7A24-476A-910B-4E943EA692CE}"/>
                    </a:ext>
                  </a:extLst>
                </p:cNvPr>
                <p:cNvSpPr>
                  <a:spLocks/>
                </p:cNvSpPr>
                <p:nvPr/>
              </p:nvSpPr>
              <p:spPr bwMode="auto">
                <a:xfrm>
                  <a:off x="3891" y="2530"/>
                  <a:ext cx="97" cy="121"/>
                </a:xfrm>
                <a:custGeom>
                  <a:avLst/>
                  <a:gdLst>
                    <a:gd name="T0" fmla="*/ 113 w 257"/>
                    <a:gd name="T1" fmla="*/ 4 h 275"/>
                    <a:gd name="T2" fmla="*/ 121 w 257"/>
                    <a:gd name="T3" fmla="*/ 18 h 275"/>
                    <a:gd name="T4" fmla="*/ 116 w 257"/>
                    <a:gd name="T5" fmla="*/ 36 h 275"/>
                    <a:gd name="T6" fmla="*/ 156 w 257"/>
                    <a:gd name="T7" fmla="*/ 47 h 275"/>
                    <a:gd name="T8" fmla="*/ 162 w 257"/>
                    <a:gd name="T9" fmla="*/ 54 h 275"/>
                    <a:gd name="T10" fmla="*/ 148 w 257"/>
                    <a:gd name="T11" fmla="*/ 51 h 275"/>
                    <a:gd name="T12" fmla="*/ 151 w 257"/>
                    <a:gd name="T13" fmla="*/ 59 h 275"/>
                    <a:gd name="T14" fmla="*/ 135 w 257"/>
                    <a:gd name="T15" fmla="*/ 83 h 275"/>
                    <a:gd name="T16" fmla="*/ 156 w 257"/>
                    <a:gd name="T17" fmla="*/ 117 h 275"/>
                    <a:gd name="T18" fmla="*/ 148 w 257"/>
                    <a:gd name="T19" fmla="*/ 136 h 275"/>
                    <a:gd name="T20" fmla="*/ 138 w 257"/>
                    <a:gd name="T21" fmla="*/ 143 h 275"/>
                    <a:gd name="T22" fmla="*/ 149 w 257"/>
                    <a:gd name="T23" fmla="*/ 155 h 275"/>
                    <a:gd name="T24" fmla="*/ 157 w 257"/>
                    <a:gd name="T25" fmla="*/ 159 h 275"/>
                    <a:gd name="T26" fmla="*/ 151 w 257"/>
                    <a:gd name="T27" fmla="*/ 161 h 275"/>
                    <a:gd name="T28" fmla="*/ 148 w 257"/>
                    <a:gd name="T29" fmla="*/ 179 h 275"/>
                    <a:gd name="T30" fmla="*/ 133 w 257"/>
                    <a:gd name="T31" fmla="*/ 198 h 275"/>
                    <a:gd name="T32" fmla="*/ 119 w 257"/>
                    <a:gd name="T33" fmla="*/ 204 h 275"/>
                    <a:gd name="T34" fmla="*/ 103 w 257"/>
                    <a:gd name="T35" fmla="*/ 224 h 275"/>
                    <a:gd name="T36" fmla="*/ 46 w 257"/>
                    <a:gd name="T37" fmla="*/ 257 h 275"/>
                    <a:gd name="T38" fmla="*/ 24 w 257"/>
                    <a:gd name="T39" fmla="*/ 263 h 275"/>
                    <a:gd name="T40" fmla="*/ 8 w 257"/>
                    <a:gd name="T41" fmla="*/ 261 h 275"/>
                    <a:gd name="T42" fmla="*/ 0 w 257"/>
                    <a:gd name="T43" fmla="*/ 265 h 275"/>
                    <a:gd name="T44" fmla="*/ 7 w 257"/>
                    <a:gd name="T45" fmla="*/ 275 h 275"/>
                    <a:gd name="T46" fmla="*/ 25 w 257"/>
                    <a:gd name="T47" fmla="*/ 275 h 275"/>
                    <a:gd name="T48" fmla="*/ 44 w 257"/>
                    <a:gd name="T49" fmla="*/ 270 h 275"/>
                    <a:gd name="T50" fmla="*/ 84 w 257"/>
                    <a:gd name="T51" fmla="*/ 270 h 275"/>
                    <a:gd name="T52" fmla="*/ 103 w 257"/>
                    <a:gd name="T53" fmla="*/ 257 h 275"/>
                    <a:gd name="T54" fmla="*/ 173 w 257"/>
                    <a:gd name="T55" fmla="*/ 257 h 275"/>
                    <a:gd name="T56" fmla="*/ 190 w 257"/>
                    <a:gd name="T57" fmla="*/ 248 h 275"/>
                    <a:gd name="T58" fmla="*/ 222 w 257"/>
                    <a:gd name="T59" fmla="*/ 245 h 275"/>
                    <a:gd name="T60" fmla="*/ 238 w 257"/>
                    <a:gd name="T61" fmla="*/ 224 h 275"/>
                    <a:gd name="T62" fmla="*/ 232 w 257"/>
                    <a:gd name="T63" fmla="*/ 194 h 275"/>
                    <a:gd name="T64" fmla="*/ 225 w 257"/>
                    <a:gd name="T65" fmla="*/ 186 h 275"/>
                    <a:gd name="T66" fmla="*/ 238 w 257"/>
                    <a:gd name="T67" fmla="*/ 180 h 275"/>
                    <a:gd name="T68" fmla="*/ 222 w 257"/>
                    <a:gd name="T69" fmla="*/ 167 h 275"/>
                    <a:gd name="T70" fmla="*/ 222 w 257"/>
                    <a:gd name="T71" fmla="*/ 155 h 275"/>
                    <a:gd name="T72" fmla="*/ 237 w 257"/>
                    <a:gd name="T73" fmla="*/ 146 h 275"/>
                    <a:gd name="T74" fmla="*/ 247 w 257"/>
                    <a:gd name="T75" fmla="*/ 127 h 275"/>
                    <a:gd name="T76" fmla="*/ 243 w 257"/>
                    <a:gd name="T77" fmla="*/ 106 h 275"/>
                    <a:gd name="T78" fmla="*/ 257 w 257"/>
                    <a:gd name="T79" fmla="*/ 92 h 275"/>
                    <a:gd name="T80" fmla="*/ 222 w 257"/>
                    <a:gd name="T81" fmla="*/ 51 h 275"/>
                    <a:gd name="T82" fmla="*/ 220 w 257"/>
                    <a:gd name="T83" fmla="*/ 51 h 275"/>
                    <a:gd name="T84" fmla="*/ 200 w 257"/>
                    <a:gd name="T85" fmla="*/ 57 h 275"/>
                    <a:gd name="T86" fmla="*/ 176 w 257"/>
                    <a:gd name="T87" fmla="*/ 51 h 275"/>
                    <a:gd name="T88" fmla="*/ 163 w 257"/>
                    <a:gd name="T89" fmla="*/ 27 h 275"/>
                    <a:gd name="T90" fmla="*/ 138 w 257"/>
                    <a:gd name="T91" fmla="*/ 18 h 275"/>
                    <a:gd name="T92" fmla="*/ 128 w 257"/>
                    <a:gd name="T93" fmla="*/ 0 h 275"/>
                    <a:gd name="T94" fmla="*/ 113 w 257"/>
                    <a:gd name="T95" fmla="*/ 4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7" h="275">
                      <a:moveTo>
                        <a:pt x="113" y="4"/>
                      </a:moveTo>
                      <a:lnTo>
                        <a:pt x="121" y="18"/>
                      </a:lnTo>
                      <a:lnTo>
                        <a:pt x="116" y="36"/>
                      </a:lnTo>
                      <a:lnTo>
                        <a:pt x="156" y="47"/>
                      </a:lnTo>
                      <a:lnTo>
                        <a:pt x="162" y="54"/>
                      </a:lnTo>
                      <a:lnTo>
                        <a:pt x="148" y="51"/>
                      </a:lnTo>
                      <a:lnTo>
                        <a:pt x="151" y="59"/>
                      </a:lnTo>
                      <a:lnTo>
                        <a:pt x="135" y="83"/>
                      </a:lnTo>
                      <a:lnTo>
                        <a:pt x="156" y="117"/>
                      </a:lnTo>
                      <a:lnTo>
                        <a:pt x="148" y="136"/>
                      </a:lnTo>
                      <a:lnTo>
                        <a:pt x="138" y="143"/>
                      </a:lnTo>
                      <a:lnTo>
                        <a:pt x="149" y="155"/>
                      </a:lnTo>
                      <a:lnTo>
                        <a:pt x="157" y="159"/>
                      </a:lnTo>
                      <a:lnTo>
                        <a:pt x="151" y="161"/>
                      </a:lnTo>
                      <a:lnTo>
                        <a:pt x="148" y="179"/>
                      </a:lnTo>
                      <a:lnTo>
                        <a:pt x="133" y="198"/>
                      </a:lnTo>
                      <a:lnTo>
                        <a:pt x="119" y="204"/>
                      </a:lnTo>
                      <a:lnTo>
                        <a:pt x="103" y="224"/>
                      </a:lnTo>
                      <a:lnTo>
                        <a:pt x="46" y="257"/>
                      </a:lnTo>
                      <a:lnTo>
                        <a:pt x="24" y="263"/>
                      </a:lnTo>
                      <a:lnTo>
                        <a:pt x="8" y="261"/>
                      </a:lnTo>
                      <a:lnTo>
                        <a:pt x="0" y="265"/>
                      </a:lnTo>
                      <a:lnTo>
                        <a:pt x="7" y="275"/>
                      </a:lnTo>
                      <a:lnTo>
                        <a:pt x="25" y="275"/>
                      </a:lnTo>
                      <a:lnTo>
                        <a:pt x="44" y="270"/>
                      </a:lnTo>
                      <a:lnTo>
                        <a:pt x="84" y="270"/>
                      </a:lnTo>
                      <a:lnTo>
                        <a:pt x="103" y="257"/>
                      </a:lnTo>
                      <a:lnTo>
                        <a:pt x="173" y="257"/>
                      </a:lnTo>
                      <a:lnTo>
                        <a:pt x="190" y="248"/>
                      </a:lnTo>
                      <a:lnTo>
                        <a:pt x="222" y="245"/>
                      </a:lnTo>
                      <a:lnTo>
                        <a:pt x="238" y="224"/>
                      </a:lnTo>
                      <a:lnTo>
                        <a:pt x="232" y="194"/>
                      </a:lnTo>
                      <a:lnTo>
                        <a:pt x="225" y="186"/>
                      </a:lnTo>
                      <a:lnTo>
                        <a:pt x="238" y="180"/>
                      </a:lnTo>
                      <a:lnTo>
                        <a:pt x="222" y="167"/>
                      </a:lnTo>
                      <a:lnTo>
                        <a:pt x="222" y="155"/>
                      </a:lnTo>
                      <a:lnTo>
                        <a:pt x="237" y="146"/>
                      </a:lnTo>
                      <a:lnTo>
                        <a:pt x="247" y="127"/>
                      </a:lnTo>
                      <a:lnTo>
                        <a:pt x="243" y="106"/>
                      </a:lnTo>
                      <a:lnTo>
                        <a:pt x="257" y="92"/>
                      </a:lnTo>
                      <a:lnTo>
                        <a:pt x="222" y="51"/>
                      </a:lnTo>
                      <a:lnTo>
                        <a:pt x="220" y="51"/>
                      </a:lnTo>
                      <a:lnTo>
                        <a:pt x="200" y="57"/>
                      </a:lnTo>
                      <a:lnTo>
                        <a:pt x="176" y="51"/>
                      </a:lnTo>
                      <a:lnTo>
                        <a:pt x="163" y="27"/>
                      </a:lnTo>
                      <a:lnTo>
                        <a:pt x="138" y="18"/>
                      </a:lnTo>
                      <a:lnTo>
                        <a:pt x="128" y="0"/>
                      </a:lnTo>
                      <a:lnTo>
                        <a:pt x="113" y="4"/>
                      </a:lnTo>
                      <a:close/>
                    </a:path>
                  </a:pathLst>
                </a:custGeom>
                <a:grpFill/>
                <a:ln w="1588">
                  <a:solidFill>
                    <a:srgbClr val="FFFFFF"/>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296" name="Freeform 526">
                  <a:extLst>
                    <a:ext uri="{FF2B5EF4-FFF2-40B4-BE49-F238E27FC236}">
                      <a16:creationId xmlns:a16="http://schemas.microsoft.com/office/drawing/2014/main" id="{AAA5594F-2825-4D9F-BDC5-76CC4BE454EF}"/>
                    </a:ext>
                  </a:extLst>
                </p:cNvPr>
                <p:cNvSpPr>
                  <a:spLocks/>
                </p:cNvSpPr>
                <p:nvPr/>
              </p:nvSpPr>
              <p:spPr bwMode="auto">
                <a:xfrm>
                  <a:off x="3881" y="2638"/>
                  <a:ext cx="141" cy="145"/>
                </a:xfrm>
                <a:custGeom>
                  <a:avLst/>
                  <a:gdLst>
                    <a:gd name="T0" fmla="*/ 197 w 373"/>
                    <a:gd name="T1" fmla="*/ 104 h 327"/>
                    <a:gd name="T2" fmla="*/ 235 w 373"/>
                    <a:gd name="T3" fmla="*/ 78 h 327"/>
                    <a:gd name="T4" fmla="*/ 239 w 373"/>
                    <a:gd name="T5" fmla="*/ 63 h 327"/>
                    <a:gd name="T6" fmla="*/ 247 w 373"/>
                    <a:gd name="T7" fmla="*/ 60 h 327"/>
                    <a:gd name="T8" fmla="*/ 270 w 373"/>
                    <a:gd name="T9" fmla="*/ 62 h 327"/>
                    <a:gd name="T10" fmla="*/ 264 w 373"/>
                    <a:gd name="T11" fmla="*/ 44 h 327"/>
                    <a:gd name="T12" fmla="*/ 254 w 373"/>
                    <a:gd name="T13" fmla="*/ 32 h 327"/>
                    <a:gd name="T14" fmla="*/ 249 w 373"/>
                    <a:gd name="T15" fmla="*/ 0 h 327"/>
                    <a:gd name="T16" fmla="*/ 217 w 373"/>
                    <a:gd name="T17" fmla="*/ 3 h 327"/>
                    <a:gd name="T18" fmla="*/ 200 w 373"/>
                    <a:gd name="T19" fmla="*/ 12 h 327"/>
                    <a:gd name="T20" fmla="*/ 130 w 373"/>
                    <a:gd name="T21" fmla="*/ 12 h 327"/>
                    <a:gd name="T22" fmla="*/ 111 w 373"/>
                    <a:gd name="T23" fmla="*/ 25 h 327"/>
                    <a:gd name="T24" fmla="*/ 71 w 373"/>
                    <a:gd name="T25" fmla="*/ 25 h 327"/>
                    <a:gd name="T26" fmla="*/ 52 w 373"/>
                    <a:gd name="T27" fmla="*/ 30 h 327"/>
                    <a:gd name="T28" fmla="*/ 34 w 373"/>
                    <a:gd name="T29" fmla="*/ 30 h 327"/>
                    <a:gd name="T30" fmla="*/ 27 w 373"/>
                    <a:gd name="T31" fmla="*/ 20 h 327"/>
                    <a:gd name="T32" fmla="*/ 11 w 373"/>
                    <a:gd name="T33" fmla="*/ 32 h 327"/>
                    <a:gd name="T34" fmla="*/ 41 w 373"/>
                    <a:gd name="T35" fmla="*/ 40 h 327"/>
                    <a:gd name="T36" fmla="*/ 49 w 373"/>
                    <a:gd name="T37" fmla="*/ 57 h 327"/>
                    <a:gd name="T38" fmla="*/ 48 w 373"/>
                    <a:gd name="T39" fmla="*/ 62 h 327"/>
                    <a:gd name="T40" fmla="*/ 54 w 373"/>
                    <a:gd name="T41" fmla="*/ 70 h 327"/>
                    <a:gd name="T42" fmla="*/ 54 w 373"/>
                    <a:gd name="T43" fmla="*/ 81 h 327"/>
                    <a:gd name="T44" fmla="*/ 41 w 373"/>
                    <a:gd name="T45" fmla="*/ 83 h 327"/>
                    <a:gd name="T46" fmla="*/ 20 w 373"/>
                    <a:gd name="T47" fmla="*/ 105 h 327"/>
                    <a:gd name="T48" fmla="*/ 35 w 373"/>
                    <a:gd name="T49" fmla="*/ 112 h 327"/>
                    <a:gd name="T50" fmla="*/ 46 w 373"/>
                    <a:gd name="T51" fmla="*/ 120 h 327"/>
                    <a:gd name="T52" fmla="*/ 11 w 373"/>
                    <a:gd name="T53" fmla="*/ 140 h 327"/>
                    <a:gd name="T54" fmla="*/ 17 w 373"/>
                    <a:gd name="T55" fmla="*/ 151 h 327"/>
                    <a:gd name="T56" fmla="*/ 0 w 373"/>
                    <a:gd name="T57" fmla="*/ 169 h 327"/>
                    <a:gd name="T58" fmla="*/ 35 w 373"/>
                    <a:gd name="T59" fmla="*/ 172 h 327"/>
                    <a:gd name="T60" fmla="*/ 64 w 373"/>
                    <a:gd name="T61" fmla="*/ 208 h 327"/>
                    <a:gd name="T62" fmla="*/ 88 w 373"/>
                    <a:gd name="T63" fmla="*/ 215 h 327"/>
                    <a:gd name="T64" fmla="*/ 123 w 373"/>
                    <a:gd name="T65" fmla="*/ 236 h 327"/>
                    <a:gd name="T66" fmla="*/ 123 w 373"/>
                    <a:gd name="T67" fmla="*/ 248 h 327"/>
                    <a:gd name="T68" fmla="*/ 110 w 373"/>
                    <a:gd name="T69" fmla="*/ 247 h 327"/>
                    <a:gd name="T70" fmla="*/ 109 w 373"/>
                    <a:gd name="T71" fmla="*/ 251 h 327"/>
                    <a:gd name="T72" fmla="*/ 125 w 373"/>
                    <a:gd name="T73" fmla="*/ 265 h 327"/>
                    <a:gd name="T74" fmla="*/ 125 w 373"/>
                    <a:gd name="T75" fmla="*/ 281 h 327"/>
                    <a:gd name="T76" fmla="*/ 148 w 373"/>
                    <a:gd name="T77" fmla="*/ 302 h 327"/>
                    <a:gd name="T78" fmla="*/ 200 w 373"/>
                    <a:gd name="T79" fmla="*/ 316 h 327"/>
                    <a:gd name="T80" fmla="*/ 267 w 373"/>
                    <a:gd name="T81" fmla="*/ 327 h 327"/>
                    <a:gd name="T82" fmla="*/ 284 w 373"/>
                    <a:gd name="T83" fmla="*/ 326 h 327"/>
                    <a:gd name="T84" fmla="*/ 347 w 373"/>
                    <a:gd name="T85" fmla="*/ 296 h 327"/>
                    <a:gd name="T86" fmla="*/ 343 w 373"/>
                    <a:gd name="T87" fmla="*/ 274 h 327"/>
                    <a:gd name="T88" fmla="*/ 360 w 373"/>
                    <a:gd name="T89" fmla="*/ 267 h 327"/>
                    <a:gd name="T90" fmla="*/ 355 w 373"/>
                    <a:gd name="T91" fmla="*/ 261 h 327"/>
                    <a:gd name="T92" fmla="*/ 373 w 373"/>
                    <a:gd name="T93" fmla="*/ 241 h 327"/>
                    <a:gd name="T94" fmla="*/ 352 w 373"/>
                    <a:gd name="T95" fmla="*/ 236 h 327"/>
                    <a:gd name="T96" fmla="*/ 322 w 373"/>
                    <a:gd name="T97" fmla="*/ 214 h 327"/>
                    <a:gd name="T98" fmla="*/ 314 w 373"/>
                    <a:gd name="T99" fmla="*/ 195 h 327"/>
                    <a:gd name="T100" fmla="*/ 322 w 373"/>
                    <a:gd name="T101" fmla="*/ 185 h 327"/>
                    <a:gd name="T102" fmla="*/ 303 w 373"/>
                    <a:gd name="T103" fmla="*/ 170 h 327"/>
                    <a:gd name="T104" fmla="*/ 269 w 373"/>
                    <a:gd name="T105" fmla="*/ 178 h 327"/>
                    <a:gd name="T106" fmla="*/ 257 w 373"/>
                    <a:gd name="T107" fmla="*/ 170 h 327"/>
                    <a:gd name="T108" fmla="*/ 241 w 373"/>
                    <a:gd name="T109" fmla="*/ 169 h 327"/>
                    <a:gd name="T110" fmla="*/ 229 w 373"/>
                    <a:gd name="T111" fmla="*/ 180 h 327"/>
                    <a:gd name="T112" fmla="*/ 217 w 373"/>
                    <a:gd name="T113" fmla="*/ 172 h 327"/>
                    <a:gd name="T114" fmla="*/ 233 w 373"/>
                    <a:gd name="T115" fmla="*/ 144 h 327"/>
                    <a:gd name="T116" fmla="*/ 215 w 373"/>
                    <a:gd name="T117" fmla="*/ 116 h 327"/>
                    <a:gd name="T118" fmla="*/ 200 w 373"/>
                    <a:gd name="T119" fmla="*/ 114 h 327"/>
                    <a:gd name="T120" fmla="*/ 197 w 373"/>
                    <a:gd name="T121" fmla="*/ 104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3" h="327">
                      <a:moveTo>
                        <a:pt x="197" y="104"/>
                      </a:moveTo>
                      <a:lnTo>
                        <a:pt x="235" y="78"/>
                      </a:lnTo>
                      <a:lnTo>
                        <a:pt x="239" y="63"/>
                      </a:lnTo>
                      <a:lnTo>
                        <a:pt x="247" y="60"/>
                      </a:lnTo>
                      <a:lnTo>
                        <a:pt x="270" y="62"/>
                      </a:lnTo>
                      <a:lnTo>
                        <a:pt x="264" y="44"/>
                      </a:lnTo>
                      <a:lnTo>
                        <a:pt x="254" y="32"/>
                      </a:lnTo>
                      <a:lnTo>
                        <a:pt x="249" y="0"/>
                      </a:lnTo>
                      <a:lnTo>
                        <a:pt x="217" y="3"/>
                      </a:lnTo>
                      <a:lnTo>
                        <a:pt x="200" y="12"/>
                      </a:lnTo>
                      <a:lnTo>
                        <a:pt x="130" y="12"/>
                      </a:lnTo>
                      <a:lnTo>
                        <a:pt x="111" y="25"/>
                      </a:lnTo>
                      <a:lnTo>
                        <a:pt x="71" y="25"/>
                      </a:lnTo>
                      <a:lnTo>
                        <a:pt x="52" y="30"/>
                      </a:lnTo>
                      <a:lnTo>
                        <a:pt x="34" y="30"/>
                      </a:lnTo>
                      <a:lnTo>
                        <a:pt x="27" y="20"/>
                      </a:lnTo>
                      <a:lnTo>
                        <a:pt x="11" y="32"/>
                      </a:lnTo>
                      <a:lnTo>
                        <a:pt x="41" y="40"/>
                      </a:lnTo>
                      <a:lnTo>
                        <a:pt x="49" y="57"/>
                      </a:lnTo>
                      <a:lnTo>
                        <a:pt x="48" y="62"/>
                      </a:lnTo>
                      <a:lnTo>
                        <a:pt x="54" y="70"/>
                      </a:lnTo>
                      <a:lnTo>
                        <a:pt x="54" y="81"/>
                      </a:lnTo>
                      <a:lnTo>
                        <a:pt x="41" y="83"/>
                      </a:lnTo>
                      <a:lnTo>
                        <a:pt x="20" y="105"/>
                      </a:lnTo>
                      <a:lnTo>
                        <a:pt x="35" y="112"/>
                      </a:lnTo>
                      <a:lnTo>
                        <a:pt x="46" y="120"/>
                      </a:lnTo>
                      <a:lnTo>
                        <a:pt x="11" y="140"/>
                      </a:lnTo>
                      <a:lnTo>
                        <a:pt x="17" y="151"/>
                      </a:lnTo>
                      <a:lnTo>
                        <a:pt x="0" y="169"/>
                      </a:lnTo>
                      <a:lnTo>
                        <a:pt x="35" y="172"/>
                      </a:lnTo>
                      <a:lnTo>
                        <a:pt x="64" y="208"/>
                      </a:lnTo>
                      <a:lnTo>
                        <a:pt x="88" y="215"/>
                      </a:lnTo>
                      <a:lnTo>
                        <a:pt x="123" y="236"/>
                      </a:lnTo>
                      <a:lnTo>
                        <a:pt x="123" y="248"/>
                      </a:lnTo>
                      <a:lnTo>
                        <a:pt x="110" y="247"/>
                      </a:lnTo>
                      <a:lnTo>
                        <a:pt x="109" y="251"/>
                      </a:lnTo>
                      <a:lnTo>
                        <a:pt x="125" y="265"/>
                      </a:lnTo>
                      <a:lnTo>
                        <a:pt x="125" y="281"/>
                      </a:lnTo>
                      <a:lnTo>
                        <a:pt x="148" y="302"/>
                      </a:lnTo>
                      <a:lnTo>
                        <a:pt x="200" y="316"/>
                      </a:lnTo>
                      <a:lnTo>
                        <a:pt x="267" y="327"/>
                      </a:lnTo>
                      <a:lnTo>
                        <a:pt x="284" y="326"/>
                      </a:lnTo>
                      <a:lnTo>
                        <a:pt x="347" y="296"/>
                      </a:lnTo>
                      <a:lnTo>
                        <a:pt x="343" y="274"/>
                      </a:lnTo>
                      <a:lnTo>
                        <a:pt x="360" y="267"/>
                      </a:lnTo>
                      <a:lnTo>
                        <a:pt x="355" y="261"/>
                      </a:lnTo>
                      <a:lnTo>
                        <a:pt x="373" y="241"/>
                      </a:lnTo>
                      <a:lnTo>
                        <a:pt x="352" y="236"/>
                      </a:lnTo>
                      <a:lnTo>
                        <a:pt x="322" y="214"/>
                      </a:lnTo>
                      <a:lnTo>
                        <a:pt x="314" y="195"/>
                      </a:lnTo>
                      <a:lnTo>
                        <a:pt x="322" y="185"/>
                      </a:lnTo>
                      <a:lnTo>
                        <a:pt x="303" y="170"/>
                      </a:lnTo>
                      <a:lnTo>
                        <a:pt x="269" y="178"/>
                      </a:lnTo>
                      <a:lnTo>
                        <a:pt x="257" y="170"/>
                      </a:lnTo>
                      <a:lnTo>
                        <a:pt x="241" y="169"/>
                      </a:lnTo>
                      <a:lnTo>
                        <a:pt x="229" y="180"/>
                      </a:lnTo>
                      <a:lnTo>
                        <a:pt x="217" y="172"/>
                      </a:lnTo>
                      <a:lnTo>
                        <a:pt x="233" y="144"/>
                      </a:lnTo>
                      <a:lnTo>
                        <a:pt x="215" y="116"/>
                      </a:lnTo>
                      <a:lnTo>
                        <a:pt x="200" y="114"/>
                      </a:lnTo>
                      <a:lnTo>
                        <a:pt x="197" y="104"/>
                      </a:lnTo>
                      <a:close/>
                    </a:path>
                  </a:pathLst>
                </a:custGeom>
                <a:grpFill/>
                <a:ln w="1588">
                  <a:solidFill>
                    <a:srgbClr val="FFFFFF"/>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297" name="Freeform 527">
                  <a:extLst>
                    <a:ext uri="{FF2B5EF4-FFF2-40B4-BE49-F238E27FC236}">
                      <a16:creationId xmlns:a16="http://schemas.microsoft.com/office/drawing/2014/main" id="{A6FDB4D4-B3CF-4D23-8320-E9CDA71FCCC6}"/>
                    </a:ext>
                  </a:extLst>
                </p:cNvPr>
                <p:cNvSpPr>
                  <a:spLocks/>
                </p:cNvSpPr>
                <p:nvPr/>
              </p:nvSpPr>
              <p:spPr bwMode="auto">
                <a:xfrm>
                  <a:off x="3955" y="2570"/>
                  <a:ext cx="105" cy="150"/>
                </a:xfrm>
                <a:custGeom>
                  <a:avLst/>
                  <a:gdLst>
                    <a:gd name="T0" fmla="*/ 203 w 276"/>
                    <a:gd name="T1" fmla="*/ 39 h 338"/>
                    <a:gd name="T2" fmla="*/ 225 w 276"/>
                    <a:gd name="T3" fmla="*/ 36 h 338"/>
                    <a:gd name="T4" fmla="*/ 210 w 276"/>
                    <a:gd name="T5" fmla="*/ 61 h 338"/>
                    <a:gd name="T6" fmla="*/ 209 w 276"/>
                    <a:gd name="T7" fmla="*/ 83 h 338"/>
                    <a:gd name="T8" fmla="*/ 239 w 276"/>
                    <a:gd name="T9" fmla="*/ 102 h 338"/>
                    <a:gd name="T10" fmla="*/ 269 w 276"/>
                    <a:gd name="T11" fmla="*/ 112 h 338"/>
                    <a:gd name="T12" fmla="*/ 276 w 276"/>
                    <a:gd name="T13" fmla="*/ 132 h 338"/>
                    <a:gd name="T14" fmla="*/ 239 w 276"/>
                    <a:gd name="T15" fmla="*/ 139 h 338"/>
                    <a:gd name="T16" fmla="*/ 239 w 276"/>
                    <a:gd name="T17" fmla="*/ 183 h 338"/>
                    <a:gd name="T18" fmla="*/ 232 w 276"/>
                    <a:gd name="T19" fmla="*/ 202 h 338"/>
                    <a:gd name="T20" fmla="*/ 221 w 276"/>
                    <a:gd name="T21" fmla="*/ 230 h 338"/>
                    <a:gd name="T22" fmla="*/ 210 w 276"/>
                    <a:gd name="T23" fmla="*/ 273 h 338"/>
                    <a:gd name="T24" fmla="*/ 181 w 276"/>
                    <a:gd name="T25" fmla="*/ 282 h 338"/>
                    <a:gd name="T26" fmla="*/ 150 w 276"/>
                    <a:gd name="T27" fmla="*/ 293 h 338"/>
                    <a:gd name="T28" fmla="*/ 132 w 276"/>
                    <a:gd name="T29" fmla="*/ 324 h 338"/>
                    <a:gd name="T30" fmla="*/ 125 w 276"/>
                    <a:gd name="T31" fmla="*/ 338 h 338"/>
                    <a:gd name="T32" fmla="*/ 72 w 276"/>
                    <a:gd name="T33" fmla="*/ 331 h 338"/>
                    <a:gd name="T34" fmla="*/ 44 w 276"/>
                    <a:gd name="T35" fmla="*/ 322 h 338"/>
                    <a:gd name="T36" fmla="*/ 20 w 276"/>
                    <a:gd name="T37" fmla="*/ 325 h 338"/>
                    <a:gd name="T38" fmla="*/ 18 w 276"/>
                    <a:gd name="T39" fmla="*/ 269 h 338"/>
                    <a:gd name="T40" fmla="*/ 0 w 276"/>
                    <a:gd name="T41" fmla="*/ 257 h 338"/>
                    <a:gd name="T42" fmla="*/ 42 w 276"/>
                    <a:gd name="T43" fmla="*/ 216 h 338"/>
                    <a:gd name="T44" fmla="*/ 73 w 276"/>
                    <a:gd name="T45" fmla="*/ 215 h 338"/>
                    <a:gd name="T46" fmla="*/ 57 w 276"/>
                    <a:gd name="T47" fmla="*/ 185 h 338"/>
                    <a:gd name="T48" fmla="*/ 68 w 276"/>
                    <a:gd name="T49" fmla="*/ 132 h 338"/>
                    <a:gd name="T50" fmla="*/ 55 w 276"/>
                    <a:gd name="T51" fmla="*/ 94 h 338"/>
                    <a:gd name="T52" fmla="*/ 52 w 276"/>
                    <a:gd name="T53" fmla="*/ 75 h 338"/>
                    <a:gd name="T54" fmla="*/ 67 w 276"/>
                    <a:gd name="T55" fmla="*/ 54 h 338"/>
                    <a:gd name="T56" fmla="*/ 73 w 276"/>
                    <a:gd name="T57" fmla="*/ 14 h 338"/>
                    <a:gd name="T58" fmla="*/ 99 w 276"/>
                    <a:gd name="T59" fmla="*/ 7 h 338"/>
                    <a:gd name="T60" fmla="*/ 109 w 276"/>
                    <a:gd name="T61" fmla="*/ 35 h 338"/>
                    <a:gd name="T62" fmla="*/ 158 w 276"/>
                    <a:gd name="T63" fmla="*/ 28 h 338"/>
                    <a:gd name="T64" fmla="*/ 193 w 276"/>
                    <a:gd name="T65" fmla="*/ 43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6" h="338">
                      <a:moveTo>
                        <a:pt x="193" y="43"/>
                      </a:moveTo>
                      <a:lnTo>
                        <a:pt x="203" y="39"/>
                      </a:lnTo>
                      <a:lnTo>
                        <a:pt x="210" y="28"/>
                      </a:lnTo>
                      <a:lnTo>
                        <a:pt x="225" y="36"/>
                      </a:lnTo>
                      <a:lnTo>
                        <a:pt x="231" y="53"/>
                      </a:lnTo>
                      <a:lnTo>
                        <a:pt x="210" y="61"/>
                      </a:lnTo>
                      <a:lnTo>
                        <a:pt x="222" y="67"/>
                      </a:lnTo>
                      <a:lnTo>
                        <a:pt x="209" y="83"/>
                      </a:lnTo>
                      <a:lnTo>
                        <a:pt x="217" y="97"/>
                      </a:lnTo>
                      <a:lnTo>
                        <a:pt x="239" y="102"/>
                      </a:lnTo>
                      <a:lnTo>
                        <a:pt x="254" y="100"/>
                      </a:lnTo>
                      <a:lnTo>
                        <a:pt x="269" y="112"/>
                      </a:lnTo>
                      <a:lnTo>
                        <a:pt x="274" y="113"/>
                      </a:lnTo>
                      <a:lnTo>
                        <a:pt x="276" y="132"/>
                      </a:lnTo>
                      <a:lnTo>
                        <a:pt x="269" y="138"/>
                      </a:lnTo>
                      <a:lnTo>
                        <a:pt x="239" y="139"/>
                      </a:lnTo>
                      <a:lnTo>
                        <a:pt x="221" y="151"/>
                      </a:lnTo>
                      <a:lnTo>
                        <a:pt x="239" y="183"/>
                      </a:lnTo>
                      <a:lnTo>
                        <a:pt x="225" y="191"/>
                      </a:lnTo>
                      <a:lnTo>
                        <a:pt x="232" y="202"/>
                      </a:lnTo>
                      <a:lnTo>
                        <a:pt x="231" y="216"/>
                      </a:lnTo>
                      <a:lnTo>
                        <a:pt x="221" y="230"/>
                      </a:lnTo>
                      <a:lnTo>
                        <a:pt x="225" y="267"/>
                      </a:lnTo>
                      <a:lnTo>
                        <a:pt x="210" y="273"/>
                      </a:lnTo>
                      <a:lnTo>
                        <a:pt x="222" y="288"/>
                      </a:lnTo>
                      <a:lnTo>
                        <a:pt x="181" y="282"/>
                      </a:lnTo>
                      <a:lnTo>
                        <a:pt x="165" y="301"/>
                      </a:lnTo>
                      <a:lnTo>
                        <a:pt x="150" y="293"/>
                      </a:lnTo>
                      <a:lnTo>
                        <a:pt x="141" y="294"/>
                      </a:lnTo>
                      <a:lnTo>
                        <a:pt x="132" y="324"/>
                      </a:lnTo>
                      <a:lnTo>
                        <a:pt x="139" y="333"/>
                      </a:lnTo>
                      <a:lnTo>
                        <a:pt x="125" y="338"/>
                      </a:lnTo>
                      <a:lnTo>
                        <a:pt x="106" y="323"/>
                      </a:lnTo>
                      <a:lnTo>
                        <a:pt x="72" y="331"/>
                      </a:lnTo>
                      <a:lnTo>
                        <a:pt x="60" y="323"/>
                      </a:lnTo>
                      <a:lnTo>
                        <a:pt x="44" y="322"/>
                      </a:lnTo>
                      <a:lnTo>
                        <a:pt x="32" y="333"/>
                      </a:lnTo>
                      <a:lnTo>
                        <a:pt x="20" y="325"/>
                      </a:lnTo>
                      <a:lnTo>
                        <a:pt x="36" y="297"/>
                      </a:lnTo>
                      <a:lnTo>
                        <a:pt x="18" y="269"/>
                      </a:lnTo>
                      <a:lnTo>
                        <a:pt x="3" y="267"/>
                      </a:lnTo>
                      <a:lnTo>
                        <a:pt x="0" y="257"/>
                      </a:lnTo>
                      <a:lnTo>
                        <a:pt x="38" y="231"/>
                      </a:lnTo>
                      <a:lnTo>
                        <a:pt x="42" y="216"/>
                      </a:lnTo>
                      <a:lnTo>
                        <a:pt x="50" y="213"/>
                      </a:lnTo>
                      <a:lnTo>
                        <a:pt x="73" y="215"/>
                      </a:lnTo>
                      <a:lnTo>
                        <a:pt x="67" y="197"/>
                      </a:lnTo>
                      <a:lnTo>
                        <a:pt x="57" y="185"/>
                      </a:lnTo>
                      <a:lnTo>
                        <a:pt x="52" y="153"/>
                      </a:lnTo>
                      <a:lnTo>
                        <a:pt x="68" y="132"/>
                      </a:lnTo>
                      <a:lnTo>
                        <a:pt x="62" y="102"/>
                      </a:lnTo>
                      <a:lnTo>
                        <a:pt x="55" y="94"/>
                      </a:lnTo>
                      <a:lnTo>
                        <a:pt x="68" y="88"/>
                      </a:lnTo>
                      <a:lnTo>
                        <a:pt x="52" y="75"/>
                      </a:lnTo>
                      <a:lnTo>
                        <a:pt x="52" y="63"/>
                      </a:lnTo>
                      <a:lnTo>
                        <a:pt x="67" y="54"/>
                      </a:lnTo>
                      <a:lnTo>
                        <a:pt x="77" y="35"/>
                      </a:lnTo>
                      <a:lnTo>
                        <a:pt x="73" y="14"/>
                      </a:lnTo>
                      <a:lnTo>
                        <a:pt x="87" y="0"/>
                      </a:lnTo>
                      <a:lnTo>
                        <a:pt x="99" y="7"/>
                      </a:lnTo>
                      <a:lnTo>
                        <a:pt x="96" y="26"/>
                      </a:lnTo>
                      <a:lnTo>
                        <a:pt x="109" y="35"/>
                      </a:lnTo>
                      <a:lnTo>
                        <a:pt x="141" y="41"/>
                      </a:lnTo>
                      <a:lnTo>
                        <a:pt x="158" y="28"/>
                      </a:lnTo>
                      <a:lnTo>
                        <a:pt x="181" y="28"/>
                      </a:lnTo>
                      <a:lnTo>
                        <a:pt x="193" y="43"/>
                      </a:lnTo>
                      <a:close/>
                    </a:path>
                  </a:pathLst>
                </a:custGeom>
                <a:grpFill/>
                <a:ln w="1588">
                  <a:solidFill>
                    <a:srgbClr val="FFFFFF"/>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298" name="Freeform 528">
                  <a:extLst>
                    <a:ext uri="{FF2B5EF4-FFF2-40B4-BE49-F238E27FC236}">
                      <a16:creationId xmlns:a16="http://schemas.microsoft.com/office/drawing/2014/main" id="{138C2188-3E74-4906-92BF-EB4558C218CF}"/>
                    </a:ext>
                  </a:extLst>
                </p:cNvPr>
                <p:cNvSpPr>
                  <a:spLocks/>
                </p:cNvSpPr>
                <p:nvPr/>
              </p:nvSpPr>
              <p:spPr bwMode="auto">
                <a:xfrm>
                  <a:off x="4132" y="2484"/>
                  <a:ext cx="172" cy="131"/>
                </a:xfrm>
                <a:custGeom>
                  <a:avLst/>
                  <a:gdLst>
                    <a:gd name="T0" fmla="*/ 35 w 455"/>
                    <a:gd name="T1" fmla="*/ 121 h 298"/>
                    <a:gd name="T2" fmla="*/ 60 w 455"/>
                    <a:gd name="T3" fmla="*/ 123 h 298"/>
                    <a:gd name="T4" fmla="*/ 88 w 455"/>
                    <a:gd name="T5" fmla="*/ 119 h 298"/>
                    <a:gd name="T6" fmla="*/ 81 w 455"/>
                    <a:gd name="T7" fmla="*/ 147 h 298"/>
                    <a:gd name="T8" fmla="*/ 74 w 455"/>
                    <a:gd name="T9" fmla="*/ 203 h 298"/>
                    <a:gd name="T10" fmla="*/ 76 w 455"/>
                    <a:gd name="T11" fmla="*/ 242 h 298"/>
                    <a:gd name="T12" fmla="*/ 99 w 455"/>
                    <a:gd name="T13" fmla="*/ 221 h 298"/>
                    <a:gd name="T14" fmla="*/ 106 w 455"/>
                    <a:gd name="T15" fmla="*/ 183 h 298"/>
                    <a:gd name="T16" fmla="*/ 122 w 455"/>
                    <a:gd name="T17" fmla="*/ 158 h 298"/>
                    <a:gd name="T18" fmla="*/ 134 w 455"/>
                    <a:gd name="T19" fmla="*/ 224 h 298"/>
                    <a:gd name="T20" fmla="*/ 166 w 455"/>
                    <a:gd name="T21" fmla="*/ 222 h 298"/>
                    <a:gd name="T22" fmla="*/ 207 w 455"/>
                    <a:gd name="T23" fmla="*/ 217 h 298"/>
                    <a:gd name="T24" fmla="*/ 233 w 455"/>
                    <a:gd name="T25" fmla="*/ 220 h 298"/>
                    <a:gd name="T26" fmla="*/ 251 w 455"/>
                    <a:gd name="T27" fmla="*/ 236 h 298"/>
                    <a:gd name="T28" fmla="*/ 240 w 455"/>
                    <a:gd name="T29" fmla="*/ 263 h 298"/>
                    <a:gd name="T30" fmla="*/ 244 w 455"/>
                    <a:gd name="T31" fmla="*/ 249 h 298"/>
                    <a:gd name="T32" fmla="*/ 174 w 455"/>
                    <a:gd name="T33" fmla="*/ 279 h 298"/>
                    <a:gd name="T34" fmla="*/ 157 w 455"/>
                    <a:gd name="T35" fmla="*/ 265 h 298"/>
                    <a:gd name="T36" fmla="*/ 140 w 455"/>
                    <a:gd name="T37" fmla="*/ 279 h 298"/>
                    <a:gd name="T38" fmla="*/ 174 w 455"/>
                    <a:gd name="T39" fmla="*/ 298 h 298"/>
                    <a:gd name="T40" fmla="*/ 305 w 455"/>
                    <a:gd name="T41" fmla="*/ 240 h 298"/>
                    <a:gd name="T42" fmla="*/ 339 w 455"/>
                    <a:gd name="T43" fmla="*/ 205 h 298"/>
                    <a:gd name="T44" fmla="*/ 374 w 455"/>
                    <a:gd name="T45" fmla="*/ 189 h 298"/>
                    <a:gd name="T46" fmla="*/ 396 w 455"/>
                    <a:gd name="T47" fmla="*/ 165 h 298"/>
                    <a:gd name="T48" fmla="*/ 417 w 455"/>
                    <a:gd name="T49" fmla="*/ 134 h 298"/>
                    <a:gd name="T50" fmla="*/ 447 w 455"/>
                    <a:gd name="T51" fmla="*/ 116 h 298"/>
                    <a:gd name="T52" fmla="*/ 455 w 455"/>
                    <a:gd name="T53" fmla="*/ 95 h 298"/>
                    <a:gd name="T54" fmla="*/ 454 w 455"/>
                    <a:gd name="T55" fmla="*/ 77 h 298"/>
                    <a:gd name="T56" fmla="*/ 395 w 455"/>
                    <a:gd name="T57" fmla="*/ 67 h 298"/>
                    <a:gd name="T58" fmla="*/ 335 w 455"/>
                    <a:gd name="T59" fmla="*/ 63 h 298"/>
                    <a:gd name="T60" fmla="*/ 294 w 455"/>
                    <a:gd name="T61" fmla="*/ 73 h 298"/>
                    <a:gd name="T62" fmla="*/ 267 w 455"/>
                    <a:gd name="T63" fmla="*/ 71 h 298"/>
                    <a:gd name="T64" fmla="*/ 229 w 455"/>
                    <a:gd name="T65" fmla="*/ 50 h 298"/>
                    <a:gd name="T66" fmla="*/ 174 w 455"/>
                    <a:gd name="T67" fmla="*/ 44 h 298"/>
                    <a:gd name="T68" fmla="*/ 157 w 455"/>
                    <a:gd name="T69" fmla="*/ 25 h 298"/>
                    <a:gd name="T70" fmla="*/ 121 w 455"/>
                    <a:gd name="T71" fmla="*/ 1 h 298"/>
                    <a:gd name="T72" fmla="*/ 88 w 455"/>
                    <a:gd name="T73" fmla="*/ 7 h 298"/>
                    <a:gd name="T74" fmla="*/ 39 w 455"/>
                    <a:gd name="T75" fmla="*/ 22 h 298"/>
                    <a:gd name="T76" fmla="*/ 0 w 455"/>
                    <a:gd name="T77" fmla="*/ 82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5" h="298">
                      <a:moveTo>
                        <a:pt x="0" y="82"/>
                      </a:moveTo>
                      <a:lnTo>
                        <a:pt x="35" y="121"/>
                      </a:lnTo>
                      <a:lnTo>
                        <a:pt x="39" y="129"/>
                      </a:lnTo>
                      <a:lnTo>
                        <a:pt x="60" y="123"/>
                      </a:lnTo>
                      <a:lnTo>
                        <a:pt x="60" y="112"/>
                      </a:lnTo>
                      <a:lnTo>
                        <a:pt x="88" y="119"/>
                      </a:lnTo>
                      <a:lnTo>
                        <a:pt x="88" y="132"/>
                      </a:lnTo>
                      <a:lnTo>
                        <a:pt x="81" y="147"/>
                      </a:lnTo>
                      <a:lnTo>
                        <a:pt x="51" y="171"/>
                      </a:lnTo>
                      <a:lnTo>
                        <a:pt x="74" y="203"/>
                      </a:lnTo>
                      <a:lnTo>
                        <a:pt x="65" y="226"/>
                      </a:lnTo>
                      <a:lnTo>
                        <a:pt x="76" y="242"/>
                      </a:lnTo>
                      <a:lnTo>
                        <a:pt x="119" y="256"/>
                      </a:lnTo>
                      <a:lnTo>
                        <a:pt x="99" y="221"/>
                      </a:lnTo>
                      <a:lnTo>
                        <a:pt x="99" y="189"/>
                      </a:lnTo>
                      <a:lnTo>
                        <a:pt x="106" y="183"/>
                      </a:lnTo>
                      <a:lnTo>
                        <a:pt x="114" y="160"/>
                      </a:lnTo>
                      <a:lnTo>
                        <a:pt x="122" y="158"/>
                      </a:lnTo>
                      <a:lnTo>
                        <a:pt x="114" y="203"/>
                      </a:lnTo>
                      <a:lnTo>
                        <a:pt x="134" y="224"/>
                      </a:lnTo>
                      <a:lnTo>
                        <a:pt x="143" y="226"/>
                      </a:lnTo>
                      <a:lnTo>
                        <a:pt x="166" y="222"/>
                      </a:lnTo>
                      <a:lnTo>
                        <a:pt x="189" y="234"/>
                      </a:lnTo>
                      <a:lnTo>
                        <a:pt x="207" y="217"/>
                      </a:lnTo>
                      <a:lnTo>
                        <a:pt x="211" y="217"/>
                      </a:lnTo>
                      <a:lnTo>
                        <a:pt x="233" y="220"/>
                      </a:lnTo>
                      <a:lnTo>
                        <a:pt x="260" y="232"/>
                      </a:lnTo>
                      <a:lnTo>
                        <a:pt x="251" y="236"/>
                      </a:lnTo>
                      <a:lnTo>
                        <a:pt x="260" y="249"/>
                      </a:lnTo>
                      <a:lnTo>
                        <a:pt x="240" y="263"/>
                      </a:lnTo>
                      <a:lnTo>
                        <a:pt x="233" y="257"/>
                      </a:lnTo>
                      <a:lnTo>
                        <a:pt x="244" y="249"/>
                      </a:lnTo>
                      <a:lnTo>
                        <a:pt x="240" y="249"/>
                      </a:lnTo>
                      <a:lnTo>
                        <a:pt x="174" y="279"/>
                      </a:lnTo>
                      <a:lnTo>
                        <a:pt x="164" y="276"/>
                      </a:lnTo>
                      <a:lnTo>
                        <a:pt x="157" y="265"/>
                      </a:lnTo>
                      <a:lnTo>
                        <a:pt x="146" y="271"/>
                      </a:lnTo>
                      <a:lnTo>
                        <a:pt x="140" y="279"/>
                      </a:lnTo>
                      <a:lnTo>
                        <a:pt x="140" y="298"/>
                      </a:lnTo>
                      <a:lnTo>
                        <a:pt x="174" y="298"/>
                      </a:lnTo>
                      <a:lnTo>
                        <a:pt x="305" y="271"/>
                      </a:lnTo>
                      <a:lnTo>
                        <a:pt x="305" y="240"/>
                      </a:lnTo>
                      <a:lnTo>
                        <a:pt x="312" y="222"/>
                      </a:lnTo>
                      <a:lnTo>
                        <a:pt x="339" y="205"/>
                      </a:lnTo>
                      <a:lnTo>
                        <a:pt x="355" y="200"/>
                      </a:lnTo>
                      <a:lnTo>
                        <a:pt x="374" y="189"/>
                      </a:lnTo>
                      <a:lnTo>
                        <a:pt x="386" y="170"/>
                      </a:lnTo>
                      <a:lnTo>
                        <a:pt x="396" y="165"/>
                      </a:lnTo>
                      <a:lnTo>
                        <a:pt x="404" y="140"/>
                      </a:lnTo>
                      <a:lnTo>
                        <a:pt x="417" y="134"/>
                      </a:lnTo>
                      <a:lnTo>
                        <a:pt x="424" y="119"/>
                      </a:lnTo>
                      <a:lnTo>
                        <a:pt x="447" y="116"/>
                      </a:lnTo>
                      <a:lnTo>
                        <a:pt x="447" y="103"/>
                      </a:lnTo>
                      <a:lnTo>
                        <a:pt x="455" y="95"/>
                      </a:lnTo>
                      <a:lnTo>
                        <a:pt x="450" y="85"/>
                      </a:lnTo>
                      <a:lnTo>
                        <a:pt x="454" y="77"/>
                      </a:lnTo>
                      <a:lnTo>
                        <a:pt x="431" y="79"/>
                      </a:lnTo>
                      <a:lnTo>
                        <a:pt x="395" y="67"/>
                      </a:lnTo>
                      <a:lnTo>
                        <a:pt x="355" y="79"/>
                      </a:lnTo>
                      <a:lnTo>
                        <a:pt x="335" y="63"/>
                      </a:lnTo>
                      <a:lnTo>
                        <a:pt x="324" y="62"/>
                      </a:lnTo>
                      <a:lnTo>
                        <a:pt x="294" y="73"/>
                      </a:lnTo>
                      <a:lnTo>
                        <a:pt x="281" y="67"/>
                      </a:lnTo>
                      <a:lnTo>
                        <a:pt x="267" y="71"/>
                      </a:lnTo>
                      <a:lnTo>
                        <a:pt x="260" y="50"/>
                      </a:lnTo>
                      <a:lnTo>
                        <a:pt x="229" y="50"/>
                      </a:lnTo>
                      <a:lnTo>
                        <a:pt x="203" y="55"/>
                      </a:lnTo>
                      <a:lnTo>
                        <a:pt x="174" y="44"/>
                      </a:lnTo>
                      <a:lnTo>
                        <a:pt x="164" y="48"/>
                      </a:lnTo>
                      <a:lnTo>
                        <a:pt x="157" y="25"/>
                      </a:lnTo>
                      <a:lnTo>
                        <a:pt x="128" y="0"/>
                      </a:lnTo>
                      <a:lnTo>
                        <a:pt x="121" y="1"/>
                      </a:lnTo>
                      <a:lnTo>
                        <a:pt x="114" y="9"/>
                      </a:lnTo>
                      <a:lnTo>
                        <a:pt x="88" y="7"/>
                      </a:lnTo>
                      <a:lnTo>
                        <a:pt x="77" y="21"/>
                      </a:lnTo>
                      <a:lnTo>
                        <a:pt x="39" y="22"/>
                      </a:lnTo>
                      <a:lnTo>
                        <a:pt x="9" y="53"/>
                      </a:lnTo>
                      <a:lnTo>
                        <a:pt x="0" y="82"/>
                      </a:lnTo>
                      <a:close/>
                    </a:path>
                  </a:pathLst>
                </a:custGeom>
                <a:grpFill/>
                <a:ln w="1588">
                  <a:solidFill>
                    <a:srgbClr val="FFFFFF"/>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299" name="Freeform 529">
                  <a:extLst>
                    <a:ext uri="{FF2B5EF4-FFF2-40B4-BE49-F238E27FC236}">
                      <a16:creationId xmlns:a16="http://schemas.microsoft.com/office/drawing/2014/main" id="{70D3144E-766E-438A-960B-5E6747AA994F}"/>
                    </a:ext>
                  </a:extLst>
                </p:cNvPr>
                <p:cNvSpPr>
                  <a:spLocks/>
                </p:cNvSpPr>
                <p:nvPr/>
              </p:nvSpPr>
              <p:spPr bwMode="auto">
                <a:xfrm>
                  <a:off x="4155" y="2238"/>
                  <a:ext cx="143" cy="108"/>
                </a:xfrm>
                <a:custGeom>
                  <a:avLst/>
                  <a:gdLst>
                    <a:gd name="T0" fmla="*/ 162 w 377"/>
                    <a:gd name="T1" fmla="*/ 185 h 244"/>
                    <a:gd name="T2" fmla="*/ 171 w 377"/>
                    <a:gd name="T3" fmla="*/ 193 h 244"/>
                    <a:gd name="T4" fmla="*/ 189 w 377"/>
                    <a:gd name="T5" fmla="*/ 178 h 244"/>
                    <a:gd name="T6" fmla="*/ 198 w 377"/>
                    <a:gd name="T7" fmla="*/ 178 h 244"/>
                    <a:gd name="T8" fmla="*/ 207 w 377"/>
                    <a:gd name="T9" fmla="*/ 193 h 244"/>
                    <a:gd name="T10" fmla="*/ 232 w 377"/>
                    <a:gd name="T11" fmla="*/ 184 h 244"/>
                    <a:gd name="T12" fmla="*/ 241 w 377"/>
                    <a:gd name="T13" fmla="*/ 196 h 244"/>
                    <a:gd name="T14" fmla="*/ 256 w 377"/>
                    <a:gd name="T15" fmla="*/ 200 h 244"/>
                    <a:gd name="T16" fmla="*/ 273 w 377"/>
                    <a:gd name="T17" fmla="*/ 190 h 244"/>
                    <a:gd name="T18" fmla="*/ 282 w 377"/>
                    <a:gd name="T19" fmla="*/ 190 h 244"/>
                    <a:gd name="T20" fmla="*/ 300 w 377"/>
                    <a:gd name="T21" fmla="*/ 211 h 244"/>
                    <a:gd name="T22" fmla="*/ 307 w 377"/>
                    <a:gd name="T23" fmla="*/ 208 h 244"/>
                    <a:gd name="T24" fmla="*/ 334 w 377"/>
                    <a:gd name="T25" fmla="*/ 188 h 244"/>
                    <a:gd name="T26" fmla="*/ 337 w 377"/>
                    <a:gd name="T27" fmla="*/ 168 h 244"/>
                    <a:gd name="T28" fmla="*/ 358 w 377"/>
                    <a:gd name="T29" fmla="*/ 162 h 244"/>
                    <a:gd name="T30" fmla="*/ 345 w 377"/>
                    <a:gd name="T31" fmla="*/ 147 h 244"/>
                    <a:gd name="T32" fmla="*/ 373 w 377"/>
                    <a:gd name="T33" fmla="*/ 139 h 244"/>
                    <a:gd name="T34" fmla="*/ 377 w 377"/>
                    <a:gd name="T35" fmla="*/ 81 h 244"/>
                    <a:gd name="T36" fmla="*/ 362 w 377"/>
                    <a:gd name="T37" fmla="*/ 41 h 244"/>
                    <a:gd name="T38" fmla="*/ 362 w 377"/>
                    <a:gd name="T39" fmla="*/ 20 h 244"/>
                    <a:gd name="T40" fmla="*/ 345 w 377"/>
                    <a:gd name="T41" fmla="*/ 12 h 244"/>
                    <a:gd name="T42" fmla="*/ 337 w 377"/>
                    <a:gd name="T43" fmla="*/ 1 h 244"/>
                    <a:gd name="T44" fmla="*/ 256 w 377"/>
                    <a:gd name="T45" fmla="*/ 20 h 244"/>
                    <a:gd name="T46" fmla="*/ 248 w 377"/>
                    <a:gd name="T47" fmla="*/ 30 h 244"/>
                    <a:gd name="T48" fmla="*/ 236 w 377"/>
                    <a:gd name="T49" fmla="*/ 66 h 244"/>
                    <a:gd name="T50" fmla="*/ 204 w 377"/>
                    <a:gd name="T51" fmla="*/ 76 h 244"/>
                    <a:gd name="T52" fmla="*/ 149 w 377"/>
                    <a:gd name="T53" fmla="*/ 75 h 244"/>
                    <a:gd name="T54" fmla="*/ 122 w 377"/>
                    <a:gd name="T55" fmla="*/ 66 h 244"/>
                    <a:gd name="T56" fmla="*/ 119 w 377"/>
                    <a:gd name="T57" fmla="*/ 59 h 244"/>
                    <a:gd name="T58" fmla="*/ 93 w 377"/>
                    <a:gd name="T59" fmla="*/ 43 h 244"/>
                    <a:gd name="T60" fmla="*/ 84 w 377"/>
                    <a:gd name="T61" fmla="*/ 36 h 244"/>
                    <a:gd name="T62" fmla="*/ 102 w 377"/>
                    <a:gd name="T63" fmla="*/ 22 h 244"/>
                    <a:gd name="T64" fmla="*/ 111 w 377"/>
                    <a:gd name="T65" fmla="*/ 6 h 244"/>
                    <a:gd name="T66" fmla="*/ 102 w 377"/>
                    <a:gd name="T67" fmla="*/ 0 h 244"/>
                    <a:gd name="T68" fmla="*/ 57 w 377"/>
                    <a:gd name="T69" fmla="*/ 10 h 244"/>
                    <a:gd name="T70" fmla="*/ 44 w 377"/>
                    <a:gd name="T71" fmla="*/ 30 h 244"/>
                    <a:gd name="T72" fmla="*/ 26 w 377"/>
                    <a:gd name="T73" fmla="*/ 76 h 244"/>
                    <a:gd name="T74" fmla="*/ 15 w 377"/>
                    <a:gd name="T75" fmla="*/ 81 h 244"/>
                    <a:gd name="T76" fmla="*/ 12 w 377"/>
                    <a:gd name="T77" fmla="*/ 88 h 244"/>
                    <a:gd name="T78" fmla="*/ 23 w 377"/>
                    <a:gd name="T79" fmla="*/ 108 h 244"/>
                    <a:gd name="T80" fmla="*/ 12 w 377"/>
                    <a:gd name="T81" fmla="*/ 120 h 244"/>
                    <a:gd name="T82" fmla="*/ 15 w 377"/>
                    <a:gd name="T83" fmla="*/ 153 h 244"/>
                    <a:gd name="T84" fmla="*/ 7 w 377"/>
                    <a:gd name="T85" fmla="*/ 162 h 244"/>
                    <a:gd name="T86" fmla="*/ 0 w 377"/>
                    <a:gd name="T87" fmla="*/ 200 h 244"/>
                    <a:gd name="T88" fmla="*/ 14 w 377"/>
                    <a:gd name="T89" fmla="*/ 212 h 244"/>
                    <a:gd name="T90" fmla="*/ 5 w 377"/>
                    <a:gd name="T91" fmla="*/ 227 h 244"/>
                    <a:gd name="T92" fmla="*/ 12 w 377"/>
                    <a:gd name="T93" fmla="*/ 237 h 244"/>
                    <a:gd name="T94" fmla="*/ 26 w 377"/>
                    <a:gd name="T95" fmla="*/ 234 h 244"/>
                    <a:gd name="T96" fmla="*/ 23 w 377"/>
                    <a:gd name="T97" fmla="*/ 221 h 244"/>
                    <a:gd name="T98" fmla="*/ 35 w 377"/>
                    <a:gd name="T99" fmla="*/ 215 h 244"/>
                    <a:gd name="T100" fmla="*/ 59 w 377"/>
                    <a:gd name="T101" fmla="*/ 223 h 244"/>
                    <a:gd name="T102" fmla="*/ 72 w 377"/>
                    <a:gd name="T103" fmla="*/ 228 h 244"/>
                    <a:gd name="T104" fmla="*/ 72 w 377"/>
                    <a:gd name="T105" fmla="*/ 244 h 244"/>
                    <a:gd name="T106" fmla="*/ 82 w 377"/>
                    <a:gd name="T107" fmla="*/ 241 h 244"/>
                    <a:gd name="T108" fmla="*/ 87 w 377"/>
                    <a:gd name="T109" fmla="*/ 230 h 244"/>
                    <a:gd name="T110" fmla="*/ 106 w 377"/>
                    <a:gd name="T111" fmla="*/ 226 h 244"/>
                    <a:gd name="T112" fmla="*/ 145 w 377"/>
                    <a:gd name="T113" fmla="*/ 181 h 244"/>
                    <a:gd name="T114" fmla="*/ 162 w 377"/>
                    <a:gd name="T115" fmla="*/ 185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7" h="244">
                      <a:moveTo>
                        <a:pt x="162" y="185"/>
                      </a:moveTo>
                      <a:lnTo>
                        <a:pt x="171" y="193"/>
                      </a:lnTo>
                      <a:lnTo>
                        <a:pt x="189" y="178"/>
                      </a:lnTo>
                      <a:lnTo>
                        <a:pt x="198" y="178"/>
                      </a:lnTo>
                      <a:lnTo>
                        <a:pt x="207" y="193"/>
                      </a:lnTo>
                      <a:lnTo>
                        <a:pt x="232" y="184"/>
                      </a:lnTo>
                      <a:lnTo>
                        <a:pt x="241" y="196"/>
                      </a:lnTo>
                      <a:lnTo>
                        <a:pt x="256" y="200"/>
                      </a:lnTo>
                      <a:lnTo>
                        <a:pt x="273" y="190"/>
                      </a:lnTo>
                      <a:lnTo>
                        <a:pt x="282" y="190"/>
                      </a:lnTo>
                      <a:lnTo>
                        <a:pt x="300" y="211"/>
                      </a:lnTo>
                      <a:lnTo>
                        <a:pt x="307" y="208"/>
                      </a:lnTo>
                      <a:lnTo>
                        <a:pt x="334" y="188"/>
                      </a:lnTo>
                      <a:lnTo>
                        <a:pt x="337" y="168"/>
                      </a:lnTo>
                      <a:lnTo>
                        <a:pt x="358" y="162"/>
                      </a:lnTo>
                      <a:lnTo>
                        <a:pt x="345" y="147"/>
                      </a:lnTo>
                      <a:lnTo>
                        <a:pt x="373" y="139"/>
                      </a:lnTo>
                      <a:lnTo>
                        <a:pt x="377" y="81"/>
                      </a:lnTo>
                      <a:lnTo>
                        <a:pt x="362" y="41"/>
                      </a:lnTo>
                      <a:lnTo>
                        <a:pt x="362" y="20"/>
                      </a:lnTo>
                      <a:lnTo>
                        <a:pt x="345" y="12"/>
                      </a:lnTo>
                      <a:lnTo>
                        <a:pt x="337" y="1"/>
                      </a:lnTo>
                      <a:lnTo>
                        <a:pt x="256" y="20"/>
                      </a:lnTo>
                      <a:lnTo>
                        <a:pt x="248" y="30"/>
                      </a:lnTo>
                      <a:lnTo>
                        <a:pt x="236" y="66"/>
                      </a:lnTo>
                      <a:lnTo>
                        <a:pt x="204" y="76"/>
                      </a:lnTo>
                      <a:lnTo>
                        <a:pt x="149" y="75"/>
                      </a:lnTo>
                      <a:lnTo>
                        <a:pt x="122" y="66"/>
                      </a:lnTo>
                      <a:lnTo>
                        <a:pt x="119" y="59"/>
                      </a:lnTo>
                      <a:lnTo>
                        <a:pt x="93" y="43"/>
                      </a:lnTo>
                      <a:lnTo>
                        <a:pt x="84" y="36"/>
                      </a:lnTo>
                      <a:lnTo>
                        <a:pt x="102" y="22"/>
                      </a:lnTo>
                      <a:lnTo>
                        <a:pt x="111" y="6"/>
                      </a:lnTo>
                      <a:lnTo>
                        <a:pt x="102" y="0"/>
                      </a:lnTo>
                      <a:lnTo>
                        <a:pt x="57" y="10"/>
                      </a:lnTo>
                      <a:lnTo>
                        <a:pt x="44" y="30"/>
                      </a:lnTo>
                      <a:lnTo>
                        <a:pt x="26" y="76"/>
                      </a:lnTo>
                      <a:lnTo>
                        <a:pt x="15" y="81"/>
                      </a:lnTo>
                      <a:lnTo>
                        <a:pt x="12" y="88"/>
                      </a:lnTo>
                      <a:lnTo>
                        <a:pt x="23" y="108"/>
                      </a:lnTo>
                      <a:lnTo>
                        <a:pt x="12" y="120"/>
                      </a:lnTo>
                      <a:lnTo>
                        <a:pt x="15" y="153"/>
                      </a:lnTo>
                      <a:lnTo>
                        <a:pt x="7" y="162"/>
                      </a:lnTo>
                      <a:lnTo>
                        <a:pt x="0" y="200"/>
                      </a:lnTo>
                      <a:lnTo>
                        <a:pt x="14" y="212"/>
                      </a:lnTo>
                      <a:lnTo>
                        <a:pt x="5" y="227"/>
                      </a:lnTo>
                      <a:lnTo>
                        <a:pt x="12" y="237"/>
                      </a:lnTo>
                      <a:lnTo>
                        <a:pt x="26" y="234"/>
                      </a:lnTo>
                      <a:lnTo>
                        <a:pt x="23" y="221"/>
                      </a:lnTo>
                      <a:lnTo>
                        <a:pt x="35" y="215"/>
                      </a:lnTo>
                      <a:lnTo>
                        <a:pt x="59" y="223"/>
                      </a:lnTo>
                      <a:lnTo>
                        <a:pt x="72" y="228"/>
                      </a:lnTo>
                      <a:lnTo>
                        <a:pt x="72" y="244"/>
                      </a:lnTo>
                      <a:lnTo>
                        <a:pt x="82" y="241"/>
                      </a:lnTo>
                      <a:lnTo>
                        <a:pt x="87" y="230"/>
                      </a:lnTo>
                      <a:lnTo>
                        <a:pt x="106" y="226"/>
                      </a:lnTo>
                      <a:lnTo>
                        <a:pt x="145" y="181"/>
                      </a:lnTo>
                      <a:lnTo>
                        <a:pt x="162" y="185"/>
                      </a:lnTo>
                      <a:close/>
                    </a:path>
                  </a:pathLst>
                </a:custGeom>
                <a:grpFill/>
                <a:ln w="1588">
                  <a:solidFill>
                    <a:srgbClr val="FFFFFF"/>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300" name="Freeform 530">
                  <a:extLst>
                    <a:ext uri="{FF2B5EF4-FFF2-40B4-BE49-F238E27FC236}">
                      <a16:creationId xmlns:a16="http://schemas.microsoft.com/office/drawing/2014/main" id="{C16D32C4-CD40-49F0-9C71-092D25528835}"/>
                    </a:ext>
                  </a:extLst>
                </p:cNvPr>
                <p:cNvSpPr>
                  <a:spLocks/>
                </p:cNvSpPr>
                <p:nvPr/>
              </p:nvSpPr>
              <p:spPr bwMode="auto">
                <a:xfrm>
                  <a:off x="4080" y="2317"/>
                  <a:ext cx="202" cy="206"/>
                </a:xfrm>
                <a:custGeom>
                  <a:avLst/>
                  <a:gdLst>
                    <a:gd name="T0" fmla="*/ 44 w 533"/>
                    <a:gd name="T1" fmla="*/ 350 h 463"/>
                    <a:gd name="T2" fmla="*/ 36 w 533"/>
                    <a:gd name="T3" fmla="*/ 331 h 463"/>
                    <a:gd name="T4" fmla="*/ 18 w 533"/>
                    <a:gd name="T5" fmla="*/ 320 h 463"/>
                    <a:gd name="T6" fmla="*/ 15 w 533"/>
                    <a:gd name="T7" fmla="*/ 287 h 463"/>
                    <a:gd name="T8" fmla="*/ 2 w 533"/>
                    <a:gd name="T9" fmla="*/ 290 h 463"/>
                    <a:gd name="T10" fmla="*/ 10 w 533"/>
                    <a:gd name="T11" fmla="*/ 266 h 463"/>
                    <a:gd name="T12" fmla="*/ 37 w 533"/>
                    <a:gd name="T13" fmla="*/ 229 h 463"/>
                    <a:gd name="T14" fmla="*/ 96 w 533"/>
                    <a:gd name="T15" fmla="*/ 239 h 463"/>
                    <a:gd name="T16" fmla="*/ 122 w 533"/>
                    <a:gd name="T17" fmla="*/ 231 h 463"/>
                    <a:gd name="T18" fmla="*/ 138 w 533"/>
                    <a:gd name="T19" fmla="*/ 231 h 463"/>
                    <a:gd name="T20" fmla="*/ 197 w 533"/>
                    <a:gd name="T21" fmla="*/ 229 h 463"/>
                    <a:gd name="T22" fmla="*/ 196 w 533"/>
                    <a:gd name="T23" fmla="*/ 187 h 463"/>
                    <a:gd name="T24" fmla="*/ 205 w 533"/>
                    <a:gd name="T25" fmla="*/ 154 h 463"/>
                    <a:gd name="T26" fmla="*/ 212 w 533"/>
                    <a:gd name="T27" fmla="*/ 59 h 463"/>
                    <a:gd name="T28" fmla="*/ 223 w 533"/>
                    <a:gd name="T29" fmla="*/ 43 h 463"/>
                    <a:gd name="T30" fmla="*/ 259 w 533"/>
                    <a:gd name="T31" fmla="*/ 45 h 463"/>
                    <a:gd name="T32" fmla="*/ 272 w 533"/>
                    <a:gd name="T33" fmla="*/ 66 h 463"/>
                    <a:gd name="T34" fmla="*/ 287 w 533"/>
                    <a:gd name="T35" fmla="*/ 52 h 463"/>
                    <a:gd name="T36" fmla="*/ 345 w 533"/>
                    <a:gd name="T37" fmla="*/ 3 h 463"/>
                    <a:gd name="T38" fmla="*/ 371 w 533"/>
                    <a:gd name="T39" fmla="*/ 15 h 463"/>
                    <a:gd name="T40" fmla="*/ 398 w 533"/>
                    <a:gd name="T41" fmla="*/ 0 h 463"/>
                    <a:gd name="T42" fmla="*/ 432 w 533"/>
                    <a:gd name="T43" fmla="*/ 6 h 463"/>
                    <a:gd name="T44" fmla="*/ 456 w 533"/>
                    <a:gd name="T45" fmla="*/ 22 h 463"/>
                    <a:gd name="T46" fmla="*/ 482 w 533"/>
                    <a:gd name="T47" fmla="*/ 12 h 463"/>
                    <a:gd name="T48" fmla="*/ 507 w 533"/>
                    <a:gd name="T49" fmla="*/ 30 h 463"/>
                    <a:gd name="T50" fmla="*/ 530 w 533"/>
                    <a:gd name="T51" fmla="*/ 65 h 463"/>
                    <a:gd name="T52" fmla="*/ 511 w 533"/>
                    <a:gd name="T53" fmla="*/ 114 h 463"/>
                    <a:gd name="T54" fmla="*/ 489 w 533"/>
                    <a:gd name="T55" fmla="*/ 146 h 463"/>
                    <a:gd name="T56" fmla="*/ 482 w 533"/>
                    <a:gd name="T57" fmla="*/ 176 h 463"/>
                    <a:gd name="T58" fmla="*/ 420 w 533"/>
                    <a:gd name="T59" fmla="*/ 206 h 463"/>
                    <a:gd name="T60" fmla="*/ 398 w 533"/>
                    <a:gd name="T61" fmla="*/ 231 h 463"/>
                    <a:gd name="T62" fmla="*/ 407 w 533"/>
                    <a:gd name="T63" fmla="*/ 244 h 463"/>
                    <a:gd name="T64" fmla="*/ 469 w 533"/>
                    <a:gd name="T65" fmla="*/ 294 h 463"/>
                    <a:gd name="T66" fmla="*/ 489 w 533"/>
                    <a:gd name="T67" fmla="*/ 343 h 463"/>
                    <a:gd name="T68" fmla="*/ 489 w 533"/>
                    <a:gd name="T69" fmla="*/ 419 h 463"/>
                    <a:gd name="T70" fmla="*/ 462 w 533"/>
                    <a:gd name="T71" fmla="*/ 437 h 463"/>
                    <a:gd name="T72" fmla="*/ 419 w 533"/>
                    <a:gd name="T73" fmla="*/ 442 h 463"/>
                    <a:gd name="T74" fmla="*/ 398 w 533"/>
                    <a:gd name="T75" fmla="*/ 425 h 463"/>
                    <a:gd name="T76" fmla="*/ 341 w 533"/>
                    <a:gd name="T77" fmla="*/ 430 h 463"/>
                    <a:gd name="T78" fmla="*/ 302 w 533"/>
                    <a:gd name="T79" fmla="*/ 423 h 463"/>
                    <a:gd name="T80" fmla="*/ 266 w 533"/>
                    <a:gd name="T81" fmla="*/ 375 h 463"/>
                    <a:gd name="T82" fmla="*/ 252 w 533"/>
                    <a:gd name="T83" fmla="*/ 384 h 463"/>
                    <a:gd name="T84" fmla="*/ 215 w 533"/>
                    <a:gd name="T85" fmla="*/ 396 h 463"/>
                    <a:gd name="T86" fmla="*/ 147 w 533"/>
                    <a:gd name="T87" fmla="*/ 428 h 463"/>
                    <a:gd name="T88" fmla="*/ 129 w 533"/>
                    <a:gd name="T89" fmla="*/ 463 h 463"/>
                    <a:gd name="T90" fmla="*/ 78 w 533"/>
                    <a:gd name="T91" fmla="*/ 425 h 463"/>
                    <a:gd name="T92" fmla="*/ 29 w 533"/>
                    <a:gd name="T93" fmla="*/ 430 h 463"/>
                    <a:gd name="T94" fmla="*/ 54 w 533"/>
                    <a:gd name="T95" fmla="*/ 375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33" h="463">
                      <a:moveTo>
                        <a:pt x="54" y="375"/>
                      </a:moveTo>
                      <a:lnTo>
                        <a:pt x="44" y="350"/>
                      </a:lnTo>
                      <a:lnTo>
                        <a:pt x="35" y="342"/>
                      </a:lnTo>
                      <a:lnTo>
                        <a:pt x="36" y="331"/>
                      </a:lnTo>
                      <a:lnTo>
                        <a:pt x="25" y="310"/>
                      </a:lnTo>
                      <a:lnTo>
                        <a:pt x="18" y="320"/>
                      </a:lnTo>
                      <a:lnTo>
                        <a:pt x="10" y="310"/>
                      </a:lnTo>
                      <a:lnTo>
                        <a:pt x="15" y="287"/>
                      </a:lnTo>
                      <a:lnTo>
                        <a:pt x="10" y="287"/>
                      </a:lnTo>
                      <a:lnTo>
                        <a:pt x="2" y="290"/>
                      </a:lnTo>
                      <a:lnTo>
                        <a:pt x="0" y="278"/>
                      </a:lnTo>
                      <a:lnTo>
                        <a:pt x="10" y="266"/>
                      </a:lnTo>
                      <a:lnTo>
                        <a:pt x="20" y="231"/>
                      </a:lnTo>
                      <a:lnTo>
                        <a:pt x="37" y="229"/>
                      </a:lnTo>
                      <a:lnTo>
                        <a:pt x="84" y="248"/>
                      </a:lnTo>
                      <a:lnTo>
                        <a:pt x="96" y="239"/>
                      </a:lnTo>
                      <a:lnTo>
                        <a:pt x="111" y="240"/>
                      </a:lnTo>
                      <a:lnTo>
                        <a:pt x="122" y="231"/>
                      </a:lnTo>
                      <a:lnTo>
                        <a:pt x="124" y="235"/>
                      </a:lnTo>
                      <a:lnTo>
                        <a:pt x="138" y="231"/>
                      </a:lnTo>
                      <a:lnTo>
                        <a:pt x="149" y="235"/>
                      </a:lnTo>
                      <a:lnTo>
                        <a:pt x="197" y="229"/>
                      </a:lnTo>
                      <a:lnTo>
                        <a:pt x="214" y="220"/>
                      </a:lnTo>
                      <a:lnTo>
                        <a:pt x="196" y="187"/>
                      </a:lnTo>
                      <a:lnTo>
                        <a:pt x="206" y="174"/>
                      </a:lnTo>
                      <a:lnTo>
                        <a:pt x="205" y="154"/>
                      </a:lnTo>
                      <a:lnTo>
                        <a:pt x="185" y="136"/>
                      </a:lnTo>
                      <a:lnTo>
                        <a:pt x="212" y="59"/>
                      </a:lnTo>
                      <a:lnTo>
                        <a:pt x="226" y="56"/>
                      </a:lnTo>
                      <a:lnTo>
                        <a:pt x="223" y="43"/>
                      </a:lnTo>
                      <a:lnTo>
                        <a:pt x="235" y="37"/>
                      </a:lnTo>
                      <a:lnTo>
                        <a:pt x="259" y="45"/>
                      </a:lnTo>
                      <a:lnTo>
                        <a:pt x="272" y="50"/>
                      </a:lnTo>
                      <a:lnTo>
                        <a:pt x="272" y="66"/>
                      </a:lnTo>
                      <a:lnTo>
                        <a:pt x="282" y="63"/>
                      </a:lnTo>
                      <a:lnTo>
                        <a:pt x="287" y="52"/>
                      </a:lnTo>
                      <a:lnTo>
                        <a:pt x="306" y="48"/>
                      </a:lnTo>
                      <a:lnTo>
                        <a:pt x="345" y="3"/>
                      </a:lnTo>
                      <a:lnTo>
                        <a:pt x="362" y="7"/>
                      </a:lnTo>
                      <a:lnTo>
                        <a:pt x="371" y="15"/>
                      </a:lnTo>
                      <a:lnTo>
                        <a:pt x="389" y="0"/>
                      </a:lnTo>
                      <a:lnTo>
                        <a:pt x="398" y="0"/>
                      </a:lnTo>
                      <a:lnTo>
                        <a:pt x="407" y="15"/>
                      </a:lnTo>
                      <a:lnTo>
                        <a:pt x="432" y="6"/>
                      </a:lnTo>
                      <a:lnTo>
                        <a:pt x="441" y="18"/>
                      </a:lnTo>
                      <a:lnTo>
                        <a:pt x="456" y="22"/>
                      </a:lnTo>
                      <a:lnTo>
                        <a:pt x="473" y="12"/>
                      </a:lnTo>
                      <a:lnTo>
                        <a:pt x="482" y="12"/>
                      </a:lnTo>
                      <a:lnTo>
                        <a:pt x="500" y="33"/>
                      </a:lnTo>
                      <a:lnTo>
                        <a:pt x="507" y="30"/>
                      </a:lnTo>
                      <a:lnTo>
                        <a:pt x="533" y="50"/>
                      </a:lnTo>
                      <a:lnTo>
                        <a:pt x="530" y="65"/>
                      </a:lnTo>
                      <a:lnTo>
                        <a:pt x="502" y="94"/>
                      </a:lnTo>
                      <a:lnTo>
                        <a:pt x="511" y="114"/>
                      </a:lnTo>
                      <a:lnTo>
                        <a:pt x="493" y="125"/>
                      </a:lnTo>
                      <a:lnTo>
                        <a:pt x="489" y="146"/>
                      </a:lnTo>
                      <a:lnTo>
                        <a:pt x="500" y="174"/>
                      </a:lnTo>
                      <a:lnTo>
                        <a:pt x="482" y="176"/>
                      </a:lnTo>
                      <a:lnTo>
                        <a:pt x="453" y="210"/>
                      </a:lnTo>
                      <a:lnTo>
                        <a:pt x="420" y="206"/>
                      </a:lnTo>
                      <a:lnTo>
                        <a:pt x="415" y="220"/>
                      </a:lnTo>
                      <a:lnTo>
                        <a:pt x="398" y="231"/>
                      </a:lnTo>
                      <a:lnTo>
                        <a:pt x="393" y="240"/>
                      </a:lnTo>
                      <a:lnTo>
                        <a:pt x="407" y="244"/>
                      </a:lnTo>
                      <a:lnTo>
                        <a:pt x="453" y="264"/>
                      </a:lnTo>
                      <a:lnTo>
                        <a:pt x="469" y="294"/>
                      </a:lnTo>
                      <a:lnTo>
                        <a:pt x="473" y="320"/>
                      </a:lnTo>
                      <a:lnTo>
                        <a:pt x="489" y="343"/>
                      </a:lnTo>
                      <a:lnTo>
                        <a:pt x="502" y="391"/>
                      </a:lnTo>
                      <a:lnTo>
                        <a:pt x="489" y="419"/>
                      </a:lnTo>
                      <a:lnTo>
                        <a:pt x="473" y="438"/>
                      </a:lnTo>
                      <a:lnTo>
                        <a:pt x="462" y="437"/>
                      </a:lnTo>
                      <a:lnTo>
                        <a:pt x="432" y="448"/>
                      </a:lnTo>
                      <a:lnTo>
                        <a:pt x="419" y="442"/>
                      </a:lnTo>
                      <a:lnTo>
                        <a:pt x="405" y="446"/>
                      </a:lnTo>
                      <a:lnTo>
                        <a:pt x="398" y="425"/>
                      </a:lnTo>
                      <a:lnTo>
                        <a:pt x="367" y="425"/>
                      </a:lnTo>
                      <a:lnTo>
                        <a:pt x="341" y="430"/>
                      </a:lnTo>
                      <a:lnTo>
                        <a:pt x="312" y="419"/>
                      </a:lnTo>
                      <a:lnTo>
                        <a:pt x="302" y="423"/>
                      </a:lnTo>
                      <a:lnTo>
                        <a:pt x="295" y="400"/>
                      </a:lnTo>
                      <a:lnTo>
                        <a:pt x="266" y="375"/>
                      </a:lnTo>
                      <a:lnTo>
                        <a:pt x="259" y="376"/>
                      </a:lnTo>
                      <a:lnTo>
                        <a:pt x="252" y="384"/>
                      </a:lnTo>
                      <a:lnTo>
                        <a:pt x="226" y="382"/>
                      </a:lnTo>
                      <a:lnTo>
                        <a:pt x="215" y="396"/>
                      </a:lnTo>
                      <a:lnTo>
                        <a:pt x="177" y="397"/>
                      </a:lnTo>
                      <a:lnTo>
                        <a:pt x="147" y="428"/>
                      </a:lnTo>
                      <a:lnTo>
                        <a:pt x="138" y="457"/>
                      </a:lnTo>
                      <a:lnTo>
                        <a:pt x="129" y="463"/>
                      </a:lnTo>
                      <a:lnTo>
                        <a:pt x="122" y="460"/>
                      </a:lnTo>
                      <a:lnTo>
                        <a:pt x="78" y="425"/>
                      </a:lnTo>
                      <a:lnTo>
                        <a:pt x="36" y="438"/>
                      </a:lnTo>
                      <a:lnTo>
                        <a:pt x="29" y="430"/>
                      </a:lnTo>
                      <a:lnTo>
                        <a:pt x="32" y="413"/>
                      </a:lnTo>
                      <a:lnTo>
                        <a:pt x="54" y="375"/>
                      </a:lnTo>
                      <a:close/>
                    </a:path>
                  </a:pathLst>
                </a:custGeom>
                <a:grpFill/>
                <a:ln w="1588">
                  <a:solidFill>
                    <a:srgbClr val="FFFFFF"/>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301" name="Freeform 531">
                  <a:extLst>
                    <a:ext uri="{FF2B5EF4-FFF2-40B4-BE49-F238E27FC236}">
                      <a16:creationId xmlns:a16="http://schemas.microsoft.com/office/drawing/2014/main" id="{B623985D-4751-4AEC-AD27-3BC27398827E}"/>
                    </a:ext>
                  </a:extLst>
                </p:cNvPr>
                <p:cNvSpPr>
                  <a:spLocks/>
                </p:cNvSpPr>
                <p:nvPr/>
              </p:nvSpPr>
              <p:spPr bwMode="auto">
                <a:xfrm>
                  <a:off x="4248" y="2449"/>
                  <a:ext cx="245" cy="166"/>
                </a:xfrm>
                <a:custGeom>
                  <a:avLst/>
                  <a:gdLst>
                    <a:gd name="T0" fmla="*/ 573 w 650"/>
                    <a:gd name="T1" fmla="*/ 95 h 375"/>
                    <a:gd name="T2" fmla="*/ 593 w 650"/>
                    <a:gd name="T3" fmla="*/ 95 h 375"/>
                    <a:gd name="T4" fmla="*/ 605 w 650"/>
                    <a:gd name="T5" fmla="*/ 122 h 375"/>
                    <a:gd name="T6" fmla="*/ 598 w 650"/>
                    <a:gd name="T7" fmla="*/ 165 h 375"/>
                    <a:gd name="T8" fmla="*/ 640 w 650"/>
                    <a:gd name="T9" fmla="*/ 191 h 375"/>
                    <a:gd name="T10" fmla="*/ 630 w 650"/>
                    <a:gd name="T11" fmla="*/ 217 h 375"/>
                    <a:gd name="T12" fmla="*/ 635 w 650"/>
                    <a:gd name="T13" fmla="*/ 240 h 375"/>
                    <a:gd name="T14" fmla="*/ 649 w 650"/>
                    <a:gd name="T15" fmla="*/ 273 h 375"/>
                    <a:gd name="T16" fmla="*/ 598 w 650"/>
                    <a:gd name="T17" fmla="*/ 330 h 375"/>
                    <a:gd name="T18" fmla="*/ 584 w 650"/>
                    <a:gd name="T19" fmla="*/ 360 h 375"/>
                    <a:gd name="T20" fmla="*/ 543 w 650"/>
                    <a:gd name="T21" fmla="*/ 375 h 375"/>
                    <a:gd name="T22" fmla="*/ 513 w 650"/>
                    <a:gd name="T23" fmla="*/ 368 h 375"/>
                    <a:gd name="T24" fmla="*/ 499 w 650"/>
                    <a:gd name="T25" fmla="*/ 342 h 375"/>
                    <a:gd name="T26" fmla="*/ 505 w 650"/>
                    <a:gd name="T27" fmla="*/ 319 h 375"/>
                    <a:gd name="T28" fmla="*/ 513 w 650"/>
                    <a:gd name="T29" fmla="*/ 264 h 375"/>
                    <a:gd name="T30" fmla="*/ 521 w 650"/>
                    <a:gd name="T31" fmla="*/ 232 h 375"/>
                    <a:gd name="T32" fmla="*/ 557 w 650"/>
                    <a:gd name="T33" fmla="*/ 214 h 375"/>
                    <a:gd name="T34" fmla="*/ 492 w 650"/>
                    <a:gd name="T35" fmla="*/ 187 h 375"/>
                    <a:gd name="T36" fmla="*/ 440 w 650"/>
                    <a:gd name="T37" fmla="*/ 198 h 375"/>
                    <a:gd name="T38" fmla="*/ 408 w 650"/>
                    <a:gd name="T39" fmla="*/ 235 h 375"/>
                    <a:gd name="T40" fmla="*/ 417 w 650"/>
                    <a:gd name="T41" fmla="*/ 231 h 375"/>
                    <a:gd name="T42" fmla="*/ 349 w 650"/>
                    <a:gd name="T43" fmla="*/ 272 h 375"/>
                    <a:gd name="T44" fmla="*/ 287 w 650"/>
                    <a:gd name="T45" fmla="*/ 345 h 375"/>
                    <a:gd name="T46" fmla="*/ 299 w 650"/>
                    <a:gd name="T47" fmla="*/ 375 h 375"/>
                    <a:gd name="T48" fmla="*/ 224 w 650"/>
                    <a:gd name="T49" fmla="*/ 350 h 375"/>
                    <a:gd name="T50" fmla="*/ 136 w 650"/>
                    <a:gd name="T51" fmla="*/ 356 h 375"/>
                    <a:gd name="T52" fmla="*/ 126 w 650"/>
                    <a:gd name="T53" fmla="*/ 356 h 375"/>
                    <a:gd name="T54" fmla="*/ 61 w 650"/>
                    <a:gd name="T55" fmla="*/ 343 h 375"/>
                    <a:gd name="T56" fmla="*/ 76 w 650"/>
                    <a:gd name="T57" fmla="*/ 320 h 375"/>
                    <a:gd name="T58" fmla="*/ 57 w 650"/>
                    <a:gd name="T59" fmla="*/ 320 h 375"/>
                    <a:gd name="T60" fmla="*/ 69 w 650"/>
                    <a:gd name="T61" fmla="*/ 299 h 375"/>
                    <a:gd name="T62" fmla="*/ 36 w 650"/>
                    <a:gd name="T63" fmla="*/ 301 h 375"/>
                    <a:gd name="T64" fmla="*/ 50 w 650"/>
                    <a:gd name="T65" fmla="*/ 342 h 375"/>
                    <a:gd name="T66" fmla="*/ 0 w 650"/>
                    <a:gd name="T67" fmla="*/ 317 h 375"/>
                    <a:gd name="T68" fmla="*/ 34 w 650"/>
                    <a:gd name="T69" fmla="*/ 282 h 375"/>
                    <a:gd name="T70" fmla="*/ 69 w 650"/>
                    <a:gd name="T71" fmla="*/ 266 h 375"/>
                    <a:gd name="T72" fmla="*/ 91 w 650"/>
                    <a:gd name="T73" fmla="*/ 242 h 375"/>
                    <a:gd name="T74" fmla="*/ 112 w 650"/>
                    <a:gd name="T75" fmla="*/ 211 h 375"/>
                    <a:gd name="T76" fmla="*/ 142 w 650"/>
                    <a:gd name="T77" fmla="*/ 193 h 375"/>
                    <a:gd name="T78" fmla="*/ 150 w 650"/>
                    <a:gd name="T79" fmla="*/ 172 h 375"/>
                    <a:gd name="T80" fmla="*/ 149 w 650"/>
                    <a:gd name="T81" fmla="*/ 154 h 375"/>
                    <a:gd name="T82" fmla="*/ 172 w 650"/>
                    <a:gd name="T83" fmla="*/ 141 h 375"/>
                    <a:gd name="T84" fmla="*/ 193 w 650"/>
                    <a:gd name="T85" fmla="*/ 132 h 375"/>
                    <a:gd name="T86" fmla="*/ 242 w 650"/>
                    <a:gd name="T87" fmla="*/ 108 h 375"/>
                    <a:gd name="T88" fmla="*/ 269 w 650"/>
                    <a:gd name="T89" fmla="*/ 74 h 375"/>
                    <a:gd name="T90" fmla="*/ 276 w 650"/>
                    <a:gd name="T91" fmla="*/ 44 h 375"/>
                    <a:gd name="T92" fmla="*/ 297 w 650"/>
                    <a:gd name="T93" fmla="*/ 21 h 375"/>
                    <a:gd name="T94" fmla="*/ 317 w 650"/>
                    <a:gd name="T95" fmla="*/ 18 h 375"/>
                    <a:gd name="T96" fmla="*/ 309 w 650"/>
                    <a:gd name="T97" fmla="*/ 71 h 375"/>
                    <a:gd name="T98" fmla="*/ 303 w 650"/>
                    <a:gd name="T99" fmla="*/ 97 h 375"/>
                    <a:gd name="T100" fmla="*/ 323 w 650"/>
                    <a:gd name="T101" fmla="*/ 121 h 375"/>
                    <a:gd name="T102" fmla="*/ 365 w 650"/>
                    <a:gd name="T103" fmla="*/ 154 h 375"/>
                    <a:gd name="T104" fmla="*/ 394 w 650"/>
                    <a:gd name="T105" fmla="*/ 172 h 375"/>
                    <a:gd name="T106" fmla="*/ 418 w 650"/>
                    <a:gd name="T107" fmla="*/ 156 h 375"/>
                    <a:gd name="T108" fmla="*/ 417 w 650"/>
                    <a:gd name="T109" fmla="*/ 95 h 375"/>
                    <a:gd name="T110" fmla="*/ 457 w 650"/>
                    <a:gd name="T111" fmla="*/ 93 h 375"/>
                    <a:gd name="T112" fmla="*/ 481 w 650"/>
                    <a:gd name="T113" fmla="*/ 111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50" h="375">
                      <a:moveTo>
                        <a:pt x="566" y="99"/>
                      </a:moveTo>
                      <a:lnTo>
                        <a:pt x="573" y="95"/>
                      </a:lnTo>
                      <a:lnTo>
                        <a:pt x="579" y="97"/>
                      </a:lnTo>
                      <a:lnTo>
                        <a:pt x="593" y="95"/>
                      </a:lnTo>
                      <a:lnTo>
                        <a:pt x="605" y="99"/>
                      </a:lnTo>
                      <a:lnTo>
                        <a:pt x="605" y="122"/>
                      </a:lnTo>
                      <a:lnTo>
                        <a:pt x="590" y="147"/>
                      </a:lnTo>
                      <a:lnTo>
                        <a:pt x="598" y="165"/>
                      </a:lnTo>
                      <a:lnTo>
                        <a:pt x="620" y="187"/>
                      </a:lnTo>
                      <a:lnTo>
                        <a:pt x="640" y="191"/>
                      </a:lnTo>
                      <a:lnTo>
                        <a:pt x="635" y="196"/>
                      </a:lnTo>
                      <a:lnTo>
                        <a:pt x="630" y="217"/>
                      </a:lnTo>
                      <a:lnTo>
                        <a:pt x="640" y="224"/>
                      </a:lnTo>
                      <a:lnTo>
                        <a:pt x="635" y="240"/>
                      </a:lnTo>
                      <a:lnTo>
                        <a:pt x="650" y="260"/>
                      </a:lnTo>
                      <a:lnTo>
                        <a:pt x="649" y="273"/>
                      </a:lnTo>
                      <a:lnTo>
                        <a:pt x="608" y="320"/>
                      </a:lnTo>
                      <a:lnTo>
                        <a:pt x="598" y="330"/>
                      </a:lnTo>
                      <a:lnTo>
                        <a:pt x="593" y="356"/>
                      </a:lnTo>
                      <a:lnTo>
                        <a:pt x="584" y="360"/>
                      </a:lnTo>
                      <a:lnTo>
                        <a:pt x="577" y="350"/>
                      </a:lnTo>
                      <a:lnTo>
                        <a:pt x="543" y="375"/>
                      </a:lnTo>
                      <a:lnTo>
                        <a:pt x="527" y="375"/>
                      </a:lnTo>
                      <a:lnTo>
                        <a:pt x="513" y="368"/>
                      </a:lnTo>
                      <a:lnTo>
                        <a:pt x="511" y="349"/>
                      </a:lnTo>
                      <a:lnTo>
                        <a:pt x="499" y="342"/>
                      </a:lnTo>
                      <a:lnTo>
                        <a:pt x="497" y="327"/>
                      </a:lnTo>
                      <a:lnTo>
                        <a:pt x="505" y="319"/>
                      </a:lnTo>
                      <a:lnTo>
                        <a:pt x="504" y="299"/>
                      </a:lnTo>
                      <a:lnTo>
                        <a:pt x="513" y="264"/>
                      </a:lnTo>
                      <a:lnTo>
                        <a:pt x="513" y="238"/>
                      </a:lnTo>
                      <a:lnTo>
                        <a:pt x="521" y="232"/>
                      </a:lnTo>
                      <a:lnTo>
                        <a:pt x="561" y="228"/>
                      </a:lnTo>
                      <a:lnTo>
                        <a:pt x="557" y="214"/>
                      </a:lnTo>
                      <a:lnTo>
                        <a:pt x="531" y="198"/>
                      </a:lnTo>
                      <a:lnTo>
                        <a:pt x="492" y="187"/>
                      </a:lnTo>
                      <a:lnTo>
                        <a:pt x="471" y="187"/>
                      </a:lnTo>
                      <a:lnTo>
                        <a:pt x="440" y="198"/>
                      </a:lnTo>
                      <a:lnTo>
                        <a:pt x="399" y="231"/>
                      </a:lnTo>
                      <a:lnTo>
                        <a:pt x="408" y="235"/>
                      </a:lnTo>
                      <a:lnTo>
                        <a:pt x="408" y="232"/>
                      </a:lnTo>
                      <a:lnTo>
                        <a:pt x="417" y="231"/>
                      </a:lnTo>
                      <a:lnTo>
                        <a:pt x="408" y="243"/>
                      </a:lnTo>
                      <a:lnTo>
                        <a:pt x="349" y="272"/>
                      </a:lnTo>
                      <a:lnTo>
                        <a:pt x="334" y="299"/>
                      </a:lnTo>
                      <a:lnTo>
                        <a:pt x="287" y="345"/>
                      </a:lnTo>
                      <a:lnTo>
                        <a:pt x="287" y="364"/>
                      </a:lnTo>
                      <a:lnTo>
                        <a:pt x="299" y="375"/>
                      </a:lnTo>
                      <a:lnTo>
                        <a:pt x="298" y="375"/>
                      </a:lnTo>
                      <a:lnTo>
                        <a:pt x="224" y="350"/>
                      </a:lnTo>
                      <a:lnTo>
                        <a:pt x="200" y="349"/>
                      </a:lnTo>
                      <a:lnTo>
                        <a:pt x="136" y="356"/>
                      </a:lnTo>
                      <a:lnTo>
                        <a:pt x="128" y="350"/>
                      </a:lnTo>
                      <a:lnTo>
                        <a:pt x="126" y="356"/>
                      </a:lnTo>
                      <a:lnTo>
                        <a:pt x="102" y="348"/>
                      </a:lnTo>
                      <a:lnTo>
                        <a:pt x="61" y="343"/>
                      </a:lnTo>
                      <a:lnTo>
                        <a:pt x="57" y="340"/>
                      </a:lnTo>
                      <a:lnTo>
                        <a:pt x="76" y="320"/>
                      </a:lnTo>
                      <a:lnTo>
                        <a:pt x="57" y="326"/>
                      </a:lnTo>
                      <a:lnTo>
                        <a:pt x="57" y="320"/>
                      </a:lnTo>
                      <a:lnTo>
                        <a:pt x="76" y="301"/>
                      </a:lnTo>
                      <a:lnTo>
                        <a:pt x="69" y="299"/>
                      </a:lnTo>
                      <a:lnTo>
                        <a:pt x="45" y="309"/>
                      </a:lnTo>
                      <a:lnTo>
                        <a:pt x="36" y="301"/>
                      </a:lnTo>
                      <a:lnTo>
                        <a:pt x="30" y="319"/>
                      </a:lnTo>
                      <a:lnTo>
                        <a:pt x="50" y="342"/>
                      </a:lnTo>
                      <a:lnTo>
                        <a:pt x="0" y="348"/>
                      </a:lnTo>
                      <a:lnTo>
                        <a:pt x="0" y="317"/>
                      </a:lnTo>
                      <a:lnTo>
                        <a:pt x="7" y="299"/>
                      </a:lnTo>
                      <a:lnTo>
                        <a:pt x="34" y="282"/>
                      </a:lnTo>
                      <a:lnTo>
                        <a:pt x="50" y="277"/>
                      </a:lnTo>
                      <a:lnTo>
                        <a:pt x="69" y="266"/>
                      </a:lnTo>
                      <a:lnTo>
                        <a:pt x="81" y="247"/>
                      </a:lnTo>
                      <a:lnTo>
                        <a:pt x="91" y="242"/>
                      </a:lnTo>
                      <a:lnTo>
                        <a:pt x="99" y="217"/>
                      </a:lnTo>
                      <a:lnTo>
                        <a:pt x="112" y="211"/>
                      </a:lnTo>
                      <a:lnTo>
                        <a:pt x="119" y="196"/>
                      </a:lnTo>
                      <a:lnTo>
                        <a:pt x="142" y="193"/>
                      </a:lnTo>
                      <a:lnTo>
                        <a:pt x="142" y="180"/>
                      </a:lnTo>
                      <a:lnTo>
                        <a:pt x="150" y="172"/>
                      </a:lnTo>
                      <a:lnTo>
                        <a:pt x="145" y="162"/>
                      </a:lnTo>
                      <a:lnTo>
                        <a:pt x="149" y="154"/>
                      </a:lnTo>
                      <a:lnTo>
                        <a:pt x="165" y="150"/>
                      </a:lnTo>
                      <a:lnTo>
                        <a:pt x="172" y="141"/>
                      </a:lnTo>
                      <a:lnTo>
                        <a:pt x="187" y="140"/>
                      </a:lnTo>
                      <a:lnTo>
                        <a:pt x="193" y="132"/>
                      </a:lnTo>
                      <a:lnTo>
                        <a:pt x="231" y="121"/>
                      </a:lnTo>
                      <a:lnTo>
                        <a:pt x="242" y="108"/>
                      </a:lnTo>
                      <a:lnTo>
                        <a:pt x="276" y="95"/>
                      </a:lnTo>
                      <a:lnTo>
                        <a:pt x="269" y="74"/>
                      </a:lnTo>
                      <a:lnTo>
                        <a:pt x="281" y="66"/>
                      </a:lnTo>
                      <a:lnTo>
                        <a:pt x="276" y="44"/>
                      </a:lnTo>
                      <a:lnTo>
                        <a:pt x="280" y="26"/>
                      </a:lnTo>
                      <a:lnTo>
                        <a:pt x="297" y="21"/>
                      </a:lnTo>
                      <a:lnTo>
                        <a:pt x="299" y="0"/>
                      </a:lnTo>
                      <a:lnTo>
                        <a:pt x="317" y="18"/>
                      </a:lnTo>
                      <a:lnTo>
                        <a:pt x="321" y="49"/>
                      </a:lnTo>
                      <a:lnTo>
                        <a:pt x="309" y="71"/>
                      </a:lnTo>
                      <a:lnTo>
                        <a:pt x="317" y="83"/>
                      </a:lnTo>
                      <a:lnTo>
                        <a:pt x="303" y="97"/>
                      </a:lnTo>
                      <a:lnTo>
                        <a:pt x="317" y="119"/>
                      </a:lnTo>
                      <a:lnTo>
                        <a:pt x="323" y="121"/>
                      </a:lnTo>
                      <a:lnTo>
                        <a:pt x="349" y="118"/>
                      </a:lnTo>
                      <a:lnTo>
                        <a:pt x="365" y="154"/>
                      </a:lnTo>
                      <a:lnTo>
                        <a:pt x="379" y="167"/>
                      </a:lnTo>
                      <a:lnTo>
                        <a:pt x="394" y="172"/>
                      </a:lnTo>
                      <a:lnTo>
                        <a:pt x="413" y="167"/>
                      </a:lnTo>
                      <a:lnTo>
                        <a:pt x="418" y="156"/>
                      </a:lnTo>
                      <a:lnTo>
                        <a:pt x="414" y="115"/>
                      </a:lnTo>
                      <a:lnTo>
                        <a:pt x="417" y="95"/>
                      </a:lnTo>
                      <a:lnTo>
                        <a:pt x="440" y="77"/>
                      </a:lnTo>
                      <a:lnTo>
                        <a:pt x="457" y="93"/>
                      </a:lnTo>
                      <a:lnTo>
                        <a:pt x="477" y="97"/>
                      </a:lnTo>
                      <a:lnTo>
                        <a:pt x="481" y="111"/>
                      </a:lnTo>
                      <a:lnTo>
                        <a:pt x="566" y="99"/>
                      </a:lnTo>
                      <a:close/>
                    </a:path>
                  </a:pathLst>
                </a:custGeom>
                <a:grpFill/>
                <a:ln w="1588">
                  <a:solidFill>
                    <a:srgbClr val="FFFFFF"/>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302" name="Freeform 532">
                  <a:extLst>
                    <a:ext uri="{FF2B5EF4-FFF2-40B4-BE49-F238E27FC236}">
                      <a16:creationId xmlns:a16="http://schemas.microsoft.com/office/drawing/2014/main" id="{1F7A29D2-A5F6-43BC-B495-F836D24299CB}"/>
                    </a:ext>
                  </a:extLst>
                </p:cNvPr>
                <p:cNvSpPr>
                  <a:spLocks/>
                </p:cNvSpPr>
                <p:nvPr/>
              </p:nvSpPr>
              <p:spPr bwMode="auto">
                <a:xfrm>
                  <a:off x="3956" y="2342"/>
                  <a:ext cx="205" cy="143"/>
                </a:xfrm>
                <a:custGeom>
                  <a:avLst/>
                  <a:gdLst>
                    <a:gd name="T0" fmla="*/ 437 w 540"/>
                    <a:gd name="T1" fmla="*/ 183 h 322"/>
                    <a:gd name="T2" fmla="*/ 450 w 540"/>
                    <a:gd name="T3" fmla="*/ 178 h 322"/>
                    <a:gd name="T4" fmla="*/ 475 w 540"/>
                    <a:gd name="T5" fmla="*/ 178 h 322"/>
                    <a:gd name="T6" fmla="*/ 540 w 540"/>
                    <a:gd name="T7" fmla="*/ 163 h 322"/>
                    <a:gd name="T8" fmla="*/ 532 w 540"/>
                    <a:gd name="T9" fmla="*/ 117 h 322"/>
                    <a:gd name="T10" fmla="*/ 511 w 540"/>
                    <a:gd name="T11" fmla="*/ 79 h 322"/>
                    <a:gd name="T12" fmla="*/ 437 w 540"/>
                    <a:gd name="T13" fmla="*/ 57 h 322"/>
                    <a:gd name="T14" fmla="*/ 397 w 540"/>
                    <a:gd name="T15" fmla="*/ 57 h 322"/>
                    <a:gd name="T16" fmla="*/ 359 w 540"/>
                    <a:gd name="T17" fmla="*/ 43 h 322"/>
                    <a:gd name="T18" fmla="*/ 351 w 540"/>
                    <a:gd name="T19" fmla="*/ 17 h 322"/>
                    <a:gd name="T20" fmla="*/ 301 w 540"/>
                    <a:gd name="T21" fmla="*/ 12 h 322"/>
                    <a:gd name="T22" fmla="*/ 241 w 540"/>
                    <a:gd name="T23" fmla="*/ 62 h 322"/>
                    <a:gd name="T24" fmla="*/ 200 w 540"/>
                    <a:gd name="T25" fmla="*/ 112 h 322"/>
                    <a:gd name="T26" fmla="*/ 244 w 540"/>
                    <a:gd name="T27" fmla="*/ 165 h 322"/>
                    <a:gd name="T28" fmla="*/ 242 w 540"/>
                    <a:gd name="T29" fmla="*/ 193 h 322"/>
                    <a:gd name="T30" fmla="*/ 236 w 540"/>
                    <a:gd name="T31" fmla="*/ 221 h 322"/>
                    <a:gd name="T32" fmla="*/ 226 w 540"/>
                    <a:gd name="T33" fmla="*/ 184 h 322"/>
                    <a:gd name="T34" fmla="*/ 198 w 540"/>
                    <a:gd name="T35" fmla="*/ 197 h 322"/>
                    <a:gd name="T36" fmla="*/ 198 w 540"/>
                    <a:gd name="T37" fmla="*/ 230 h 322"/>
                    <a:gd name="T38" fmla="*/ 183 w 540"/>
                    <a:gd name="T39" fmla="*/ 236 h 322"/>
                    <a:gd name="T40" fmla="*/ 162 w 540"/>
                    <a:gd name="T41" fmla="*/ 236 h 322"/>
                    <a:gd name="T42" fmla="*/ 136 w 540"/>
                    <a:gd name="T43" fmla="*/ 222 h 322"/>
                    <a:gd name="T44" fmla="*/ 133 w 540"/>
                    <a:gd name="T45" fmla="*/ 249 h 322"/>
                    <a:gd name="T46" fmla="*/ 114 w 540"/>
                    <a:gd name="T47" fmla="*/ 249 h 322"/>
                    <a:gd name="T48" fmla="*/ 101 w 540"/>
                    <a:gd name="T49" fmla="*/ 263 h 322"/>
                    <a:gd name="T50" fmla="*/ 109 w 540"/>
                    <a:gd name="T51" fmla="*/ 270 h 322"/>
                    <a:gd name="T52" fmla="*/ 67 w 540"/>
                    <a:gd name="T53" fmla="*/ 272 h 322"/>
                    <a:gd name="T54" fmla="*/ 74 w 540"/>
                    <a:gd name="T55" fmla="*/ 256 h 322"/>
                    <a:gd name="T56" fmla="*/ 25 w 540"/>
                    <a:gd name="T57" fmla="*/ 270 h 322"/>
                    <a:gd name="T58" fmla="*/ 9 w 540"/>
                    <a:gd name="T59" fmla="*/ 243 h 322"/>
                    <a:gd name="T60" fmla="*/ 11 w 540"/>
                    <a:gd name="T61" fmla="*/ 265 h 322"/>
                    <a:gd name="T62" fmla="*/ 25 w 540"/>
                    <a:gd name="T63" fmla="*/ 294 h 322"/>
                    <a:gd name="T64" fmla="*/ 86 w 540"/>
                    <a:gd name="T65" fmla="*/ 322 h 322"/>
                    <a:gd name="T66" fmla="*/ 144 w 540"/>
                    <a:gd name="T67" fmla="*/ 302 h 322"/>
                    <a:gd name="T68" fmla="*/ 167 w 540"/>
                    <a:gd name="T69" fmla="*/ 304 h 322"/>
                    <a:gd name="T70" fmla="*/ 206 w 540"/>
                    <a:gd name="T71" fmla="*/ 280 h 322"/>
                    <a:gd name="T72" fmla="*/ 247 w 540"/>
                    <a:gd name="T73" fmla="*/ 262 h 322"/>
                    <a:gd name="T74" fmla="*/ 259 w 540"/>
                    <a:gd name="T75" fmla="*/ 245 h 322"/>
                    <a:gd name="T76" fmla="*/ 273 w 540"/>
                    <a:gd name="T77" fmla="*/ 207 h 322"/>
                    <a:gd name="T78" fmla="*/ 326 w 540"/>
                    <a:gd name="T79" fmla="*/ 221 h 322"/>
                    <a:gd name="T80" fmla="*/ 346 w 540"/>
                    <a:gd name="T81" fmla="*/ 174 h 322"/>
                    <a:gd name="T82" fmla="*/ 410 w 540"/>
                    <a:gd name="T83" fmla="*/ 19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40" h="322">
                      <a:moveTo>
                        <a:pt x="422" y="182"/>
                      </a:moveTo>
                      <a:lnTo>
                        <a:pt x="437" y="183"/>
                      </a:lnTo>
                      <a:lnTo>
                        <a:pt x="448" y="174"/>
                      </a:lnTo>
                      <a:lnTo>
                        <a:pt x="450" y="178"/>
                      </a:lnTo>
                      <a:lnTo>
                        <a:pt x="464" y="174"/>
                      </a:lnTo>
                      <a:lnTo>
                        <a:pt x="475" y="178"/>
                      </a:lnTo>
                      <a:lnTo>
                        <a:pt x="523" y="172"/>
                      </a:lnTo>
                      <a:lnTo>
                        <a:pt x="540" y="163"/>
                      </a:lnTo>
                      <a:lnTo>
                        <a:pt x="522" y="130"/>
                      </a:lnTo>
                      <a:lnTo>
                        <a:pt x="532" y="117"/>
                      </a:lnTo>
                      <a:lnTo>
                        <a:pt x="531" y="97"/>
                      </a:lnTo>
                      <a:lnTo>
                        <a:pt x="511" y="79"/>
                      </a:lnTo>
                      <a:lnTo>
                        <a:pt x="480" y="86"/>
                      </a:lnTo>
                      <a:lnTo>
                        <a:pt x="437" y="57"/>
                      </a:lnTo>
                      <a:lnTo>
                        <a:pt x="415" y="52"/>
                      </a:lnTo>
                      <a:lnTo>
                        <a:pt x="397" y="57"/>
                      </a:lnTo>
                      <a:lnTo>
                        <a:pt x="386" y="40"/>
                      </a:lnTo>
                      <a:lnTo>
                        <a:pt x="359" y="43"/>
                      </a:lnTo>
                      <a:lnTo>
                        <a:pt x="355" y="40"/>
                      </a:lnTo>
                      <a:lnTo>
                        <a:pt x="351" y="17"/>
                      </a:lnTo>
                      <a:lnTo>
                        <a:pt x="328" y="0"/>
                      </a:lnTo>
                      <a:lnTo>
                        <a:pt x="301" y="12"/>
                      </a:lnTo>
                      <a:lnTo>
                        <a:pt x="266" y="46"/>
                      </a:lnTo>
                      <a:lnTo>
                        <a:pt x="241" y="62"/>
                      </a:lnTo>
                      <a:lnTo>
                        <a:pt x="206" y="99"/>
                      </a:lnTo>
                      <a:lnTo>
                        <a:pt x="200" y="112"/>
                      </a:lnTo>
                      <a:lnTo>
                        <a:pt x="212" y="140"/>
                      </a:lnTo>
                      <a:lnTo>
                        <a:pt x="244" y="165"/>
                      </a:lnTo>
                      <a:lnTo>
                        <a:pt x="247" y="184"/>
                      </a:lnTo>
                      <a:lnTo>
                        <a:pt x="242" y="193"/>
                      </a:lnTo>
                      <a:lnTo>
                        <a:pt x="241" y="219"/>
                      </a:lnTo>
                      <a:lnTo>
                        <a:pt x="236" y="221"/>
                      </a:lnTo>
                      <a:lnTo>
                        <a:pt x="226" y="212"/>
                      </a:lnTo>
                      <a:lnTo>
                        <a:pt x="226" y="184"/>
                      </a:lnTo>
                      <a:lnTo>
                        <a:pt x="222" y="185"/>
                      </a:lnTo>
                      <a:lnTo>
                        <a:pt x="198" y="197"/>
                      </a:lnTo>
                      <a:lnTo>
                        <a:pt x="200" y="206"/>
                      </a:lnTo>
                      <a:lnTo>
                        <a:pt x="198" y="230"/>
                      </a:lnTo>
                      <a:lnTo>
                        <a:pt x="188" y="230"/>
                      </a:lnTo>
                      <a:lnTo>
                        <a:pt x="183" y="236"/>
                      </a:lnTo>
                      <a:lnTo>
                        <a:pt x="174" y="230"/>
                      </a:lnTo>
                      <a:lnTo>
                        <a:pt x="162" y="236"/>
                      </a:lnTo>
                      <a:lnTo>
                        <a:pt x="143" y="222"/>
                      </a:lnTo>
                      <a:lnTo>
                        <a:pt x="136" y="222"/>
                      </a:lnTo>
                      <a:lnTo>
                        <a:pt x="147" y="249"/>
                      </a:lnTo>
                      <a:lnTo>
                        <a:pt x="133" y="249"/>
                      </a:lnTo>
                      <a:lnTo>
                        <a:pt x="136" y="256"/>
                      </a:lnTo>
                      <a:lnTo>
                        <a:pt x="114" y="249"/>
                      </a:lnTo>
                      <a:lnTo>
                        <a:pt x="89" y="252"/>
                      </a:lnTo>
                      <a:lnTo>
                        <a:pt x="101" y="263"/>
                      </a:lnTo>
                      <a:lnTo>
                        <a:pt x="116" y="259"/>
                      </a:lnTo>
                      <a:lnTo>
                        <a:pt x="109" y="270"/>
                      </a:lnTo>
                      <a:lnTo>
                        <a:pt x="84" y="274"/>
                      </a:lnTo>
                      <a:lnTo>
                        <a:pt x="67" y="272"/>
                      </a:lnTo>
                      <a:lnTo>
                        <a:pt x="84" y="262"/>
                      </a:lnTo>
                      <a:lnTo>
                        <a:pt x="74" y="256"/>
                      </a:lnTo>
                      <a:lnTo>
                        <a:pt x="47" y="270"/>
                      </a:lnTo>
                      <a:lnTo>
                        <a:pt x="25" y="270"/>
                      </a:lnTo>
                      <a:lnTo>
                        <a:pt x="20" y="249"/>
                      </a:lnTo>
                      <a:lnTo>
                        <a:pt x="9" y="243"/>
                      </a:lnTo>
                      <a:lnTo>
                        <a:pt x="0" y="256"/>
                      </a:lnTo>
                      <a:lnTo>
                        <a:pt x="11" y="265"/>
                      </a:lnTo>
                      <a:lnTo>
                        <a:pt x="3" y="274"/>
                      </a:lnTo>
                      <a:lnTo>
                        <a:pt x="25" y="294"/>
                      </a:lnTo>
                      <a:lnTo>
                        <a:pt x="27" y="305"/>
                      </a:lnTo>
                      <a:lnTo>
                        <a:pt x="86" y="322"/>
                      </a:lnTo>
                      <a:lnTo>
                        <a:pt x="114" y="322"/>
                      </a:lnTo>
                      <a:lnTo>
                        <a:pt x="144" y="302"/>
                      </a:lnTo>
                      <a:lnTo>
                        <a:pt x="158" y="307"/>
                      </a:lnTo>
                      <a:lnTo>
                        <a:pt x="167" y="304"/>
                      </a:lnTo>
                      <a:lnTo>
                        <a:pt x="190" y="267"/>
                      </a:lnTo>
                      <a:lnTo>
                        <a:pt x="206" y="280"/>
                      </a:lnTo>
                      <a:lnTo>
                        <a:pt x="228" y="265"/>
                      </a:lnTo>
                      <a:lnTo>
                        <a:pt x="247" y="262"/>
                      </a:lnTo>
                      <a:lnTo>
                        <a:pt x="251" y="265"/>
                      </a:lnTo>
                      <a:lnTo>
                        <a:pt x="259" y="245"/>
                      </a:lnTo>
                      <a:lnTo>
                        <a:pt x="281" y="252"/>
                      </a:lnTo>
                      <a:lnTo>
                        <a:pt x="273" y="207"/>
                      </a:lnTo>
                      <a:lnTo>
                        <a:pt x="284" y="207"/>
                      </a:lnTo>
                      <a:lnTo>
                        <a:pt x="326" y="221"/>
                      </a:lnTo>
                      <a:lnTo>
                        <a:pt x="336" y="209"/>
                      </a:lnTo>
                      <a:lnTo>
                        <a:pt x="346" y="174"/>
                      </a:lnTo>
                      <a:lnTo>
                        <a:pt x="363" y="172"/>
                      </a:lnTo>
                      <a:lnTo>
                        <a:pt x="410" y="191"/>
                      </a:lnTo>
                      <a:lnTo>
                        <a:pt x="422" y="182"/>
                      </a:lnTo>
                      <a:close/>
                    </a:path>
                  </a:pathLst>
                </a:custGeom>
                <a:grpFill/>
                <a:ln w="1588">
                  <a:solidFill>
                    <a:srgbClr val="FFFFFF"/>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303" name="Freeform 533">
                  <a:extLst>
                    <a:ext uri="{FF2B5EF4-FFF2-40B4-BE49-F238E27FC236}">
                      <a16:creationId xmlns:a16="http://schemas.microsoft.com/office/drawing/2014/main" id="{632E08E7-30B1-476A-9EA1-8E6C58D42F51}"/>
                    </a:ext>
                  </a:extLst>
                </p:cNvPr>
                <p:cNvSpPr>
                  <a:spLocks/>
                </p:cNvSpPr>
                <p:nvPr/>
              </p:nvSpPr>
              <p:spPr bwMode="auto">
                <a:xfrm>
                  <a:off x="4081" y="2150"/>
                  <a:ext cx="164" cy="230"/>
                </a:xfrm>
                <a:custGeom>
                  <a:avLst/>
                  <a:gdLst>
                    <a:gd name="T0" fmla="*/ 310 w 434"/>
                    <a:gd name="T1" fmla="*/ 151 h 519"/>
                    <a:gd name="T2" fmla="*/ 293 w 434"/>
                    <a:gd name="T3" fmla="*/ 166 h 519"/>
                    <a:gd name="T4" fmla="*/ 262 w 434"/>
                    <a:gd name="T5" fmla="*/ 158 h 519"/>
                    <a:gd name="T6" fmla="*/ 240 w 434"/>
                    <a:gd name="T7" fmla="*/ 151 h 519"/>
                    <a:gd name="T8" fmla="*/ 247 w 434"/>
                    <a:gd name="T9" fmla="*/ 138 h 519"/>
                    <a:gd name="T10" fmla="*/ 264 w 434"/>
                    <a:gd name="T11" fmla="*/ 107 h 519"/>
                    <a:gd name="T12" fmla="*/ 279 w 434"/>
                    <a:gd name="T13" fmla="*/ 112 h 519"/>
                    <a:gd name="T14" fmla="*/ 300 w 434"/>
                    <a:gd name="T15" fmla="*/ 124 h 519"/>
                    <a:gd name="T16" fmla="*/ 330 w 434"/>
                    <a:gd name="T17" fmla="*/ 96 h 519"/>
                    <a:gd name="T18" fmla="*/ 376 w 434"/>
                    <a:gd name="T19" fmla="*/ 88 h 519"/>
                    <a:gd name="T20" fmla="*/ 387 w 434"/>
                    <a:gd name="T21" fmla="*/ 52 h 519"/>
                    <a:gd name="T22" fmla="*/ 434 w 434"/>
                    <a:gd name="T23" fmla="*/ 33 h 519"/>
                    <a:gd name="T24" fmla="*/ 424 w 434"/>
                    <a:gd name="T25" fmla="*/ 12 h 519"/>
                    <a:gd name="T26" fmla="*/ 396 w 434"/>
                    <a:gd name="T27" fmla="*/ 4 h 519"/>
                    <a:gd name="T28" fmla="*/ 279 w 434"/>
                    <a:gd name="T29" fmla="*/ 43 h 519"/>
                    <a:gd name="T30" fmla="*/ 203 w 434"/>
                    <a:gd name="T31" fmla="*/ 56 h 519"/>
                    <a:gd name="T32" fmla="*/ 194 w 434"/>
                    <a:gd name="T33" fmla="*/ 97 h 519"/>
                    <a:gd name="T34" fmla="*/ 167 w 434"/>
                    <a:gd name="T35" fmla="*/ 125 h 519"/>
                    <a:gd name="T36" fmla="*/ 184 w 434"/>
                    <a:gd name="T37" fmla="*/ 139 h 519"/>
                    <a:gd name="T38" fmla="*/ 198 w 434"/>
                    <a:gd name="T39" fmla="*/ 189 h 519"/>
                    <a:gd name="T40" fmla="*/ 196 w 434"/>
                    <a:gd name="T41" fmla="*/ 239 h 519"/>
                    <a:gd name="T42" fmla="*/ 127 w 434"/>
                    <a:gd name="T43" fmla="*/ 335 h 519"/>
                    <a:gd name="T44" fmla="*/ 87 w 434"/>
                    <a:gd name="T45" fmla="*/ 370 h 519"/>
                    <a:gd name="T46" fmla="*/ 23 w 434"/>
                    <a:gd name="T47" fmla="*/ 450 h 519"/>
                    <a:gd name="T48" fmla="*/ 31 w 434"/>
                    <a:gd name="T49" fmla="*/ 476 h 519"/>
                    <a:gd name="T50" fmla="*/ 69 w 434"/>
                    <a:gd name="T51" fmla="*/ 490 h 519"/>
                    <a:gd name="T52" fmla="*/ 109 w 434"/>
                    <a:gd name="T53" fmla="*/ 490 h 519"/>
                    <a:gd name="T54" fmla="*/ 183 w 434"/>
                    <a:gd name="T55" fmla="*/ 512 h 519"/>
                    <a:gd name="T56" fmla="*/ 203 w 434"/>
                    <a:gd name="T57" fmla="*/ 425 h 519"/>
                    <a:gd name="T58" fmla="*/ 198 w 434"/>
                    <a:gd name="T59" fmla="*/ 398 h 519"/>
                    <a:gd name="T60" fmla="*/ 213 w 434"/>
                    <a:gd name="T61" fmla="*/ 351 h 519"/>
                    <a:gd name="T62" fmla="*/ 221 w 434"/>
                    <a:gd name="T63" fmla="*/ 306 h 519"/>
                    <a:gd name="T64" fmla="*/ 213 w 434"/>
                    <a:gd name="T65" fmla="*/ 279 h 519"/>
                    <a:gd name="T66" fmla="*/ 242 w 434"/>
                    <a:gd name="T67" fmla="*/ 228 h 519"/>
                    <a:gd name="T68" fmla="*/ 300 w 434"/>
                    <a:gd name="T69" fmla="*/ 198 h 519"/>
                    <a:gd name="T70" fmla="*/ 315 w 434"/>
                    <a:gd name="T71" fmla="*/ 198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34" h="519">
                      <a:moveTo>
                        <a:pt x="309" y="177"/>
                      </a:moveTo>
                      <a:lnTo>
                        <a:pt x="310" y="151"/>
                      </a:lnTo>
                      <a:lnTo>
                        <a:pt x="300" y="154"/>
                      </a:lnTo>
                      <a:lnTo>
                        <a:pt x="293" y="166"/>
                      </a:lnTo>
                      <a:lnTo>
                        <a:pt x="282" y="168"/>
                      </a:lnTo>
                      <a:lnTo>
                        <a:pt x="262" y="158"/>
                      </a:lnTo>
                      <a:lnTo>
                        <a:pt x="247" y="164"/>
                      </a:lnTo>
                      <a:lnTo>
                        <a:pt x="240" y="151"/>
                      </a:lnTo>
                      <a:lnTo>
                        <a:pt x="254" y="140"/>
                      </a:lnTo>
                      <a:lnTo>
                        <a:pt x="247" y="138"/>
                      </a:lnTo>
                      <a:lnTo>
                        <a:pt x="262" y="120"/>
                      </a:lnTo>
                      <a:lnTo>
                        <a:pt x="264" y="107"/>
                      </a:lnTo>
                      <a:lnTo>
                        <a:pt x="279" y="105"/>
                      </a:lnTo>
                      <a:lnTo>
                        <a:pt x="279" y="112"/>
                      </a:lnTo>
                      <a:lnTo>
                        <a:pt x="282" y="120"/>
                      </a:lnTo>
                      <a:lnTo>
                        <a:pt x="300" y="124"/>
                      </a:lnTo>
                      <a:lnTo>
                        <a:pt x="325" y="110"/>
                      </a:lnTo>
                      <a:lnTo>
                        <a:pt x="330" y="96"/>
                      </a:lnTo>
                      <a:lnTo>
                        <a:pt x="347" y="85"/>
                      </a:lnTo>
                      <a:lnTo>
                        <a:pt x="376" y="88"/>
                      </a:lnTo>
                      <a:lnTo>
                        <a:pt x="395" y="67"/>
                      </a:lnTo>
                      <a:lnTo>
                        <a:pt x="387" y="52"/>
                      </a:lnTo>
                      <a:lnTo>
                        <a:pt x="405" y="33"/>
                      </a:lnTo>
                      <a:lnTo>
                        <a:pt x="434" y="33"/>
                      </a:lnTo>
                      <a:lnTo>
                        <a:pt x="420" y="22"/>
                      </a:lnTo>
                      <a:lnTo>
                        <a:pt x="424" y="12"/>
                      </a:lnTo>
                      <a:lnTo>
                        <a:pt x="414" y="0"/>
                      </a:lnTo>
                      <a:lnTo>
                        <a:pt x="396" y="4"/>
                      </a:lnTo>
                      <a:lnTo>
                        <a:pt x="343" y="15"/>
                      </a:lnTo>
                      <a:lnTo>
                        <a:pt x="279" y="43"/>
                      </a:lnTo>
                      <a:lnTo>
                        <a:pt x="254" y="41"/>
                      </a:lnTo>
                      <a:lnTo>
                        <a:pt x="203" y="56"/>
                      </a:lnTo>
                      <a:lnTo>
                        <a:pt x="196" y="65"/>
                      </a:lnTo>
                      <a:lnTo>
                        <a:pt x="194" y="97"/>
                      </a:lnTo>
                      <a:lnTo>
                        <a:pt x="172" y="112"/>
                      </a:lnTo>
                      <a:lnTo>
                        <a:pt x="167" y="125"/>
                      </a:lnTo>
                      <a:lnTo>
                        <a:pt x="172" y="133"/>
                      </a:lnTo>
                      <a:lnTo>
                        <a:pt x="184" y="139"/>
                      </a:lnTo>
                      <a:lnTo>
                        <a:pt x="189" y="176"/>
                      </a:lnTo>
                      <a:lnTo>
                        <a:pt x="198" y="189"/>
                      </a:lnTo>
                      <a:lnTo>
                        <a:pt x="195" y="205"/>
                      </a:lnTo>
                      <a:lnTo>
                        <a:pt x="196" y="239"/>
                      </a:lnTo>
                      <a:lnTo>
                        <a:pt x="187" y="261"/>
                      </a:lnTo>
                      <a:lnTo>
                        <a:pt x="127" y="335"/>
                      </a:lnTo>
                      <a:lnTo>
                        <a:pt x="87" y="366"/>
                      </a:lnTo>
                      <a:lnTo>
                        <a:pt x="87" y="370"/>
                      </a:lnTo>
                      <a:lnTo>
                        <a:pt x="0" y="433"/>
                      </a:lnTo>
                      <a:lnTo>
                        <a:pt x="23" y="450"/>
                      </a:lnTo>
                      <a:lnTo>
                        <a:pt x="27" y="473"/>
                      </a:lnTo>
                      <a:lnTo>
                        <a:pt x="31" y="476"/>
                      </a:lnTo>
                      <a:lnTo>
                        <a:pt x="58" y="473"/>
                      </a:lnTo>
                      <a:lnTo>
                        <a:pt x="69" y="490"/>
                      </a:lnTo>
                      <a:lnTo>
                        <a:pt x="87" y="485"/>
                      </a:lnTo>
                      <a:lnTo>
                        <a:pt x="109" y="490"/>
                      </a:lnTo>
                      <a:lnTo>
                        <a:pt x="152" y="519"/>
                      </a:lnTo>
                      <a:lnTo>
                        <a:pt x="183" y="512"/>
                      </a:lnTo>
                      <a:lnTo>
                        <a:pt x="210" y="435"/>
                      </a:lnTo>
                      <a:lnTo>
                        <a:pt x="203" y="425"/>
                      </a:lnTo>
                      <a:lnTo>
                        <a:pt x="212" y="410"/>
                      </a:lnTo>
                      <a:lnTo>
                        <a:pt x="198" y="398"/>
                      </a:lnTo>
                      <a:lnTo>
                        <a:pt x="205" y="360"/>
                      </a:lnTo>
                      <a:lnTo>
                        <a:pt x="213" y="351"/>
                      </a:lnTo>
                      <a:lnTo>
                        <a:pt x="210" y="318"/>
                      </a:lnTo>
                      <a:lnTo>
                        <a:pt x="221" y="306"/>
                      </a:lnTo>
                      <a:lnTo>
                        <a:pt x="210" y="286"/>
                      </a:lnTo>
                      <a:lnTo>
                        <a:pt x="213" y="279"/>
                      </a:lnTo>
                      <a:lnTo>
                        <a:pt x="224" y="274"/>
                      </a:lnTo>
                      <a:lnTo>
                        <a:pt x="242" y="228"/>
                      </a:lnTo>
                      <a:lnTo>
                        <a:pt x="255" y="208"/>
                      </a:lnTo>
                      <a:lnTo>
                        <a:pt x="300" y="198"/>
                      </a:lnTo>
                      <a:lnTo>
                        <a:pt x="309" y="204"/>
                      </a:lnTo>
                      <a:lnTo>
                        <a:pt x="315" y="198"/>
                      </a:lnTo>
                      <a:lnTo>
                        <a:pt x="309" y="177"/>
                      </a:lnTo>
                      <a:close/>
                    </a:path>
                  </a:pathLst>
                </a:custGeom>
                <a:grpFill/>
                <a:ln w="1588">
                  <a:solidFill>
                    <a:srgbClr val="FFFFFF"/>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304" name="Freeform 534">
                  <a:extLst>
                    <a:ext uri="{FF2B5EF4-FFF2-40B4-BE49-F238E27FC236}">
                      <a16:creationId xmlns:a16="http://schemas.microsoft.com/office/drawing/2014/main" id="{D5A0C874-62EA-4BC8-A04F-C764EEC3AAA1}"/>
                    </a:ext>
                  </a:extLst>
                </p:cNvPr>
                <p:cNvSpPr>
                  <a:spLocks/>
                </p:cNvSpPr>
                <p:nvPr/>
              </p:nvSpPr>
              <p:spPr bwMode="auto">
                <a:xfrm>
                  <a:off x="4000" y="2505"/>
                  <a:ext cx="160" cy="240"/>
                </a:xfrm>
                <a:custGeom>
                  <a:avLst/>
                  <a:gdLst>
                    <a:gd name="T0" fmla="*/ 112 w 424"/>
                    <a:gd name="T1" fmla="*/ 479 h 540"/>
                    <a:gd name="T2" fmla="*/ 130 w 424"/>
                    <a:gd name="T3" fmla="*/ 469 h 540"/>
                    <a:gd name="T4" fmla="*/ 133 w 424"/>
                    <a:gd name="T5" fmla="*/ 456 h 540"/>
                    <a:gd name="T6" fmla="*/ 164 w 424"/>
                    <a:gd name="T7" fmla="*/ 443 h 540"/>
                    <a:gd name="T8" fmla="*/ 152 w 424"/>
                    <a:gd name="T9" fmla="*/ 419 h 540"/>
                    <a:gd name="T10" fmla="*/ 175 w 424"/>
                    <a:gd name="T11" fmla="*/ 413 h 540"/>
                    <a:gd name="T12" fmla="*/ 173 w 424"/>
                    <a:gd name="T13" fmla="*/ 391 h 540"/>
                    <a:gd name="T14" fmla="*/ 216 w 424"/>
                    <a:gd name="T15" fmla="*/ 371 h 540"/>
                    <a:gd name="T16" fmla="*/ 237 w 424"/>
                    <a:gd name="T17" fmla="*/ 361 h 540"/>
                    <a:gd name="T18" fmla="*/ 266 w 424"/>
                    <a:gd name="T19" fmla="*/ 369 h 540"/>
                    <a:gd name="T20" fmla="*/ 284 w 424"/>
                    <a:gd name="T21" fmla="*/ 349 h 540"/>
                    <a:gd name="T22" fmla="*/ 315 w 424"/>
                    <a:gd name="T23" fmla="*/ 343 h 540"/>
                    <a:gd name="T24" fmla="*/ 336 w 424"/>
                    <a:gd name="T25" fmla="*/ 345 h 540"/>
                    <a:gd name="T26" fmla="*/ 366 w 424"/>
                    <a:gd name="T27" fmla="*/ 349 h 540"/>
                    <a:gd name="T28" fmla="*/ 380 w 424"/>
                    <a:gd name="T29" fmla="*/ 344 h 540"/>
                    <a:gd name="T30" fmla="*/ 398 w 424"/>
                    <a:gd name="T31" fmla="*/ 356 h 540"/>
                    <a:gd name="T32" fmla="*/ 388 w 424"/>
                    <a:gd name="T33" fmla="*/ 362 h 540"/>
                    <a:gd name="T34" fmla="*/ 417 w 424"/>
                    <a:gd name="T35" fmla="*/ 329 h 540"/>
                    <a:gd name="T36" fmla="*/ 424 w 424"/>
                    <a:gd name="T37" fmla="*/ 311 h 540"/>
                    <a:gd name="T38" fmla="*/ 403 w 424"/>
                    <a:gd name="T39" fmla="*/ 281 h 540"/>
                    <a:gd name="T40" fmla="*/ 298 w 424"/>
                    <a:gd name="T41" fmla="*/ 236 h 540"/>
                    <a:gd name="T42" fmla="*/ 283 w 424"/>
                    <a:gd name="T43" fmla="*/ 226 h 540"/>
                    <a:gd name="T44" fmla="*/ 290 w 424"/>
                    <a:gd name="T45" fmla="*/ 176 h 540"/>
                    <a:gd name="T46" fmla="*/ 336 w 424"/>
                    <a:gd name="T47" fmla="*/ 113 h 540"/>
                    <a:gd name="T48" fmla="*/ 366 w 424"/>
                    <a:gd name="T49" fmla="*/ 82 h 540"/>
                    <a:gd name="T50" fmla="*/ 341 w 424"/>
                    <a:gd name="T51" fmla="*/ 38 h 540"/>
                    <a:gd name="T52" fmla="*/ 248 w 424"/>
                    <a:gd name="T53" fmla="*/ 13 h 540"/>
                    <a:gd name="T54" fmla="*/ 248 w 424"/>
                    <a:gd name="T55" fmla="*/ 94 h 540"/>
                    <a:gd name="T56" fmla="*/ 180 w 424"/>
                    <a:gd name="T57" fmla="*/ 139 h 540"/>
                    <a:gd name="T58" fmla="*/ 114 w 424"/>
                    <a:gd name="T59" fmla="*/ 126 h 540"/>
                    <a:gd name="T60" fmla="*/ 88 w 424"/>
                    <a:gd name="T61" fmla="*/ 163 h 540"/>
                    <a:gd name="T62" fmla="*/ 114 w 424"/>
                    <a:gd name="T63" fmla="*/ 199 h 540"/>
                    <a:gd name="T64" fmla="*/ 92 w 424"/>
                    <a:gd name="T65" fmla="*/ 229 h 540"/>
                    <a:gd name="T66" fmla="*/ 137 w 424"/>
                    <a:gd name="T67" fmla="*/ 246 h 540"/>
                    <a:gd name="T68" fmla="*/ 159 w 424"/>
                    <a:gd name="T69" fmla="*/ 278 h 540"/>
                    <a:gd name="T70" fmla="*/ 104 w 424"/>
                    <a:gd name="T71" fmla="*/ 297 h 540"/>
                    <a:gd name="T72" fmla="*/ 115 w 424"/>
                    <a:gd name="T73" fmla="*/ 348 h 540"/>
                    <a:gd name="T74" fmla="*/ 108 w 424"/>
                    <a:gd name="T75" fmla="*/ 413 h 540"/>
                    <a:gd name="T76" fmla="*/ 64 w 424"/>
                    <a:gd name="T77" fmla="*/ 428 h 540"/>
                    <a:gd name="T78" fmla="*/ 24 w 424"/>
                    <a:gd name="T79" fmla="*/ 440 h 540"/>
                    <a:gd name="T80" fmla="*/ 8 w 424"/>
                    <a:gd name="T81" fmla="*/ 484 h 540"/>
                    <a:gd name="T82" fmla="*/ 38 w 424"/>
                    <a:gd name="T83" fmla="*/ 535 h 540"/>
                    <a:gd name="T84" fmla="*/ 70 w 424"/>
                    <a:gd name="T85" fmla="*/ 51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4" h="540">
                      <a:moveTo>
                        <a:pt x="70" y="518"/>
                      </a:moveTo>
                      <a:lnTo>
                        <a:pt x="100" y="481"/>
                      </a:lnTo>
                      <a:lnTo>
                        <a:pt x="112" y="479"/>
                      </a:lnTo>
                      <a:lnTo>
                        <a:pt x="115" y="470"/>
                      </a:lnTo>
                      <a:lnTo>
                        <a:pt x="127" y="477"/>
                      </a:lnTo>
                      <a:lnTo>
                        <a:pt x="130" y="469"/>
                      </a:lnTo>
                      <a:lnTo>
                        <a:pt x="143" y="465"/>
                      </a:lnTo>
                      <a:lnTo>
                        <a:pt x="143" y="458"/>
                      </a:lnTo>
                      <a:lnTo>
                        <a:pt x="133" y="456"/>
                      </a:lnTo>
                      <a:lnTo>
                        <a:pt x="150" y="450"/>
                      </a:lnTo>
                      <a:lnTo>
                        <a:pt x="165" y="455"/>
                      </a:lnTo>
                      <a:lnTo>
                        <a:pt x="164" y="443"/>
                      </a:lnTo>
                      <a:lnTo>
                        <a:pt x="168" y="439"/>
                      </a:lnTo>
                      <a:lnTo>
                        <a:pt x="152" y="430"/>
                      </a:lnTo>
                      <a:lnTo>
                        <a:pt x="152" y="419"/>
                      </a:lnTo>
                      <a:lnTo>
                        <a:pt x="145" y="415"/>
                      </a:lnTo>
                      <a:lnTo>
                        <a:pt x="152" y="411"/>
                      </a:lnTo>
                      <a:lnTo>
                        <a:pt x="175" y="413"/>
                      </a:lnTo>
                      <a:lnTo>
                        <a:pt x="178" y="411"/>
                      </a:lnTo>
                      <a:lnTo>
                        <a:pt x="173" y="399"/>
                      </a:lnTo>
                      <a:lnTo>
                        <a:pt x="173" y="391"/>
                      </a:lnTo>
                      <a:lnTo>
                        <a:pt x="197" y="380"/>
                      </a:lnTo>
                      <a:lnTo>
                        <a:pt x="203" y="382"/>
                      </a:lnTo>
                      <a:lnTo>
                        <a:pt x="216" y="371"/>
                      </a:lnTo>
                      <a:lnTo>
                        <a:pt x="222" y="377"/>
                      </a:lnTo>
                      <a:lnTo>
                        <a:pt x="237" y="373"/>
                      </a:lnTo>
                      <a:lnTo>
                        <a:pt x="237" y="361"/>
                      </a:lnTo>
                      <a:lnTo>
                        <a:pt x="244" y="356"/>
                      </a:lnTo>
                      <a:lnTo>
                        <a:pt x="249" y="373"/>
                      </a:lnTo>
                      <a:lnTo>
                        <a:pt x="266" y="369"/>
                      </a:lnTo>
                      <a:lnTo>
                        <a:pt x="264" y="355"/>
                      </a:lnTo>
                      <a:lnTo>
                        <a:pt x="274" y="359"/>
                      </a:lnTo>
                      <a:lnTo>
                        <a:pt x="284" y="349"/>
                      </a:lnTo>
                      <a:lnTo>
                        <a:pt x="293" y="356"/>
                      </a:lnTo>
                      <a:lnTo>
                        <a:pt x="316" y="348"/>
                      </a:lnTo>
                      <a:lnTo>
                        <a:pt x="315" y="343"/>
                      </a:lnTo>
                      <a:lnTo>
                        <a:pt x="323" y="329"/>
                      </a:lnTo>
                      <a:lnTo>
                        <a:pt x="344" y="329"/>
                      </a:lnTo>
                      <a:lnTo>
                        <a:pt x="336" y="345"/>
                      </a:lnTo>
                      <a:lnTo>
                        <a:pt x="357" y="349"/>
                      </a:lnTo>
                      <a:lnTo>
                        <a:pt x="359" y="344"/>
                      </a:lnTo>
                      <a:lnTo>
                        <a:pt x="366" y="349"/>
                      </a:lnTo>
                      <a:lnTo>
                        <a:pt x="374" y="348"/>
                      </a:lnTo>
                      <a:lnTo>
                        <a:pt x="371" y="345"/>
                      </a:lnTo>
                      <a:lnTo>
                        <a:pt x="380" y="344"/>
                      </a:lnTo>
                      <a:lnTo>
                        <a:pt x="389" y="345"/>
                      </a:lnTo>
                      <a:lnTo>
                        <a:pt x="387" y="355"/>
                      </a:lnTo>
                      <a:lnTo>
                        <a:pt x="398" y="356"/>
                      </a:lnTo>
                      <a:lnTo>
                        <a:pt x="366" y="356"/>
                      </a:lnTo>
                      <a:lnTo>
                        <a:pt x="358" y="359"/>
                      </a:lnTo>
                      <a:lnTo>
                        <a:pt x="388" y="362"/>
                      </a:lnTo>
                      <a:lnTo>
                        <a:pt x="408" y="359"/>
                      </a:lnTo>
                      <a:lnTo>
                        <a:pt x="408" y="331"/>
                      </a:lnTo>
                      <a:lnTo>
                        <a:pt x="417" y="329"/>
                      </a:lnTo>
                      <a:lnTo>
                        <a:pt x="398" y="325"/>
                      </a:lnTo>
                      <a:lnTo>
                        <a:pt x="398" y="319"/>
                      </a:lnTo>
                      <a:lnTo>
                        <a:pt x="424" y="311"/>
                      </a:lnTo>
                      <a:lnTo>
                        <a:pt x="424" y="295"/>
                      </a:lnTo>
                      <a:lnTo>
                        <a:pt x="409" y="303"/>
                      </a:lnTo>
                      <a:lnTo>
                        <a:pt x="403" y="281"/>
                      </a:lnTo>
                      <a:lnTo>
                        <a:pt x="336" y="259"/>
                      </a:lnTo>
                      <a:lnTo>
                        <a:pt x="313" y="237"/>
                      </a:lnTo>
                      <a:lnTo>
                        <a:pt x="298" y="236"/>
                      </a:lnTo>
                      <a:lnTo>
                        <a:pt x="290" y="243"/>
                      </a:lnTo>
                      <a:lnTo>
                        <a:pt x="274" y="226"/>
                      </a:lnTo>
                      <a:lnTo>
                        <a:pt x="283" y="226"/>
                      </a:lnTo>
                      <a:lnTo>
                        <a:pt x="284" y="214"/>
                      </a:lnTo>
                      <a:lnTo>
                        <a:pt x="275" y="207"/>
                      </a:lnTo>
                      <a:lnTo>
                        <a:pt x="290" y="176"/>
                      </a:lnTo>
                      <a:lnTo>
                        <a:pt x="329" y="148"/>
                      </a:lnTo>
                      <a:lnTo>
                        <a:pt x="341" y="123"/>
                      </a:lnTo>
                      <a:lnTo>
                        <a:pt x="336" y="113"/>
                      </a:lnTo>
                      <a:lnTo>
                        <a:pt x="341" y="101"/>
                      </a:lnTo>
                      <a:lnTo>
                        <a:pt x="364" y="90"/>
                      </a:lnTo>
                      <a:lnTo>
                        <a:pt x="366" y="82"/>
                      </a:lnTo>
                      <a:lnTo>
                        <a:pt x="385" y="71"/>
                      </a:lnTo>
                      <a:lnTo>
                        <a:pt x="350" y="32"/>
                      </a:lnTo>
                      <a:lnTo>
                        <a:pt x="341" y="38"/>
                      </a:lnTo>
                      <a:lnTo>
                        <a:pt x="334" y="35"/>
                      </a:lnTo>
                      <a:lnTo>
                        <a:pt x="290" y="0"/>
                      </a:lnTo>
                      <a:lnTo>
                        <a:pt x="248" y="13"/>
                      </a:lnTo>
                      <a:lnTo>
                        <a:pt x="248" y="21"/>
                      </a:lnTo>
                      <a:lnTo>
                        <a:pt x="266" y="29"/>
                      </a:lnTo>
                      <a:lnTo>
                        <a:pt x="248" y="94"/>
                      </a:lnTo>
                      <a:lnTo>
                        <a:pt x="222" y="116"/>
                      </a:lnTo>
                      <a:lnTo>
                        <a:pt x="216" y="130"/>
                      </a:lnTo>
                      <a:lnTo>
                        <a:pt x="180" y="139"/>
                      </a:lnTo>
                      <a:lnTo>
                        <a:pt x="159" y="128"/>
                      </a:lnTo>
                      <a:lnTo>
                        <a:pt x="127" y="121"/>
                      </a:lnTo>
                      <a:lnTo>
                        <a:pt x="114" y="126"/>
                      </a:lnTo>
                      <a:lnTo>
                        <a:pt x="129" y="137"/>
                      </a:lnTo>
                      <a:lnTo>
                        <a:pt x="114" y="157"/>
                      </a:lnTo>
                      <a:lnTo>
                        <a:pt x="88" y="163"/>
                      </a:lnTo>
                      <a:lnTo>
                        <a:pt x="93" y="174"/>
                      </a:lnTo>
                      <a:lnTo>
                        <a:pt x="108" y="182"/>
                      </a:lnTo>
                      <a:lnTo>
                        <a:pt x="114" y="199"/>
                      </a:lnTo>
                      <a:lnTo>
                        <a:pt x="93" y="207"/>
                      </a:lnTo>
                      <a:lnTo>
                        <a:pt x="105" y="213"/>
                      </a:lnTo>
                      <a:lnTo>
                        <a:pt x="92" y="229"/>
                      </a:lnTo>
                      <a:lnTo>
                        <a:pt x="100" y="243"/>
                      </a:lnTo>
                      <a:lnTo>
                        <a:pt x="122" y="248"/>
                      </a:lnTo>
                      <a:lnTo>
                        <a:pt x="137" y="246"/>
                      </a:lnTo>
                      <a:lnTo>
                        <a:pt x="152" y="258"/>
                      </a:lnTo>
                      <a:lnTo>
                        <a:pt x="157" y="259"/>
                      </a:lnTo>
                      <a:lnTo>
                        <a:pt x="159" y="278"/>
                      </a:lnTo>
                      <a:lnTo>
                        <a:pt x="152" y="284"/>
                      </a:lnTo>
                      <a:lnTo>
                        <a:pt x="122" y="285"/>
                      </a:lnTo>
                      <a:lnTo>
                        <a:pt x="104" y="297"/>
                      </a:lnTo>
                      <a:lnTo>
                        <a:pt x="122" y="329"/>
                      </a:lnTo>
                      <a:lnTo>
                        <a:pt x="108" y="337"/>
                      </a:lnTo>
                      <a:lnTo>
                        <a:pt x="115" y="348"/>
                      </a:lnTo>
                      <a:lnTo>
                        <a:pt x="114" y="362"/>
                      </a:lnTo>
                      <a:lnTo>
                        <a:pt x="104" y="376"/>
                      </a:lnTo>
                      <a:lnTo>
                        <a:pt x="108" y="413"/>
                      </a:lnTo>
                      <a:lnTo>
                        <a:pt x="93" y="419"/>
                      </a:lnTo>
                      <a:lnTo>
                        <a:pt x="105" y="434"/>
                      </a:lnTo>
                      <a:lnTo>
                        <a:pt x="64" y="428"/>
                      </a:lnTo>
                      <a:lnTo>
                        <a:pt x="48" y="447"/>
                      </a:lnTo>
                      <a:lnTo>
                        <a:pt x="33" y="439"/>
                      </a:lnTo>
                      <a:lnTo>
                        <a:pt x="24" y="440"/>
                      </a:lnTo>
                      <a:lnTo>
                        <a:pt x="15" y="470"/>
                      </a:lnTo>
                      <a:lnTo>
                        <a:pt x="22" y="479"/>
                      </a:lnTo>
                      <a:lnTo>
                        <a:pt x="8" y="484"/>
                      </a:lnTo>
                      <a:lnTo>
                        <a:pt x="0" y="494"/>
                      </a:lnTo>
                      <a:lnTo>
                        <a:pt x="8" y="513"/>
                      </a:lnTo>
                      <a:lnTo>
                        <a:pt x="38" y="535"/>
                      </a:lnTo>
                      <a:lnTo>
                        <a:pt x="59" y="540"/>
                      </a:lnTo>
                      <a:lnTo>
                        <a:pt x="64" y="539"/>
                      </a:lnTo>
                      <a:lnTo>
                        <a:pt x="70" y="518"/>
                      </a:lnTo>
                      <a:close/>
                    </a:path>
                  </a:pathLst>
                </a:custGeom>
                <a:grpFill/>
                <a:ln w="1588">
                  <a:solidFill>
                    <a:srgbClr val="FFFFFF"/>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305" name="Freeform 535">
                  <a:extLst>
                    <a:ext uri="{FF2B5EF4-FFF2-40B4-BE49-F238E27FC236}">
                      <a16:creationId xmlns:a16="http://schemas.microsoft.com/office/drawing/2014/main" id="{B6B736F7-DF18-4EB0-923A-77DE6713DC82}"/>
                    </a:ext>
                  </a:extLst>
                </p:cNvPr>
                <p:cNvSpPr>
                  <a:spLocks/>
                </p:cNvSpPr>
                <p:nvPr/>
              </p:nvSpPr>
              <p:spPr bwMode="auto">
                <a:xfrm>
                  <a:off x="3869" y="2416"/>
                  <a:ext cx="166" cy="173"/>
                </a:xfrm>
                <a:custGeom>
                  <a:avLst/>
                  <a:gdLst>
                    <a:gd name="T0" fmla="*/ 279 w 437"/>
                    <a:gd name="T1" fmla="*/ 305 h 389"/>
                    <a:gd name="T2" fmla="*/ 326 w 437"/>
                    <a:gd name="T3" fmla="*/ 353 h 389"/>
                    <a:gd name="T4" fmla="*/ 336 w 437"/>
                    <a:gd name="T5" fmla="*/ 381 h 389"/>
                    <a:gd name="T6" fmla="*/ 385 w 437"/>
                    <a:gd name="T7" fmla="*/ 374 h 389"/>
                    <a:gd name="T8" fmla="*/ 420 w 437"/>
                    <a:gd name="T9" fmla="*/ 389 h 389"/>
                    <a:gd name="T10" fmla="*/ 437 w 437"/>
                    <a:gd name="T11" fmla="*/ 374 h 389"/>
                    <a:gd name="T12" fmla="*/ 430 w 437"/>
                    <a:gd name="T13" fmla="*/ 360 h 389"/>
                    <a:gd name="T14" fmla="*/ 422 w 437"/>
                    <a:gd name="T15" fmla="*/ 345 h 389"/>
                    <a:gd name="T16" fmla="*/ 408 w 437"/>
                    <a:gd name="T17" fmla="*/ 339 h 389"/>
                    <a:gd name="T18" fmla="*/ 384 w 437"/>
                    <a:gd name="T19" fmla="*/ 328 h 389"/>
                    <a:gd name="T20" fmla="*/ 366 w 437"/>
                    <a:gd name="T21" fmla="*/ 288 h 389"/>
                    <a:gd name="T22" fmla="*/ 369 w 437"/>
                    <a:gd name="T23" fmla="*/ 245 h 389"/>
                    <a:gd name="T24" fmla="*/ 385 w 437"/>
                    <a:gd name="T25" fmla="*/ 184 h 389"/>
                    <a:gd name="T26" fmla="*/ 344 w 437"/>
                    <a:gd name="T27" fmla="*/ 154 h 389"/>
                    <a:gd name="T28" fmla="*/ 257 w 437"/>
                    <a:gd name="T29" fmla="*/ 137 h 389"/>
                    <a:gd name="T30" fmla="*/ 233 w 437"/>
                    <a:gd name="T31" fmla="*/ 106 h 389"/>
                    <a:gd name="T32" fmla="*/ 230 w 437"/>
                    <a:gd name="T33" fmla="*/ 88 h 389"/>
                    <a:gd name="T34" fmla="*/ 233 w 437"/>
                    <a:gd name="T35" fmla="*/ 73 h 389"/>
                    <a:gd name="T36" fmla="*/ 230 w 437"/>
                    <a:gd name="T37" fmla="*/ 65 h 389"/>
                    <a:gd name="T38" fmla="*/ 190 w 437"/>
                    <a:gd name="T39" fmla="*/ 81 h 389"/>
                    <a:gd name="T40" fmla="*/ 206 w 437"/>
                    <a:gd name="T41" fmla="*/ 95 h 389"/>
                    <a:gd name="T42" fmla="*/ 198 w 437"/>
                    <a:gd name="T43" fmla="*/ 104 h 389"/>
                    <a:gd name="T44" fmla="*/ 176 w 437"/>
                    <a:gd name="T45" fmla="*/ 117 h 389"/>
                    <a:gd name="T46" fmla="*/ 146 w 437"/>
                    <a:gd name="T47" fmla="*/ 81 h 389"/>
                    <a:gd name="T48" fmla="*/ 153 w 437"/>
                    <a:gd name="T49" fmla="*/ 69 h 389"/>
                    <a:gd name="T50" fmla="*/ 129 w 437"/>
                    <a:gd name="T51" fmla="*/ 81 h 389"/>
                    <a:gd name="T52" fmla="*/ 170 w 437"/>
                    <a:gd name="T53" fmla="*/ 38 h 389"/>
                    <a:gd name="T54" fmla="*/ 168 w 437"/>
                    <a:gd name="T55" fmla="*/ 10 h 389"/>
                    <a:gd name="T56" fmla="*/ 113 w 437"/>
                    <a:gd name="T57" fmla="*/ 4 h 389"/>
                    <a:gd name="T58" fmla="*/ 18 w 437"/>
                    <a:gd name="T59" fmla="*/ 43 h 389"/>
                    <a:gd name="T60" fmla="*/ 0 w 437"/>
                    <a:gd name="T61" fmla="*/ 58 h 389"/>
                    <a:gd name="T62" fmla="*/ 34 w 437"/>
                    <a:gd name="T63" fmla="*/ 82 h 389"/>
                    <a:gd name="T64" fmla="*/ 76 w 437"/>
                    <a:gd name="T65" fmla="*/ 88 h 389"/>
                    <a:gd name="T66" fmla="*/ 57 w 437"/>
                    <a:gd name="T67" fmla="*/ 133 h 389"/>
                    <a:gd name="T68" fmla="*/ 34 w 437"/>
                    <a:gd name="T69" fmla="*/ 122 h 389"/>
                    <a:gd name="T70" fmla="*/ 12 w 437"/>
                    <a:gd name="T71" fmla="*/ 150 h 389"/>
                    <a:gd name="T72" fmla="*/ 36 w 437"/>
                    <a:gd name="T73" fmla="*/ 161 h 389"/>
                    <a:gd name="T74" fmla="*/ 109 w 437"/>
                    <a:gd name="T75" fmla="*/ 180 h 389"/>
                    <a:gd name="T76" fmla="*/ 123 w 437"/>
                    <a:gd name="T77" fmla="*/ 214 h 389"/>
                    <a:gd name="T78" fmla="*/ 155 w 437"/>
                    <a:gd name="T79" fmla="*/ 221 h 389"/>
                    <a:gd name="T80" fmla="*/ 190 w 437"/>
                    <a:gd name="T81" fmla="*/ 229 h 389"/>
                    <a:gd name="T82" fmla="*/ 185 w 437"/>
                    <a:gd name="T83" fmla="*/ 254 h 389"/>
                    <a:gd name="T84" fmla="*/ 220 w 437"/>
                    <a:gd name="T85" fmla="*/ 281 h 389"/>
                    <a:gd name="T86" fmla="*/ 257 w 437"/>
                    <a:gd name="T87" fmla="*/ 311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7" h="389">
                      <a:moveTo>
                        <a:pt x="277" y="305"/>
                      </a:moveTo>
                      <a:lnTo>
                        <a:pt x="279" y="305"/>
                      </a:lnTo>
                      <a:lnTo>
                        <a:pt x="314" y="346"/>
                      </a:lnTo>
                      <a:lnTo>
                        <a:pt x="326" y="353"/>
                      </a:lnTo>
                      <a:lnTo>
                        <a:pt x="323" y="372"/>
                      </a:lnTo>
                      <a:lnTo>
                        <a:pt x="336" y="381"/>
                      </a:lnTo>
                      <a:lnTo>
                        <a:pt x="368" y="387"/>
                      </a:lnTo>
                      <a:lnTo>
                        <a:pt x="385" y="374"/>
                      </a:lnTo>
                      <a:lnTo>
                        <a:pt x="408" y="374"/>
                      </a:lnTo>
                      <a:lnTo>
                        <a:pt x="420" y="389"/>
                      </a:lnTo>
                      <a:lnTo>
                        <a:pt x="430" y="385"/>
                      </a:lnTo>
                      <a:lnTo>
                        <a:pt x="437" y="374"/>
                      </a:lnTo>
                      <a:lnTo>
                        <a:pt x="432" y="363"/>
                      </a:lnTo>
                      <a:lnTo>
                        <a:pt x="430" y="360"/>
                      </a:lnTo>
                      <a:lnTo>
                        <a:pt x="437" y="349"/>
                      </a:lnTo>
                      <a:lnTo>
                        <a:pt x="422" y="345"/>
                      </a:lnTo>
                      <a:lnTo>
                        <a:pt x="421" y="337"/>
                      </a:lnTo>
                      <a:lnTo>
                        <a:pt x="408" y="339"/>
                      </a:lnTo>
                      <a:lnTo>
                        <a:pt x="403" y="326"/>
                      </a:lnTo>
                      <a:lnTo>
                        <a:pt x="384" y="328"/>
                      </a:lnTo>
                      <a:lnTo>
                        <a:pt x="382" y="301"/>
                      </a:lnTo>
                      <a:lnTo>
                        <a:pt x="366" y="288"/>
                      </a:lnTo>
                      <a:lnTo>
                        <a:pt x="366" y="266"/>
                      </a:lnTo>
                      <a:lnTo>
                        <a:pt x="369" y="245"/>
                      </a:lnTo>
                      <a:lnTo>
                        <a:pt x="377" y="192"/>
                      </a:lnTo>
                      <a:lnTo>
                        <a:pt x="385" y="184"/>
                      </a:lnTo>
                      <a:lnTo>
                        <a:pt x="366" y="180"/>
                      </a:lnTo>
                      <a:lnTo>
                        <a:pt x="344" y="154"/>
                      </a:lnTo>
                      <a:lnTo>
                        <a:pt x="316" y="154"/>
                      </a:lnTo>
                      <a:lnTo>
                        <a:pt x="257" y="137"/>
                      </a:lnTo>
                      <a:lnTo>
                        <a:pt x="255" y="126"/>
                      </a:lnTo>
                      <a:lnTo>
                        <a:pt x="233" y="106"/>
                      </a:lnTo>
                      <a:lnTo>
                        <a:pt x="241" y="97"/>
                      </a:lnTo>
                      <a:lnTo>
                        <a:pt x="230" y="88"/>
                      </a:lnTo>
                      <a:lnTo>
                        <a:pt x="239" y="75"/>
                      </a:lnTo>
                      <a:lnTo>
                        <a:pt x="233" y="73"/>
                      </a:lnTo>
                      <a:lnTo>
                        <a:pt x="237" y="65"/>
                      </a:lnTo>
                      <a:lnTo>
                        <a:pt x="230" y="65"/>
                      </a:lnTo>
                      <a:lnTo>
                        <a:pt x="219" y="74"/>
                      </a:lnTo>
                      <a:lnTo>
                        <a:pt x="190" y="81"/>
                      </a:lnTo>
                      <a:lnTo>
                        <a:pt x="190" y="94"/>
                      </a:lnTo>
                      <a:lnTo>
                        <a:pt x="206" y="95"/>
                      </a:lnTo>
                      <a:lnTo>
                        <a:pt x="206" y="102"/>
                      </a:lnTo>
                      <a:lnTo>
                        <a:pt x="198" y="104"/>
                      </a:lnTo>
                      <a:lnTo>
                        <a:pt x="192" y="102"/>
                      </a:lnTo>
                      <a:lnTo>
                        <a:pt x="176" y="117"/>
                      </a:lnTo>
                      <a:lnTo>
                        <a:pt x="181" y="92"/>
                      </a:lnTo>
                      <a:lnTo>
                        <a:pt x="146" y="81"/>
                      </a:lnTo>
                      <a:lnTo>
                        <a:pt x="160" y="75"/>
                      </a:lnTo>
                      <a:lnTo>
                        <a:pt x="153" y="69"/>
                      </a:lnTo>
                      <a:lnTo>
                        <a:pt x="155" y="62"/>
                      </a:lnTo>
                      <a:lnTo>
                        <a:pt x="129" y="81"/>
                      </a:lnTo>
                      <a:lnTo>
                        <a:pt x="131" y="65"/>
                      </a:lnTo>
                      <a:lnTo>
                        <a:pt x="170" y="38"/>
                      </a:lnTo>
                      <a:lnTo>
                        <a:pt x="178" y="39"/>
                      </a:lnTo>
                      <a:lnTo>
                        <a:pt x="168" y="10"/>
                      </a:lnTo>
                      <a:lnTo>
                        <a:pt x="153" y="0"/>
                      </a:lnTo>
                      <a:lnTo>
                        <a:pt x="113" y="4"/>
                      </a:lnTo>
                      <a:lnTo>
                        <a:pt x="48" y="25"/>
                      </a:lnTo>
                      <a:lnTo>
                        <a:pt x="18" y="43"/>
                      </a:lnTo>
                      <a:lnTo>
                        <a:pt x="7" y="37"/>
                      </a:lnTo>
                      <a:lnTo>
                        <a:pt x="0" y="58"/>
                      </a:lnTo>
                      <a:lnTo>
                        <a:pt x="20" y="81"/>
                      </a:lnTo>
                      <a:lnTo>
                        <a:pt x="34" y="82"/>
                      </a:lnTo>
                      <a:lnTo>
                        <a:pt x="65" y="80"/>
                      </a:lnTo>
                      <a:lnTo>
                        <a:pt x="76" y="88"/>
                      </a:lnTo>
                      <a:lnTo>
                        <a:pt x="72" y="117"/>
                      </a:lnTo>
                      <a:lnTo>
                        <a:pt x="57" y="133"/>
                      </a:lnTo>
                      <a:lnTo>
                        <a:pt x="45" y="133"/>
                      </a:lnTo>
                      <a:lnTo>
                        <a:pt x="34" y="122"/>
                      </a:lnTo>
                      <a:lnTo>
                        <a:pt x="25" y="122"/>
                      </a:lnTo>
                      <a:lnTo>
                        <a:pt x="12" y="150"/>
                      </a:lnTo>
                      <a:lnTo>
                        <a:pt x="18" y="154"/>
                      </a:lnTo>
                      <a:lnTo>
                        <a:pt x="36" y="161"/>
                      </a:lnTo>
                      <a:lnTo>
                        <a:pt x="72" y="185"/>
                      </a:lnTo>
                      <a:lnTo>
                        <a:pt x="109" y="180"/>
                      </a:lnTo>
                      <a:lnTo>
                        <a:pt x="118" y="192"/>
                      </a:lnTo>
                      <a:lnTo>
                        <a:pt x="123" y="214"/>
                      </a:lnTo>
                      <a:lnTo>
                        <a:pt x="153" y="213"/>
                      </a:lnTo>
                      <a:lnTo>
                        <a:pt x="155" y="221"/>
                      </a:lnTo>
                      <a:lnTo>
                        <a:pt x="173" y="221"/>
                      </a:lnTo>
                      <a:lnTo>
                        <a:pt x="190" y="229"/>
                      </a:lnTo>
                      <a:lnTo>
                        <a:pt x="195" y="249"/>
                      </a:lnTo>
                      <a:lnTo>
                        <a:pt x="185" y="254"/>
                      </a:lnTo>
                      <a:lnTo>
                        <a:pt x="195" y="272"/>
                      </a:lnTo>
                      <a:lnTo>
                        <a:pt x="220" y="281"/>
                      </a:lnTo>
                      <a:lnTo>
                        <a:pt x="233" y="305"/>
                      </a:lnTo>
                      <a:lnTo>
                        <a:pt x="257" y="311"/>
                      </a:lnTo>
                      <a:lnTo>
                        <a:pt x="277" y="305"/>
                      </a:lnTo>
                      <a:close/>
                    </a:path>
                  </a:pathLst>
                </a:custGeom>
                <a:grpFill/>
                <a:ln w="1588">
                  <a:solidFill>
                    <a:srgbClr val="FFFFFF"/>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306" name="Freeform 536">
                  <a:extLst>
                    <a:ext uri="{FF2B5EF4-FFF2-40B4-BE49-F238E27FC236}">
                      <a16:creationId xmlns:a16="http://schemas.microsoft.com/office/drawing/2014/main" id="{209F51E3-90D2-4882-958B-B47290AC8158}"/>
                    </a:ext>
                  </a:extLst>
                </p:cNvPr>
                <p:cNvSpPr>
                  <a:spLocks/>
                </p:cNvSpPr>
                <p:nvPr/>
              </p:nvSpPr>
              <p:spPr bwMode="auto">
                <a:xfrm>
                  <a:off x="4000" y="2434"/>
                  <a:ext cx="100" cy="144"/>
                </a:xfrm>
                <a:custGeom>
                  <a:avLst/>
                  <a:gdLst>
                    <a:gd name="T0" fmla="*/ 0 w 266"/>
                    <a:gd name="T1" fmla="*/ 115 h 324"/>
                    <a:gd name="T2" fmla="*/ 22 w 266"/>
                    <a:gd name="T3" fmla="*/ 141 h 324"/>
                    <a:gd name="T4" fmla="*/ 41 w 266"/>
                    <a:gd name="T5" fmla="*/ 145 h 324"/>
                    <a:gd name="T6" fmla="*/ 33 w 266"/>
                    <a:gd name="T7" fmla="*/ 153 h 324"/>
                    <a:gd name="T8" fmla="*/ 25 w 266"/>
                    <a:gd name="T9" fmla="*/ 206 h 324"/>
                    <a:gd name="T10" fmla="*/ 22 w 266"/>
                    <a:gd name="T11" fmla="*/ 227 h 324"/>
                    <a:gd name="T12" fmla="*/ 22 w 266"/>
                    <a:gd name="T13" fmla="*/ 249 h 324"/>
                    <a:gd name="T14" fmla="*/ 38 w 266"/>
                    <a:gd name="T15" fmla="*/ 262 h 324"/>
                    <a:gd name="T16" fmla="*/ 40 w 266"/>
                    <a:gd name="T17" fmla="*/ 289 h 324"/>
                    <a:gd name="T18" fmla="*/ 59 w 266"/>
                    <a:gd name="T19" fmla="*/ 287 h 324"/>
                    <a:gd name="T20" fmla="*/ 64 w 266"/>
                    <a:gd name="T21" fmla="*/ 300 h 324"/>
                    <a:gd name="T22" fmla="*/ 77 w 266"/>
                    <a:gd name="T23" fmla="*/ 298 h 324"/>
                    <a:gd name="T24" fmla="*/ 78 w 266"/>
                    <a:gd name="T25" fmla="*/ 306 h 324"/>
                    <a:gd name="T26" fmla="*/ 93 w 266"/>
                    <a:gd name="T27" fmla="*/ 310 h 324"/>
                    <a:gd name="T28" fmla="*/ 86 w 266"/>
                    <a:gd name="T29" fmla="*/ 321 h 324"/>
                    <a:gd name="T30" fmla="*/ 88 w 266"/>
                    <a:gd name="T31" fmla="*/ 324 h 324"/>
                    <a:gd name="T32" fmla="*/ 114 w 266"/>
                    <a:gd name="T33" fmla="*/ 318 h 324"/>
                    <a:gd name="T34" fmla="*/ 129 w 266"/>
                    <a:gd name="T35" fmla="*/ 298 h 324"/>
                    <a:gd name="T36" fmla="*/ 114 w 266"/>
                    <a:gd name="T37" fmla="*/ 287 h 324"/>
                    <a:gd name="T38" fmla="*/ 127 w 266"/>
                    <a:gd name="T39" fmla="*/ 282 h 324"/>
                    <a:gd name="T40" fmla="*/ 159 w 266"/>
                    <a:gd name="T41" fmla="*/ 289 h 324"/>
                    <a:gd name="T42" fmla="*/ 180 w 266"/>
                    <a:gd name="T43" fmla="*/ 300 h 324"/>
                    <a:gd name="T44" fmla="*/ 216 w 266"/>
                    <a:gd name="T45" fmla="*/ 291 h 324"/>
                    <a:gd name="T46" fmla="*/ 222 w 266"/>
                    <a:gd name="T47" fmla="*/ 277 h 324"/>
                    <a:gd name="T48" fmla="*/ 248 w 266"/>
                    <a:gd name="T49" fmla="*/ 255 h 324"/>
                    <a:gd name="T50" fmla="*/ 266 w 266"/>
                    <a:gd name="T51" fmla="*/ 190 h 324"/>
                    <a:gd name="T52" fmla="*/ 248 w 266"/>
                    <a:gd name="T53" fmla="*/ 182 h 324"/>
                    <a:gd name="T54" fmla="*/ 248 w 266"/>
                    <a:gd name="T55" fmla="*/ 174 h 324"/>
                    <a:gd name="T56" fmla="*/ 241 w 266"/>
                    <a:gd name="T57" fmla="*/ 166 h 324"/>
                    <a:gd name="T58" fmla="*/ 244 w 266"/>
                    <a:gd name="T59" fmla="*/ 149 h 324"/>
                    <a:gd name="T60" fmla="*/ 266 w 266"/>
                    <a:gd name="T61" fmla="*/ 111 h 324"/>
                    <a:gd name="T62" fmla="*/ 256 w 266"/>
                    <a:gd name="T63" fmla="*/ 86 h 324"/>
                    <a:gd name="T64" fmla="*/ 247 w 266"/>
                    <a:gd name="T65" fmla="*/ 78 h 324"/>
                    <a:gd name="T66" fmla="*/ 248 w 266"/>
                    <a:gd name="T67" fmla="*/ 67 h 324"/>
                    <a:gd name="T68" fmla="*/ 237 w 266"/>
                    <a:gd name="T69" fmla="*/ 46 h 324"/>
                    <a:gd name="T70" fmla="*/ 230 w 266"/>
                    <a:gd name="T71" fmla="*/ 56 h 324"/>
                    <a:gd name="T72" fmla="*/ 222 w 266"/>
                    <a:gd name="T73" fmla="*/ 46 h 324"/>
                    <a:gd name="T74" fmla="*/ 227 w 266"/>
                    <a:gd name="T75" fmla="*/ 23 h 324"/>
                    <a:gd name="T76" fmla="*/ 222 w 266"/>
                    <a:gd name="T77" fmla="*/ 23 h 324"/>
                    <a:gd name="T78" fmla="*/ 214 w 266"/>
                    <a:gd name="T79" fmla="*/ 26 h 324"/>
                    <a:gd name="T80" fmla="*/ 212 w 266"/>
                    <a:gd name="T81" fmla="*/ 14 h 324"/>
                    <a:gd name="T82" fmla="*/ 170 w 266"/>
                    <a:gd name="T83" fmla="*/ 0 h 324"/>
                    <a:gd name="T84" fmla="*/ 159 w 266"/>
                    <a:gd name="T85" fmla="*/ 0 h 324"/>
                    <a:gd name="T86" fmla="*/ 167 w 266"/>
                    <a:gd name="T87" fmla="*/ 45 h 324"/>
                    <a:gd name="T88" fmla="*/ 145 w 266"/>
                    <a:gd name="T89" fmla="*/ 38 h 324"/>
                    <a:gd name="T90" fmla="*/ 137 w 266"/>
                    <a:gd name="T91" fmla="*/ 58 h 324"/>
                    <a:gd name="T92" fmla="*/ 133 w 266"/>
                    <a:gd name="T93" fmla="*/ 55 h 324"/>
                    <a:gd name="T94" fmla="*/ 114 w 266"/>
                    <a:gd name="T95" fmla="*/ 58 h 324"/>
                    <a:gd name="T96" fmla="*/ 92 w 266"/>
                    <a:gd name="T97" fmla="*/ 73 h 324"/>
                    <a:gd name="T98" fmla="*/ 76 w 266"/>
                    <a:gd name="T99" fmla="*/ 60 h 324"/>
                    <a:gd name="T100" fmla="*/ 53 w 266"/>
                    <a:gd name="T101" fmla="*/ 97 h 324"/>
                    <a:gd name="T102" fmla="*/ 44 w 266"/>
                    <a:gd name="T103" fmla="*/ 100 h 324"/>
                    <a:gd name="T104" fmla="*/ 30 w 266"/>
                    <a:gd name="T105" fmla="*/ 95 h 324"/>
                    <a:gd name="T106" fmla="*/ 0 w 266"/>
                    <a:gd name="T107" fmla="*/ 115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6" h="324">
                      <a:moveTo>
                        <a:pt x="0" y="115"/>
                      </a:moveTo>
                      <a:lnTo>
                        <a:pt x="22" y="141"/>
                      </a:lnTo>
                      <a:lnTo>
                        <a:pt x="41" y="145"/>
                      </a:lnTo>
                      <a:lnTo>
                        <a:pt x="33" y="153"/>
                      </a:lnTo>
                      <a:lnTo>
                        <a:pt x="25" y="206"/>
                      </a:lnTo>
                      <a:lnTo>
                        <a:pt x="22" y="227"/>
                      </a:lnTo>
                      <a:lnTo>
                        <a:pt x="22" y="249"/>
                      </a:lnTo>
                      <a:lnTo>
                        <a:pt x="38" y="262"/>
                      </a:lnTo>
                      <a:lnTo>
                        <a:pt x="40" y="289"/>
                      </a:lnTo>
                      <a:lnTo>
                        <a:pt x="59" y="287"/>
                      </a:lnTo>
                      <a:lnTo>
                        <a:pt x="64" y="300"/>
                      </a:lnTo>
                      <a:lnTo>
                        <a:pt x="77" y="298"/>
                      </a:lnTo>
                      <a:lnTo>
                        <a:pt x="78" y="306"/>
                      </a:lnTo>
                      <a:lnTo>
                        <a:pt x="93" y="310"/>
                      </a:lnTo>
                      <a:lnTo>
                        <a:pt x="86" y="321"/>
                      </a:lnTo>
                      <a:lnTo>
                        <a:pt x="88" y="324"/>
                      </a:lnTo>
                      <a:lnTo>
                        <a:pt x="114" y="318"/>
                      </a:lnTo>
                      <a:lnTo>
                        <a:pt x="129" y="298"/>
                      </a:lnTo>
                      <a:lnTo>
                        <a:pt x="114" y="287"/>
                      </a:lnTo>
                      <a:lnTo>
                        <a:pt x="127" y="282"/>
                      </a:lnTo>
                      <a:lnTo>
                        <a:pt x="159" y="289"/>
                      </a:lnTo>
                      <a:lnTo>
                        <a:pt x="180" y="300"/>
                      </a:lnTo>
                      <a:lnTo>
                        <a:pt x="216" y="291"/>
                      </a:lnTo>
                      <a:lnTo>
                        <a:pt x="222" y="277"/>
                      </a:lnTo>
                      <a:lnTo>
                        <a:pt x="248" y="255"/>
                      </a:lnTo>
                      <a:lnTo>
                        <a:pt x="266" y="190"/>
                      </a:lnTo>
                      <a:lnTo>
                        <a:pt x="248" y="182"/>
                      </a:lnTo>
                      <a:lnTo>
                        <a:pt x="248" y="174"/>
                      </a:lnTo>
                      <a:lnTo>
                        <a:pt x="241" y="166"/>
                      </a:lnTo>
                      <a:lnTo>
                        <a:pt x="244" y="149"/>
                      </a:lnTo>
                      <a:lnTo>
                        <a:pt x="266" y="111"/>
                      </a:lnTo>
                      <a:lnTo>
                        <a:pt x="256" y="86"/>
                      </a:lnTo>
                      <a:lnTo>
                        <a:pt x="247" y="78"/>
                      </a:lnTo>
                      <a:lnTo>
                        <a:pt x="248" y="67"/>
                      </a:lnTo>
                      <a:lnTo>
                        <a:pt x="237" y="46"/>
                      </a:lnTo>
                      <a:lnTo>
                        <a:pt x="230" y="56"/>
                      </a:lnTo>
                      <a:lnTo>
                        <a:pt x="222" y="46"/>
                      </a:lnTo>
                      <a:lnTo>
                        <a:pt x="227" y="23"/>
                      </a:lnTo>
                      <a:lnTo>
                        <a:pt x="222" y="23"/>
                      </a:lnTo>
                      <a:lnTo>
                        <a:pt x="214" y="26"/>
                      </a:lnTo>
                      <a:lnTo>
                        <a:pt x="212" y="14"/>
                      </a:lnTo>
                      <a:lnTo>
                        <a:pt x="170" y="0"/>
                      </a:lnTo>
                      <a:lnTo>
                        <a:pt x="159" y="0"/>
                      </a:lnTo>
                      <a:lnTo>
                        <a:pt x="167" y="45"/>
                      </a:lnTo>
                      <a:lnTo>
                        <a:pt x="145" y="38"/>
                      </a:lnTo>
                      <a:lnTo>
                        <a:pt x="137" y="58"/>
                      </a:lnTo>
                      <a:lnTo>
                        <a:pt x="133" y="55"/>
                      </a:lnTo>
                      <a:lnTo>
                        <a:pt x="114" y="58"/>
                      </a:lnTo>
                      <a:lnTo>
                        <a:pt x="92" y="73"/>
                      </a:lnTo>
                      <a:lnTo>
                        <a:pt x="76" y="60"/>
                      </a:lnTo>
                      <a:lnTo>
                        <a:pt x="53" y="97"/>
                      </a:lnTo>
                      <a:lnTo>
                        <a:pt x="44" y="100"/>
                      </a:lnTo>
                      <a:lnTo>
                        <a:pt x="30" y="95"/>
                      </a:lnTo>
                      <a:lnTo>
                        <a:pt x="0" y="115"/>
                      </a:lnTo>
                      <a:close/>
                    </a:path>
                  </a:pathLst>
                </a:custGeom>
                <a:grpFill/>
                <a:ln w="1588">
                  <a:solidFill>
                    <a:srgbClr val="FFFFFF"/>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307" name="Freeform 537">
                  <a:extLst>
                    <a:ext uri="{FF2B5EF4-FFF2-40B4-BE49-F238E27FC236}">
                      <a16:creationId xmlns:a16="http://schemas.microsoft.com/office/drawing/2014/main" id="{365093E5-0E95-4C31-81C8-1A359B9070FC}"/>
                    </a:ext>
                  </a:extLst>
                </p:cNvPr>
                <p:cNvSpPr>
                  <a:spLocks/>
                </p:cNvSpPr>
                <p:nvPr/>
              </p:nvSpPr>
              <p:spPr bwMode="auto">
                <a:xfrm>
                  <a:off x="4014" y="2464"/>
                  <a:ext cx="61" cy="79"/>
                </a:xfrm>
                <a:custGeom>
                  <a:avLst/>
                  <a:gdLst>
                    <a:gd name="T0" fmla="*/ 84 w 162"/>
                    <a:gd name="T1" fmla="*/ 115 h 180"/>
                    <a:gd name="T2" fmla="*/ 92 w 162"/>
                    <a:gd name="T3" fmla="*/ 126 h 180"/>
                    <a:gd name="T4" fmla="*/ 105 w 162"/>
                    <a:gd name="T5" fmla="*/ 121 h 180"/>
                    <a:gd name="T6" fmla="*/ 92 w 162"/>
                    <a:gd name="T7" fmla="*/ 107 h 180"/>
                    <a:gd name="T8" fmla="*/ 121 w 162"/>
                    <a:gd name="T9" fmla="*/ 97 h 180"/>
                    <a:gd name="T10" fmla="*/ 162 w 162"/>
                    <a:gd name="T11" fmla="*/ 66 h 180"/>
                    <a:gd name="T12" fmla="*/ 159 w 162"/>
                    <a:gd name="T13" fmla="*/ 51 h 180"/>
                    <a:gd name="T14" fmla="*/ 137 w 162"/>
                    <a:gd name="T15" fmla="*/ 41 h 180"/>
                    <a:gd name="T16" fmla="*/ 126 w 162"/>
                    <a:gd name="T17" fmla="*/ 29 h 180"/>
                    <a:gd name="T18" fmla="*/ 132 w 162"/>
                    <a:gd name="T19" fmla="*/ 28 h 180"/>
                    <a:gd name="T20" fmla="*/ 129 w 162"/>
                    <a:gd name="T21" fmla="*/ 11 h 180"/>
                    <a:gd name="T22" fmla="*/ 120 w 162"/>
                    <a:gd name="T23" fmla="*/ 0 h 180"/>
                    <a:gd name="T24" fmla="*/ 114 w 162"/>
                    <a:gd name="T25" fmla="*/ 27 h 180"/>
                    <a:gd name="T26" fmla="*/ 107 w 162"/>
                    <a:gd name="T27" fmla="*/ 11 h 180"/>
                    <a:gd name="T28" fmla="*/ 97 w 162"/>
                    <a:gd name="T29" fmla="*/ 16 h 180"/>
                    <a:gd name="T30" fmla="*/ 89 w 162"/>
                    <a:gd name="T31" fmla="*/ 16 h 180"/>
                    <a:gd name="T32" fmla="*/ 77 w 162"/>
                    <a:gd name="T33" fmla="*/ 22 h 180"/>
                    <a:gd name="T34" fmla="*/ 70 w 162"/>
                    <a:gd name="T35" fmla="*/ 47 h 180"/>
                    <a:gd name="T36" fmla="*/ 77 w 162"/>
                    <a:gd name="T37" fmla="*/ 62 h 180"/>
                    <a:gd name="T38" fmla="*/ 76 w 162"/>
                    <a:gd name="T39" fmla="*/ 74 h 180"/>
                    <a:gd name="T40" fmla="*/ 67 w 162"/>
                    <a:gd name="T41" fmla="*/ 74 h 180"/>
                    <a:gd name="T42" fmla="*/ 62 w 162"/>
                    <a:gd name="T43" fmla="*/ 85 h 180"/>
                    <a:gd name="T44" fmla="*/ 26 w 162"/>
                    <a:gd name="T45" fmla="*/ 107 h 180"/>
                    <a:gd name="T46" fmla="*/ 26 w 162"/>
                    <a:gd name="T47" fmla="*/ 129 h 180"/>
                    <a:gd name="T48" fmla="*/ 0 w 162"/>
                    <a:gd name="T49" fmla="*/ 160 h 180"/>
                    <a:gd name="T50" fmla="*/ 2 w 162"/>
                    <a:gd name="T51" fmla="*/ 180 h 180"/>
                    <a:gd name="T52" fmla="*/ 10 w 162"/>
                    <a:gd name="T53" fmla="*/ 180 h 180"/>
                    <a:gd name="T54" fmla="*/ 6 w 162"/>
                    <a:gd name="T55" fmla="*/ 174 h 180"/>
                    <a:gd name="T56" fmla="*/ 26 w 162"/>
                    <a:gd name="T57" fmla="*/ 152 h 180"/>
                    <a:gd name="T58" fmla="*/ 26 w 162"/>
                    <a:gd name="T59" fmla="*/ 139 h 180"/>
                    <a:gd name="T60" fmla="*/ 76 w 162"/>
                    <a:gd name="T61" fmla="*/ 126 h 180"/>
                    <a:gd name="T62" fmla="*/ 75 w 162"/>
                    <a:gd name="T63" fmla="*/ 121 h 180"/>
                    <a:gd name="T64" fmla="*/ 84 w 162"/>
                    <a:gd name="T65" fmla="*/ 115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 h="180">
                      <a:moveTo>
                        <a:pt x="84" y="115"/>
                      </a:moveTo>
                      <a:lnTo>
                        <a:pt x="92" y="126"/>
                      </a:lnTo>
                      <a:lnTo>
                        <a:pt x="105" y="121"/>
                      </a:lnTo>
                      <a:lnTo>
                        <a:pt x="92" y="107"/>
                      </a:lnTo>
                      <a:lnTo>
                        <a:pt x="121" y="97"/>
                      </a:lnTo>
                      <a:lnTo>
                        <a:pt x="162" y="66"/>
                      </a:lnTo>
                      <a:lnTo>
                        <a:pt x="159" y="51"/>
                      </a:lnTo>
                      <a:lnTo>
                        <a:pt x="137" y="41"/>
                      </a:lnTo>
                      <a:lnTo>
                        <a:pt x="126" y="29"/>
                      </a:lnTo>
                      <a:lnTo>
                        <a:pt x="132" y="28"/>
                      </a:lnTo>
                      <a:lnTo>
                        <a:pt x="129" y="11"/>
                      </a:lnTo>
                      <a:lnTo>
                        <a:pt x="120" y="0"/>
                      </a:lnTo>
                      <a:lnTo>
                        <a:pt x="114" y="27"/>
                      </a:lnTo>
                      <a:lnTo>
                        <a:pt x="107" y="11"/>
                      </a:lnTo>
                      <a:lnTo>
                        <a:pt x="97" y="16"/>
                      </a:lnTo>
                      <a:lnTo>
                        <a:pt x="89" y="16"/>
                      </a:lnTo>
                      <a:lnTo>
                        <a:pt x="77" y="22"/>
                      </a:lnTo>
                      <a:lnTo>
                        <a:pt x="70" y="47"/>
                      </a:lnTo>
                      <a:lnTo>
                        <a:pt x="77" y="62"/>
                      </a:lnTo>
                      <a:lnTo>
                        <a:pt x="76" y="74"/>
                      </a:lnTo>
                      <a:lnTo>
                        <a:pt x="67" y="74"/>
                      </a:lnTo>
                      <a:lnTo>
                        <a:pt x="62" y="85"/>
                      </a:lnTo>
                      <a:lnTo>
                        <a:pt x="26" y="107"/>
                      </a:lnTo>
                      <a:lnTo>
                        <a:pt x="26" y="129"/>
                      </a:lnTo>
                      <a:lnTo>
                        <a:pt x="0" y="160"/>
                      </a:lnTo>
                      <a:lnTo>
                        <a:pt x="2" y="180"/>
                      </a:lnTo>
                      <a:lnTo>
                        <a:pt x="10" y="180"/>
                      </a:lnTo>
                      <a:lnTo>
                        <a:pt x="6" y="174"/>
                      </a:lnTo>
                      <a:lnTo>
                        <a:pt x="26" y="152"/>
                      </a:lnTo>
                      <a:lnTo>
                        <a:pt x="26" y="139"/>
                      </a:lnTo>
                      <a:lnTo>
                        <a:pt x="76" y="126"/>
                      </a:lnTo>
                      <a:lnTo>
                        <a:pt x="75" y="121"/>
                      </a:lnTo>
                      <a:lnTo>
                        <a:pt x="84" y="115"/>
                      </a:lnTo>
                      <a:close/>
                    </a:path>
                  </a:pathLst>
                </a:custGeom>
                <a:grpFill/>
                <a:ln w="1588">
                  <a:solidFill>
                    <a:srgbClr val="FFFFFF"/>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308" name="Freeform 538">
                  <a:extLst>
                    <a:ext uri="{FF2B5EF4-FFF2-40B4-BE49-F238E27FC236}">
                      <a16:creationId xmlns:a16="http://schemas.microsoft.com/office/drawing/2014/main" id="{56859FD6-481D-4058-9321-10E1A2C506D6}"/>
                    </a:ext>
                  </a:extLst>
                </p:cNvPr>
                <p:cNvSpPr>
                  <a:spLocks/>
                </p:cNvSpPr>
                <p:nvPr/>
              </p:nvSpPr>
              <p:spPr bwMode="auto">
                <a:xfrm>
                  <a:off x="3773" y="2428"/>
                  <a:ext cx="179" cy="167"/>
                </a:xfrm>
                <a:custGeom>
                  <a:avLst/>
                  <a:gdLst>
                    <a:gd name="T0" fmla="*/ 83 w 474"/>
                    <a:gd name="T1" fmla="*/ 309 h 379"/>
                    <a:gd name="T2" fmla="*/ 184 w 474"/>
                    <a:gd name="T3" fmla="*/ 323 h 379"/>
                    <a:gd name="T4" fmla="*/ 302 w 474"/>
                    <a:gd name="T5" fmla="*/ 379 h 379"/>
                    <a:gd name="T6" fmla="*/ 356 w 474"/>
                    <a:gd name="T7" fmla="*/ 365 h 379"/>
                    <a:gd name="T8" fmla="*/ 440 w 474"/>
                    <a:gd name="T9" fmla="*/ 357 h 379"/>
                    <a:gd name="T10" fmla="*/ 468 w 474"/>
                    <a:gd name="T11" fmla="*/ 346 h 379"/>
                    <a:gd name="T12" fmla="*/ 463 w 474"/>
                    <a:gd name="T13" fmla="*/ 288 h 379"/>
                    <a:gd name="T14" fmla="*/ 474 w 474"/>
                    <a:gd name="T15" fmla="*/ 283 h 379"/>
                    <a:gd name="T16" fmla="*/ 428 w 474"/>
                    <a:gd name="T17" fmla="*/ 265 h 379"/>
                    <a:gd name="T18" fmla="*/ 425 w 474"/>
                    <a:gd name="T19" fmla="*/ 233 h 379"/>
                    <a:gd name="T20" fmla="*/ 450 w 474"/>
                    <a:gd name="T21" fmla="*/ 224 h 379"/>
                    <a:gd name="T22" fmla="*/ 428 w 474"/>
                    <a:gd name="T23" fmla="*/ 196 h 379"/>
                    <a:gd name="T24" fmla="*/ 408 w 474"/>
                    <a:gd name="T25" fmla="*/ 188 h 379"/>
                    <a:gd name="T26" fmla="*/ 373 w 474"/>
                    <a:gd name="T27" fmla="*/ 167 h 379"/>
                    <a:gd name="T28" fmla="*/ 327 w 474"/>
                    <a:gd name="T29" fmla="*/ 160 h 379"/>
                    <a:gd name="T30" fmla="*/ 273 w 474"/>
                    <a:gd name="T31" fmla="*/ 129 h 379"/>
                    <a:gd name="T32" fmla="*/ 280 w 474"/>
                    <a:gd name="T33" fmla="*/ 97 h 379"/>
                    <a:gd name="T34" fmla="*/ 300 w 474"/>
                    <a:gd name="T35" fmla="*/ 108 h 379"/>
                    <a:gd name="T36" fmla="*/ 327 w 474"/>
                    <a:gd name="T37" fmla="*/ 92 h 379"/>
                    <a:gd name="T38" fmla="*/ 320 w 474"/>
                    <a:gd name="T39" fmla="*/ 55 h 379"/>
                    <a:gd name="T40" fmla="*/ 275 w 474"/>
                    <a:gd name="T41" fmla="*/ 56 h 379"/>
                    <a:gd name="T42" fmla="*/ 262 w 474"/>
                    <a:gd name="T43" fmla="*/ 12 h 379"/>
                    <a:gd name="T44" fmla="*/ 186 w 474"/>
                    <a:gd name="T45" fmla="*/ 12 h 379"/>
                    <a:gd name="T46" fmla="*/ 159 w 474"/>
                    <a:gd name="T47" fmla="*/ 13 h 379"/>
                    <a:gd name="T48" fmla="*/ 90 w 474"/>
                    <a:gd name="T49" fmla="*/ 13 h 379"/>
                    <a:gd name="T50" fmla="*/ 73 w 474"/>
                    <a:gd name="T51" fmla="*/ 16 h 379"/>
                    <a:gd name="T52" fmla="*/ 88 w 474"/>
                    <a:gd name="T53" fmla="*/ 74 h 379"/>
                    <a:gd name="T54" fmla="*/ 101 w 474"/>
                    <a:gd name="T55" fmla="*/ 102 h 379"/>
                    <a:gd name="T56" fmla="*/ 112 w 474"/>
                    <a:gd name="T57" fmla="*/ 134 h 379"/>
                    <a:gd name="T58" fmla="*/ 75 w 474"/>
                    <a:gd name="T59" fmla="*/ 152 h 379"/>
                    <a:gd name="T60" fmla="*/ 70 w 474"/>
                    <a:gd name="T61" fmla="*/ 175 h 379"/>
                    <a:gd name="T62" fmla="*/ 45 w 474"/>
                    <a:gd name="T63" fmla="*/ 202 h 379"/>
                    <a:gd name="T64" fmla="*/ 12 w 474"/>
                    <a:gd name="T65" fmla="*/ 241 h 379"/>
                    <a:gd name="T66" fmla="*/ 16 w 474"/>
                    <a:gd name="T67" fmla="*/ 262 h 379"/>
                    <a:gd name="T68" fmla="*/ 5 w 474"/>
                    <a:gd name="T69" fmla="*/ 288 h 379"/>
                    <a:gd name="T70" fmla="*/ 38 w 474"/>
                    <a:gd name="T71" fmla="*/ 328 h 379"/>
                    <a:gd name="T72" fmla="*/ 51 w 474"/>
                    <a:gd name="T73" fmla="*/ 335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74" h="379">
                      <a:moveTo>
                        <a:pt x="54" y="331"/>
                      </a:moveTo>
                      <a:lnTo>
                        <a:pt x="83" y="309"/>
                      </a:lnTo>
                      <a:lnTo>
                        <a:pt x="88" y="316"/>
                      </a:lnTo>
                      <a:lnTo>
                        <a:pt x="184" y="323"/>
                      </a:lnTo>
                      <a:lnTo>
                        <a:pt x="273" y="373"/>
                      </a:lnTo>
                      <a:lnTo>
                        <a:pt x="302" y="379"/>
                      </a:lnTo>
                      <a:lnTo>
                        <a:pt x="355" y="374"/>
                      </a:lnTo>
                      <a:lnTo>
                        <a:pt x="356" y="365"/>
                      </a:lnTo>
                      <a:lnTo>
                        <a:pt x="399" y="351"/>
                      </a:lnTo>
                      <a:lnTo>
                        <a:pt x="440" y="357"/>
                      </a:lnTo>
                      <a:lnTo>
                        <a:pt x="460" y="365"/>
                      </a:lnTo>
                      <a:lnTo>
                        <a:pt x="468" y="346"/>
                      </a:lnTo>
                      <a:lnTo>
                        <a:pt x="447" y="312"/>
                      </a:lnTo>
                      <a:lnTo>
                        <a:pt x="463" y="288"/>
                      </a:lnTo>
                      <a:lnTo>
                        <a:pt x="460" y="280"/>
                      </a:lnTo>
                      <a:lnTo>
                        <a:pt x="474" y="283"/>
                      </a:lnTo>
                      <a:lnTo>
                        <a:pt x="468" y="276"/>
                      </a:lnTo>
                      <a:lnTo>
                        <a:pt x="428" y="265"/>
                      </a:lnTo>
                      <a:lnTo>
                        <a:pt x="433" y="247"/>
                      </a:lnTo>
                      <a:lnTo>
                        <a:pt x="425" y="233"/>
                      </a:lnTo>
                      <a:lnTo>
                        <a:pt x="440" y="229"/>
                      </a:lnTo>
                      <a:lnTo>
                        <a:pt x="450" y="224"/>
                      </a:lnTo>
                      <a:lnTo>
                        <a:pt x="445" y="204"/>
                      </a:lnTo>
                      <a:lnTo>
                        <a:pt x="428" y="196"/>
                      </a:lnTo>
                      <a:lnTo>
                        <a:pt x="410" y="196"/>
                      </a:lnTo>
                      <a:lnTo>
                        <a:pt x="408" y="188"/>
                      </a:lnTo>
                      <a:lnTo>
                        <a:pt x="378" y="189"/>
                      </a:lnTo>
                      <a:lnTo>
                        <a:pt x="373" y="167"/>
                      </a:lnTo>
                      <a:lnTo>
                        <a:pt x="364" y="155"/>
                      </a:lnTo>
                      <a:lnTo>
                        <a:pt x="327" y="160"/>
                      </a:lnTo>
                      <a:lnTo>
                        <a:pt x="291" y="136"/>
                      </a:lnTo>
                      <a:lnTo>
                        <a:pt x="273" y="129"/>
                      </a:lnTo>
                      <a:lnTo>
                        <a:pt x="267" y="125"/>
                      </a:lnTo>
                      <a:lnTo>
                        <a:pt x="280" y="97"/>
                      </a:lnTo>
                      <a:lnTo>
                        <a:pt x="289" y="97"/>
                      </a:lnTo>
                      <a:lnTo>
                        <a:pt x="300" y="108"/>
                      </a:lnTo>
                      <a:lnTo>
                        <a:pt x="312" y="108"/>
                      </a:lnTo>
                      <a:lnTo>
                        <a:pt x="327" y="92"/>
                      </a:lnTo>
                      <a:lnTo>
                        <a:pt x="331" y="63"/>
                      </a:lnTo>
                      <a:lnTo>
                        <a:pt x="320" y="55"/>
                      </a:lnTo>
                      <a:lnTo>
                        <a:pt x="289" y="57"/>
                      </a:lnTo>
                      <a:lnTo>
                        <a:pt x="275" y="56"/>
                      </a:lnTo>
                      <a:lnTo>
                        <a:pt x="255" y="33"/>
                      </a:lnTo>
                      <a:lnTo>
                        <a:pt x="262" y="12"/>
                      </a:lnTo>
                      <a:lnTo>
                        <a:pt x="242" y="5"/>
                      </a:lnTo>
                      <a:lnTo>
                        <a:pt x="186" y="12"/>
                      </a:lnTo>
                      <a:lnTo>
                        <a:pt x="177" y="3"/>
                      </a:lnTo>
                      <a:lnTo>
                        <a:pt x="159" y="13"/>
                      </a:lnTo>
                      <a:lnTo>
                        <a:pt x="124" y="0"/>
                      </a:lnTo>
                      <a:lnTo>
                        <a:pt x="90" y="13"/>
                      </a:lnTo>
                      <a:lnTo>
                        <a:pt x="86" y="16"/>
                      </a:lnTo>
                      <a:lnTo>
                        <a:pt x="73" y="16"/>
                      </a:lnTo>
                      <a:lnTo>
                        <a:pt x="86" y="47"/>
                      </a:lnTo>
                      <a:lnTo>
                        <a:pt x="88" y="74"/>
                      </a:lnTo>
                      <a:lnTo>
                        <a:pt x="104" y="89"/>
                      </a:lnTo>
                      <a:lnTo>
                        <a:pt x="101" y="102"/>
                      </a:lnTo>
                      <a:lnTo>
                        <a:pt x="116" y="114"/>
                      </a:lnTo>
                      <a:lnTo>
                        <a:pt x="112" y="134"/>
                      </a:lnTo>
                      <a:lnTo>
                        <a:pt x="101" y="150"/>
                      </a:lnTo>
                      <a:lnTo>
                        <a:pt x="75" y="152"/>
                      </a:lnTo>
                      <a:lnTo>
                        <a:pt x="52" y="166"/>
                      </a:lnTo>
                      <a:lnTo>
                        <a:pt x="70" y="175"/>
                      </a:lnTo>
                      <a:lnTo>
                        <a:pt x="51" y="187"/>
                      </a:lnTo>
                      <a:lnTo>
                        <a:pt x="45" y="202"/>
                      </a:lnTo>
                      <a:lnTo>
                        <a:pt x="0" y="233"/>
                      </a:lnTo>
                      <a:lnTo>
                        <a:pt x="12" y="241"/>
                      </a:lnTo>
                      <a:lnTo>
                        <a:pt x="6" y="259"/>
                      </a:lnTo>
                      <a:lnTo>
                        <a:pt x="16" y="262"/>
                      </a:lnTo>
                      <a:lnTo>
                        <a:pt x="5" y="279"/>
                      </a:lnTo>
                      <a:lnTo>
                        <a:pt x="5" y="288"/>
                      </a:lnTo>
                      <a:lnTo>
                        <a:pt x="21" y="303"/>
                      </a:lnTo>
                      <a:lnTo>
                        <a:pt x="38" y="328"/>
                      </a:lnTo>
                      <a:lnTo>
                        <a:pt x="40" y="323"/>
                      </a:lnTo>
                      <a:lnTo>
                        <a:pt x="51" y="335"/>
                      </a:lnTo>
                      <a:lnTo>
                        <a:pt x="54" y="331"/>
                      </a:lnTo>
                      <a:close/>
                    </a:path>
                  </a:pathLst>
                </a:custGeom>
                <a:grpFill/>
                <a:ln w="1588">
                  <a:solidFill>
                    <a:srgbClr val="FFFFFF"/>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309" name="Freeform 539">
                  <a:extLst>
                    <a:ext uri="{FF2B5EF4-FFF2-40B4-BE49-F238E27FC236}">
                      <a16:creationId xmlns:a16="http://schemas.microsoft.com/office/drawing/2014/main" id="{A26ED0E8-89E9-4999-9026-88027BEDBA13}"/>
                    </a:ext>
                  </a:extLst>
                </p:cNvPr>
                <p:cNvSpPr>
                  <a:spLocks/>
                </p:cNvSpPr>
                <p:nvPr/>
              </p:nvSpPr>
              <p:spPr bwMode="auto">
                <a:xfrm>
                  <a:off x="3825" y="2605"/>
                  <a:ext cx="48" cy="58"/>
                </a:xfrm>
                <a:custGeom>
                  <a:avLst/>
                  <a:gdLst>
                    <a:gd name="T0" fmla="*/ 67 w 126"/>
                    <a:gd name="T1" fmla="*/ 40 h 129"/>
                    <a:gd name="T2" fmla="*/ 60 w 126"/>
                    <a:gd name="T3" fmla="*/ 41 h 129"/>
                    <a:gd name="T4" fmla="*/ 54 w 126"/>
                    <a:gd name="T5" fmla="*/ 45 h 129"/>
                    <a:gd name="T6" fmla="*/ 48 w 126"/>
                    <a:gd name="T7" fmla="*/ 52 h 129"/>
                    <a:gd name="T8" fmla="*/ 43 w 126"/>
                    <a:gd name="T9" fmla="*/ 56 h 129"/>
                    <a:gd name="T10" fmla="*/ 39 w 126"/>
                    <a:gd name="T11" fmla="*/ 63 h 129"/>
                    <a:gd name="T12" fmla="*/ 31 w 126"/>
                    <a:gd name="T13" fmla="*/ 71 h 129"/>
                    <a:gd name="T14" fmla="*/ 27 w 126"/>
                    <a:gd name="T15" fmla="*/ 77 h 129"/>
                    <a:gd name="T16" fmla="*/ 21 w 126"/>
                    <a:gd name="T17" fmla="*/ 82 h 129"/>
                    <a:gd name="T18" fmla="*/ 19 w 126"/>
                    <a:gd name="T19" fmla="*/ 85 h 129"/>
                    <a:gd name="T20" fmla="*/ 6 w 126"/>
                    <a:gd name="T21" fmla="*/ 85 h 129"/>
                    <a:gd name="T22" fmla="*/ 4 w 126"/>
                    <a:gd name="T23" fmla="*/ 89 h 129"/>
                    <a:gd name="T24" fmla="*/ 3 w 126"/>
                    <a:gd name="T25" fmla="*/ 92 h 129"/>
                    <a:gd name="T26" fmla="*/ 1 w 126"/>
                    <a:gd name="T27" fmla="*/ 93 h 129"/>
                    <a:gd name="T28" fmla="*/ 0 w 126"/>
                    <a:gd name="T29" fmla="*/ 96 h 129"/>
                    <a:gd name="T30" fmla="*/ 0 w 126"/>
                    <a:gd name="T31" fmla="*/ 103 h 129"/>
                    <a:gd name="T32" fmla="*/ 3 w 126"/>
                    <a:gd name="T33" fmla="*/ 105 h 129"/>
                    <a:gd name="T34" fmla="*/ 10 w 126"/>
                    <a:gd name="T35" fmla="*/ 108 h 129"/>
                    <a:gd name="T36" fmla="*/ 15 w 126"/>
                    <a:gd name="T37" fmla="*/ 106 h 129"/>
                    <a:gd name="T38" fmla="*/ 15 w 126"/>
                    <a:gd name="T39" fmla="*/ 112 h 129"/>
                    <a:gd name="T40" fmla="*/ 9 w 126"/>
                    <a:gd name="T41" fmla="*/ 119 h 129"/>
                    <a:gd name="T42" fmla="*/ 15 w 126"/>
                    <a:gd name="T43" fmla="*/ 120 h 129"/>
                    <a:gd name="T44" fmla="*/ 19 w 126"/>
                    <a:gd name="T45" fmla="*/ 123 h 129"/>
                    <a:gd name="T46" fmla="*/ 31 w 126"/>
                    <a:gd name="T47" fmla="*/ 125 h 129"/>
                    <a:gd name="T48" fmla="*/ 39 w 126"/>
                    <a:gd name="T49" fmla="*/ 127 h 129"/>
                    <a:gd name="T50" fmla="*/ 43 w 126"/>
                    <a:gd name="T51" fmla="*/ 128 h 129"/>
                    <a:gd name="T52" fmla="*/ 48 w 126"/>
                    <a:gd name="T53" fmla="*/ 123 h 129"/>
                    <a:gd name="T54" fmla="*/ 54 w 126"/>
                    <a:gd name="T55" fmla="*/ 120 h 129"/>
                    <a:gd name="T56" fmla="*/ 68 w 126"/>
                    <a:gd name="T57" fmla="*/ 117 h 129"/>
                    <a:gd name="T58" fmla="*/ 83 w 126"/>
                    <a:gd name="T59" fmla="*/ 111 h 129"/>
                    <a:gd name="T60" fmla="*/ 90 w 126"/>
                    <a:gd name="T61" fmla="*/ 108 h 129"/>
                    <a:gd name="T62" fmla="*/ 93 w 126"/>
                    <a:gd name="T63" fmla="*/ 105 h 129"/>
                    <a:gd name="T64" fmla="*/ 95 w 126"/>
                    <a:gd name="T65" fmla="*/ 103 h 129"/>
                    <a:gd name="T66" fmla="*/ 94 w 126"/>
                    <a:gd name="T67" fmla="*/ 100 h 129"/>
                    <a:gd name="T68" fmla="*/ 91 w 126"/>
                    <a:gd name="T69" fmla="*/ 99 h 129"/>
                    <a:gd name="T70" fmla="*/ 90 w 126"/>
                    <a:gd name="T71" fmla="*/ 98 h 129"/>
                    <a:gd name="T72" fmla="*/ 86 w 126"/>
                    <a:gd name="T73" fmla="*/ 91 h 129"/>
                    <a:gd name="T74" fmla="*/ 86 w 126"/>
                    <a:gd name="T75" fmla="*/ 85 h 129"/>
                    <a:gd name="T76" fmla="*/ 82 w 126"/>
                    <a:gd name="T77" fmla="*/ 85 h 129"/>
                    <a:gd name="T78" fmla="*/ 83 w 126"/>
                    <a:gd name="T79" fmla="*/ 58 h 129"/>
                    <a:gd name="T80" fmla="*/ 104 w 126"/>
                    <a:gd name="T81" fmla="*/ 38 h 129"/>
                    <a:gd name="T82" fmla="*/ 112 w 126"/>
                    <a:gd name="T83" fmla="*/ 32 h 129"/>
                    <a:gd name="T84" fmla="*/ 113 w 126"/>
                    <a:gd name="T85" fmla="*/ 24 h 129"/>
                    <a:gd name="T86" fmla="*/ 117 w 126"/>
                    <a:gd name="T87" fmla="*/ 20 h 129"/>
                    <a:gd name="T88" fmla="*/ 121 w 126"/>
                    <a:gd name="T89" fmla="*/ 17 h 129"/>
                    <a:gd name="T90" fmla="*/ 126 w 126"/>
                    <a:gd name="T91" fmla="*/ 11 h 129"/>
                    <a:gd name="T92" fmla="*/ 117 w 126"/>
                    <a:gd name="T93" fmla="*/ 0 h 129"/>
                    <a:gd name="T94" fmla="*/ 112 w 126"/>
                    <a:gd name="T95" fmla="*/ 7 h 129"/>
                    <a:gd name="T96" fmla="*/ 106 w 126"/>
                    <a:gd name="T97" fmla="*/ 12 h 129"/>
                    <a:gd name="T98" fmla="*/ 101 w 126"/>
                    <a:gd name="T99" fmla="*/ 17 h 129"/>
                    <a:gd name="T100" fmla="*/ 93 w 126"/>
                    <a:gd name="T101" fmla="*/ 20 h 129"/>
                    <a:gd name="T102" fmla="*/ 86 w 126"/>
                    <a:gd name="T103" fmla="*/ 22 h 129"/>
                    <a:gd name="T104" fmla="*/ 72 w 126"/>
                    <a:gd name="T105" fmla="*/ 32 h 129"/>
                    <a:gd name="T106" fmla="*/ 67 w 126"/>
                    <a:gd name="T107" fmla="*/ 3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6" h="129">
                      <a:moveTo>
                        <a:pt x="67" y="39"/>
                      </a:moveTo>
                      <a:lnTo>
                        <a:pt x="67" y="40"/>
                      </a:lnTo>
                      <a:lnTo>
                        <a:pt x="61" y="40"/>
                      </a:lnTo>
                      <a:lnTo>
                        <a:pt x="60" y="41"/>
                      </a:lnTo>
                      <a:lnTo>
                        <a:pt x="57" y="42"/>
                      </a:lnTo>
                      <a:lnTo>
                        <a:pt x="54" y="45"/>
                      </a:lnTo>
                      <a:lnTo>
                        <a:pt x="49" y="48"/>
                      </a:lnTo>
                      <a:lnTo>
                        <a:pt x="48" y="52"/>
                      </a:lnTo>
                      <a:lnTo>
                        <a:pt x="45" y="54"/>
                      </a:lnTo>
                      <a:lnTo>
                        <a:pt x="43" y="56"/>
                      </a:lnTo>
                      <a:lnTo>
                        <a:pt x="40" y="63"/>
                      </a:lnTo>
                      <a:lnTo>
                        <a:pt x="39" y="63"/>
                      </a:lnTo>
                      <a:lnTo>
                        <a:pt x="34" y="68"/>
                      </a:lnTo>
                      <a:lnTo>
                        <a:pt x="31" y="71"/>
                      </a:lnTo>
                      <a:lnTo>
                        <a:pt x="28" y="77"/>
                      </a:lnTo>
                      <a:lnTo>
                        <a:pt x="27" y="77"/>
                      </a:lnTo>
                      <a:lnTo>
                        <a:pt x="27" y="78"/>
                      </a:lnTo>
                      <a:lnTo>
                        <a:pt x="21" y="82"/>
                      </a:lnTo>
                      <a:lnTo>
                        <a:pt x="21" y="85"/>
                      </a:lnTo>
                      <a:lnTo>
                        <a:pt x="19" y="85"/>
                      </a:lnTo>
                      <a:lnTo>
                        <a:pt x="16" y="85"/>
                      </a:lnTo>
                      <a:lnTo>
                        <a:pt x="6" y="85"/>
                      </a:lnTo>
                      <a:lnTo>
                        <a:pt x="5" y="85"/>
                      </a:lnTo>
                      <a:lnTo>
                        <a:pt x="4" y="89"/>
                      </a:lnTo>
                      <a:lnTo>
                        <a:pt x="3" y="91"/>
                      </a:lnTo>
                      <a:lnTo>
                        <a:pt x="3" y="92"/>
                      </a:lnTo>
                      <a:lnTo>
                        <a:pt x="3" y="93"/>
                      </a:lnTo>
                      <a:lnTo>
                        <a:pt x="1" y="93"/>
                      </a:lnTo>
                      <a:lnTo>
                        <a:pt x="0" y="95"/>
                      </a:lnTo>
                      <a:lnTo>
                        <a:pt x="0" y="96"/>
                      </a:lnTo>
                      <a:lnTo>
                        <a:pt x="0" y="99"/>
                      </a:lnTo>
                      <a:lnTo>
                        <a:pt x="0" y="103"/>
                      </a:lnTo>
                      <a:lnTo>
                        <a:pt x="1" y="103"/>
                      </a:lnTo>
                      <a:lnTo>
                        <a:pt x="3" y="105"/>
                      </a:lnTo>
                      <a:lnTo>
                        <a:pt x="3" y="108"/>
                      </a:lnTo>
                      <a:lnTo>
                        <a:pt x="10" y="108"/>
                      </a:lnTo>
                      <a:lnTo>
                        <a:pt x="15" y="108"/>
                      </a:lnTo>
                      <a:lnTo>
                        <a:pt x="15" y="106"/>
                      </a:lnTo>
                      <a:lnTo>
                        <a:pt x="16" y="108"/>
                      </a:lnTo>
                      <a:lnTo>
                        <a:pt x="15" y="112"/>
                      </a:lnTo>
                      <a:lnTo>
                        <a:pt x="10" y="118"/>
                      </a:lnTo>
                      <a:lnTo>
                        <a:pt x="9" y="119"/>
                      </a:lnTo>
                      <a:lnTo>
                        <a:pt x="10" y="119"/>
                      </a:lnTo>
                      <a:lnTo>
                        <a:pt x="15" y="120"/>
                      </a:lnTo>
                      <a:lnTo>
                        <a:pt x="16" y="122"/>
                      </a:lnTo>
                      <a:lnTo>
                        <a:pt x="19" y="123"/>
                      </a:lnTo>
                      <a:lnTo>
                        <a:pt x="19" y="129"/>
                      </a:lnTo>
                      <a:lnTo>
                        <a:pt x="31" y="125"/>
                      </a:lnTo>
                      <a:lnTo>
                        <a:pt x="31" y="127"/>
                      </a:lnTo>
                      <a:lnTo>
                        <a:pt x="39" y="127"/>
                      </a:lnTo>
                      <a:lnTo>
                        <a:pt x="40" y="128"/>
                      </a:lnTo>
                      <a:lnTo>
                        <a:pt x="43" y="128"/>
                      </a:lnTo>
                      <a:lnTo>
                        <a:pt x="46" y="125"/>
                      </a:lnTo>
                      <a:lnTo>
                        <a:pt x="48" y="123"/>
                      </a:lnTo>
                      <a:lnTo>
                        <a:pt x="52" y="122"/>
                      </a:lnTo>
                      <a:lnTo>
                        <a:pt x="54" y="120"/>
                      </a:lnTo>
                      <a:lnTo>
                        <a:pt x="60" y="118"/>
                      </a:lnTo>
                      <a:lnTo>
                        <a:pt x="68" y="117"/>
                      </a:lnTo>
                      <a:lnTo>
                        <a:pt x="76" y="111"/>
                      </a:lnTo>
                      <a:lnTo>
                        <a:pt x="83" y="111"/>
                      </a:lnTo>
                      <a:lnTo>
                        <a:pt x="86" y="111"/>
                      </a:lnTo>
                      <a:lnTo>
                        <a:pt x="90" y="108"/>
                      </a:lnTo>
                      <a:lnTo>
                        <a:pt x="91" y="108"/>
                      </a:lnTo>
                      <a:lnTo>
                        <a:pt x="93" y="105"/>
                      </a:lnTo>
                      <a:lnTo>
                        <a:pt x="94" y="105"/>
                      </a:lnTo>
                      <a:lnTo>
                        <a:pt x="95" y="103"/>
                      </a:lnTo>
                      <a:lnTo>
                        <a:pt x="94" y="103"/>
                      </a:lnTo>
                      <a:lnTo>
                        <a:pt x="94" y="100"/>
                      </a:lnTo>
                      <a:lnTo>
                        <a:pt x="93" y="99"/>
                      </a:lnTo>
                      <a:lnTo>
                        <a:pt x="91" y="99"/>
                      </a:lnTo>
                      <a:lnTo>
                        <a:pt x="90" y="99"/>
                      </a:lnTo>
                      <a:lnTo>
                        <a:pt x="90" y="98"/>
                      </a:lnTo>
                      <a:lnTo>
                        <a:pt x="86" y="93"/>
                      </a:lnTo>
                      <a:lnTo>
                        <a:pt x="86" y="91"/>
                      </a:lnTo>
                      <a:lnTo>
                        <a:pt x="83" y="89"/>
                      </a:lnTo>
                      <a:lnTo>
                        <a:pt x="86" y="85"/>
                      </a:lnTo>
                      <a:lnTo>
                        <a:pt x="83" y="85"/>
                      </a:lnTo>
                      <a:lnTo>
                        <a:pt x="82" y="85"/>
                      </a:lnTo>
                      <a:lnTo>
                        <a:pt x="79" y="82"/>
                      </a:lnTo>
                      <a:lnTo>
                        <a:pt x="83" y="58"/>
                      </a:lnTo>
                      <a:lnTo>
                        <a:pt x="102" y="40"/>
                      </a:lnTo>
                      <a:lnTo>
                        <a:pt x="104" y="38"/>
                      </a:lnTo>
                      <a:lnTo>
                        <a:pt x="109" y="34"/>
                      </a:lnTo>
                      <a:lnTo>
                        <a:pt x="112" y="32"/>
                      </a:lnTo>
                      <a:lnTo>
                        <a:pt x="115" y="29"/>
                      </a:lnTo>
                      <a:lnTo>
                        <a:pt x="113" y="24"/>
                      </a:lnTo>
                      <a:lnTo>
                        <a:pt x="117" y="22"/>
                      </a:lnTo>
                      <a:lnTo>
                        <a:pt x="117" y="20"/>
                      </a:lnTo>
                      <a:lnTo>
                        <a:pt x="119" y="19"/>
                      </a:lnTo>
                      <a:lnTo>
                        <a:pt x="121" y="17"/>
                      </a:lnTo>
                      <a:lnTo>
                        <a:pt x="124" y="17"/>
                      </a:lnTo>
                      <a:lnTo>
                        <a:pt x="126" y="11"/>
                      </a:lnTo>
                      <a:lnTo>
                        <a:pt x="121" y="3"/>
                      </a:lnTo>
                      <a:lnTo>
                        <a:pt x="117" y="0"/>
                      </a:lnTo>
                      <a:lnTo>
                        <a:pt x="113" y="3"/>
                      </a:lnTo>
                      <a:lnTo>
                        <a:pt x="112" y="7"/>
                      </a:lnTo>
                      <a:lnTo>
                        <a:pt x="109" y="8"/>
                      </a:lnTo>
                      <a:lnTo>
                        <a:pt x="106" y="12"/>
                      </a:lnTo>
                      <a:lnTo>
                        <a:pt x="102" y="14"/>
                      </a:lnTo>
                      <a:lnTo>
                        <a:pt x="101" y="17"/>
                      </a:lnTo>
                      <a:lnTo>
                        <a:pt x="97" y="17"/>
                      </a:lnTo>
                      <a:lnTo>
                        <a:pt x="93" y="20"/>
                      </a:lnTo>
                      <a:lnTo>
                        <a:pt x="90" y="22"/>
                      </a:lnTo>
                      <a:lnTo>
                        <a:pt x="86" y="22"/>
                      </a:lnTo>
                      <a:lnTo>
                        <a:pt x="79" y="22"/>
                      </a:lnTo>
                      <a:lnTo>
                        <a:pt x="72" y="32"/>
                      </a:lnTo>
                      <a:lnTo>
                        <a:pt x="67" y="37"/>
                      </a:lnTo>
                      <a:lnTo>
                        <a:pt x="67" y="39"/>
                      </a:lnTo>
                      <a:close/>
                    </a:path>
                  </a:pathLst>
                </a:custGeom>
                <a:grpFill/>
                <a:ln w="1588">
                  <a:solidFill>
                    <a:srgbClr val="FFFFFF"/>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310" name="Oval 540">
                  <a:extLst>
                    <a:ext uri="{FF2B5EF4-FFF2-40B4-BE49-F238E27FC236}">
                      <a16:creationId xmlns:a16="http://schemas.microsoft.com/office/drawing/2014/main" id="{BA86FCE4-F529-4FDF-AF81-026DD64C99C3}"/>
                    </a:ext>
                  </a:extLst>
                </p:cNvPr>
                <p:cNvSpPr>
                  <a:spLocks noChangeArrowheads="1"/>
                </p:cNvSpPr>
                <p:nvPr/>
              </p:nvSpPr>
              <p:spPr bwMode="auto">
                <a:xfrm>
                  <a:off x="4546" y="2494"/>
                  <a:ext cx="25" cy="31"/>
                </a:xfrm>
                <a:prstGeom prst="ellipse">
                  <a:avLst/>
                </a:prstGeom>
                <a:grpFill/>
                <a:ln w="1588">
                  <a:solidFill>
                    <a:srgbClr val="280078"/>
                  </a:solidFill>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grpSp>
          <p:grpSp>
            <p:nvGrpSpPr>
              <p:cNvPr id="129" name="グループ化 422">
                <a:extLst>
                  <a:ext uri="{FF2B5EF4-FFF2-40B4-BE49-F238E27FC236}">
                    <a16:creationId xmlns:a16="http://schemas.microsoft.com/office/drawing/2014/main" id="{E2DEA6FB-C142-427E-BDA0-2E36EBC9321A}"/>
                  </a:ext>
                </a:extLst>
              </p:cNvPr>
              <p:cNvGrpSpPr/>
              <p:nvPr/>
            </p:nvGrpSpPr>
            <p:grpSpPr>
              <a:xfrm>
                <a:off x="2816146" y="5311111"/>
                <a:ext cx="1170675" cy="581673"/>
                <a:chOff x="2816146" y="5311111"/>
                <a:chExt cx="1170675" cy="581673"/>
              </a:xfrm>
              <a:grpFill/>
            </p:grpSpPr>
            <p:sp>
              <p:nvSpPr>
                <p:cNvPr id="130" name="Freeform 618">
                  <a:extLst>
                    <a:ext uri="{FF2B5EF4-FFF2-40B4-BE49-F238E27FC236}">
                      <a16:creationId xmlns:a16="http://schemas.microsoft.com/office/drawing/2014/main" id="{04920AC3-55F1-464D-8167-E6E88BEAA7A6}"/>
                    </a:ext>
                  </a:extLst>
                </p:cNvPr>
                <p:cNvSpPr>
                  <a:spLocks/>
                </p:cNvSpPr>
                <p:nvPr/>
              </p:nvSpPr>
              <p:spPr bwMode="auto">
                <a:xfrm>
                  <a:off x="2816146" y="5514346"/>
                  <a:ext cx="261239" cy="250540"/>
                </a:xfrm>
                <a:custGeom>
                  <a:avLst/>
                  <a:gdLst>
                    <a:gd name="T0" fmla="*/ 6 w 320"/>
                    <a:gd name="T1" fmla="*/ 275 h 286"/>
                    <a:gd name="T2" fmla="*/ 15 w 320"/>
                    <a:gd name="T3" fmla="*/ 286 h 286"/>
                    <a:gd name="T4" fmla="*/ 42 w 320"/>
                    <a:gd name="T5" fmla="*/ 280 h 286"/>
                    <a:gd name="T6" fmla="*/ 91 w 320"/>
                    <a:gd name="T7" fmla="*/ 247 h 286"/>
                    <a:gd name="T8" fmla="*/ 86 w 320"/>
                    <a:gd name="T9" fmla="*/ 242 h 286"/>
                    <a:gd name="T10" fmla="*/ 67 w 320"/>
                    <a:gd name="T11" fmla="*/ 242 h 286"/>
                    <a:gd name="T12" fmla="*/ 86 w 320"/>
                    <a:gd name="T13" fmla="*/ 211 h 286"/>
                    <a:gd name="T14" fmla="*/ 85 w 320"/>
                    <a:gd name="T15" fmla="*/ 205 h 286"/>
                    <a:gd name="T16" fmla="*/ 91 w 320"/>
                    <a:gd name="T17" fmla="*/ 205 h 286"/>
                    <a:gd name="T18" fmla="*/ 100 w 320"/>
                    <a:gd name="T19" fmla="*/ 191 h 286"/>
                    <a:gd name="T20" fmla="*/ 109 w 320"/>
                    <a:gd name="T21" fmla="*/ 191 h 286"/>
                    <a:gd name="T22" fmla="*/ 130 w 320"/>
                    <a:gd name="T23" fmla="*/ 202 h 286"/>
                    <a:gd name="T24" fmla="*/ 119 w 320"/>
                    <a:gd name="T25" fmla="*/ 170 h 286"/>
                    <a:gd name="T26" fmla="*/ 104 w 320"/>
                    <a:gd name="T27" fmla="*/ 153 h 286"/>
                    <a:gd name="T28" fmla="*/ 110 w 320"/>
                    <a:gd name="T29" fmla="*/ 147 h 286"/>
                    <a:gd name="T30" fmla="*/ 141 w 320"/>
                    <a:gd name="T31" fmla="*/ 151 h 286"/>
                    <a:gd name="T32" fmla="*/ 152 w 320"/>
                    <a:gd name="T33" fmla="*/ 140 h 286"/>
                    <a:gd name="T34" fmla="*/ 167 w 320"/>
                    <a:gd name="T35" fmla="*/ 142 h 286"/>
                    <a:gd name="T36" fmla="*/ 171 w 320"/>
                    <a:gd name="T37" fmla="*/ 139 h 286"/>
                    <a:gd name="T38" fmla="*/ 176 w 320"/>
                    <a:gd name="T39" fmla="*/ 140 h 286"/>
                    <a:gd name="T40" fmla="*/ 176 w 320"/>
                    <a:gd name="T41" fmla="*/ 133 h 286"/>
                    <a:gd name="T42" fmla="*/ 194 w 320"/>
                    <a:gd name="T43" fmla="*/ 128 h 286"/>
                    <a:gd name="T44" fmla="*/ 193 w 320"/>
                    <a:gd name="T45" fmla="*/ 115 h 286"/>
                    <a:gd name="T46" fmla="*/ 215 w 320"/>
                    <a:gd name="T47" fmla="*/ 121 h 286"/>
                    <a:gd name="T48" fmla="*/ 227 w 320"/>
                    <a:gd name="T49" fmla="*/ 118 h 286"/>
                    <a:gd name="T50" fmla="*/ 234 w 320"/>
                    <a:gd name="T51" fmla="*/ 113 h 286"/>
                    <a:gd name="T52" fmla="*/ 232 w 320"/>
                    <a:gd name="T53" fmla="*/ 99 h 286"/>
                    <a:gd name="T54" fmla="*/ 247 w 320"/>
                    <a:gd name="T55" fmla="*/ 96 h 286"/>
                    <a:gd name="T56" fmla="*/ 243 w 320"/>
                    <a:gd name="T57" fmla="*/ 87 h 286"/>
                    <a:gd name="T58" fmla="*/ 268 w 320"/>
                    <a:gd name="T59" fmla="*/ 85 h 286"/>
                    <a:gd name="T60" fmla="*/ 287 w 320"/>
                    <a:gd name="T61" fmla="*/ 78 h 286"/>
                    <a:gd name="T62" fmla="*/ 316 w 320"/>
                    <a:gd name="T63" fmla="*/ 58 h 286"/>
                    <a:gd name="T64" fmla="*/ 320 w 320"/>
                    <a:gd name="T65" fmla="*/ 3 h 286"/>
                    <a:gd name="T66" fmla="*/ 312 w 320"/>
                    <a:gd name="T67" fmla="*/ 7 h 286"/>
                    <a:gd name="T68" fmla="*/ 293 w 320"/>
                    <a:gd name="T69" fmla="*/ 0 h 286"/>
                    <a:gd name="T70" fmla="*/ 287 w 320"/>
                    <a:gd name="T71" fmla="*/ 19 h 286"/>
                    <a:gd name="T72" fmla="*/ 268 w 320"/>
                    <a:gd name="T73" fmla="*/ 37 h 286"/>
                    <a:gd name="T74" fmla="*/ 244 w 320"/>
                    <a:gd name="T75" fmla="*/ 41 h 286"/>
                    <a:gd name="T76" fmla="*/ 250 w 320"/>
                    <a:gd name="T77" fmla="*/ 52 h 286"/>
                    <a:gd name="T78" fmla="*/ 223 w 320"/>
                    <a:gd name="T79" fmla="*/ 58 h 286"/>
                    <a:gd name="T80" fmla="*/ 200 w 320"/>
                    <a:gd name="T81" fmla="*/ 85 h 286"/>
                    <a:gd name="T82" fmla="*/ 192 w 320"/>
                    <a:gd name="T83" fmla="*/ 85 h 286"/>
                    <a:gd name="T84" fmla="*/ 179 w 320"/>
                    <a:gd name="T85" fmla="*/ 74 h 286"/>
                    <a:gd name="T86" fmla="*/ 182 w 320"/>
                    <a:gd name="T87" fmla="*/ 57 h 286"/>
                    <a:gd name="T88" fmla="*/ 171 w 320"/>
                    <a:gd name="T89" fmla="*/ 52 h 286"/>
                    <a:gd name="T90" fmla="*/ 130 w 320"/>
                    <a:gd name="T91" fmla="*/ 52 h 286"/>
                    <a:gd name="T92" fmla="*/ 128 w 320"/>
                    <a:gd name="T93" fmla="*/ 74 h 286"/>
                    <a:gd name="T94" fmla="*/ 132 w 320"/>
                    <a:gd name="T95" fmla="*/ 91 h 286"/>
                    <a:gd name="T96" fmla="*/ 147 w 320"/>
                    <a:gd name="T97" fmla="*/ 93 h 286"/>
                    <a:gd name="T98" fmla="*/ 161 w 320"/>
                    <a:gd name="T99" fmla="*/ 103 h 286"/>
                    <a:gd name="T100" fmla="*/ 115 w 320"/>
                    <a:gd name="T101" fmla="*/ 125 h 286"/>
                    <a:gd name="T102" fmla="*/ 85 w 320"/>
                    <a:gd name="T103" fmla="*/ 147 h 286"/>
                    <a:gd name="T104" fmla="*/ 68 w 320"/>
                    <a:gd name="T105" fmla="*/ 151 h 286"/>
                    <a:gd name="T106" fmla="*/ 51 w 320"/>
                    <a:gd name="T107" fmla="*/ 148 h 286"/>
                    <a:gd name="T108" fmla="*/ 57 w 320"/>
                    <a:gd name="T109" fmla="*/ 205 h 286"/>
                    <a:gd name="T110" fmla="*/ 31 w 320"/>
                    <a:gd name="T111" fmla="*/ 212 h 286"/>
                    <a:gd name="T112" fmla="*/ 26 w 320"/>
                    <a:gd name="T113" fmla="*/ 226 h 286"/>
                    <a:gd name="T114" fmla="*/ 31 w 320"/>
                    <a:gd name="T115" fmla="*/ 239 h 286"/>
                    <a:gd name="T116" fmla="*/ 13 w 320"/>
                    <a:gd name="T117" fmla="*/ 228 h 286"/>
                    <a:gd name="T118" fmla="*/ 0 w 320"/>
                    <a:gd name="T119" fmla="*/ 239 h 286"/>
                    <a:gd name="T120" fmla="*/ 15 w 320"/>
                    <a:gd name="T121" fmla="*/ 251 h 286"/>
                    <a:gd name="T122" fmla="*/ 6 w 320"/>
                    <a:gd name="T123" fmla="*/ 275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0" h="286">
                      <a:moveTo>
                        <a:pt x="6" y="275"/>
                      </a:moveTo>
                      <a:lnTo>
                        <a:pt x="15" y="286"/>
                      </a:lnTo>
                      <a:lnTo>
                        <a:pt x="42" y="280"/>
                      </a:lnTo>
                      <a:lnTo>
                        <a:pt x="91" y="247"/>
                      </a:lnTo>
                      <a:lnTo>
                        <a:pt x="86" y="242"/>
                      </a:lnTo>
                      <a:lnTo>
                        <a:pt x="67" y="242"/>
                      </a:lnTo>
                      <a:lnTo>
                        <a:pt x="86" y="211"/>
                      </a:lnTo>
                      <a:lnTo>
                        <a:pt x="85" y="205"/>
                      </a:lnTo>
                      <a:lnTo>
                        <a:pt x="91" y="205"/>
                      </a:lnTo>
                      <a:lnTo>
                        <a:pt x="100" y="191"/>
                      </a:lnTo>
                      <a:lnTo>
                        <a:pt x="109" y="191"/>
                      </a:lnTo>
                      <a:lnTo>
                        <a:pt x="130" y="202"/>
                      </a:lnTo>
                      <a:lnTo>
                        <a:pt x="119" y="170"/>
                      </a:lnTo>
                      <a:lnTo>
                        <a:pt x="104" y="153"/>
                      </a:lnTo>
                      <a:lnTo>
                        <a:pt x="110" y="147"/>
                      </a:lnTo>
                      <a:lnTo>
                        <a:pt x="141" y="151"/>
                      </a:lnTo>
                      <a:lnTo>
                        <a:pt x="152" y="140"/>
                      </a:lnTo>
                      <a:lnTo>
                        <a:pt x="167" y="142"/>
                      </a:lnTo>
                      <a:lnTo>
                        <a:pt x="171" y="139"/>
                      </a:lnTo>
                      <a:lnTo>
                        <a:pt x="176" y="140"/>
                      </a:lnTo>
                      <a:lnTo>
                        <a:pt x="176" y="133"/>
                      </a:lnTo>
                      <a:lnTo>
                        <a:pt x="194" y="128"/>
                      </a:lnTo>
                      <a:lnTo>
                        <a:pt x="193" y="115"/>
                      </a:lnTo>
                      <a:lnTo>
                        <a:pt x="215" y="121"/>
                      </a:lnTo>
                      <a:lnTo>
                        <a:pt x="227" y="118"/>
                      </a:lnTo>
                      <a:lnTo>
                        <a:pt x="234" y="113"/>
                      </a:lnTo>
                      <a:lnTo>
                        <a:pt x="232" y="99"/>
                      </a:lnTo>
                      <a:lnTo>
                        <a:pt x="247" y="96"/>
                      </a:lnTo>
                      <a:lnTo>
                        <a:pt x="243" y="87"/>
                      </a:lnTo>
                      <a:lnTo>
                        <a:pt x="268" y="85"/>
                      </a:lnTo>
                      <a:lnTo>
                        <a:pt x="287" y="78"/>
                      </a:lnTo>
                      <a:lnTo>
                        <a:pt x="316" y="58"/>
                      </a:lnTo>
                      <a:lnTo>
                        <a:pt x="320" y="3"/>
                      </a:lnTo>
                      <a:lnTo>
                        <a:pt x="312" y="7"/>
                      </a:lnTo>
                      <a:lnTo>
                        <a:pt x="293" y="0"/>
                      </a:lnTo>
                      <a:lnTo>
                        <a:pt x="287" y="19"/>
                      </a:lnTo>
                      <a:lnTo>
                        <a:pt x="268" y="37"/>
                      </a:lnTo>
                      <a:lnTo>
                        <a:pt x="244" y="41"/>
                      </a:lnTo>
                      <a:lnTo>
                        <a:pt x="250" y="52"/>
                      </a:lnTo>
                      <a:lnTo>
                        <a:pt x="223" y="58"/>
                      </a:lnTo>
                      <a:lnTo>
                        <a:pt x="200" y="85"/>
                      </a:lnTo>
                      <a:lnTo>
                        <a:pt x="192" y="85"/>
                      </a:lnTo>
                      <a:lnTo>
                        <a:pt x="179" y="74"/>
                      </a:lnTo>
                      <a:lnTo>
                        <a:pt x="182" y="57"/>
                      </a:lnTo>
                      <a:lnTo>
                        <a:pt x="171" y="52"/>
                      </a:lnTo>
                      <a:lnTo>
                        <a:pt x="130" y="52"/>
                      </a:lnTo>
                      <a:lnTo>
                        <a:pt x="128" y="74"/>
                      </a:lnTo>
                      <a:lnTo>
                        <a:pt x="132" y="91"/>
                      </a:lnTo>
                      <a:lnTo>
                        <a:pt x="147" y="93"/>
                      </a:lnTo>
                      <a:lnTo>
                        <a:pt x="161" y="103"/>
                      </a:lnTo>
                      <a:lnTo>
                        <a:pt x="115" y="125"/>
                      </a:lnTo>
                      <a:lnTo>
                        <a:pt x="85" y="147"/>
                      </a:lnTo>
                      <a:lnTo>
                        <a:pt x="68" y="151"/>
                      </a:lnTo>
                      <a:lnTo>
                        <a:pt x="51" y="148"/>
                      </a:lnTo>
                      <a:lnTo>
                        <a:pt x="57" y="205"/>
                      </a:lnTo>
                      <a:lnTo>
                        <a:pt x="31" y="212"/>
                      </a:lnTo>
                      <a:lnTo>
                        <a:pt x="26" y="226"/>
                      </a:lnTo>
                      <a:lnTo>
                        <a:pt x="31" y="239"/>
                      </a:lnTo>
                      <a:lnTo>
                        <a:pt x="13" y="228"/>
                      </a:lnTo>
                      <a:lnTo>
                        <a:pt x="0" y="239"/>
                      </a:lnTo>
                      <a:lnTo>
                        <a:pt x="15" y="251"/>
                      </a:lnTo>
                      <a:lnTo>
                        <a:pt x="6" y="275"/>
                      </a:lnTo>
                      <a:close/>
                    </a:path>
                  </a:pathLst>
                </a:custGeom>
                <a:grpFill/>
                <a:ln w="1588">
                  <a:solidFill>
                    <a:srgbClr val="FFFFFF"/>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131" name="Freeform 619">
                  <a:extLst>
                    <a:ext uri="{FF2B5EF4-FFF2-40B4-BE49-F238E27FC236}">
                      <a16:creationId xmlns:a16="http://schemas.microsoft.com/office/drawing/2014/main" id="{2E7D75FD-0EB9-49FD-B90B-A2502E953907}"/>
                    </a:ext>
                  </a:extLst>
                </p:cNvPr>
                <p:cNvSpPr>
                  <a:spLocks/>
                </p:cNvSpPr>
                <p:nvPr/>
              </p:nvSpPr>
              <p:spPr bwMode="auto">
                <a:xfrm>
                  <a:off x="3541083" y="5766638"/>
                  <a:ext cx="62044" cy="24528"/>
                </a:xfrm>
                <a:custGeom>
                  <a:avLst/>
                  <a:gdLst>
                    <a:gd name="T0" fmla="*/ 4 w 76"/>
                    <a:gd name="T1" fmla="*/ 18 h 27"/>
                    <a:gd name="T2" fmla="*/ 0 w 76"/>
                    <a:gd name="T3" fmla="*/ 5 h 27"/>
                    <a:gd name="T4" fmla="*/ 6 w 76"/>
                    <a:gd name="T5" fmla="*/ 0 h 27"/>
                    <a:gd name="T6" fmla="*/ 32 w 76"/>
                    <a:gd name="T7" fmla="*/ 0 h 27"/>
                    <a:gd name="T8" fmla="*/ 43 w 76"/>
                    <a:gd name="T9" fmla="*/ 3 h 27"/>
                    <a:gd name="T10" fmla="*/ 72 w 76"/>
                    <a:gd name="T11" fmla="*/ 1 h 27"/>
                    <a:gd name="T12" fmla="*/ 76 w 76"/>
                    <a:gd name="T13" fmla="*/ 3 h 27"/>
                    <a:gd name="T14" fmla="*/ 46 w 76"/>
                    <a:gd name="T15" fmla="*/ 24 h 27"/>
                    <a:gd name="T16" fmla="*/ 13 w 76"/>
                    <a:gd name="T17" fmla="*/ 27 h 27"/>
                    <a:gd name="T18" fmla="*/ 4 w 76"/>
                    <a:gd name="T19" fmla="*/ 1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27">
                      <a:moveTo>
                        <a:pt x="4" y="18"/>
                      </a:moveTo>
                      <a:lnTo>
                        <a:pt x="0" y="5"/>
                      </a:lnTo>
                      <a:lnTo>
                        <a:pt x="6" y="0"/>
                      </a:lnTo>
                      <a:lnTo>
                        <a:pt x="32" y="0"/>
                      </a:lnTo>
                      <a:lnTo>
                        <a:pt x="43" y="3"/>
                      </a:lnTo>
                      <a:lnTo>
                        <a:pt x="72" y="1"/>
                      </a:lnTo>
                      <a:lnTo>
                        <a:pt x="76" y="3"/>
                      </a:lnTo>
                      <a:lnTo>
                        <a:pt x="46" y="24"/>
                      </a:lnTo>
                      <a:lnTo>
                        <a:pt x="13" y="27"/>
                      </a:lnTo>
                      <a:lnTo>
                        <a:pt x="4" y="18"/>
                      </a:lnTo>
                      <a:close/>
                    </a:path>
                  </a:pathLst>
                </a:custGeom>
                <a:grpFill/>
                <a:ln w="1588">
                  <a:solidFill>
                    <a:srgbClr val="FFFFFF"/>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132" name="Freeform 620">
                  <a:extLst>
                    <a:ext uri="{FF2B5EF4-FFF2-40B4-BE49-F238E27FC236}">
                      <a16:creationId xmlns:a16="http://schemas.microsoft.com/office/drawing/2014/main" id="{725C91B9-65B6-4F0E-B397-D22D26EE9F51}"/>
                    </a:ext>
                  </a:extLst>
                </p:cNvPr>
                <p:cNvSpPr>
                  <a:spLocks/>
                </p:cNvSpPr>
                <p:nvPr/>
              </p:nvSpPr>
              <p:spPr bwMode="auto">
                <a:xfrm>
                  <a:off x="3678234" y="5633484"/>
                  <a:ext cx="48982" cy="68329"/>
                </a:xfrm>
                <a:custGeom>
                  <a:avLst/>
                  <a:gdLst>
                    <a:gd name="T0" fmla="*/ 0 w 60"/>
                    <a:gd name="T1" fmla="*/ 60 h 77"/>
                    <a:gd name="T2" fmla="*/ 7 w 60"/>
                    <a:gd name="T3" fmla="*/ 75 h 77"/>
                    <a:gd name="T4" fmla="*/ 32 w 60"/>
                    <a:gd name="T5" fmla="*/ 77 h 77"/>
                    <a:gd name="T6" fmla="*/ 60 w 60"/>
                    <a:gd name="T7" fmla="*/ 47 h 77"/>
                    <a:gd name="T8" fmla="*/ 54 w 60"/>
                    <a:gd name="T9" fmla="*/ 37 h 77"/>
                    <a:gd name="T10" fmla="*/ 44 w 60"/>
                    <a:gd name="T11" fmla="*/ 27 h 77"/>
                    <a:gd name="T12" fmla="*/ 43 w 60"/>
                    <a:gd name="T13" fmla="*/ 5 h 77"/>
                    <a:gd name="T14" fmla="*/ 36 w 60"/>
                    <a:gd name="T15" fmla="*/ 0 h 77"/>
                    <a:gd name="T16" fmla="*/ 3 w 60"/>
                    <a:gd name="T17" fmla="*/ 3 h 77"/>
                    <a:gd name="T18" fmla="*/ 0 w 60"/>
                    <a:gd name="T19" fmla="*/ 6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77">
                      <a:moveTo>
                        <a:pt x="0" y="60"/>
                      </a:moveTo>
                      <a:lnTo>
                        <a:pt x="7" y="75"/>
                      </a:lnTo>
                      <a:lnTo>
                        <a:pt x="32" y="77"/>
                      </a:lnTo>
                      <a:lnTo>
                        <a:pt x="60" y="47"/>
                      </a:lnTo>
                      <a:lnTo>
                        <a:pt x="54" y="37"/>
                      </a:lnTo>
                      <a:lnTo>
                        <a:pt x="44" y="27"/>
                      </a:lnTo>
                      <a:lnTo>
                        <a:pt x="43" y="5"/>
                      </a:lnTo>
                      <a:lnTo>
                        <a:pt x="36" y="0"/>
                      </a:lnTo>
                      <a:lnTo>
                        <a:pt x="3" y="3"/>
                      </a:lnTo>
                      <a:lnTo>
                        <a:pt x="0" y="60"/>
                      </a:lnTo>
                      <a:close/>
                    </a:path>
                  </a:pathLst>
                </a:custGeom>
                <a:grpFill/>
                <a:ln w="1588">
                  <a:solidFill>
                    <a:srgbClr val="FFFFFF"/>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133" name="Freeform 621">
                  <a:extLst>
                    <a:ext uri="{FF2B5EF4-FFF2-40B4-BE49-F238E27FC236}">
                      <a16:creationId xmlns:a16="http://schemas.microsoft.com/office/drawing/2014/main" id="{04F6BDC1-773B-41D7-82F0-0F240286D0FA}"/>
                    </a:ext>
                  </a:extLst>
                </p:cNvPr>
                <p:cNvSpPr>
                  <a:spLocks/>
                </p:cNvSpPr>
                <p:nvPr/>
              </p:nvSpPr>
              <p:spPr bwMode="auto">
                <a:xfrm>
                  <a:off x="3777831" y="5589683"/>
                  <a:ext cx="8164" cy="15768"/>
                </a:xfrm>
                <a:custGeom>
                  <a:avLst/>
                  <a:gdLst>
                    <a:gd name="T0" fmla="*/ 0 w 11"/>
                    <a:gd name="T1" fmla="*/ 17 h 17"/>
                    <a:gd name="T2" fmla="*/ 10 w 11"/>
                    <a:gd name="T3" fmla="*/ 16 h 17"/>
                    <a:gd name="T4" fmla="*/ 11 w 11"/>
                    <a:gd name="T5" fmla="*/ 0 h 17"/>
                    <a:gd name="T6" fmla="*/ 0 w 11"/>
                    <a:gd name="T7" fmla="*/ 17 h 17"/>
                  </a:gdLst>
                  <a:ahLst/>
                  <a:cxnLst>
                    <a:cxn ang="0">
                      <a:pos x="T0" y="T1"/>
                    </a:cxn>
                    <a:cxn ang="0">
                      <a:pos x="T2" y="T3"/>
                    </a:cxn>
                    <a:cxn ang="0">
                      <a:pos x="T4" y="T5"/>
                    </a:cxn>
                    <a:cxn ang="0">
                      <a:pos x="T6" y="T7"/>
                    </a:cxn>
                  </a:cxnLst>
                  <a:rect l="0" t="0" r="r" b="b"/>
                  <a:pathLst>
                    <a:path w="11" h="17">
                      <a:moveTo>
                        <a:pt x="0" y="17"/>
                      </a:moveTo>
                      <a:lnTo>
                        <a:pt x="10" y="16"/>
                      </a:lnTo>
                      <a:lnTo>
                        <a:pt x="11" y="0"/>
                      </a:lnTo>
                      <a:lnTo>
                        <a:pt x="0" y="17"/>
                      </a:lnTo>
                      <a:close/>
                    </a:path>
                  </a:pathLst>
                </a:custGeom>
                <a:grpFill/>
                <a:ln w="1588">
                  <a:solidFill>
                    <a:srgbClr val="FFFFFF"/>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134" name="Freeform 622">
                  <a:extLst>
                    <a:ext uri="{FF2B5EF4-FFF2-40B4-BE49-F238E27FC236}">
                      <a16:creationId xmlns:a16="http://schemas.microsoft.com/office/drawing/2014/main" id="{935B5912-1A57-4572-A2B2-77EFE22643CC}"/>
                    </a:ext>
                  </a:extLst>
                </p:cNvPr>
                <p:cNvSpPr>
                  <a:spLocks/>
                </p:cNvSpPr>
                <p:nvPr/>
              </p:nvSpPr>
              <p:spPr bwMode="auto">
                <a:xfrm>
                  <a:off x="3795791" y="5598443"/>
                  <a:ext cx="24491" cy="14016"/>
                </a:xfrm>
                <a:custGeom>
                  <a:avLst/>
                  <a:gdLst>
                    <a:gd name="T0" fmla="*/ 0 w 29"/>
                    <a:gd name="T1" fmla="*/ 1 h 15"/>
                    <a:gd name="T2" fmla="*/ 3 w 29"/>
                    <a:gd name="T3" fmla="*/ 6 h 15"/>
                    <a:gd name="T4" fmla="*/ 18 w 29"/>
                    <a:gd name="T5" fmla="*/ 9 h 15"/>
                    <a:gd name="T6" fmla="*/ 21 w 29"/>
                    <a:gd name="T7" fmla="*/ 15 h 15"/>
                    <a:gd name="T8" fmla="*/ 29 w 29"/>
                    <a:gd name="T9" fmla="*/ 5 h 15"/>
                    <a:gd name="T10" fmla="*/ 6 w 29"/>
                    <a:gd name="T11" fmla="*/ 0 h 15"/>
                    <a:gd name="T12" fmla="*/ 0 w 29"/>
                    <a:gd name="T13" fmla="*/ 1 h 15"/>
                  </a:gdLst>
                  <a:ahLst/>
                  <a:cxnLst>
                    <a:cxn ang="0">
                      <a:pos x="T0" y="T1"/>
                    </a:cxn>
                    <a:cxn ang="0">
                      <a:pos x="T2" y="T3"/>
                    </a:cxn>
                    <a:cxn ang="0">
                      <a:pos x="T4" y="T5"/>
                    </a:cxn>
                    <a:cxn ang="0">
                      <a:pos x="T6" y="T7"/>
                    </a:cxn>
                    <a:cxn ang="0">
                      <a:pos x="T8" y="T9"/>
                    </a:cxn>
                    <a:cxn ang="0">
                      <a:pos x="T10" y="T11"/>
                    </a:cxn>
                    <a:cxn ang="0">
                      <a:pos x="T12" y="T13"/>
                    </a:cxn>
                  </a:cxnLst>
                  <a:rect l="0" t="0" r="r" b="b"/>
                  <a:pathLst>
                    <a:path w="29" h="15">
                      <a:moveTo>
                        <a:pt x="0" y="1"/>
                      </a:moveTo>
                      <a:lnTo>
                        <a:pt x="3" y="6"/>
                      </a:lnTo>
                      <a:lnTo>
                        <a:pt x="18" y="9"/>
                      </a:lnTo>
                      <a:lnTo>
                        <a:pt x="21" y="15"/>
                      </a:lnTo>
                      <a:lnTo>
                        <a:pt x="29" y="5"/>
                      </a:lnTo>
                      <a:lnTo>
                        <a:pt x="6" y="0"/>
                      </a:lnTo>
                      <a:lnTo>
                        <a:pt x="0" y="1"/>
                      </a:lnTo>
                      <a:close/>
                    </a:path>
                  </a:pathLst>
                </a:custGeom>
                <a:grpFill/>
                <a:ln w="1588">
                  <a:solidFill>
                    <a:srgbClr val="FFFFFF"/>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135" name="Freeform 623">
                  <a:extLst>
                    <a:ext uri="{FF2B5EF4-FFF2-40B4-BE49-F238E27FC236}">
                      <a16:creationId xmlns:a16="http://schemas.microsoft.com/office/drawing/2014/main" id="{BEA0C111-5B08-4C93-A2C9-72C59CB996A6}"/>
                    </a:ext>
                  </a:extLst>
                </p:cNvPr>
                <p:cNvSpPr>
                  <a:spLocks/>
                </p:cNvSpPr>
                <p:nvPr/>
              </p:nvSpPr>
              <p:spPr bwMode="auto">
                <a:xfrm>
                  <a:off x="3785994" y="5468793"/>
                  <a:ext cx="200827" cy="112130"/>
                </a:xfrm>
                <a:custGeom>
                  <a:avLst/>
                  <a:gdLst>
                    <a:gd name="T0" fmla="*/ 0 w 247"/>
                    <a:gd name="T1" fmla="*/ 78 h 130"/>
                    <a:gd name="T2" fmla="*/ 12 w 247"/>
                    <a:gd name="T3" fmla="*/ 86 h 130"/>
                    <a:gd name="T4" fmla="*/ 33 w 247"/>
                    <a:gd name="T5" fmla="*/ 87 h 130"/>
                    <a:gd name="T6" fmla="*/ 44 w 247"/>
                    <a:gd name="T7" fmla="*/ 99 h 130"/>
                    <a:gd name="T8" fmla="*/ 49 w 247"/>
                    <a:gd name="T9" fmla="*/ 89 h 130"/>
                    <a:gd name="T10" fmla="*/ 49 w 247"/>
                    <a:gd name="T11" fmla="*/ 104 h 130"/>
                    <a:gd name="T12" fmla="*/ 91 w 247"/>
                    <a:gd name="T13" fmla="*/ 130 h 130"/>
                    <a:gd name="T14" fmla="*/ 96 w 247"/>
                    <a:gd name="T15" fmla="*/ 124 h 130"/>
                    <a:gd name="T16" fmla="*/ 83 w 247"/>
                    <a:gd name="T17" fmla="*/ 106 h 130"/>
                    <a:gd name="T18" fmla="*/ 105 w 247"/>
                    <a:gd name="T19" fmla="*/ 116 h 130"/>
                    <a:gd name="T20" fmla="*/ 114 w 247"/>
                    <a:gd name="T21" fmla="*/ 104 h 130"/>
                    <a:gd name="T22" fmla="*/ 123 w 247"/>
                    <a:gd name="T23" fmla="*/ 104 h 130"/>
                    <a:gd name="T24" fmla="*/ 138 w 247"/>
                    <a:gd name="T25" fmla="*/ 93 h 130"/>
                    <a:gd name="T26" fmla="*/ 121 w 247"/>
                    <a:gd name="T27" fmla="*/ 89 h 130"/>
                    <a:gd name="T28" fmla="*/ 135 w 247"/>
                    <a:gd name="T29" fmla="*/ 78 h 130"/>
                    <a:gd name="T30" fmla="*/ 166 w 247"/>
                    <a:gd name="T31" fmla="*/ 72 h 130"/>
                    <a:gd name="T32" fmla="*/ 164 w 247"/>
                    <a:gd name="T33" fmla="*/ 69 h 130"/>
                    <a:gd name="T34" fmla="*/ 193 w 247"/>
                    <a:gd name="T35" fmla="*/ 55 h 130"/>
                    <a:gd name="T36" fmla="*/ 206 w 247"/>
                    <a:gd name="T37" fmla="*/ 42 h 130"/>
                    <a:gd name="T38" fmla="*/ 241 w 247"/>
                    <a:gd name="T39" fmla="*/ 34 h 130"/>
                    <a:gd name="T40" fmla="*/ 247 w 247"/>
                    <a:gd name="T41" fmla="*/ 25 h 130"/>
                    <a:gd name="T42" fmla="*/ 240 w 247"/>
                    <a:gd name="T43" fmla="*/ 0 h 130"/>
                    <a:gd name="T44" fmla="*/ 231 w 247"/>
                    <a:gd name="T45" fmla="*/ 8 h 130"/>
                    <a:gd name="T46" fmla="*/ 228 w 247"/>
                    <a:gd name="T47" fmla="*/ 27 h 130"/>
                    <a:gd name="T48" fmla="*/ 211 w 247"/>
                    <a:gd name="T49" fmla="*/ 29 h 130"/>
                    <a:gd name="T50" fmla="*/ 208 w 247"/>
                    <a:gd name="T51" fmla="*/ 27 h 130"/>
                    <a:gd name="T52" fmla="*/ 201 w 247"/>
                    <a:gd name="T53" fmla="*/ 34 h 130"/>
                    <a:gd name="T54" fmla="*/ 208 w 247"/>
                    <a:gd name="T55" fmla="*/ 14 h 130"/>
                    <a:gd name="T56" fmla="*/ 187 w 247"/>
                    <a:gd name="T57" fmla="*/ 18 h 130"/>
                    <a:gd name="T58" fmla="*/ 150 w 247"/>
                    <a:gd name="T59" fmla="*/ 41 h 130"/>
                    <a:gd name="T60" fmla="*/ 143 w 247"/>
                    <a:gd name="T61" fmla="*/ 30 h 130"/>
                    <a:gd name="T62" fmla="*/ 133 w 247"/>
                    <a:gd name="T63" fmla="*/ 38 h 130"/>
                    <a:gd name="T64" fmla="*/ 114 w 247"/>
                    <a:gd name="T65" fmla="*/ 38 h 130"/>
                    <a:gd name="T66" fmla="*/ 105 w 247"/>
                    <a:gd name="T67" fmla="*/ 43 h 130"/>
                    <a:gd name="T68" fmla="*/ 86 w 247"/>
                    <a:gd name="T69" fmla="*/ 43 h 130"/>
                    <a:gd name="T70" fmla="*/ 82 w 247"/>
                    <a:gd name="T71" fmla="*/ 50 h 130"/>
                    <a:gd name="T72" fmla="*/ 33 w 247"/>
                    <a:gd name="T73" fmla="*/ 60 h 130"/>
                    <a:gd name="T74" fmla="*/ 41 w 247"/>
                    <a:gd name="T75" fmla="*/ 69 h 130"/>
                    <a:gd name="T76" fmla="*/ 60 w 247"/>
                    <a:gd name="T77" fmla="*/ 69 h 130"/>
                    <a:gd name="T78" fmla="*/ 55 w 247"/>
                    <a:gd name="T79" fmla="*/ 72 h 130"/>
                    <a:gd name="T80" fmla="*/ 44 w 247"/>
                    <a:gd name="T81" fmla="*/ 78 h 130"/>
                    <a:gd name="T82" fmla="*/ 38 w 247"/>
                    <a:gd name="T83" fmla="*/ 70 h 130"/>
                    <a:gd name="T84" fmla="*/ 12 w 247"/>
                    <a:gd name="T85" fmla="*/ 71 h 130"/>
                    <a:gd name="T86" fmla="*/ 0 w 247"/>
                    <a:gd name="T87" fmla="*/ 78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7" h="130">
                      <a:moveTo>
                        <a:pt x="0" y="78"/>
                      </a:moveTo>
                      <a:lnTo>
                        <a:pt x="12" y="86"/>
                      </a:lnTo>
                      <a:lnTo>
                        <a:pt x="33" y="87"/>
                      </a:lnTo>
                      <a:lnTo>
                        <a:pt x="44" y="99"/>
                      </a:lnTo>
                      <a:lnTo>
                        <a:pt x="49" y="89"/>
                      </a:lnTo>
                      <a:lnTo>
                        <a:pt x="49" y="104"/>
                      </a:lnTo>
                      <a:lnTo>
                        <a:pt x="91" y="130"/>
                      </a:lnTo>
                      <a:lnTo>
                        <a:pt x="96" y="124"/>
                      </a:lnTo>
                      <a:lnTo>
                        <a:pt x="83" y="106"/>
                      </a:lnTo>
                      <a:lnTo>
                        <a:pt x="105" y="116"/>
                      </a:lnTo>
                      <a:lnTo>
                        <a:pt x="114" y="104"/>
                      </a:lnTo>
                      <a:lnTo>
                        <a:pt x="123" y="104"/>
                      </a:lnTo>
                      <a:lnTo>
                        <a:pt x="138" y="93"/>
                      </a:lnTo>
                      <a:lnTo>
                        <a:pt x="121" y="89"/>
                      </a:lnTo>
                      <a:lnTo>
                        <a:pt x="135" y="78"/>
                      </a:lnTo>
                      <a:lnTo>
                        <a:pt x="166" y="72"/>
                      </a:lnTo>
                      <a:lnTo>
                        <a:pt x="164" y="69"/>
                      </a:lnTo>
                      <a:lnTo>
                        <a:pt x="193" y="55"/>
                      </a:lnTo>
                      <a:lnTo>
                        <a:pt x="206" y="42"/>
                      </a:lnTo>
                      <a:lnTo>
                        <a:pt x="241" y="34"/>
                      </a:lnTo>
                      <a:lnTo>
                        <a:pt x="247" y="25"/>
                      </a:lnTo>
                      <a:lnTo>
                        <a:pt x="240" y="0"/>
                      </a:lnTo>
                      <a:lnTo>
                        <a:pt x="231" y="8"/>
                      </a:lnTo>
                      <a:lnTo>
                        <a:pt x="228" y="27"/>
                      </a:lnTo>
                      <a:lnTo>
                        <a:pt x="211" y="29"/>
                      </a:lnTo>
                      <a:lnTo>
                        <a:pt x="208" y="27"/>
                      </a:lnTo>
                      <a:lnTo>
                        <a:pt x="201" y="34"/>
                      </a:lnTo>
                      <a:lnTo>
                        <a:pt x="208" y="14"/>
                      </a:lnTo>
                      <a:lnTo>
                        <a:pt x="187" y="18"/>
                      </a:lnTo>
                      <a:lnTo>
                        <a:pt x="150" y="41"/>
                      </a:lnTo>
                      <a:lnTo>
                        <a:pt x="143" y="30"/>
                      </a:lnTo>
                      <a:lnTo>
                        <a:pt x="133" y="38"/>
                      </a:lnTo>
                      <a:lnTo>
                        <a:pt x="114" y="38"/>
                      </a:lnTo>
                      <a:lnTo>
                        <a:pt x="105" y="43"/>
                      </a:lnTo>
                      <a:lnTo>
                        <a:pt x="86" y="43"/>
                      </a:lnTo>
                      <a:lnTo>
                        <a:pt x="82" y="50"/>
                      </a:lnTo>
                      <a:lnTo>
                        <a:pt x="33" y="60"/>
                      </a:lnTo>
                      <a:lnTo>
                        <a:pt x="41" y="69"/>
                      </a:lnTo>
                      <a:lnTo>
                        <a:pt x="60" y="69"/>
                      </a:lnTo>
                      <a:lnTo>
                        <a:pt x="55" y="72"/>
                      </a:lnTo>
                      <a:lnTo>
                        <a:pt x="44" y="78"/>
                      </a:lnTo>
                      <a:lnTo>
                        <a:pt x="38" y="70"/>
                      </a:lnTo>
                      <a:lnTo>
                        <a:pt x="12" y="71"/>
                      </a:lnTo>
                      <a:lnTo>
                        <a:pt x="0" y="78"/>
                      </a:lnTo>
                      <a:close/>
                    </a:path>
                  </a:pathLst>
                </a:custGeom>
                <a:grpFill/>
                <a:ln w="1588">
                  <a:solidFill>
                    <a:srgbClr val="FFFFFF"/>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136" name="Line 626">
                  <a:extLst>
                    <a:ext uri="{FF2B5EF4-FFF2-40B4-BE49-F238E27FC236}">
                      <a16:creationId xmlns:a16="http://schemas.microsoft.com/office/drawing/2014/main" id="{0CF4668B-B8D0-4392-9B4E-929610F18349}"/>
                    </a:ext>
                  </a:extLst>
                </p:cNvPr>
                <p:cNvSpPr>
                  <a:spLocks noChangeShapeType="1"/>
                </p:cNvSpPr>
                <p:nvPr/>
              </p:nvSpPr>
              <p:spPr bwMode="auto">
                <a:xfrm flipH="1">
                  <a:off x="3268415" y="5311111"/>
                  <a:ext cx="128987" cy="581673"/>
                </a:xfrm>
                <a:prstGeom prst="line">
                  <a:avLst/>
                </a:prstGeom>
                <a:grpFill/>
                <a:ln w="317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grpSp>
        </p:grpSp>
        <p:grpSp>
          <p:nvGrpSpPr>
            <p:cNvPr id="20" name="グループ化 313">
              <a:extLst>
                <a:ext uri="{FF2B5EF4-FFF2-40B4-BE49-F238E27FC236}">
                  <a16:creationId xmlns:a16="http://schemas.microsoft.com/office/drawing/2014/main" id="{B3B66A36-ECD0-4224-94C3-EB1AA98689FE}"/>
                </a:ext>
              </a:extLst>
            </p:cNvPr>
            <p:cNvGrpSpPr/>
            <p:nvPr/>
          </p:nvGrpSpPr>
          <p:grpSpPr>
            <a:xfrm>
              <a:off x="1792417" y="2190748"/>
              <a:ext cx="3000708" cy="3511534"/>
              <a:chOff x="1792417" y="2190748"/>
              <a:chExt cx="3000708" cy="3511534"/>
            </a:xfrm>
          </p:grpSpPr>
          <p:sp>
            <p:nvSpPr>
              <p:cNvPr id="21" name="Freeform 542">
                <a:extLst>
                  <a:ext uri="{FF2B5EF4-FFF2-40B4-BE49-F238E27FC236}">
                    <a16:creationId xmlns:a16="http://schemas.microsoft.com/office/drawing/2014/main" id="{4D7E9DA4-BE4B-4C77-B45B-F90BD3759263}"/>
                  </a:ext>
                </a:extLst>
              </p:cNvPr>
              <p:cNvSpPr>
                <a:spLocks/>
              </p:cNvSpPr>
              <p:nvPr/>
            </p:nvSpPr>
            <p:spPr bwMode="auto">
              <a:xfrm>
                <a:off x="4306839" y="4237117"/>
                <a:ext cx="27757" cy="10512"/>
              </a:xfrm>
              <a:custGeom>
                <a:avLst/>
                <a:gdLst>
                  <a:gd name="T0" fmla="*/ 35 w 48"/>
                  <a:gd name="T1" fmla="*/ 11 h 11"/>
                  <a:gd name="T2" fmla="*/ 35 w 48"/>
                  <a:gd name="T3" fmla="*/ 8 h 11"/>
                  <a:gd name="T4" fmla="*/ 0 w 48"/>
                  <a:gd name="T5" fmla="*/ 0 h 11"/>
                  <a:gd name="T6" fmla="*/ 35 w 48"/>
                  <a:gd name="T7" fmla="*/ 1 h 11"/>
                  <a:gd name="T8" fmla="*/ 48 w 48"/>
                  <a:gd name="T9" fmla="*/ 8 h 11"/>
                  <a:gd name="T10" fmla="*/ 35 w 48"/>
                  <a:gd name="T11" fmla="*/ 11 h 11"/>
                </a:gdLst>
                <a:ahLst/>
                <a:cxnLst>
                  <a:cxn ang="0">
                    <a:pos x="T0" y="T1"/>
                  </a:cxn>
                  <a:cxn ang="0">
                    <a:pos x="T2" y="T3"/>
                  </a:cxn>
                  <a:cxn ang="0">
                    <a:pos x="T4" y="T5"/>
                  </a:cxn>
                  <a:cxn ang="0">
                    <a:pos x="T6" y="T7"/>
                  </a:cxn>
                  <a:cxn ang="0">
                    <a:pos x="T8" y="T9"/>
                  </a:cxn>
                  <a:cxn ang="0">
                    <a:pos x="T10" y="T11"/>
                  </a:cxn>
                </a:cxnLst>
                <a:rect l="0" t="0" r="r" b="b"/>
                <a:pathLst>
                  <a:path w="48" h="11">
                    <a:moveTo>
                      <a:pt x="35" y="11"/>
                    </a:moveTo>
                    <a:lnTo>
                      <a:pt x="35" y="8"/>
                    </a:lnTo>
                    <a:lnTo>
                      <a:pt x="0" y="0"/>
                    </a:lnTo>
                    <a:lnTo>
                      <a:pt x="35" y="1"/>
                    </a:lnTo>
                    <a:lnTo>
                      <a:pt x="48" y="8"/>
                    </a:lnTo>
                    <a:lnTo>
                      <a:pt x="35" y="11"/>
                    </a:lnTo>
                    <a:close/>
                  </a:path>
                </a:pathLst>
              </a:custGeom>
              <a:solidFill>
                <a:srgbClr val="00CC00"/>
              </a:solidFill>
              <a:ln w="1588">
                <a:solidFill>
                  <a:srgbClr val="000000"/>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22" name="Freeform 543">
                <a:extLst>
                  <a:ext uri="{FF2B5EF4-FFF2-40B4-BE49-F238E27FC236}">
                    <a16:creationId xmlns:a16="http://schemas.microsoft.com/office/drawing/2014/main" id="{F606D012-07B3-49AE-8866-353331C62B5E}"/>
                  </a:ext>
                </a:extLst>
              </p:cNvPr>
              <p:cNvSpPr>
                <a:spLocks/>
              </p:cNvSpPr>
              <p:nvPr/>
            </p:nvSpPr>
            <p:spPr bwMode="auto">
              <a:xfrm>
                <a:off x="4334596" y="4252885"/>
                <a:ext cx="34288" cy="24528"/>
              </a:xfrm>
              <a:custGeom>
                <a:avLst/>
                <a:gdLst>
                  <a:gd name="T0" fmla="*/ 0 w 55"/>
                  <a:gd name="T1" fmla="*/ 18 h 30"/>
                  <a:gd name="T2" fmla="*/ 26 w 55"/>
                  <a:gd name="T3" fmla="*/ 30 h 30"/>
                  <a:gd name="T4" fmla="*/ 31 w 55"/>
                  <a:gd name="T5" fmla="*/ 20 h 30"/>
                  <a:gd name="T6" fmla="*/ 54 w 55"/>
                  <a:gd name="T7" fmla="*/ 30 h 30"/>
                  <a:gd name="T8" fmla="*/ 55 w 55"/>
                  <a:gd name="T9" fmla="*/ 27 h 30"/>
                  <a:gd name="T10" fmla="*/ 53 w 55"/>
                  <a:gd name="T11" fmla="*/ 0 h 30"/>
                  <a:gd name="T12" fmla="*/ 36 w 55"/>
                  <a:gd name="T13" fmla="*/ 0 h 30"/>
                  <a:gd name="T14" fmla="*/ 47 w 55"/>
                  <a:gd name="T15" fmla="*/ 15 h 30"/>
                  <a:gd name="T16" fmla="*/ 47 w 55"/>
                  <a:gd name="T17" fmla="*/ 20 h 30"/>
                  <a:gd name="T18" fmla="*/ 0 w 55"/>
                  <a:gd name="T19" fmla="*/ 1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30">
                    <a:moveTo>
                      <a:pt x="0" y="18"/>
                    </a:moveTo>
                    <a:lnTo>
                      <a:pt x="26" y="30"/>
                    </a:lnTo>
                    <a:lnTo>
                      <a:pt x="31" y="20"/>
                    </a:lnTo>
                    <a:lnTo>
                      <a:pt x="54" y="30"/>
                    </a:lnTo>
                    <a:lnTo>
                      <a:pt x="55" y="27"/>
                    </a:lnTo>
                    <a:lnTo>
                      <a:pt x="53" y="0"/>
                    </a:lnTo>
                    <a:lnTo>
                      <a:pt x="36" y="0"/>
                    </a:lnTo>
                    <a:lnTo>
                      <a:pt x="47" y="15"/>
                    </a:lnTo>
                    <a:lnTo>
                      <a:pt x="47" y="20"/>
                    </a:lnTo>
                    <a:lnTo>
                      <a:pt x="0" y="18"/>
                    </a:lnTo>
                    <a:close/>
                  </a:path>
                </a:pathLst>
              </a:custGeom>
              <a:solidFill>
                <a:srgbClr val="00CC00"/>
              </a:solidFill>
              <a:ln w="1588">
                <a:solidFill>
                  <a:srgbClr val="000000"/>
                </a:solidFill>
                <a:prstDash val="solid"/>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23" name="Oval 544">
                <a:extLst>
                  <a:ext uri="{FF2B5EF4-FFF2-40B4-BE49-F238E27FC236}">
                    <a16:creationId xmlns:a16="http://schemas.microsoft.com/office/drawing/2014/main" id="{02F9194E-24A1-46CB-9E4B-CE63E041F024}"/>
                  </a:ext>
                </a:extLst>
              </p:cNvPr>
              <p:cNvSpPr>
                <a:spLocks noChangeArrowheads="1"/>
              </p:cNvSpPr>
              <p:nvPr/>
            </p:nvSpPr>
            <p:spPr bwMode="auto">
              <a:xfrm>
                <a:off x="4164791" y="4345743"/>
                <a:ext cx="40819" cy="54313"/>
              </a:xfrm>
              <a:prstGeom prst="ellipse">
                <a:avLst/>
              </a:prstGeom>
              <a:solidFill>
                <a:srgbClr val="00CC00"/>
              </a:solidFill>
              <a:ln w="1588">
                <a:solidFill>
                  <a:srgbClr val="280078"/>
                </a:solidFill>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24" name="Oval 545">
                <a:extLst>
                  <a:ext uri="{FF2B5EF4-FFF2-40B4-BE49-F238E27FC236}">
                    <a16:creationId xmlns:a16="http://schemas.microsoft.com/office/drawing/2014/main" id="{3F49C481-BDDF-443E-B43C-1175789F99C7}"/>
                  </a:ext>
                </a:extLst>
              </p:cNvPr>
              <p:cNvSpPr>
                <a:spLocks noChangeArrowheads="1"/>
              </p:cNvSpPr>
              <p:nvPr/>
            </p:nvSpPr>
            <p:spPr bwMode="auto">
              <a:xfrm>
                <a:off x="4636653" y="2232797"/>
                <a:ext cx="52248" cy="61321"/>
              </a:xfrm>
              <a:prstGeom prst="ellipse">
                <a:avLst/>
              </a:prstGeom>
              <a:solidFill>
                <a:srgbClr val="280078"/>
              </a:solidFill>
              <a:ln w="1588">
                <a:solidFill>
                  <a:srgbClr val="280078"/>
                </a:solidFill>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25" name="Oval 546">
                <a:extLst>
                  <a:ext uri="{FF2B5EF4-FFF2-40B4-BE49-F238E27FC236}">
                    <a16:creationId xmlns:a16="http://schemas.microsoft.com/office/drawing/2014/main" id="{0FB3B12D-0D92-47AB-9721-4B65EF2F8711}"/>
                  </a:ext>
                </a:extLst>
              </p:cNvPr>
              <p:cNvSpPr>
                <a:spLocks noChangeArrowheads="1"/>
              </p:cNvSpPr>
              <p:nvPr/>
            </p:nvSpPr>
            <p:spPr bwMode="auto">
              <a:xfrm>
                <a:off x="4455419" y="2814470"/>
                <a:ext cx="52248" cy="61321"/>
              </a:xfrm>
              <a:prstGeom prst="ellipse">
                <a:avLst/>
              </a:prstGeom>
              <a:solidFill>
                <a:srgbClr val="280078"/>
              </a:solidFill>
              <a:ln w="1588">
                <a:solidFill>
                  <a:srgbClr val="280078"/>
                </a:solidFill>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26" name="Oval 547">
                <a:extLst>
                  <a:ext uri="{FF2B5EF4-FFF2-40B4-BE49-F238E27FC236}">
                    <a16:creationId xmlns:a16="http://schemas.microsoft.com/office/drawing/2014/main" id="{A8153A76-76F3-40E2-8E24-46E570E6AC59}"/>
                  </a:ext>
                </a:extLst>
              </p:cNvPr>
              <p:cNvSpPr>
                <a:spLocks noChangeArrowheads="1"/>
              </p:cNvSpPr>
              <p:nvPr/>
            </p:nvSpPr>
            <p:spPr bwMode="auto">
              <a:xfrm>
                <a:off x="4558281" y="3145603"/>
                <a:ext cx="52248" cy="61321"/>
              </a:xfrm>
              <a:prstGeom prst="ellipse">
                <a:avLst/>
              </a:prstGeom>
              <a:solidFill>
                <a:srgbClr val="280078"/>
              </a:solidFill>
              <a:ln w="1588">
                <a:solidFill>
                  <a:srgbClr val="280078"/>
                </a:solidFill>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27" name="Oval 548">
                <a:extLst>
                  <a:ext uri="{FF2B5EF4-FFF2-40B4-BE49-F238E27FC236}">
                    <a16:creationId xmlns:a16="http://schemas.microsoft.com/office/drawing/2014/main" id="{C6939381-8E84-4E32-AC9F-B3A2ADCDA515}"/>
                  </a:ext>
                </a:extLst>
              </p:cNvPr>
              <p:cNvSpPr>
                <a:spLocks noChangeArrowheads="1"/>
              </p:cNvSpPr>
              <p:nvPr/>
            </p:nvSpPr>
            <p:spPr bwMode="auto">
              <a:xfrm>
                <a:off x="4339494" y="3091291"/>
                <a:ext cx="52248" cy="61321"/>
              </a:xfrm>
              <a:prstGeom prst="ellipse">
                <a:avLst/>
              </a:prstGeom>
              <a:solidFill>
                <a:srgbClr val="280078"/>
              </a:solidFill>
              <a:ln w="1588">
                <a:solidFill>
                  <a:srgbClr val="280078"/>
                </a:solidFill>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28" name="Oval 549">
                <a:extLst>
                  <a:ext uri="{FF2B5EF4-FFF2-40B4-BE49-F238E27FC236}">
                    <a16:creationId xmlns:a16="http://schemas.microsoft.com/office/drawing/2014/main" id="{766916AA-9FAB-43EB-8C4A-9C826E08246D}"/>
                  </a:ext>
                </a:extLst>
              </p:cNvPr>
              <p:cNvSpPr>
                <a:spLocks noChangeArrowheads="1"/>
              </p:cNvSpPr>
              <p:nvPr/>
            </p:nvSpPr>
            <p:spPr bwMode="auto">
              <a:xfrm>
                <a:off x="4496237" y="3492505"/>
                <a:ext cx="52248" cy="61321"/>
              </a:xfrm>
              <a:prstGeom prst="ellipse">
                <a:avLst/>
              </a:prstGeom>
              <a:solidFill>
                <a:srgbClr val="280078"/>
              </a:solidFill>
              <a:ln w="1588">
                <a:solidFill>
                  <a:srgbClr val="280078"/>
                </a:solidFill>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29" name="Oval 550">
                <a:extLst>
                  <a:ext uri="{FF2B5EF4-FFF2-40B4-BE49-F238E27FC236}">
                    <a16:creationId xmlns:a16="http://schemas.microsoft.com/office/drawing/2014/main" id="{F39FE5EE-B249-4989-A0BC-313CF2AB0660}"/>
                  </a:ext>
                </a:extLst>
              </p:cNvPr>
              <p:cNvSpPr>
                <a:spLocks noChangeArrowheads="1"/>
              </p:cNvSpPr>
              <p:nvPr/>
            </p:nvSpPr>
            <p:spPr bwMode="auto">
              <a:xfrm>
                <a:off x="4315003" y="3408408"/>
                <a:ext cx="52248" cy="61321"/>
              </a:xfrm>
              <a:prstGeom prst="ellipse">
                <a:avLst/>
              </a:prstGeom>
              <a:solidFill>
                <a:srgbClr val="280078"/>
              </a:solidFill>
              <a:ln w="1588">
                <a:solidFill>
                  <a:srgbClr val="280078"/>
                </a:solidFill>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30" name="Oval 551">
                <a:extLst>
                  <a:ext uri="{FF2B5EF4-FFF2-40B4-BE49-F238E27FC236}">
                    <a16:creationId xmlns:a16="http://schemas.microsoft.com/office/drawing/2014/main" id="{3559EF3E-C9B5-4A10-8499-5446D591552C}"/>
                  </a:ext>
                </a:extLst>
              </p:cNvPr>
              <p:cNvSpPr>
                <a:spLocks noChangeArrowheads="1"/>
              </p:cNvSpPr>
              <p:nvPr/>
            </p:nvSpPr>
            <p:spPr bwMode="auto">
              <a:xfrm>
                <a:off x="4365618" y="3753557"/>
                <a:ext cx="52248" cy="61321"/>
              </a:xfrm>
              <a:prstGeom prst="ellipse">
                <a:avLst/>
              </a:prstGeom>
              <a:solidFill>
                <a:srgbClr val="280078"/>
              </a:solidFill>
              <a:ln w="1588">
                <a:solidFill>
                  <a:srgbClr val="280078"/>
                </a:solidFill>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31" name="Oval 552">
                <a:extLst>
                  <a:ext uri="{FF2B5EF4-FFF2-40B4-BE49-F238E27FC236}">
                    <a16:creationId xmlns:a16="http://schemas.microsoft.com/office/drawing/2014/main" id="{B004EFB2-ABE0-4ADE-A850-24DFE88DF1FC}"/>
                  </a:ext>
                </a:extLst>
              </p:cNvPr>
              <p:cNvSpPr>
                <a:spLocks noChangeArrowheads="1"/>
              </p:cNvSpPr>
              <p:nvPr/>
            </p:nvSpPr>
            <p:spPr bwMode="auto">
              <a:xfrm>
                <a:off x="4223569" y="3934016"/>
                <a:ext cx="52248" cy="61321"/>
              </a:xfrm>
              <a:prstGeom prst="ellipse">
                <a:avLst/>
              </a:prstGeom>
              <a:solidFill>
                <a:srgbClr val="280078"/>
              </a:solidFill>
              <a:ln w="1588">
                <a:solidFill>
                  <a:srgbClr val="280078"/>
                </a:solidFill>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32" name="Oval 553">
                <a:extLst>
                  <a:ext uri="{FF2B5EF4-FFF2-40B4-BE49-F238E27FC236}">
                    <a16:creationId xmlns:a16="http://schemas.microsoft.com/office/drawing/2014/main" id="{C985D7E3-2D16-491F-BBCC-A939137265FE}"/>
                  </a:ext>
                </a:extLst>
              </p:cNvPr>
              <p:cNvSpPr>
                <a:spLocks noChangeArrowheads="1"/>
              </p:cNvSpPr>
              <p:nvPr/>
            </p:nvSpPr>
            <p:spPr bwMode="auto">
              <a:xfrm>
                <a:off x="4030906" y="3990081"/>
                <a:ext cx="52248" cy="61321"/>
              </a:xfrm>
              <a:prstGeom prst="ellipse">
                <a:avLst/>
              </a:prstGeom>
              <a:solidFill>
                <a:srgbClr val="280078"/>
              </a:solidFill>
              <a:ln w="1588">
                <a:solidFill>
                  <a:srgbClr val="280078"/>
                </a:solidFill>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33" name="Oval 554">
                <a:extLst>
                  <a:ext uri="{FF2B5EF4-FFF2-40B4-BE49-F238E27FC236}">
                    <a16:creationId xmlns:a16="http://schemas.microsoft.com/office/drawing/2014/main" id="{4023AB71-E948-425E-828D-31D15E02AF76}"/>
                  </a:ext>
                </a:extLst>
              </p:cNvPr>
              <p:cNvSpPr>
                <a:spLocks noChangeArrowheads="1"/>
              </p:cNvSpPr>
              <p:nvPr/>
            </p:nvSpPr>
            <p:spPr bwMode="auto">
              <a:xfrm>
                <a:off x="3862733" y="3960297"/>
                <a:ext cx="52248" cy="61321"/>
              </a:xfrm>
              <a:prstGeom prst="ellipse">
                <a:avLst/>
              </a:prstGeom>
              <a:solidFill>
                <a:srgbClr val="280078"/>
              </a:solidFill>
              <a:ln w="1588">
                <a:solidFill>
                  <a:srgbClr val="280078"/>
                </a:solidFill>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34" name="Oval 555">
                <a:extLst>
                  <a:ext uri="{FF2B5EF4-FFF2-40B4-BE49-F238E27FC236}">
                    <a16:creationId xmlns:a16="http://schemas.microsoft.com/office/drawing/2014/main" id="{8DD6F963-0802-4021-A31B-1F046B391DCD}"/>
                  </a:ext>
                </a:extLst>
              </p:cNvPr>
              <p:cNvSpPr>
                <a:spLocks noChangeArrowheads="1"/>
              </p:cNvSpPr>
              <p:nvPr/>
            </p:nvSpPr>
            <p:spPr bwMode="auto">
              <a:xfrm>
                <a:off x="3799056" y="4030378"/>
                <a:ext cx="52248" cy="61321"/>
              </a:xfrm>
              <a:prstGeom prst="ellipse">
                <a:avLst/>
              </a:prstGeom>
              <a:solidFill>
                <a:srgbClr val="280078"/>
              </a:solidFill>
              <a:ln w="1588">
                <a:solidFill>
                  <a:srgbClr val="280078"/>
                </a:solidFill>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35" name="Oval 556">
                <a:extLst>
                  <a:ext uri="{FF2B5EF4-FFF2-40B4-BE49-F238E27FC236}">
                    <a16:creationId xmlns:a16="http://schemas.microsoft.com/office/drawing/2014/main" id="{C8C4E730-FE6E-44BB-B819-9CF1746BFBB6}"/>
                  </a:ext>
                </a:extLst>
              </p:cNvPr>
              <p:cNvSpPr>
                <a:spLocks noChangeArrowheads="1"/>
              </p:cNvSpPr>
              <p:nvPr/>
            </p:nvSpPr>
            <p:spPr bwMode="auto">
              <a:xfrm>
                <a:off x="3875795" y="4044394"/>
                <a:ext cx="52248" cy="61321"/>
              </a:xfrm>
              <a:prstGeom prst="ellipse">
                <a:avLst/>
              </a:prstGeom>
              <a:solidFill>
                <a:srgbClr val="280078"/>
              </a:solidFill>
              <a:ln w="1588">
                <a:solidFill>
                  <a:srgbClr val="280078"/>
                </a:solidFill>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36" name="Oval 557">
                <a:extLst>
                  <a:ext uri="{FF2B5EF4-FFF2-40B4-BE49-F238E27FC236}">
                    <a16:creationId xmlns:a16="http://schemas.microsoft.com/office/drawing/2014/main" id="{D9E01AD7-F7FD-409A-9BD8-DE8D0020C4B0}"/>
                  </a:ext>
                </a:extLst>
              </p:cNvPr>
              <p:cNvSpPr>
                <a:spLocks noChangeArrowheads="1"/>
              </p:cNvSpPr>
              <p:nvPr/>
            </p:nvSpPr>
            <p:spPr bwMode="auto">
              <a:xfrm>
                <a:off x="3825180" y="4114475"/>
                <a:ext cx="52248" cy="61321"/>
              </a:xfrm>
              <a:prstGeom prst="ellipse">
                <a:avLst/>
              </a:prstGeom>
              <a:solidFill>
                <a:srgbClr val="280078"/>
              </a:solidFill>
              <a:ln w="1588">
                <a:solidFill>
                  <a:srgbClr val="280078"/>
                </a:solidFill>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37" name="Oval 558">
                <a:extLst>
                  <a:ext uri="{FF2B5EF4-FFF2-40B4-BE49-F238E27FC236}">
                    <a16:creationId xmlns:a16="http://schemas.microsoft.com/office/drawing/2014/main" id="{AE0119AE-3888-4D35-83D8-1F959BB456C4}"/>
                  </a:ext>
                </a:extLst>
              </p:cNvPr>
              <p:cNvSpPr>
                <a:spLocks noChangeArrowheads="1"/>
              </p:cNvSpPr>
              <p:nvPr/>
            </p:nvSpPr>
            <p:spPr bwMode="auto">
              <a:xfrm>
                <a:off x="4030906" y="3643180"/>
                <a:ext cx="52248" cy="61321"/>
              </a:xfrm>
              <a:prstGeom prst="ellipse">
                <a:avLst/>
              </a:prstGeom>
              <a:solidFill>
                <a:srgbClr val="280078"/>
              </a:solidFill>
              <a:ln w="1588">
                <a:solidFill>
                  <a:srgbClr val="280078"/>
                </a:solidFill>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38" name="Oval 559">
                <a:extLst>
                  <a:ext uri="{FF2B5EF4-FFF2-40B4-BE49-F238E27FC236}">
                    <a16:creationId xmlns:a16="http://schemas.microsoft.com/office/drawing/2014/main" id="{C734C768-CF48-4609-B2E8-68B5651F7E19}"/>
                  </a:ext>
                </a:extLst>
              </p:cNvPr>
              <p:cNvSpPr>
                <a:spLocks noChangeArrowheads="1"/>
              </p:cNvSpPr>
              <p:nvPr/>
            </p:nvSpPr>
            <p:spPr bwMode="auto">
              <a:xfrm>
                <a:off x="3981923" y="3769326"/>
                <a:ext cx="52248" cy="61321"/>
              </a:xfrm>
              <a:prstGeom prst="ellipse">
                <a:avLst/>
              </a:prstGeom>
              <a:solidFill>
                <a:srgbClr val="280078"/>
              </a:solidFill>
              <a:ln w="1588">
                <a:solidFill>
                  <a:srgbClr val="280078"/>
                </a:solidFill>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39" name="Oval 560">
                <a:extLst>
                  <a:ext uri="{FF2B5EF4-FFF2-40B4-BE49-F238E27FC236}">
                    <a16:creationId xmlns:a16="http://schemas.microsoft.com/office/drawing/2014/main" id="{498FA661-86F3-4132-AF0E-7357063D1639}"/>
                  </a:ext>
                </a:extLst>
              </p:cNvPr>
              <p:cNvSpPr>
                <a:spLocks noChangeArrowheads="1"/>
              </p:cNvSpPr>
              <p:nvPr/>
            </p:nvSpPr>
            <p:spPr bwMode="auto">
              <a:xfrm>
                <a:off x="4395007" y="4146012"/>
                <a:ext cx="52248" cy="61321"/>
              </a:xfrm>
              <a:prstGeom prst="ellipse">
                <a:avLst/>
              </a:prstGeom>
              <a:solidFill>
                <a:srgbClr val="280078"/>
              </a:solidFill>
              <a:ln w="1588">
                <a:solidFill>
                  <a:srgbClr val="280078"/>
                </a:solidFill>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40" name="Oval 561">
                <a:extLst>
                  <a:ext uri="{FF2B5EF4-FFF2-40B4-BE49-F238E27FC236}">
                    <a16:creationId xmlns:a16="http://schemas.microsoft.com/office/drawing/2014/main" id="{6A41843F-3FDD-4F44-BDA3-0C6613349908}"/>
                  </a:ext>
                </a:extLst>
              </p:cNvPr>
              <p:cNvSpPr>
                <a:spLocks noChangeArrowheads="1"/>
              </p:cNvSpPr>
              <p:nvPr/>
            </p:nvSpPr>
            <p:spPr bwMode="auto">
              <a:xfrm>
                <a:off x="4432560" y="3993585"/>
                <a:ext cx="52248" cy="61321"/>
              </a:xfrm>
              <a:prstGeom prst="ellipse">
                <a:avLst/>
              </a:prstGeom>
              <a:solidFill>
                <a:srgbClr val="280078"/>
              </a:solidFill>
              <a:ln w="1588">
                <a:solidFill>
                  <a:srgbClr val="280078"/>
                </a:solidFill>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41" name="Oval 562">
                <a:extLst>
                  <a:ext uri="{FF2B5EF4-FFF2-40B4-BE49-F238E27FC236}">
                    <a16:creationId xmlns:a16="http://schemas.microsoft.com/office/drawing/2014/main" id="{102C1412-2AAB-487B-A6F5-43BE156E7FE7}"/>
                  </a:ext>
                </a:extLst>
              </p:cNvPr>
              <p:cNvSpPr>
                <a:spLocks noChangeArrowheads="1"/>
              </p:cNvSpPr>
              <p:nvPr/>
            </p:nvSpPr>
            <p:spPr bwMode="auto">
              <a:xfrm>
                <a:off x="4292144" y="4088195"/>
                <a:ext cx="52248" cy="61321"/>
              </a:xfrm>
              <a:prstGeom prst="ellipse">
                <a:avLst/>
              </a:prstGeom>
              <a:solidFill>
                <a:srgbClr val="280078"/>
              </a:solidFill>
              <a:ln w="1588">
                <a:solidFill>
                  <a:srgbClr val="280078"/>
                </a:solidFill>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42" name="Oval 563">
                <a:extLst>
                  <a:ext uri="{FF2B5EF4-FFF2-40B4-BE49-F238E27FC236}">
                    <a16:creationId xmlns:a16="http://schemas.microsoft.com/office/drawing/2014/main" id="{92DD4C5A-FFB3-4EB6-8849-E138739E21FD}"/>
                  </a:ext>
                </a:extLst>
              </p:cNvPr>
              <p:cNvSpPr>
                <a:spLocks noChangeArrowheads="1"/>
              </p:cNvSpPr>
              <p:nvPr/>
            </p:nvSpPr>
            <p:spPr bwMode="auto">
              <a:xfrm>
                <a:off x="4110910" y="4088195"/>
                <a:ext cx="52248" cy="61321"/>
              </a:xfrm>
              <a:prstGeom prst="ellipse">
                <a:avLst/>
              </a:prstGeom>
              <a:solidFill>
                <a:srgbClr val="280078"/>
              </a:solidFill>
              <a:ln w="1588">
                <a:solidFill>
                  <a:srgbClr val="280078"/>
                </a:solidFill>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43" name="Oval 564">
                <a:extLst>
                  <a:ext uri="{FF2B5EF4-FFF2-40B4-BE49-F238E27FC236}">
                    <a16:creationId xmlns:a16="http://schemas.microsoft.com/office/drawing/2014/main" id="{949752D6-1B20-4565-BFE9-B14451BA85CE}"/>
                  </a:ext>
                </a:extLst>
              </p:cNvPr>
              <p:cNvSpPr>
                <a:spLocks noChangeArrowheads="1"/>
              </p:cNvSpPr>
              <p:nvPr/>
            </p:nvSpPr>
            <p:spPr bwMode="auto">
              <a:xfrm>
                <a:off x="4163158" y="4156524"/>
                <a:ext cx="52248" cy="61321"/>
              </a:xfrm>
              <a:prstGeom prst="ellipse">
                <a:avLst/>
              </a:prstGeom>
              <a:solidFill>
                <a:srgbClr val="280078"/>
              </a:solidFill>
              <a:ln w="1588">
                <a:solidFill>
                  <a:srgbClr val="280078"/>
                </a:solidFill>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44" name="Oval 565">
                <a:extLst>
                  <a:ext uri="{FF2B5EF4-FFF2-40B4-BE49-F238E27FC236}">
                    <a16:creationId xmlns:a16="http://schemas.microsoft.com/office/drawing/2014/main" id="{CABCB009-C36E-43CA-8059-E150B8C85E3F}"/>
                  </a:ext>
                </a:extLst>
              </p:cNvPr>
              <p:cNvSpPr>
                <a:spLocks noChangeArrowheads="1"/>
              </p:cNvSpPr>
              <p:nvPr/>
            </p:nvSpPr>
            <p:spPr bwMode="auto">
              <a:xfrm>
                <a:off x="4071724" y="4144260"/>
                <a:ext cx="52248" cy="61321"/>
              </a:xfrm>
              <a:prstGeom prst="ellipse">
                <a:avLst/>
              </a:prstGeom>
              <a:solidFill>
                <a:srgbClr val="280078"/>
              </a:solidFill>
              <a:ln w="1588">
                <a:solidFill>
                  <a:srgbClr val="280078"/>
                </a:solidFill>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45" name="Oval 566">
                <a:extLst>
                  <a:ext uri="{FF2B5EF4-FFF2-40B4-BE49-F238E27FC236}">
                    <a16:creationId xmlns:a16="http://schemas.microsoft.com/office/drawing/2014/main" id="{C7A3F02D-B2E8-4260-A467-4556D57BB8F4}"/>
                  </a:ext>
                </a:extLst>
              </p:cNvPr>
              <p:cNvSpPr>
                <a:spLocks noChangeArrowheads="1"/>
              </p:cNvSpPr>
              <p:nvPr/>
            </p:nvSpPr>
            <p:spPr bwMode="auto">
              <a:xfrm>
                <a:off x="3942738" y="4228357"/>
                <a:ext cx="52248" cy="61321"/>
              </a:xfrm>
              <a:prstGeom prst="ellipse">
                <a:avLst/>
              </a:prstGeom>
              <a:solidFill>
                <a:srgbClr val="280078"/>
              </a:solidFill>
              <a:ln w="1588">
                <a:solidFill>
                  <a:srgbClr val="280078"/>
                </a:solidFill>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46" name="Oval 567">
                <a:extLst>
                  <a:ext uri="{FF2B5EF4-FFF2-40B4-BE49-F238E27FC236}">
                    <a16:creationId xmlns:a16="http://schemas.microsoft.com/office/drawing/2014/main" id="{2D5FE315-40F2-4431-B4F8-1A6E77719554}"/>
                  </a:ext>
                </a:extLst>
              </p:cNvPr>
              <p:cNvSpPr>
                <a:spLocks noChangeArrowheads="1"/>
              </p:cNvSpPr>
              <p:nvPr/>
            </p:nvSpPr>
            <p:spPr bwMode="auto">
              <a:xfrm>
                <a:off x="4252959" y="4186308"/>
                <a:ext cx="52248" cy="61321"/>
              </a:xfrm>
              <a:prstGeom prst="ellipse">
                <a:avLst/>
              </a:prstGeom>
              <a:solidFill>
                <a:srgbClr val="280078"/>
              </a:solidFill>
              <a:ln w="1588">
                <a:solidFill>
                  <a:srgbClr val="280078"/>
                </a:solidFill>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47" name="Oval 568">
                <a:extLst>
                  <a:ext uri="{FF2B5EF4-FFF2-40B4-BE49-F238E27FC236}">
                    <a16:creationId xmlns:a16="http://schemas.microsoft.com/office/drawing/2014/main" id="{A3460B0E-31A7-4283-AB28-BACF06B17726}"/>
                  </a:ext>
                </a:extLst>
              </p:cNvPr>
              <p:cNvSpPr>
                <a:spLocks noChangeArrowheads="1"/>
              </p:cNvSpPr>
              <p:nvPr/>
            </p:nvSpPr>
            <p:spPr bwMode="auto">
              <a:xfrm>
                <a:off x="4316636" y="4240621"/>
                <a:ext cx="52248" cy="61321"/>
              </a:xfrm>
              <a:prstGeom prst="ellipse">
                <a:avLst/>
              </a:prstGeom>
              <a:solidFill>
                <a:srgbClr val="280078"/>
              </a:solidFill>
              <a:ln w="1588">
                <a:solidFill>
                  <a:srgbClr val="280078"/>
                </a:solidFill>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48" name="Oval 569">
                <a:extLst>
                  <a:ext uri="{FF2B5EF4-FFF2-40B4-BE49-F238E27FC236}">
                    <a16:creationId xmlns:a16="http://schemas.microsoft.com/office/drawing/2014/main" id="{CF613EA9-3968-4746-AC32-E7D4319BB940}"/>
                  </a:ext>
                </a:extLst>
              </p:cNvPr>
              <p:cNvSpPr>
                <a:spLocks noChangeArrowheads="1"/>
              </p:cNvSpPr>
              <p:nvPr/>
            </p:nvSpPr>
            <p:spPr bwMode="auto">
              <a:xfrm>
                <a:off x="4252959" y="4350999"/>
                <a:ext cx="52248" cy="61321"/>
              </a:xfrm>
              <a:prstGeom prst="ellipse">
                <a:avLst/>
              </a:prstGeom>
              <a:solidFill>
                <a:srgbClr val="280078"/>
              </a:solidFill>
              <a:ln w="1588">
                <a:solidFill>
                  <a:srgbClr val="280078"/>
                </a:solidFill>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49" name="Oval 570">
                <a:extLst>
                  <a:ext uri="{FF2B5EF4-FFF2-40B4-BE49-F238E27FC236}">
                    <a16:creationId xmlns:a16="http://schemas.microsoft.com/office/drawing/2014/main" id="{619A33B6-4721-4BE6-8295-BA9E7FE39CF2}"/>
                  </a:ext>
                </a:extLst>
              </p:cNvPr>
              <p:cNvSpPr>
                <a:spLocks noChangeArrowheads="1"/>
              </p:cNvSpPr>
              <p:nvPr/>
            </p:nvSpPr>
            <p:spPr bwMode="auto">
              <a:xfrm>
                <a:off x="4071724" y="4228357"/>
                <a:ext cx="52248" cy="61321"/>
              </a:xfrm>
              <a:prstGeom prst="ellipse">
                <a:avLst/>
              </a:prstGeom>
              <a:solidFill>
                <a:srgbClr val="280078"/>
              </a:solidFill>
              <a:ln w="1588">
                <a:solidFill>
                  <a:srgbClr val="280078"/>
                </a:solidFill>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50" name="Oval 571">
                <a:extLst>
                  <a:ext uri="{FF2B5EF4-FFF2-40B4-BE49-F238E27FC236}">
                    <a16:creationId xmlns:a16="http://schemas.microsoft.com/office/drawing/2014/main" id="{708D4FA6-7958-4B11-99E4-50EB17F72419}"/>
                  </a:ext>
                </a:extLst>
              </p:cNvPr>
              <p:cNvSpPr>
                <a:spLocks noChangeArrowheads="1"/>
              </p:cNvSpPr>
              <p:nvPr/>
            </p:nvSpPr>
            <p:spPr bwMode="auto">
              <a:xfrm>
                <a:off x="4084786" y="4214341"/>
                <a:ext cx="52248" cy="61321"/>
              </a:xfrm>
              <a:prstGeom prst="ellipse">
                <a:avLst/>
              </a:prstGeom>
              <a:solidFill>
                <a:srgbClr val="280078"/>
              </a:solidFill>
              <a:ln w="1588">
                <a:solidFill>
                  <a:srgbClr val="280078"/>
                </a:solidFill>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51" name="Oval 572">
                <a:extLst>
                  <a:ext uri="{FF2B5EF4-FFF2-40B4-BE49-F238E27FC236}">
                    <a16:creationId xmlns:a16="http://schemas.microsoft.com/office/drawing/2014/main" id="{4813EB57-2FB3-4A65-8B61-326B8ABF5BEF}"/>
                  </a:ext>
                </a:extLst>
              </p:cNvPr>
              <p:cNvSpPr>
                <a:spLocks noChangeArrowheads="1"/>
              </p:cNvSpPr>
              <p:nvPr/>
            </p:nvSpPr>
            <p:spPr bwMode="auto">
              <a:xfrm>
                <a:off x="4135401" y="4200325"/>
                <a:ext cx="52248" cy="61321"/>
              </a:xfrm>
              <a:prstGeom prst="ellipse">
                <a:avLst/>
              </a:prstGeom>
              <a:solidFill>
                <a:srgbClr val="280078"/>
              </a:solidFill>
              <a:ln w="1588">
                <a:solidFill>
                  <a:srgbClr val="280078"/>
                </a:solidFill>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52" name="Oval 573">
                <a:extLst>
                  <a:ext uri="{FF2B5EF4-FFF2-40B4-BE49-F238E27FC236}">
                    <a16:creationId xmlns:a16="http://schemas.microsoft.com/office/drawing/2014/main" id="{FCDF6FEA-D21E-4EBF-AFDB-0776E97FF074}"/>
                  </a:ext>
                </a:extLst>
              </p:cNvPr>
              <p:cNvSpPr>
                <a:spLocks noChangeArrowheads="1"/>
              </p:cNvSpPr>
              <p:nvPr/>
            </p:nvSpPr>
            <p:spPr bwMode="auto">
              <a:xfrm>
                <a:off x="4122339" y="4186308"/>
                <a:ext cx="52248" cy="61321"/>
              </a:xfrm>
              <a:prstGeom prst="ellipse">
                <a:avLst/>
              </a:prstGeom>
              <a:solidFill>
                <a:srgbClr val="280078"/>
              </a:solidFill>
              <a:ln w="1588">
                <a:solidFill>
                  <a:srgbClr val="280078"/>
                </a:solidFill>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53" name="Oval 574">
                <a:extLst>
                  <a:ext uri="{FF2B5EF4-FFF2-40B4-BE49-F238E27FC236}">
                    <a16:creationId xmlns:a16="http://schemas.microsoft.com/office/drawing/2014/main" id="{E5552DB0-CD6D-4D3B-B497-3F83EE76562C}"/>
                  </a:ext>
                </a:extLst>
              </p:cNvPr>
              <p:cNvSpPr>
                <a:spLocks noChangeArrowheads="1"/>
              </p:cNvSpPr>
              <p:nvPr/>
            </p:nvSpPr>
            <p:spPr bwMode="auto">
              <a:xfrm>
                <a:off x="4174587" y="4200325"/>
                <a:ext cx="52248" cy="61321"/>
              </a:xfrm>
              <a:prstGeom prst="ellipse">
                <a:avLst/>
              </a:prstGeom>
              <a:solidFill>
                <a:srgbClr val="280078"/>
              </a:solidFill>
              <a:ln w="1588">
                <a:solidFill>
                  <a:srgbClr val="280078"/>
                </a:solidFill>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54" name="Oval 575">
                <a:extLst>
                  <a:ext uri="{FF2B5EF4-FFF2-40B4-BE49-F238E27FC236}">
                    <a16:creationId xmlns:a16="http://schemas.microsoft.com/office/drawing/2014/main" id="{3892C469-780D-45F1-BD50-B836E8680771}"/>
                  </a:ext>
                </a:extLst>
              </p:cNvPr>
              <p:cNvSpPr>
                <a:spLocks noChangeArrowheads="1"/>
              </p:cNvSpPr>
              <p:nvPr/>
            </p:nvSpPr>
            <p:spPr bwMode="auto">
              <a:xfrm>
                <a:off x="4212140" y="4214341"/>
                <a:ext cx="52248" cy="61321"/>
              </a:xfrm>
              <a:prstGeom prst="ellipse">
                <a:avLst/>
              </a:prstGeom>
              <a:solidFill>
                <a:srgbClr val="280078"/>
              </a:solidFill>
              <a:ln w="1588">
                <a:solidFill>
                  <a:srgbClr val="280078"/>
                </a:solidFill>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55" name="Oval 576">
                <a:extLst>
                  <a:ext uri="{FF2B5EF4-FFF2-40B4-BE49-F238E27FC236}">
                    <a16:creationId xmlns:a16="http://schemas.microsoft.com/office/drawing/2014/main" id="{12F5AEA1-94A7-409C-80AC-2E0778CD2815}"/>
                  </a:ext>
                </a:extLst>
              </p:cNvPr>
              <p:cNvSpPr>
                <a:spLocks noChangeArrowheads="1"/>
              </p:cNvSpPr>
              <p:nvPr/>
            </p:nvSpPr>
            <p:spPr bwMode="auto">
              <a:xfrm>
                <a:off x="4150096" y="4296686"/>
                <a:ext cx="52248" cy="61321"/>
              </a:xfrm>
              <a:prstGeom prst="ellipse">
                <a:avLst/>
              </a:prstGeom>
              <a:solidFill>
                <a:srgbClr val="280078"/>
              </a:solidFill>
              <a:ln w="1588">
                <a:solidFill>
                  <a:srgbClr val="280078"/>
                </a:solidFill>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56" name="Oval 577">
                <a:extLst>
                  <a:ext uri="{FF2B5EF4-FFF2-40B4-BE49-F238E27FC236}">
                    <a16:creationId xmlns:a16="http://schemas.microsoft.com/office/drawing/2014/main" id="{73E32D2C-F3DB-4A1E-956E-F2529C4C6B7E}"/>
                  </a:ext>
                </a:extLst>
              </p:cNvPr>
              <p:cNvSpPr>
                <a:spLocks noChangeArrowheads="1"/>
              </p:cNvSpPr>
              <p:nvPr/>
            </p:nvSpPr>
            <p:spPr bwMode="auto">
              <a:xfrm>
                <a:off x="4084786" y="4282670"/>
                <a:ext cx="52248" cy="61321"/>
              </a:xfrm>
              <a:prstGeom prst="ellipse">
                <a:avLst/>
              </a:prstGeom>
              <a:solidFill>
                <a:srgbClr val="280078"/>
              </a:solidFill>
              <a:ln w="1588">
                <a:solidFill>
                  <a:srgbClr val="280078"/>
                </a:solidFill>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57" name="Oval 578">
                <a:extLst>
                  <a:ext uri="{FF2B5EF4-FFF2-40B4-BE49-F238E27FC236}">
                    <a16:creationId xmlns:a16="http://schemas.microsoft.com/office/drawing/2014/main" id="{6C41F945-FAFC-46B0-8801-26BAE9FD2D70}"/>
                  </a:ext>
                </a:extLst>
              </p:cNvPr>
              <p:cNvSpPr>
                <a:spLocks noChangeArrowheads="1"/>
              </p:cNvSpPr>
              <p:nvPr/>
            </p:nvSpPr>
            <p:spPr bwMode="auto">
              <a:xfrm>
                <a:off x="4176220" y="4282670"/>
                <a:ext cx="52248" cy="61321"/>
              </a:xfrm>
              <a:prstGeom prst="ellipse">
                <a:avLst/>
              </a:prstGeom>
              <a:solidFill>
                <a:srgbClr val="280078"/>
              </a:solidFill>
              <a:ln w="1588">
                <a:solidFill>
                  <a:srgbClr val="280078"/>
                </a:solidFill>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58" name="Oval 579">
                <a:extLst>
                  <a:ext uri="{FF2B5EF4-FFF2-40B4-BE49-F238E27FC236}">
                    <a16:creationId xmlns:a16="http://schemas.microsoft.com/office/drawing/2014/main" id="{A68C9354-7032-4288-B881-4E0317D2C079}"/>
                  </a:ext>
                </a:extLst>
              </p:cNvPr>
              <p:cNvSpPr>
                <a:spLocks noChangeArrowheads="1"/>
              </p:cNvSpPr>
              <p:nvPr/>
            </p:nvSpPr>
            <p:spPr bwMode="auto">
              <a:xfrm>
                <a:off x="3621088" y="3923504"/>
                <a:ext cx="52248" cy="61321"/>
              </a:xfrm>
              <a:prstGeom prst="ellipse">
                <a:avLst/>
              </a:prstGeom>
              <a:solidFill>
                <a:srgbClr val="280078"/>
              </a:solidFill>
              <a:ln w="1588">
                <a:solidFill>
                  <a:srgbClr val="280078"/>
                </a:solidFill>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59" name="Oval 580">
                <a:extLst>
                  <a:ext uri="{FF2B5EF4-FFF2-40B4-BE49-F238E27FC236}">
                    <a16:creationId xmlns:a16="http://schemas.microsoft.com/office/drawing/2014/main" id="{63049412-B552-4A79-86F0-B5B8A8201476}"/>
                  </a:ext>
                </a:extLst>
              </p:cNvPr>
              <p:cNvSpPr>
                <a:spLocks noChangeArrowheads="1"/>
              </p:cNvSpPr>
              <p:nvPr/>
            </p:nvSpPr>
            <p:spPr bwMode="auto">
              <a:xfrm>
                <a:off x="3505163" y="3937520"/>
                <a:ext cx="52248" cy="61321"/>
              </a:xfrm>
              <a:prstGeom prst="ellipse">
                <a:avLst/>
              </a:prstGeom>
              <a:solidFill>
                <a:srgbClr val="280078"/>
              </a:solidFill>
              <a:ln w="1588">
                <a:solidFill>
                  <a:srgbClr val="280078"/>
                </a:solidFill>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60" name="Oval 581">
                <a:extLst>
                  <a:ext uri="{FF2B5EF4-FFF2-40B4-BE49-F238E27FC236}">
                    <a16:creationId xmlns:a16="http://schemas.microsoft.com/office/drawing/2014/main" id="{EF4076A8-1580-481B-8DBE-6DF583A6C81F}"/>
                  </a:ext>
                </a:extLst>
              </p:cNvPr>
              <p:cNvSpPr>
                <a:spLocks noChangeArrowheads="1"/>
              </p:cNvSpPr>
              <p:nvPr/>
            </p:nvSpPr>
            <p:spPr bwMode="auto">
              <a:xfrm>
                <a:off x="3492101" y="4272158"/>
                <a:ext cx="52248" cy="61321"/>
              </a:xfrm>
              <a:prstGeom prst="ellipse">
                <a:avLst/>
              </a:prstGeom>
              <a:solidFill>
                <a:srgbClr val="280078"/>
              </a:solidFill>
              <a:ln w="1588">
                <a:solidFill>
                  <a:srgbClr val="280078"/>
                </a:solidFill>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61" name="Oval 582">
                <a:extLst>
                  <a:ext uri="{FF2B5EF4-FFF2-40B4-BE49-F238E27FC236}">
                    <a16:creationId xmlns:a16="http://schemas.microsoft.com/office/drawing/2014/main" id="{BAB3A9DF-8008-4554-A459-044837DA1F6B}"/>
                  </a:ext>
                </a:extLst>
              </p:cNvPr>
              <p:cNvSpPr>
                <a:spLocks noChangeArrowheads="1"/>
              </p:cNvSpPr>
              <p:nvPr/>
            </p:nvSpPr>
            <p:spPr bwMode="auto">
              <a:xfrm>
                <a:off x="3994985" y="4405312"/>
                <a:ext cx="52248" cy="61321"/>
              </a:xfrm>
              <a:prstGeom prst="ellipse">
                <a:avLst/>
              </a:prstGeom>
              <a:solidFill>
                <a:srgbClr val="280078"/>
              </a:solidFill>
              <a:ln w="1588">
                <a:solidFill>
                  <a:srgbClr val="280078"/>
                </a:solidFill>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62" name="Oval 583">
                <a:extLst>
                  <a:ext uri="{FF2B5EF4-FFF2-40B4-BE49-F238E27FC236}">
                    <a16:creationId xmlns:a16="http://schemas.microsoft.com/office/drawing/2014/main" id="{9C44C0EF-7F0F-4DF9-8B9B-22BEA4D639B9}"/>
                  </a:ext>
                </a:extLst>
              </p:cNvPr>
              <p:cNvSpPr>
                <a:spLocks noChangeArrowheads="1"/>
              </p:cNvSpPr>
              <p:nvPr/>
            </p:nvSpPr>
            <p:spPr bwMode="auto">
              <a:xfrm>
                <a:off x="3852937" y="4435096"/>
                <a:ext cx="52248" cy="61321"/>
              </a:xfrm>
              <a:prstGeom prst="ellipse">
                <a:avLst/>
              </a:prstGeom>
              <a:solidFill>
                <a:srgbClr val="280078"/>
              </a:solidFill>
              <a:ln w="1588">
                <a:solidFill>
                  <a:srgbClr val="280078"/>
                </a:solidFill>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63" name="Oval 584">
                <a:extLst>
                  <a:ext uri="{FF2B5EF4-FFF2-40B4-BE49-F238E27FC236}">
                    <a16:creationId xmlns:a16="http://schemas.microsoft.com/office/drawing/2014/main" id="{302B0D18-65C4-44F4-BD80-C87E29BCEC10}"/>
                  </a:ext>
                </a:extLst>
              </p:cNvPr>
              <p:cNvSpPr>
                <a:spLocks noChangeArrowheads="1"/>
              </p:cNvSpPr>
              <p:nvPr/>
            </p:nvSpPr>
            <p:spPr bwMode="auto">
              <a:xfrm>
                <a:off x="3697826" y="4463129"/>
                <a:ext cx="52248" cy="61321"/>
              </a:xfrm>
              <a:prstGeom prst="ellipse">
                <a:avLst/>
              </a:prstGeom>
              <a:solidFill>
                <a:srgbClr val="280078"/>
              </a:solidFill>
              <a:ln w="1588">
                <a:solidFill>
                  <a:srgbClr val="280078"/>
                </a:solidFill>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64" name="Oval 585">
                <a:extLst>
                  <a:ext uri="{FF2B5EF4-FFF2-40B4-BE49-F238E27FC236}">
                    <a16:creationId xmlns:a16="http://schemas.microsoft.com/office/drawing/2014/main" id="{0E1AE64B-91B9-4F8F-ABB5-264C7D318697}"/>
                  </a:ext>
                </a:extLst>
              </p:cNvPr>
              <p:cNvSpPr>
                <a:spLocks noChangeArrowheads="1"/>
              </p:cNvSpPr>
              <p:nvPr/>
            </p:nvSpPr>
            <p:spPr bwMode="auto">
              <a:xfrm>
                <a:off x="3529654" y="4419328"/>
                <a:ext cx="52248" cy="61321"/>
              </a:xfrm>
              <a:prstGeom prst="ellipse">
                <a:avLst/>
              </a:prstGeom>
              <a:solidFill>
                <a:srgbClr val="280078"/>
              </a:solidFill>
              <a:ln w="1588">
                <a:solidFill>
                  <a:srgbClr val="280078"/>
                </a:solidFill>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65" name="Oval 586">
                <a:extLst>
                  <a:ext uri="{FF2B5EF4-FFF2-40B4-BE49-F238E27FC236}">
                    <a16:creationId xmlns:a16="http://schemas.microsoft.com/office/drawing/2014/main" id="{0385122B-DC49-49D3-BC79-9D8A5A36557C}"/>
                  </a:ext>
                </a:extLst>
              </p:cNvPr>
              <p:cNvSpPr>
                <a:spLocks noChangeArrowheads="1"/>
              </p:cNvSpPr>
              <p:nvPr/>
            </p:nvSpPr>
            <p:spPr bwMode="auto">
              <a:xfrm>
                <a:off x="3596596" y="4421080"/>
                <a:ext cx="52248" cy="61321"/>
              </a:xfrm>
              <a:prstGeom prst="ellipse">
                <a:avLst/>
              </a:prstGeom>
              <a:solidFill>
                <a:srgbClr val="280078"/>
              </a:solidFill>
              <a:ln w="1588">
                <a:solidFill>
                  <a:srgbClr val="280078"/>
                </a:solidFill>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66" name="Oval 587">
                <a:extLst>
                  <a:ext uri="{FF2B5EF4-FFF2-40B4-BE49-F238E27FC236}">
                    <a16:creationId xmlns:a16="http://schemas.microsoft.com/office/drawing/2014/main" id="{E4EA6890-701C-4F76-BF2E-4A86A40BC560}"/>
                  </a:ext>
                </a:extLst>
              </p:cNvPr>
              <p:cNvSpPr>
                <a:spLocks noChangeArrowheads="1"/>
              </p:cNvSpPr>
              <p:nvPr/>
            </p:nvSpPr>
            <p:spPr bwMode="auto">
              <a:xfrm>
                <a:off x="3557411" y="4352751"/>
                <a:ext cx="52248" cy="61321"/>
              </a:xfrm>
              <a:prstGeom prst="ellipse">
                <a:avLst/>
              </a:prstGeom>
              <a:solidFill>
                <a:srgbClr val="280078"/>
              </a:solidFill>
              <a:ln w="1588">
                <a:solidFill>
                  <a:srgbClr val="280078"/>
                </a:solidFill>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67" name="Oval 588">
                <a:extLst>
                  <a:ext uri="{FF2B5EF4-FFF2-40B4-BE49-F238E27FC236}">
                    <a16:creationId xmlns:a16="http://schemas.microsoft.com/office/drawing/2014/main" id="{11A79DC2-0432-4DDE-984C-88BABA06DB45}"/>
                  </a:ext>
                </a:extLst>
              </p:cNvPr>
              <p:cNvSpPr>
                <a:spLocks noChangeArrowheads="1"/>
              </p:cNvSpPr>
              <p:nvPr/>
            </p:nvSpPr>
            <p:spPr bwMode="auto">
              <a:xfrm>
                <a:off x="3376176" y="4117979"/>
                <a:ext cx="52248" cy="61321"/>
              </a:xfrm>
              <a:prstGeom prst="ellipse">
                <a:avLst/>
              </a:prstGeom>
              <a:solidFill>
                <a:srgbClr val="280078"/>
              </a:solidFill>
              <a:ln w="1588">
                <a:solidFill>
                  <a:srgbClr val="280078"/>
                </a:solidFill>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68" name="Oval 589">
                <a:extLst>
                  <a:ext uri="{FF2B5EF4-FFF2-40B4-BE49-F238E27FC236}">
                    <a16:creationId xmlns:a16="http://schemas.microsoft.com/office/drawing/2014/main" id="{753EECB3-197A-4FFF-9200-6006556A8B25}"/>
                  </a:ext>
                </a:extLst>
              </p:cNvPr>
              <p:cNvSpPr>
                <a:spLocks noChangeArrowheads="1"/>
              </p:cNvSpPr>
              <p:nvPr/>
            </p:nvSpPr>
            <p:spPr bwMode="auto">
              <a:xfrm>
                <a:off x="3441486" y="4407064"/>
                <a:ext cx="52248" cy="61321"/>
              </a:xfrm>
              <a:prstGeom prst="ellipse">
                <a:avLst/>
              </a:prstGeom>
              <a:solidFill>
                <a:srgbClr val="280078"/>
              </a:solidFill>
              <a:ln w="1588">
                <a:solidFill>
                  <a:srgbClr val="280078"/>
                </a:solidFill>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69" name="Oval 590">
                <a:extLst>
                  <a:ext uri="{FF2B5EF4-FFF2-40B4-BE49-F238E27FC236}">
                    <a16:creationId xmlns:a16="http://schemas.microsoft.com/office/drawing/2014/main" id="{FA843BAE-C982-4B0E-897A-7424013EC7BF}"/>
                  </a:ext>
                </a:extLst>
              </p:cNvPr>
              <p:cNvSpPr>
                <a:spLocks noChangeArrowheads="1"/>
              </p:cNvSpPr>
              <p:nvPr/>
            </p:nvSpPr>
            <p:spPr bwMode="auto">
              <a:xfrm>
                <a:off x="3336991" y="4379031"/>
                <a:ext cx="52248" cy="61321"/>
              </a:xfrm>
              <a:prstGeom prst="ellipse">
                <a:avLst/>
              </a:prstGeom>
              <a:solidFill>
                <a:srgbClr val="280078"/>
              </a:solidFill>
              <a:ln w="1588">
                <a:solidFill>
                  <a:srgbClr val="280078"/>
                </a:solidFill>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70" name="Oval 591">
                <a:extLst>
                  <a:ext uri="{FF2B5EF4-FFF2-40B4-BE49-F238E27FC236}">
                    <a16:creationId xmlns:a16="http://schemas.microsoft.com/office/drawing/2014/main" id="{0E0BCE9B-08FC-4CCE-8EBA-309A8E26E65D}"/>
                  </a:ext>
                </a:extLst>
              </p:cNvPr>
              <p:cNvSpPr>
                <a:spLocks noChangeArrowheads="1"/>
              </p:cNvSpPr>
              <p:nvPr/>
            </p:nvSpPr>
            <p:spPr bwMode="auto">
              <a:xfrm>
                <a:off x="3222699" y="4391296"/>
                <a:ext cx="52248" cy="61321"/>
              </a:xfrm>
              <a:prstGeom prst="ellipse">
                <a:avLst/>
              </a:prstGeom>
              <a:solidFill>
                <a:srgbClr val="280078"/>
              </a:solidFill>
              <a:ln w="1588">
                <a:solidFill>
                  <a:srgbClr val="280078"/>
                </a:solidFill>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71" name="Oval 592">
                <a:extLst>
                  <a:ext uri="{FF2B5EF4-FFF2-40B4-BE49-F238E27FC236}">
                    <a16:creationId xmlns:a16="http://schemas.microsoft.com/office/drawing/2014/main" id="{A6686787-43FA-4124-803C-174CA37B716E}"/>
                  </a:ext>
                </a:extLst>
              </p:cNvPr>
              <p:cNvSpPr>
                <a:spLocks noChangeArrowheads="1"/>
              </p:cNvSpPr>
              <p:nvPr/>
            </p:nvSpPr>
            <p:spPr bwMode="auto">
              <a:xfrm>
                <a:off x="3183513" y="4449113"/>
                <a:ext cx="52248" cy="61321"/>
              </a:xfrm>
              <a:prstGeom prst="ellipse">
                <a:avLst/>
              </a:prstGeom>
              <a:solidFill>
                <a:srgbClr val="280078"/>
              </a:solidFill>
              <a:ln w="1588">
                <a:solidFill>
                  <a:srgbClr val="280078"/>
                </a:solidFill>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72" name="Oval 593">
                <a:extLst>
                  <a:ext uri="{FF2B5EF4-FFF2-40B4-BE49-F238E27FC236}">
                    <a16:creationId xmlns:a16="http://schemas.microsoft.com/office/drawing/2014/main" id="{97BA6003-76D9-4D04-BF49-7025E46EABB8}"/>
                  </a:ext>
                </a:extLst>
              </p:cNvPr>
              <p:cNvSpPr>
                <a:spLocks noChangeArrowheads="1"/>
              </p:cNvSpPr>
              <p:nvPr/>
            </p:nvSpPr>
            <p:spPr bwMode="auto">
              <a:xfrm>
                <a:off x="3196575" y="4491161"/>
                <a:ext cx="52248" cy="61321"/>
              </a:xfrm>
              <a:prstGeom prst="ellipse">
                <a:avLst/>
              </a:prstGeom>
              <a:solidFill>
                <a:srgbClr val="280078"/>
              </a:solidFill>
              <a:ln w="1588">
                <a:solidFill>
                  <a:srgbClr val="280078"/>
                </a:solidFill>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73" name="Oval 594">
                <a:extLst>
                  <a:ext uri="{FF2B5EF4-FFF2-40B4-BE49-F238E27FC236}">
                    <a16:creationId xmlns:a16="http://schemas.microsoft.com/office/drawing/2014/main" id="{6292AF0C-68F2-43F5-997A-F555BBD98EF4}"/>
                  </a:ext>
                </a:extLst>
              </p:cNvPr>
              <p:cNvSpPr>
                <a:spLocks noChangeArrowheads="1"/>
              </p:cNvSpPr>
              <p:nvPr/>
            </p:nvSpPr>
            <p:spPr bwMode="auto">
              <a:xfrm>
                <a:off x="3079017" y="4447361"/>
                <a:ext cx="52248" cy="61321"/>
              </a:xfrm>
              <a:prstGeom prst="ellipse">
                <a:avLst/>
              </a:prstGeom>
              <a:solidFill>
                <a:srgbClr val="280078"/>
              </a:solidFill>
              <a:ln w="1588">
                <a:solidFill>
                  <a:srgbClr val="280078"/>
                </a:solidFill>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74" name="Oval 595">
                <a:extLst>
                  <a:ext uri="{FF2B5EF4-FFF2-40B4-BE49-F238E27FC236}">
                    <a16:creationId xmlns:a16="http://schemas.microsoft.com/office/drawing/2014/main" id="{769D0C0D-370A-4839-A5E4-5A5C76D5A48D}"/>
                  </a:ext>
                </a:extLst>
              </p:cNvPr>
              <p:cNvSpPr>
                <a:spLocks noChangeArrowheads="1"/>
              </p:cNvSpPr>
              <p:nvPr/>
            </p:nvSpPr>
            <p:spPr bwMode="auto">
              <a:xfrm>
                <a:off x="3261884" y="4506930"/>
                <a:ext cx="52248" cy="61321"/>
              </a:xfrm>
              <a:prstGeom prst="ellipse">
                <a:avLst/>
              </a:prstGeom>
              <a:solidFill>
                <a:srgbClr val="280078"/>
              </a:solidFill>
              <a:ln w="1588">
                <a:solidFill>
                  <a:srgbClr val="280078"/>
                </a:solidFill>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75" name="Oval 596">
                <a:extLst>
                  <a:ext uri="{FF2B5EF4-FFF2-40B4-BE49-F238E27FC236}">
                    <a16:creationId xmlns:a16="http://schemas.microsoft.com/office/drawing/2014/main" id="{2FCC5FCF-C8A6-4342-A7A8-59BB44740207}"/>
                  </a:ext>
                </a:extLst>
              </p:cNvPr>
              <p:cNvSpPr>
                <a:spLocks noChangeArrowheads="1"/>
              </p:cNvSpPr>
              <p:nvPr/>
            </p:nvSpPr>
            <p:spPr bwMode="auto">
              <a:xfrm>
                <a:off x="3028402" y="4435096"/>
                <a:ext cx="52248" cy="61321"/>
              </a:xfrm>
              <a:prstGeom prst="ellipse">
                <a:avLst/>
              </a:prstGeom>
              <a:solidFill>
                <a:srgbClr val="280078"/>
              </a:solidFill>
              <a:ln w="1588">
                <a:solidFill>
                  <a:srgbClr val="280078"/>
                </a:solidFill>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76" name="Oval 597">
                <a:extLst>
                  <a:ext uri="{FF2B5EF4-FFF2-40B4-BE49-F238E27FC236}">
                    <a16:creationId xmlns:a16="http://schemas.microsoft.com/office/drawing/2014/main" id="{F61B9559-8556-44B5-8C0D-3B7795DD5B57}"/>
                  </a:ext>
                </a:extLst>
              </p:cNvPr>
              <p:cNvSpPr>
                <a:spLocks noChangeArrowheads="1"/>
              </p:cNvSpPr>
              <p:nvPr/>
            </p:nvSpPr>
            <p:spPr bwMode="auto">
              <a:xfrm>
                <a:off x="2551642" y="4280918"/>
                <a:ext cx="52248" cy="61321"/>
              </a:xfrm>
              <a:prstGeom prst="ellipse">
                <a:avLst/>
              </a:prstGeom>
              <a:solidFill>
                <a:srgbClr val="280078"/>
              </a:solidFill>
              <a:ln w="1588">
                <a:solidFill>
                  <a:srgbClr val="280078"/>
                </a:solidFill>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77" name="Oval 598">
                <a:extLst>
                  <a:ext uri="{FF2B5EF4-FFF2-40B4-BE49-F238E27FC236}">
                    <a16:creationId xmlns:a16="http://schemas.microsoft.com/office/drawing/2014/main" id="{1F1B18FB-B5F5-42A9-8042-10295B7F81DC}"/>
                  </a:ext>
                </a:extLst>
              </p:cNvPr>
              <p:cNvSpPr>
                <a:spLocks noChangeArrowheads="1"/>
              </p:cNvSpPr>
              <p:nvPr/>
            </p:nvSpPr>
            <p:spPr bwMode="auto">
              <a:xfrm>
                <a:off x="2809615" y="4463129"/>
                <a:ext cx="52248" cy="61321"/>
              </a:xfrm>
              <a:prstGeom prst="ellipse">
                <a:avLst/>
              </a:prstGeom>
              <a:solidFill>
                <a:srgbClr val="280078"/>
              </a:solidFill>
              <a:ln w="1588">
                <a:solidFill>
                  <a:srgbClr val="280078"/>
                </a:solidFill>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78" name="Oval 599">
                <a:extLst>
                  <a:ext uri="{FF2B5EF4-FFF2-40B4-BE49-F238E27FC236}">
                    <a16:creationId xmlns:a16="http://schemas.microsoft.com/office/drawing/2014/main" id="{D9505E70-10F4-47DF-B7BF-4159F3F4DCA5}"/>
                  </a:ext>
                </a:extLst>
              </p:cNvPr>
              <p:cNvSpPr>
                <a:spLocks noChangeArrowheads="1"/>
              </p:cNvSpPr>
              <p:nvPr/>
            </p:nvSpPr>
            <p:spPr bwMode="auto">
              <a:xfrm>
                <a:off x="2798186" y="4585771"/>
                <a:ext cx="52248" cy="61321"/>
              </a:xfrm>
              <a:prstGeom prst="ellipse">
                <a:avLst/>
              </a:prstGeom>
              <a:solidFill>
                <a:srgbClr val="280078"/>
              </a:solidFill>
              <a:ln w="1588">
                <a:solidFill>
                  <a:srgbClr val="280078"/>
                </a:solidFill>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79" name="Oval 600">
                <a:extLst>
                  <a:ext uri="{FF2B5EF4-FFF2-40B4-BE49-F238E27FC236}">
                    <a16:creationId xmlns:a16="http://schemas.microsoft.com/office/drawing/2014/main" id="{4FEDD5F8-0115-429F-B75A-AF4E1617D181}"/>
                  </a:ext>
                </a:extLst>
              </p:cNvPr>
              <p:cNvSpPr>
                <a:spLocks noChangeArrowheads="1"/>
              </p:cNvSpPr>
              <p:nvPr/>
            </p:nvSpPr>
            <p:spPr bwMode="auto">
              <a:xfrm>
                <a:off x="2487965" y="4697901"/>
                <a:ext cx="52248" cy="61321"/>
              </a:xfrm>
              <a:prstGeom prst="ellipse">
                <a:avLst/>
              </a:prstGeom>
              <a:solidFill>
                <a:srgbClr val="280078"/>
              </a:solidFill>
              <a:ln w="1588">
                <a:solidFill>
                  <a:srgbClr val="280078"/>
                </a:solidFill>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80" name="Oval 601">
                <a:extLst>
                  <a:ext uri="{FF2B5EF4-FFF2-40B4-BE49-F238E27FC236}">
                    <a16:creationId xmlns:a16="http://schemas.microsoft.com/office/drawing/2014/main" id="{74D99F7E-55F4-4631-B9B4-A807E6A78858}"/>
                  </a:ext>
                </a:extLst>
              </p:cNvPr>
              <p:cNvSpPr>
                <a:spLocks noChangeArrowheads="1"/>
              </p:cNvSpPr>
              <p:nvPr/>
            </p:nvSpPr>
            <p:spPr bwMode="auto">
              <a:xfrm>
                <a:off x="2923907" y="4654100"/>
                <a:ext cx="52248" cy="61321"/>
              </a:xfrm>
              <a:prstGeom prst="ellipse">
                <a:avLst/>
              </a:prstGeom>
              <a:solidFill>
                <a:srgbClr val="280078"/>
              </a:solidFill>
              <a:ln w="1588">
                <a:solidFill>
                  <a:srgbClr val="280078"/>
                </a:solidFill>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81" name="Oval 602">
                <a:extLst>
                  <a:ext uri="{FF2B5EF4-FFF2-40B4-BE49-F238E27FC236}">
                    <a16:creationId xmlns:a16="http://schemas.microsoft.com/office/drawing/2014/main" id="{05362ACF-E721-4382-9A15-4F159D8F022D}"/>
                  </a:ext>
                </a:extLst>
              </p:cNvPr>
              <p:cNvSpPr>
                <a:spLocks noChangeArrowheads="1"/>
              </p:cNvSpPr>
              <p:nvPr/>
            </p:nvSpPr>
            <p:spPr bwMode="auto">
              <a:xfrm>
                <a:off x="2680628" y="4778494"/>
                <a:ext cx="52248" cy="61321"/>
              </a:xfrm>
              <a:prstGeom prst="ellipse">
                <a:avLst/>
              </a:prstGeom>
              <a:solidFill>
                <a:srgbClr val="280078"/>
              </a:solidFill>
              <a:ln w="1588">
                <a:solidFill>
                  <a:srgbClr val="280078"/>
                </a:solidFill>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82" name="Oval 603">
                <a:extLst>
                  <a:ext uri="{FF2B5EF4-FFF2-40B4-BE49-F238E27FC236}">
                    <a16:creationId xmlns:a16="http://schemas.microsoft.com/office/drawing/2014/main" id="{61603E40-D2CB-46EA-95C9-0BEF27493DD3}"/>
                  </a:ext>
                </a:extLst>
              </p:cNvPr>
              <p:cNvSpPr>
                <a:spLocks noChangeArrowheads="1"/>
              </p:cNvSpPr>
              <p:nvPr/>
            </p:nvSpPr>
            <p:spPr bwMode="auto">
              <a:xfrm>
                <a:off x="2835739" y="4256389"/>
                <a:ext cx="52248" cy="61321"/>
              </a:xfrm>
              <a:prstGeom prst="ellipse">
                <a:avLst/>
              </a:prstGeom>
              <a:solidFill>
                <a:srgbClr val="280078"/>
              </a:solidFill>
              <a:ln w="1588">
                <a:solidFill>
                  <a:srgbClr val="280078"/>
                </a:solidFill>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83" name="Oval 604">
                <a:extLst>
                  <a:ext uri="{FF2B5EF4-FFF2-40B4-BE49-F238E27FC236}">
                    <a16:creationId xmlns:a16="http://schemas.microsoft.com/office/drawing/2014/main" id="{06C28A83-F24B-4EAD-96B3-2F5A4B4198B7}"/>
                  </a:ext>
                </a:extLst>
              </p:cNvPr>
              <p:cNvSpPr>
                <a:spLocks noChangeArrowheads="1"/>
              </p:cNvSpPr>
              <p:nvPr/>
            </p:nvSpPr>
            <p:spPr bwMode="auto">
              <a:xfrm>
                <a:off x="2616952" y="4503425"/>
                <a:ext cx="52248" cy="61321"/>
              </a:xfrm>
              <a:prstGeom prst="ellipse">
                <a:avLst/>
              </a:prstGeom>
              <a:solidFill>
                <a:srgbClr val="280078"/>
              </a:solidFill>
              <a:ln w="1588">
                <a:solidFill>
                  <a:srgbClr val="280078"/>
                </a:solidFill>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84" name="Oval 605">
                <a:extLst>
                  <a:ext uri="{FF2B5EF4-FFF2-40B4-BE49-F238E27FC236}">
                    <a16:creationId xmlns:a16="http://schemas.microsoft.com/office/drawing/2014/main" id="{5F45A617-4599-4DC8-BC48-9F3BE2A5E787}"/>
                  </a:ext>
                </a:extLst>
              </p:cNvPr>
              <p:cNvSpPr>
                <a:spLocks noChangeArrowheads="1"/>
              </p:cNvSpPr>
              <p:nvPr/>
            </p:nvSpPr>
            <p:spPr bwMode="auto">
              <a:xfrm>
                <a:off x="2448779" y="4477145"/>
                <a:ext cx="52248" cy="61321"/>
              </a:xfrm>
              <a:prstGeom prst="ellipse">
                <a:avLst/>
              </a:prstGeom>
              <a:solidFill>
                <a:srgbClr val="280078"/>
              </a:solidFill>
              <a:ln w="1588">
                <a:solidFill>
                  <a:srgbClr val="280078"/>
                </a:solidFill>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85" name="Oval 606">
                <a:extLst>
                  <a:ext uri="{FF2B5EF4-FFF2-40B4-BE49-F238E27FC236}">
                    <a16:creationId xmlns:a16="http://schemas.microsoft.com/office/drawing/2014/main" id="{9587F03B-DA35-4B65-AE0A-20D79AFA2F0F}"/>
                  </a:ext>
                </a:extLst>
              </p:cNvPr>
              <p:cNvSpPr>
                <a:spLocks noChangeArrowheads="1"/>
              </p:cNvSpPr>
              <p:nvPr/>
            </p:nvSpPr>
            <p:spPr bwMode="auto">
              <a:xfrm>
                <a:off x="2216930" y="4557738"/>
                <a:ext cx="52248" cy="61321"/>
              </a:xfrm>
              <a:prstGeom prst="ellipse">
                <a:avLst/>
              </a:prstGeom>
              <a:solidFill>
                <a:srgbClr val="280078"/>
              </a:solidFill>
              <a:ln w="1588">
                <a:solidFill>
                  <a:srgbClr val="280078"/>
                </a:solidFill>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86" name="Oval 607">
                <a:extLst>
                  <a:ext uri="{FF2B5EF4-FFF2-40B4-BE49-F238E27FC236}">
                    <a16:creationId xmlns:a16="http://schemas.microsoft.com/office/drawing/2014/main" id="{A90AF63E-D3A2-443A-AC46-A54C1A31CC63}"/>
                  </a:ext>
                </a:extLst>
              </p:cNvPr>
              <p:cNvSpPr>
                <a:spLocks noChangeArrowheads="1"/>
              </p:cNvSpPr>
              <p:nvPr/>
            </p:nvSpPr>
            <p:spPr bwMode="auto">
              <a:xfrm>
                <a:off x="2087943" y="4571755"/>
                <a:ext cx="52248" cy="61321"/>
              </a:xfrm>
              <a:prstGeom prst="ellipse">
                <a:avLst/>
              </a:prstGeom>
              <a:solidFill>
                <a:srgbClr val="280078"/>
              </a:solidFill>
              <a:ln w="1588">
                <a:solidFill>
                  <a:srgbClr val="280078"/>
                </a:solidFill>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87" name="Oval 608">
                <a:extLst>
                  <a:ext uri="{FF2B5EF4-FFF2-40B4-BE49-F238E27FC236}">
                    <a16:creationId xmlns:a16="http://schemas.microsoft.com/office/drawing/2014/main" id="{FCD9EB11-6401-4A44-A83C-C6F801F6065A}"/>
                  </a:ext>
                </a:extLst>
              </p:cNvPr>
              <p:cNvSpPr>
                <a:spLocks noChangeArrowheads="1"/>
              </p:cNvSpPr>
              <p:nvPr/>
            </p:nvSpPr>
            <p:spPr bwMode="auto">
              <a:xfrm>
                <a:off x="2164682" y="4613803"/>
                <a:ext cx="52248" cy="61321"/>
              </a:xfrm>
              <a:prstGeom prst="ellipse">
                <a:avLst/>
              </a:prstGeom>
              <a:solidFill>
                <a:srgbClr val="280078"/>
              </a:solidFill>
              <a:ln w="1588">
                <a:solidFill>
                  <a:srgbClr val="280078"/>
                </a:solidFill>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88" name="Oval 609">
                <a:extLst>
                  <a:ext uri="{FF2B5EF4-FFF2-40B4-BE49-F238E27FC236}">
                    <a16:creationId xmlns:a16="http://schemas.microsoft.com/office/drawing/2014/main" id="{A6B3D8B6-DB1F-467A-A3CC-7C0607D1D92F}"/>
                  </a:ext>
                </a:extLst>
              </p:cNvPr>
              <p:cNvSpPr>
                <a:spLocks noChangeArrowheads="1"/>
              </p:cNvSpPr>
              <p:nvPr/>
            </p:nvSpPr>
            <p:spPr bwMode="auto">
              <a:xfrm>
                <a:off x="2295301" y="4599787"/>
                <a:ext cx="52248" cy="61321"/>
              </a:xfrm>
              <a:prstGeom prst="ellipse">
                <a:avLst/>
              </a:prstGeom>
              <a:solidFill>
                <a:srgbClr val="280078"/>
              </a:solidFill>
              <a:ln w="1588">
                <a:solidFill>
                  <a:srgbClr val="280078"/>
                </a:solidFill>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89" name="Oval 610">
                <a:extLst>
                  <a:ext uri="{FF2B5EF4-FFF2-40B4-BE49-F238E27FC236}">
                    <a16:creationId xmlns:a16="http://schemas.microsoft.com/office/drawing/2014/main" id="{BED85F99-B4CA-4169-AAF7-CEB7123E37D2}"/>
                  </a:ext>
                </a:extLst>
              </p:cNvPr>
              <p:cNvSpPr>
                <a:spLocks noChangeArrowheads="1"/>
              </p:cNvSpPr>
              <p:nvPr/>
            </p:nvSpPr>
            <p:spPr bwMode="auto">
              <a:xfrm>
                <a:off x="1998142" y="4655852"/>
                <a:ext cx="52248" cy="61321"/>
              </a:xfrm>
              <a:prstGeom prst="ellipse">
                <a:avLst/>
              </a:prstGeom>
              <a:solidFill>
                <a:srgbClr val="280078"/>
              </a:solidFill>
              <a:ln w="1588">
                <a:solidFill>
                  <a:srgbClr val="280078"/>
                </a:solidFill>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90" name="Oval 611">
                <a:extLst>
                  <a:ext uri="{FF2B5EF4-FFF2-40B4-BE49-F238E27FC236}">
                    <a16:creationId xmlns:a16="http://schemas.microsoft.com/office/drawing/2014/main" id="{87E7B308-2872-45AE-9211-660B2B0F395A}"/>
                  </a:ext>
                </a:extLst>
              </p:cNvPr>
              <p:cNvSpPr>
                <a:spLocks noChangeArrowheads="1"/>
              </p:cNvSpPr>
              <p:nvPr/>
            </p:nvSpPr>
            <p:spPr bwMode="auto">
              <a:xfrm>
                <a:off x="1945895" y="4725933"/>
                <a:ext cx="52248" cy="61321"/>
              </a:xfrm>
              <a:prstGeom prst="ellipse">
                <a:avLst/>
              </a:prstGeom>
              <a:solidFill>
                <a:srgbClr val="280078"/>
              </a:solidFill>
              <a:ln w="1588">
                <a:solidFill>
                  <a:srgbClr val="280078"/>
                </a:solidFill>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91" name="Oval 612">
                <a:extLst>
                  <a:ext uri="{FF2B5EF4-FFF2-40B4-BE49-F238E27FC236}">
                    <a16:creationId xmlns:a16="http://schemas.microsoft.com/office/drawing/2014/main" id="{F29AFCB2-2F85-413A-99A3-3D18CD9FBD64}"/>
                  </a:ext>
                </a:extLst>
              </p:cNvPr>
              <p:cNvSpPr>
                <a:spLocks noChangeArrowheads="1"/>
              </p:cNvSpPr>
              <p:nvPr/>
            </p:nvSpPr>
            <p:spPr bwMode="auto">
              <a:xfrm>
                <a:off x="1792417" y="4780246"/>
                <a:ext cx="52248" cy="61321"/>
              </a:xfrm>
              <a:prstGeom prst="ellipse">
                <a:avLst/>
              </a:prstGeom>
              <a:solidFill>
                <a:srgbClr val="280078"/>
              </a:solidFill>
              <a:ln w="1588">
                <a:solidFill>
                  <a:srgbClr val="280078"/>
                </a:solidFill>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92" name="Oval 613">
                <a:extLst>
                  <a:ext uri="{FF2B5EF4-FFF2-40B4-BE49-F238E27FC236}">
                    <a16:creationId xmlns:a16="http://schemas.microsoft.com/office/drawing/2014/main" id="{D265A918-B648-46A8-93E2-580A395E9A90}"/>
                  </a:ext>
                </a:extLst>
              </p:cNvPr>
              <p:cNvSpPr>
                <a:spLocks noChangeArrowheads="1"/>
              </p:cNvSpPr>
              <p:nvPr/>
            </p:nvSpPr>
            <p:spPr bwMode="auto">
              <a:xfrm>
                <a:off x="1816908" y="4862591"/>
                <a:ext cx="52248" cy="61321"/>
              </a:xfrm>
              <a:prstGeom prst="ellipse">
                <a:avLst/>
              </a:prstGeom>
              <a:solidFill>
                <a:srgbClr val="280078"/>
              </a:solidFill>
              <a:ln w="1588">
                <a:solidFill>
                  <a:srgbClr val="280078"/>
                </a:solidFill>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93" name="Oval 614">
                <a:extLst>
                  <a:ext uri="{FF2B5EF4-FFF2-40B4-BE49-F238E27FC236}">
                    <a16:creationId xmlns:a16="http://schemas.microsoft.com/office/drawing/2014/main" id="{0404393F-228E-4A7A-AF72-354420D2441C}"/>
                  </a:ext>
                </a:extLst>
              </p:cNvPr>
              <p:cNvSpPr>
                <a:spLocks noChangeArrowheads="1"/>
              </p:cNvSpPr>
              <p:nvPr/>
            </p:nvSpPr>
            <p:spPr bwMode="auto">
              <a:xfrm>
                <a:off x="1972019" y="4932672"/>
                <a:ext cx="52248" cy="61321"/>
              </a:xfrm>
              <a:prstGeom prst="ellipse">
                <a:avLst/>
              </a:prstGeom>
              <a:solidFill>
                <a:srgbClr val="280078"/>
              </a:solidFill>
              <a:ln w="1588">
                <a:solidFill>
                  <a:srgbClr val="280078"/>
                </a:solidFill>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94" name="Oval 615">
                <a:extLst>
                  <a:ext uri="{FF2B5EF4-FFF2-40B4-BE49-F238E27FC236}">
                    <a16:creationId xmlns:a16="http://schemas.microsoft.com/office/drawing/2014/main" id="{8DFFD25E-2E7E-421D-9642-9E65910FB578}"/>
                  </a:ext>
                </a:extLst>
              </p:cNvPr>
              <p:cNvSpPr>
                <a:spLocks noChangeArrowheads="1"/>
              </p:cNvSpPr>
              <p:nvPr/>
            </p:nvSpPr>
            <p:spPr bwMode="auto">
              <a:xfrm>
                <a:off x="2153253" y="4822295"/>
                <a:ext cx="52248" cy="61321"/>
              </a:xfrm>
              <a:prstGeom prst="ellipse">
                <a:avLst/>
              </a:prstGeom>
              <a:solidFill>
                <a:srgbClr val="280078"/>
              </a:solidFill>
              <a:ln w="1588">
                <a:solidFill>
                  <a:srgbClr val="280078"/>
                </a:solidFill>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95" name="Oval 616">
                <a:extLst>
                  <a:ext uri="{FF2B5EF4-FFF2-40B4-BE49-F238E27FC236}">
                    <a16:creationId xmlns:a16="http://schemas.microsoft.com/office/drawing/2014/main" id="{CB5D810B-80BA-41F0-9B21-9614BFC59573}"/>
                  </a:ext>
                </a:extLst>
              </p:cNvPr>
              <p:cNvSpPr>
                <a:spLocks noChangeArrowheads="1"/>
              </p:cNvSpPr>
              <p:nvPr/>
            </p:nvSpPr>
            <p:spPr bwMode="auto">
              <a:xfrm>
                <a:off x="2127129" y="5167444"/>
                <a:ext cx="52248" cy="61321"/>
              </a:xfrm>
              <a:prstGeom prst="ellipse">
                <a:avLst/>
              </a:prstGeom>
              <a:solidFill>
                <a:srgbClr val="280078"/>
              </a:solidFill>
              <a:ln w="1588">
                <a:solidFill>
                  <a:srgbClr val="280078"/>
                </a:solidFill>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96" name="Oval 617">
                <a:extLst>
                  <a:ext uri="{FF2B5EF4-FFF2-40B4-BE49-F238E27FC236}">
                    <a16:creationId xmlns:a16="http://schemas.microsoft.com/office/drawing/2014/main" id="{45E70D84-8CB3-46AC-B878-9C2107C8FA9A}"/>
                  </a:ext>
                </a:extLst>
              </p:cNvPr>
              <p:cNvSpPr>
                <a:spLocks noChangeArrowheads="1"/>
              </p:cNvSpPr>
              <p:nvPr/>
            </p:nvSpPr>
            <p:spPr bwMode="auto">
              <a:xfrm>
                <a:off x="1921404" y="5223509"/>
                <a:ext cx="52248" cy="61321"/>
              </a:xfrm>
              <a:prstGeom prst="ellipse">
                <a:avLst/>
              </a:prstGeom>
              <a:solidFill>
                <a:srgbClr val="280078"/>
              </a:solidFill>
              <a:ln w="1588">
                <a:solidFill>
                  <a:srgbClr val="280078"/>
                </a:solidFill>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97" name="Oval 624">
                <a:extLst>
                  <a:ext uri="{FF2B5EF4-FFF2-40B4-BE49-F238E27FC236}">
                    <a16:creationId xmlns:a16="http://schemas.microsoft.com/office/drawing/2014/main" id="{C8735E43-4A8E-417C-AD03-85D09561C905}"/>
                  </a:ext>
                </a:extLst>
              </p:cNvPr>
              <p:cNvSpPr>
                <a:spLocks noChangeArrowheads="1"/>
              </p:cNvSpPr>
              <p:nvPr/>
            </p:nvSpPr>
            <p:spPr bwMode="auto">
              <a:xfrm>
                <a:off x="2855332" y="5636988"/>
                <a:ext cx="53880" cy="63073"/>
              </a:xfrm>
              <a:prstGeom prst="ellipse">
                <a:avLst/>
              </a:prstGeom>
              <a:solidFill>
                <a:srgbClr val="280078"/>
              </a:solidFill>
              <a:ln w="1588">
                <a:solidFill>
                  <a:srgbClr val="280078"/>
                </a:solidFill>
                <a:round/>
                <a:headEnd/>
                <a:tailEnd/>
              </a:ln>
            </p:spPr>
            <p:txBody>
              <a:bodyPr/>
              <a:lstStyle/>
              <a:p>
                <a:pPr defTabSz="1218621">
                  <a:defRPr/>
                </a:pPr>
                <a:endParaRPr lang="ja-JP" altLang="en-US" sz="2396" dirty="0">
                  <a:solidFill>
                    <a:prstClr val="white"/>
                  </a:solidFill>
                  <a:latin typeface="Meiryo UI" panose="020B0604030504040204" pitchFamily="50" charset="-128"/>
                  <a:ea typeface="Meiryo UI" panose="020B0604030504040204" pitchFamily="50" charset="-128"/>
                </a:endParaRPr>
              </a:p>
            </p:txBody>
          </p:sp>
          <p:sp>
            <p:nvSpPr>
              <p:cNvPr id="98" name="Rectangle 627">
                <a:extLst>
                  <a:ext uri="{FF2B5EF4-FFF2-40B4-BE49-F238E27FC236}">
                    <a16:creationId xmlns:a16="http://schemas.microsoft.com/office/drawing/2014/main" id="{5CA663A8-D82F-40AD-96A3-8DEEA48A4536}"/>
                  </a:ext>
                </a:extLst>
              </p:cNvPr>
              <p:cNvSpPr>
                <a:spLocks noChangeArrowheads="1"/>
              </p:cNvSpPr>
              <p:nvPr/>
            </p:nvSpPr>
            <p:spPr bwMode="auto">
              <a:xfrm>
                <a:off x="4158260" y="4209085"/>
                <a:ext cx="10259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1218621">
                  <a:defRPr/>
                </a:pPr>
                <a:r>
                  <a:rPr lang="ja-JP" altLang="en-US" sz="800" dirty="0">
                    <a:solidFill>
                      <a:prstClr val="white"/>
                    </a:solidFill>
                    <a:latin typeface="Meiryo UI" panose="020B0604030504040204" pitchFamily="50" charset="-128"/>
                    <a:ea typeface="Meiryo UI" panose="020B0604030504040204" pitchFamily="50" charset="-128"/>
                    <a:cs typeface="Arial" panose="020B0604020202020204" pitchFamily="34" charset="0"/>
                  </a:rPr>
                  <a:t>■</a:t>
                </a:r>
              </a:p>
            </p:txBody>
          </p:sp>
          <p:sp>
            <p:nvSpPr>
              <p:cNvPr id="99" name="Rectangle 628">
                <a:extLst>
                  <a:ext uri="{FF2B5EF4-FFF2-40B4-BE49-F238E27FC236}">
                    <a16:creationId xmlns:a16="http://schemas.microsoft.com/office/drawing/2014/main" id="{893FE381-D879-4DF4-A3EA-43EBA45BB704}"/>
                  </a:ext>
                </a:extLst>
              </p:cNvPr>
              <p:cNvSpPr>
                <a:spLocks noChangeArrowheads="1"/>
              </p:cNvSpPr>
              <p:nvPr/>
            </p:nvSpPr>
            <p:spPr bwMode="auto">
              <a:xfrm>
                <a:off x="3514959" y="4375527"/>
                <a:ext cx="10259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1218621">
                  <a:defRPr/>
                </a:pPr>
                <a:r>
                  <a:rPr lang="ja-JP" altLang="en-US" sz="800" dirty="0">
                    <a:solidFill>
                      <a:prstClr val="white"/>
                    </a:solidFill>
                    <a:latin typeface="Meiryo UI" panose="020B0604030504040204" pitchFamily="50" charset="-128"/>
                    <a:ea typeface="Meiryo UI" panose="020B0604030504040204" pitchFamily="50" charset="-128"/>
                    <a:cs typeface="Arial" panose="020B0604020202020204" pitchFamily="34" charset="0"/>
                  </a:rPr>
                  <a:t>■</a:t>
                </a:r>
              </a:p>
            </p:txBody>
          </p:sp>
          <p:sp>
            <p:nvSpPr>
              <p:cNvPr id="100" name="Rectangle 629">
                <a:extLst>
                  <a:ext uri="{FF2B5EF4-FFF2-40B4-BE49-F238E27FC236}">
                    <a16:creationId xmlns:a16="http://schemas.microsoft.com/office/drawing/2014/main" id="{609F1620-85B0-4A49-B3DA-37002AD3595E}"/>
                  </a:ext>
                </a:extLst>
              </p:cNvPr>
              <p:cNvSpPr>
                <a:spLocks noChangeArrowheads="1"/>
              </p:cNvSpPr>
              <p:nvPr/>
            </p:nvSpPr>
            <p:spPr bwMode="auto">
              <a:xfrm>
                <a:off x="3168818" y="4461377"/>
                <a:ext cx="10259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1218621">
                  <a:defRPr/>
                </a:pPr>
                <a:r>
                  <a:rPr lang="ja-JP" altLang="en-US" sz="800" dirty="0">
                    <a:solidFill>
                      <a:prstClr val="white"/>
                    </a:solidFill>
                    <a:latin typeface="Meiryo UI" panose="020B0604030504040204" pitchFamily="50" charset="-128"/>
                    <a:ea typeface="Meiryo UI" panose="020B0604030504040204" pitchFamily="50" charset="-128"/>
                    <a:cs typeface="Arial" panose="020B0604020202020204" pitchFamily="34" charset="0"/>
                  </a:rPr>
                  <a:t>■</a:t>
                </a:r>
              </a:p>
            </p:txBody>
          </p:sp>
          <p:sp>
            <p:nvSpPr>
              <p:cNvPr id="101" name="Rectangle 630">
                <a:extLst>
                  <a:ext uri="{FF2B5EF4-FFF2-40B4-BE49-F238E27FC236}">
                    <a16:creationId xmlns:a16="http://schemas.microsoft.com/office/drawing/2014/main" id="{6EE36919-37D6-41AD-B9B1-146866F14DDE}"/>
                  </a:ext>
                </a:extLst>
              </p:cNvPr>
              <p:cNvSpPr>
                <a:spLocks noChangeArrowheads="1"/>
              </p:cNvSpPr>
              <p:nvPr/>
            </p:nvSpPr>
            <p:spPr bwMode="auto">
              <a:xfrm>
                <a:off x="1865890" y="4636580"/>
                <a:ext cx="10259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1218621">
                  <a:defRPr/>
                </a:pPr>
                <a:r>
                  <a:rPr lang="ja-JP" altLang="en-US" sz="800" dirty="0">
                    <a:solidFill>
                      <a:prstClr val="white"/>
                    </a:solidFill>
                    <a:latin typeface="Meiryo UI" panose="020B0604030504040204" pitchFamily="50" charset="-128"/>
                    <a:ea typeface="Meiryo UI" panose="020B0604030504040204" pitchFamily="50" charset="-128"/>
                    <a:cs typeface="Arial" panose="020B0604020202020204" pitchFamily="34" charset="0"/>
                  </a:rPr>
                  <a:t>■</a:t>
                </a:r>
              </a:p>
            </p:txBody>
          </p:sp>
          <p:sp>
            <p:nvSpPr>
              <p:cNvPr id="102" name="Rectangle 631">
                <a:extLst>
                  <a:ext uri="{FF2B5EF4-FFF2-40B4-BE49-F238E27FC236}">
                    <a16:creationId xmlns:a16="http://schemas.microsoft.com/office/drawing/2014/main" id="{4E80C9CD-82C7-4CCF-B424-B878810F923F}"/>
                  </a:ext>
                </a:extLst>
              </p:cNvPr>
              <p:cNvSpPr>
                <a:spLocks noChangeArrowheads="1"/>
              </p:cNvSpPr>
              <p:nvPr/>
            </p:nvSpPr>
            <p:spPr bwMode="auto">
              <a:xfrm>
                <a:off x="4690533" y="2190748"/>
                <a:ext cx="10259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1218621">
                  <a:defRPr/>
                </a:pPr>
                <a:r>
                  <a:rPr lang="ja-JP" altLang="en-US" sz="800" dirty="0">
                    <a:solidFill>
                      <a:prstClr val="white"/>
                    </a:solidFill>
                    <a:latin typeface="Meiryo UI" panose="020B0604030504040204" pitchFamily="50" charset="-128"/>
                    <a:ea typeface="Meiryo UI" panose="020B0604030504040204" pitchFamily="50" charset="-128"/>
                    <a:cs typeface="Arial" panose="020B0604020202020204" pitchFamily="34" charset="0"/>
                  </a:rPr>
                  <a:t>●</a:t>
                </a:r>
              </a:p>
            </p:txBody>
          </p:sp>
          <p:sp>
            <p:nvSpPr>
              <p:cNvPr id="103" name="Rectangle 632">
                <a:extLst>
                  <a:ext uri="{FF2B5EF4-FFF2-40B4-BE49-F238E27FC236}">
                    <a16:creationId xmlns:a16="http://schemas.microsoft.com/office/drawing/2014/main" id="{6A350E52-DFF1-4414-8167-3F3CBF5B2BC1}"/>
                  </a:ext>
                </a:extLst>
              </p:cNvPr>
              <p:cNvSpPr>
                <a:spLocks noChangeArrowheads="1"/>
              </p:cNvSpPr>
              <p:nvPr/>
            </p:nvSpPr>
            <p:spPr bwMode="auto">
              <a:xfrm>
                <a:off x="4154994" y="3963801"/>
                <a:ext cx="10259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1218621">
                  <a:defRPr/>
                </a:pPr>
                <a:r>
                  <a:rPr lang="ja-JP" altLang="en-US" sz="800" dirty="0">
                    <a:solidFill>
                      <a:prstClr val="white"/>
                    </a:solidFill>
                    <a:latin typeface="Meiryo UI" panose="020B0604030504040204" pitchFamily="50" charset="-128"/>
                    <a:ea typeface="Meiryo UI" panose="020B0604030504040204" pitchFamily="50" charset="-128"/>
                    <a:cs typeface="Arial" panose="020B0604020202020204" pitchFamily="34" charset="0"/>
                  </a:rPr>
                  <a:t>●</a:t>
                </a:r>
              </a:p>
            </p:txBody>
          </p:sp>
          <p:sp>
            <p:nvSpPr>
              <p:cNvPr id="104" name="Rectangle 633">
                <a:extLst>
                  <a:ext uri="{FF2B5EF4-FFF2-40B4-BE49-F238E27FC236}">
                    <a16:creationId xmlns:a16="http://schemas.microsoft.com/office/drawing/2014/main" id="{7793C8E2-730A-4F8F-BC32-A06B12681154}"/>
                  </a:ext>
                </a:extLst>
              </p:cNvPr>
              <p:cNvSpPr>
                <a:spLocks noChangeArrowheads="1"/>
              </p:cNvSpPr>
              <p:nvPr/>
            </p:nvSpPr>
            <p:spPr bwMode="auto">
              <a:xfrm>
                <a:off x="4556649" y="3453960"/>
                <a:ext cx="10259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1218621">
                  <a:defRPr/>
                </a:pPr>
                <a:r>
                  <a:rPr lang="ja-JP" altLang="en-US" sz="800" dirty="0">
                    <a:solidFill>
                      <a:prstClr val="white"/>
                    </a:solidFill>
                    <a:latin typeface="Meiryo UI" panose="020B0604030504040204" pitchFamily="50" charset="-128"/>
                    <a:ea typeface="Meiryo UI" panose="020B0604030504040204" pitchFamily="50" charset="-128"/>
                    <a:cs typeface="Arial" panose="020B0604020202020204" pitchFamily="34" charset="0"/>
                  </a:rPr>
                  <a:t>●</a:t>
                </a:r>
              </a:p>
            </p:txBody>
          </p:sp>
          <p:sp>
            <p:nvSpPr>
              <p:cNvPr id="105" name="Rectangle 634">
                <a:extLst>
                  <a:ext uri="{FF2B5EF4-FFF2-40B4-BE49-F238E27FC236}">
                    <a16:creationId xmlns:a16="http://schemas.microsoft.com/office/drawing/2014/main" id="{13728357-3C05-4C06-A81E-57B523C61753}"/>
                  </a:ext>
                </a:extLst>
              </p:cNvPr>
              <p:cNvSpPr>
                <a:spLocks noChangeArrowheads="1"/>
              </p:cNvSpPr>
              <p:nvPr/>
            </p:nvSpPr>
            <p:spPr bwMode="auto">
              <a:xfrm>
                <a:off x="4011313" y="4004097"/>
                <a:ext cx="10259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1218621">
                  <a:defRPr/>
                </a:pPr>
                <a:r>
                  <a:rPr lang="ja-JP" altLang="en-US" sz="800" dirty="0">
                    <a:solidFill>
                      <a:prstClr val="white"/>
                    </a:solidFill>
                    <a:latin typeface="Meiryo UI" panose="020B0604030504040204" pitchFamily="50" charset="-128"/>
                    <a:ea typeface="Meiryo UI" panose="020B0604030504040204" pitchFamily="50" charset="-128"/>
                    <a:cs typeface="Arial" panose="020B0604020202020204" pitchFamily="34" charset="0"/>
                  </a:rPr>
                  <a:t>●</a:t>
                </a:r>
              </a:p>
            </p:txBody>
          </p:sp>
          <p:sp>
            <p:nvSpPr>
              <p:cNvPr id="106" name="Rectangle 635">
                <a:extLst>
                  <a:ext uri="{FF2B5EF4-FFF2-40B4-BE49-F238E27FC236}">
                    <a16:creationId xmlns:a16="http://schemas.microsoft.com/office/drawing/2014/main" id="{7D71C171-6E08-42F5-B85F-54B3B7F97AF0}"/>
                  </a:ext>
                </a:extLst>
              </p:cNvPr>
              <p:cNvSpPr>
                <a:spLocks noChangeArrowheads="1"/>
              </p:cNvSpPr>
              <p:nvPr/>
            </p:nvSpPr>
            <p:spPr bwMode="auto">
              <a:xfrm>
                <a:off x="4052131" y="3658948"/>
                <a:ext cx="10259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1218621">
                  <a:defRPr/>
                </a:pPr>
                <a:r>
                  <a:rPr lang="ja-JP" altLang="en-US" sz="800" dirty="0">
                    <a:solidFill>
                      <a:prstClr val="white"/>
                    </a:solidFill>
                    <a:latin typeface="Meiryo UI" panose="020B0604030504040204" pitchFamily="50" charset="-128"/>
                    <a:ea typeface="Meiryo UI" panose="020B0604030504040204" pitchFamily="50" charset="-128"/>
                    <a:cs typeface="Arial" panose="020B0604020202020204" pitchFamily="34" charset="0"/>
                  </a:rPr>
                  <a:t>●</a:t>
                </a:r>
              </a:p>
            </p:txBody>
          </p:sp>
          <p:sp>
            <p:nvSpPr>
              <p:cNvPr id="107" name="Rectangle 636">
                <a:extLst>
                  <a:ext uri="{FF2B5EF4-FFF2-40B4-BE49-F238E27FC236}">
                    <a16:creationId xmlns:a16="http://schemas.microsoft.com/office/drawing/2014/main" id="{E5C16712-6408-4FEA-ACDE-492DE78C7A6B}"/>
                  </a:ext>
                </a:extLst>
              </p:cNvPr>
              <p:cNvSpPr>
                <a:spLocks noChangeArrowheads="1"/>
              </p:cNvSpPr>
              <p:nvPr/>
            </p:nvSpPr>
            <p:spPr bwMode="auto">
              <a:xfrm>
                <a:off x="3795791" y="4004097"/>
                <a:ext cx="10259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1218621">
                  <a:defRPr/>
                </a:pPr>
                <a:r>
                  <a:rPr lang="ja-JP" altLang="en-US" sz="800" dirty="0">
                    <a:solidFill>
                      <a:prstClr val="white"/>
                    </a:solidFill>
                    <a:latin typeface="Meiryo UI" panose="020B0604030504040204" pitchFamily="50" charset="-128"/>
                    <a:ea typeface="Meiryo UI" panose="020B0604030504040204" pitchFamily="50" charset="-128"/>
                    <a:cs typeface="Arial" panose="020B0604020202020204" pitchFamily="34" charset="0"/>
                  </a:rPr>
                  <a:t>●</a:t>
                </a:r>
              </a:p>
            </p:txBody>
          </p:sp>
          <p:sp>
            <p:nvSpPr>
              <p:cNvPr id="108" name="Rectangle 637">
                <a:extLst>
                  <a:ext uri="{FF2B5EF4-FFF2-40B4-BE49-F238E27FC236}">
                    <a16:creationId xmlns:a16="http://schemas.microsoft.com/office/drawing/2014/main" id="{A4243318-92D1-467C-86AF-DDB9D62283E9}"/>
                  </a:ext>
                </a:extLst>
              </p:cNvPr>
              <p:cNvSpPr>
                <a:spLocks noChangeArrowheads="1"/>
              </p:cNvSpPr>
              <p:nvPr/>
            </p:nvSpPr>
            <p:spPr bwMode="auto">
              <a:xfrm>
                <a:off x="4311737" y="4088195"/>
                <a:ext cx="10259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1218621">
                  <a:defRPr/>
                </a:pPr>
                <a:r>
                  <a:rPr lang="ja-JP" altLang="en-US" sz="800" dirty="0">
                    <a:solidFill>
                      <a:prstClr val="white"/>
                    </a:solidFill>
                    <a:latin typeface="Meiryo UI" panose="020B0604030504040204" pitchFamily="50" charset="-128"/>
                    <a:ea typeface="Meiryo UI" panose="020B0604030504040204" pitchFamily="50" charset="-128"/>
                    <a:cs typeface="Arial" panose="020B0604020202020204" pitchFamily="34" charset="0"/>
                  </a:rPr>
                  <a:t>●</a:t>
                </a:r>
              </a:p>
            </p:txBody>
          </p:sp>
          <p:sp>
            <p:nvSpPr>
              <p:cNvPr id="109" name="Rectangle 638">
                <a:extLst>
                  <a:ext uri="{FF2B5EF4-FFF2-40B4-BE49-F238E27FC236}">
                    <a16:creationId xmlns:a16="http://schemas.microsoft.com/office/drawing/2014/main" id="{51A73DAB-A387-42F4-92FF-D54EE6D22C63}"/>
                  </a:ext>
                </a:extLst>
              </p:cNvPr>
              <p:cNvSpPr>
                <a:spLocks noChangeArrowheads="1"/>
              </p:cNvSpPr>
              <p:nvPr/>
            </p:nvSpPr>
            <p:spPr bwMode="auto">
              <a:xfrm>
                <a:off x="4091317" y="4068922"/>
                <a:ext cx="10259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1218621">
                  <a:defRPr/>
                </a:pPr>
                <a:r>
                  <a:rPr lang="ja-JP" altLang="en-US" sz="800" dirty="0">
                    <a:solidFill>
                      <a:prstClr val="white"/>
                    </a:solidFill>
                    <a:latin typeface="Meiryo UI" panose="020B0604030504040204" pitchFamily="50" charset="-128"/>
                    <a:ea typeface="Meiryo UI" panose="020B0604030504040204" pitchFamily="50" charset="-128"/>
                    <a:cs typeface="Arial" panose="020B0604020202020204" pitchFamily="34" charset="0"/>
                  </a:rPr>
                  <a:t>●</a:t>
                </a:r>
              </a:p>
            </p:txBody>
          </p:sp>
          <p:sp>
            <p:nvSpPr>
              <p:cNvPr id="110" name="Rectangle 639">
                <a:extLst>
                  <a:ext uri="{FF2B5EF4-FFF2-40B4-BE49-F238E27FC236}">
                    <a16:creationId xmlns:a16="http://schemas.microsoft.com/office/drawing/2014/main" id="{7C095973-0A24-4187-962B-8A8C524615AB}"/>
                  </a:ext>
                </a:extLst>
              </p:cNvPr>
              <p:cNvSpPr>
                <a:spLocks noChangeArrowheads="1"/>
              </p:cNvSpPr>
              <p:nvPr/>
            </p:nvSpPr>
            <p:spPr bwMode="auto">
              <a:xfrm>
                <a:off x="4259490" y="4252885"/>
                <a:ext cx="10259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1218621">
                  <a:defRPr/>
                </a:pPr>
                <a:r>
                  <a:rPr lang="ja-JP" altLang="en-US" sz="800" dirty="0">
                    <a:solidFill>
                      <a:prstClr val="white"/>
                    </a:solidFill>
                    <a:latin typeface="Meiryo UI" panose="020B0604030504040204" pitchFamily="50" charset="-128"/>
                    <a:ea typeface="Meiryo UI" panose="020B0604030504040204" pitchFamily="50" charset="-128"/>
                    <a:cs typeface="Arial" panose="020B0604020202020204" pitchFamily="34" charset="0"/>
                  </a:rPr>
                  <a:t>●</a:t>
                </a:r>
              </a:p>
            </p:txBody>
          </p:sp>
          <p:sp>
            <p:nvSpPr>
              <p:cNvPr id="111" name="Rectangle 640">
                <a:extLst>
                  <a:ext uri="{FF2B5EF4-FFF2-40B4-BE49-F238E27FC236}">
                    <a16:creationId xmlns:a16="http://schemas.microsoft.com/office/drawing/2014/main" id="{31B48957-9130-471E-B483-192D9FC0737D}"/>
                  </a:ext>
                </a:extLst>
              </p:cNvPr>
              <p:cNvSpPr>
                <a:spLocks noChangeArrowheads="1"/>
              </p:cNvSpPr>
              <p:nvPr/>
            </p:nvSpPr>
            <p:spPr bwMode="auto">
              <a:xfrm>
                <a:off x="4035804" y="4156524"/>
                <a:ext cx="10259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1218621">
                  <a:defRPr/>
                </a:pPr>
                <a:r>
                  <a:rPr lang="ja-JP" altLang="en-US" sz="800" dirty="0">
                    <a:solidFill>
                      <a:prstClr val="white"/>
                    </a:solidFill>
                    <a:latin typeface="Meiryo UI" panose="020B0604030504040204" pitchFamily="50" charset="-128"/>
                    <a:ea typeface="Meiryo UI" panose="020B0604030504040204" pitchFamily="50" charset="-128"/>
                    <a:cs typeface="Arial" panose="020B0604020202020204" pitchFamily="34" charset="0"/>
                  </a:rPr>
                  <a:t>●</a:t>
                </a:r>
              </a:p>
            </p:txBody>
          </p:sp>
          <p:sp>
            <p:nvSpPr>
              <p:cNvPr id="112" name="Rectangle 641">
                <a:extLst>
                  <a:ext uri="{FF2B5EF4-FFF2-40B4-BE49-F238E27FC236}">
                    <a16:creationId xmlns:a16="http://schemas.microsoft.com/office/drawing/2014/main" id="{1D366782-F6F1-4133-8719-ED1B947C16BB}"/>
                  </a:ext>
                </a:extLst>
              </p:cNvPr>
              <p:cNvSpPr>
                <a:spLocks noChangeArrowheads="1"/>
              </p:cNvSpPr>
              <p:nvPr/>
            </p:nvSpPr>
            <p:spPr bwMode="auto">
              <a:xfrm>
                <a:off x="4117441" y="4307198"/>
                <a:ext cx="10259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1218621">
                  <a:defRPr/>
                </a:pPr>
                <a:r>
                  <a:rPr lang="ja-JP" altLang="en-US" sz="800" dirty="0">
                    <a:solidFill>
                      <a:prstClr val="white"/>
                    </a:solidFill>
                    <a:latin typeface="Meiryo UI" panose="020B0604030504040204" pitchFamily="50" charset="-128"/>
                    <a:ea typeface="Meiryo UI" panose="020B0604030504040204" pitchFamily="50" charset="-128"/>
                    <a:cs typeface="Arial" panose="020B0604020202020204" pitchFamily="34" charset="0"/>
                  </a:rPr>
                  <a:t>●</a:t>
                </a:r>
              </a:p>
            </p:txBody>
          </p:sp>
          <p:sp>
            <p:nvSpPr>
              <p:cNvPr id="113" name="Rectangle 642">
                <a:extLst>
                  <a:ext uri="{FF2B5EF4-FFF2-40B4-BE49-F238E27FC236}">
                    <a16:creationId xmlns:a16="http://schemas.microsoft.com/office/drawing/2014/main" id="{254DEDD4-8DD1-41BE-B5F3-EF660EBCF536}"/>
                  </a:ext>
                </a:extLst>
              </p:cNvPr>
              <p:cNvSpPr>
                <a:spLocks noChangeArrowheads="1"/>
              </p:cNvSpPr>
              <p:nvPr/>
            </p:nvSpPr>
            <p:spPr bwMode="auto">
              <a:xfrm>
                <a:off x="3668437" y="3907736"/>
                <a:ext cx="10259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1218621">
                  <a:defRPr/>
                </a:pPr>
                <a:r>
                  <a:rPr lang="ja-JP" altLang="en-US" sz="800" dirty="0">
                    <a:solidFill>
                      <a:prstClr val="white"/>
                    </a:solidFill>
                    <a:latin typeface="Meiryo UI" panose="020B0604030504040204" pitchFamily="50" charset="-128"/>
                    <a:ea typeface="Meiryo UI" panose="020B0604030504040204" pitchFamily="50" charset="-128"/>
                    <a:cs typeface="Arial" panose="020B0604020202020204" pitchFamily="34" charset="0"/>
                  </a:rPr>
                  <a:t>●</a:t>
                </a:r>
              </a:p>
            </p:txBody>
          </p:sp>
          <p:sp>
            <p:nvSpPr>
              <p:cNvPr id="114" name="Rectangle 643">
                <a:extLst>
                  <a:ext uri="{FF2B5EF4-FFF2-40B4-BE49-F238E27FC236}">
                    <a16:creationId xmlns:a16="http://schemas.microsoft.com/office/drawing/2014/main" id="{57ABA187-0794-4211-AC92-3E5C178DD214}"/>
                  </a:ext>
                </a:extLst>
              </p:cNvPr>
              <p:cNvSpPr>
                <a:spLocks noChangeArrowheads="1"/>
              </p:cNvSpPr>
              <p:nvPr/>
            </p:nvSpPr>
            <p:spPr bwMode="auto">
              <a:xfrm>
                <a:off x="3500265" y="3949785"/>
                <a:ext cx="10259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1218621">
                  <a:defRPr/>
                </a:pPr>
                <a:r>
                  <a:rPr lang="ja-JP" altLang="en-US" sz="800" dirty="0">
                    <a:solidFill>
                      <a:prstClr val="white"/>
                    </a:solidFill>
                    <a:latin typeface="Meiryo UI" panose="020B0604030504040204" pitchFamily="50" charset="-128"/>
                    <a:ea typeface="Meiryo UI" panose="020B0604030504040204" pitchFamily="50" charset="-128"/>
                    <a:cs typeface="Arial" panose="020B0604020202020204" pitchFamily="34" charset="0"/>
                  </a:rPr>
                  <a:t>●</a:t>
                </a:r>
              </a:p>
            </p:txBody>
          </p:sp>
          <p:sp>
            <p:nvSpPr>
              <p:cNvPr id="115" name="Rectangle 644">
                <a:extLst>
                  <a:ext uri="{FF2B5EF4-FFF2-40B4-BE49-F238E27FC236}">
                    <a16:creationId xmlns:a16="http://schemas.microsoft.com/office/drawing/2014/main" id="{0EBED258-3948-405B-8CDF-ECE4CE9AE267}"/>
                  </a:ext>
                </a:extLst>
              </p:cNvPr>
              <p:cNvSpPr>
                <a:spLocks noChangeArrowheads="1"/>
              </p:cNvSpPr>
              <p:nvPr/>
            </p:nvSpPr>
            <p:spPr bwMode="auto">
              <a:xfrm>
                <a:off x="3897021" y="4350999"/>
                <a:ext cx="10259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1218621">
                  <a:defRPr/>
                </a:pPr>
                <a:r>
                  <a:rPr lang="ja-JP" altLang="en-US" sz="800" dirty="0">
                    <a:solidFill>
                      <a:prstClr val="white"/>
                    </a:solidFill>
                    <a:latin typeface="Meiryo UI" panose="020B0604030504040204" pitchFamily="50" charset="-128"/>
                    <a:ea typeface="Meiryo UI" panose="020B0604030504040204" pitchFamily="50" charset="-128"/>
                    <a:cs typeface="Arial" panose="020B0604020202020204" pitchFamily="34" charset="0"/>
                  </a:rPr>
                  <a:t>●</a:t>
                </a:r>
              </a:p>
            </p:txBody>
          </p:sp>
          <p:sp>
            <p:nvSpPr>
              <p:cNvPr id="116" name="Rectangle 645">
                <a:extLst>
                  <a:ext uri="{FF2B5EF4-FFF2-40B4-BE49-F238E27FC236}">
                    <a16:creationId xmlns:a16="http://schemas.microsoft.com/office/drawing/2014/main" id="{7F58296F-CD81-41AB-8A89-E9CC29504F11}"/>
                  </a:ext>
                </a:extLst>
              </p:cNvPr>
              <p:cNvSpPr>
                <a:spLocks noChangeArrowheads="1"/>
              </p:cNvSpPr>
              <p:nvPr/>
            </p:nvSpPr>
            <p:spPr bwMode="auto">
              <a:xfrm>
                <a:off x="3668437" y="4349247"/>
                <a:ext cx="10259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1218621">
                  <a:defRPr/>
                </a:pPr>
                <a:r>
                  <a:rPr lang="ja-JP" altLang="en-US" sz="800" dirty="0">
                    <a:solidFill>
                      <a:prstClr val="white"/>
                    </a:solidFill>
                    <a:latin typeface="Meiryo UI" panose="020B0604030504040204" pitchFamily="50" charset="-128"/>
                    <a:ea typeface="Meiryo UI" panose="020B0604030504040204" pitchFamily="50" charset="-128"/>
                    <a:cs typeface="Arial" panose="020B0604020202020204" pitchFamily="34" charset="0"/>
                  </a:rPr>
                  <a:t>●</a:t>
                </a:r>
              </a:p>
            </p:txBody>
          </p:sp>
          <p:sp>
            <p:nvSpPr>
              <p:cNvPr id="117" name="Rectangle 646">
                <a:extLst>
                  <a:ext uri="{FF2B5EF4-FFF2-40B4-BE49-F238E27FC236}">
                    <a16:creationId xmlns:a16="http://schemas.microsoft.com/office/drawing/2014/main" id="{605A2500-C0ED-4300-95CB-FAAFE060BDAC}"/>
                  </a:ext>
                </a:extLst>
              </p:cNvPr>
              <p:cNvSpPr>
                <a:spLocks noChangeArrowheads="1"/>
              </p:cNvSpPr>
              <p:nvPr/>
            </p:nvSpPr>
            <p:spPr bwMode="auto">
              <a:xfrm>
                <a:off x="3229230" y="4350999"/>
                <a:ext cx="10259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1218621">
                  <a:defRPr/>
                </a:pPr>
                <a:r>
                  <a:rPr lang="ja-JP" altLang="en-US" sz="800" dirty="0">
                    <a:solidFill>
                      <a:prstClr val="white"/>
                    </a:solidFill>
                    <a:latin typeface="Meiryo UI" panose="020B0604030504040204" pitchFamily="50" charset="-128"/>
                    <a:ea typeface="Meiryo UI" panose="020B0604030504040204" pitchFamily="50" charset="-128"/>
                    <a:cs typeface="Arial" panose="020B0604020202020204" pitchFamily="34" charset="0"/>
                  </a:rPr>
                  <a:t>●</a:t>
                </a:r>
              </a:p>
            </p:txBody>
          </p:sp>
          <p:sp>
            <p:nvSpPr>
              <p:cNvPr id="118" name="Rectangle 647">
                <a:extLst>
                  <a:ext uri="{FF2B5EF4-FFF2-40B4-BE49-F238E27FC236}">
                    <a16:creationId xmlns:a16="http://schemas.microsoft.com/office/drawing/2014/main" id="{DB453AF0-818C-451A-8716-6C3AABDEB4E6}"/>
                  </a:ext>
                </a:extLst>
              </p:cNvPr>
              <p:cNvSpPr>
                <a:spLocks noChangeArrowheads="1"/>
              </p:cNvSpPr>
              <p:nvPr/>
            </p:nvSpPr>
            <p:spPr bwMode="auto">
              <a:xfrm>
                <a:off x="3051261" y="4336983"/>
                <a:ext cx="86535" cy="122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1218621">
                  <a:defRPr/>
                </a:pPr>
                <a:r>
                  <a:rPr lang="ja-JP" altLang="en-US" sz="800" dirty="0">
                    <a:solidFill>
                      <a:prstClr val="white"/>
                    </a:solidFill>
                    <a:latin typeface="Meiryo UI" panose="020B0604030504040204" pitchFamily="50" charset="-128"/>
                    <a:ea typeface="Meiryo UI" panose="020B0604030504040204" pitchFamily="50" charset="-128"/>
                    <a:cs typeface="Arial" panose="020B0604020202020204" pitchFamily="34" charset="0"/>
                  </a:rPr>
                  <a:t>●</a:t>
                </a:r>
              </a:p>
            </p:txBody>
          </p:sp>
          <p:sp>
            <p:nvSpPr>
              <p:cNvPr id="119" name="Rectangle 648">
                <a:extLst>
                  <a:ext uri="{FF2B5EF4-FFF2-40B4-BE49-F238E27FC236}">
                    <a16:creationId xmlns:a16="http://schemas.microsoft.com/office/drawing/2014/main" id="{772232EF-7FE3-444B-9C34-006CAED5D136}"/>
                  </a:ext>
                </a:extLst>
              </p:cNvPr>
              <p:cNvSpPr>
                <a:spLocks noChangeArrowheads="1"/>
              </p:cNvSpPr>
              <p:nvPr/>
            </p:nvSpPr>
            <p:spPr bwMode="auto">
              <a:xfrm>
                <a:off x="2468372" y="4710165"/>
                <a:ext cx="10259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1218621">
                  <a:defRPr/>
                </a:pPr>
                <a:r>
                  <a:rPr lang="ja-JP" altLang="en-US" sz="800" dirty="0">
                    <a:solidFill>
                      <a:prstClr val="white"/>
                    </a:solidFill>
                    <a:latin typeface="Meiryo UI" panose="020B0604030504040204" pitchFamily="50" charset="-128"/>
                    <a:ea typeface="Meiryo UI" panose="020B0604030504040204" pitchFamily="50" charset="-128"/>
                    <a:cs typeface="Arial" panose="020B0604020202020204" pitchFamily="34" charset="0"/>
                  </a:rPr>
                  <a:t>●</a:t>
                </a:r>
              </a:p>
            </p:txBody>
          </p:sp>
          <p:sp>
            <p:nvSpPr>
              <p:cNvPr id="120" name="Rectangle 649">
                <a:extLst>
                  <a:ext uri="{FF2B5EF4-FFF2-40B4-BE49-F238E27FC236}">
                    <a16:creationId xmlns:a16="http://schemas.microsoft.com/office/drawing/2014/main" id="{3C1097E8-4999-4500-972E-99874D180F4A}"/>
                  </a:ext>
                </a:extLst>
              </p:cNvPr>
              <p:cNvSpPr>
                <a:spLocks noChangeArrowheads="1"/>
              </p:cNvSpPr>
              <p:nvPr/>
            </p:nvSpPr>
            <p:spPr bwMode="auto">
              <a:xfrm>
                <a:off x="2724712" y="4417576"/>
                <a:ext cx="10259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1218621">
                  <a:defRPr/>
                </a:pPr>
                <a:r>
                  <a:rPr lang="ja-JP" altLang="en-US" sz="800" dirty="0">
                    <a:solidFill>
                      <a:prstClr val="white"/>
                    </a:solidFill>
                    <a:latin typeface="Meiryo UI" panose="020B0604030504040204" pitchFamily="50" charset="-128"/>
                    <a:ea typeface="Meiryo UI" panose="020B0604030504040204" pitchFamily="50" charset="-128"/>
                    <a:cs typeface="Arial" panose="020B0604020202020204" pitchFamily="34" charset="0"/>
                  </a:rPr>
                  <a:t>●</a:t>
                </a:r>
              </a:p>
            </p:txBody>
          </p:sp>
          <p:sp>
            <p:nvSpPr>
              <p:cNvPr id="121" name="Rectangle 650">
                <a:extLst>
                  <a:ext uri="{FF2B5EF4-FFF2-40B4-BE49-F238E27FC236}">
                    <a16:creationId xmlns:a16="http://schemas.microsoft.com/office/drawing/2014/main" id="{D7645409-6E43-4D24-9276-8242F1647BF5}"/>
                  </a:ext>
                </a:extLst>
              </p:cNvPr>
              <p:cNvSpPr>
                <a:spLocks noChangeArrowheads="1"/>
              </p:cNvSpPr>
              <p:nvPr/>
            </p:nvSpPr>
            <p:spPr bwMode="auto">
              <a:xfrm>
                <a:off x="2532049" y="4475393"/>
                <a:ext cx="10259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1218621">
                  <a:defRPr/>
                </a:pPr>
                <a:r>
                  <a:rPr lang="ja-JP" altLang="en-US" sz="800" dirty="0">
                    <a:solidFill>
                      <a:prstClr val="white"/>
                    </a:solidFill>
                    <a:latin typeface="Meiryo UI" panose="020B0604030504040204" pitchFamily="50" charset="-128"/>
                    <a:ea typeface="Meiryo UI" panose="020B0604030504040204" pitchFamily="50" charset="-128"/>
                    <a:cs typeface="Arial" panose="020B0604020202020204" pitchFamily="34" charset="0"/>
                  </a:rPr>
                  <a:t>●</a:t>
                </a:r>
              </a:p>
            </p:txBody>
          </p:sp>
          <p:sp>
            <p:nvSpPr>
              <p:cNvPr id="122" name="Rectangle 651">
                <a:extLst>
                  <a:ext uri="{FF2B5EF4-FFF2-40B4-BE49-F238E27FC236}">
                    <a16:creationId xmlns:a16="http://schemas.microsoft.com/office/drawing/2014/main" id="{2B7C7909-277F-4DDC-9BCF-4A1858B835E5}"/>
                  </a:ext>
                </a:extLst>
              </p:cNvPr>
              <p:cNvSpPr>
                <a:spLocks noChangeArrowheads="1"/>
              </p:cNvSpPr>
              <p:nvPr/>
            </p:nvSpPr>
            <p:spPr bwMode="auto">
              <a:xfrm>
                <a:off x="2419390" y="4487657"/>
                <a:ext cx="10259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1218621">
                  <a:defRPr/>
                </a:pPr>
                <a:r>
                  <a:rPr lang="ja-JP" altLang="en-US" sz="800" dirty="0">
                    <a:solidFill>
                      <a:prstClr val="white"/>
                    </a:solidFill>
                    <a:latin typeface="Meiryo UI" panose="020B0604030504040204" pitchFamily="50" charset="-128"/>
                    <a:ea typeface="Meiryo UI" panose="020B0604030504040204" pitchFamily="50" charset="-128"/>
                    <a:cs typeface="Arial" panose="020B0604020202020204" pitchFamily="34" charset="0"/>
                  </a:rPr>
                  <a:t>●</a:t>
                </a:r>
              </a:p>
            </p:txBody>
          </p:sp>
          <p:sp>
            <p:nvSpPr>
              <p:cNvPr id="123" name="Rectangle 652">
                <a:extLst>
                  <a:ext uri="{FF2B5EF4-FFF2-40B4-BE49-F238E27FC236}">
                    <a16:creationId xmlns:a16="http://schemas.microsoft.com/office/drawing/2014/main" id="{D157A2C0-0160-45D8-B6B4-526534FD87C5}"/>
                  </a:ext>
                </a:extLst>
              </p:cNvPr>
              <p:cNvSpPr>
                <a:spLocks noChangeArrowheads="1"/>
              </p:cNvSpPr>
              <p:nvPr/>
            </p:nvSpPr>
            <p:spPr bwMode="auto">
              <a:xfrm>
                <a:off x="1989979" y="4668116"/>
                <a:ext cx="10259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1218621">
                  <a:defRPr/>
                </a:pPr>
                <a:r>
                  <a:rPr lang="ja-JP" altLang="en-US" sz="800" dirty="0">
                    <a:solidFill>
                      <a:prstClr val="white"/>
                    </a:solidFill>
                    <a:latin typeface="Meiryo UI" panose="020B0604030504040204" pitchFamily="50" charset="-128"/>
                    <a:ea typeface="Meiryo UI" panose="020B0604030504040204" pitchFamily="50" charset="-128"/>
                    <a:cs typeface="Arial" panose="020B0604020202020204" pitchFamily="34" charset="0"/>
                  </a:rPr>
                  <a:t>●</a:t>
                </a:r>
              </a:p>
            </p:txBody>
          </p:sp>
          <p:sp>
            <p:nvSpPr>
              <p:cNvPr id="124" name="Rectangle 653">
                <a:extLst>
                  <a:ext uri="{FF2B5EF4-FFF2-40B4-BE49-F238E27FC236}">
                    <a16:creationId xmlns:a16="http://schemas.microsoft.com/office/drawing/2014/main" id="{5A463CF6-2014-4658-A18A-076329BEC552}"/>
                  </a:ext>
                </a:extLst>
              </p:cNvPr>
              <p:cNvSpPr>
                <a:spLocks noChangeArrowheads="1"/>
              </p:cNvSpPr>
              <p:nvPr/>
            </p:nvSpPr>
            <p:spPr bwMode="auto">
              <a:xfrm>
                <a:off x="1823439" y="4776742"/>
                <a:ext cx="10259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1218621">
                  <a:defRPr/>
                </a:pPr>
                <a:r>
                  <a:rPr lang="ja-JP" altLang="en-US" sz="800" dirty="0">
                    <a:solidFill>
                      <a:prstClr val="white"/>
                    </a:solidFill>
                    <a:latin typeface="Meiryo UI" panose="020B0604030504040204" pitchFamily="50" charset="-128"/>
                    <a:ea typeface="Meiryo UI" panose="020B0604030504040204" pitchFamily="50" charset="-128"/>
                    <a:cs typeface="Arial" panose="020B0604020202020204" pitchFamily="34" charset="0"/>
                  </a:rPr>
                  <a:t>●</a:t>
                </a:r>
              </a:p>
            </p:txBody>
          </p:sp>
          <p:sp>
            <p:nvSpPr>
              <p:cNvPr id="125" name="Rectangle 654">
                <a:extLst>
                  <a:ext uri="{FF2B5EF4-FFF2-40B4-BE49-F238E27FC236}">
                    <a16:creationId xmlns:a16="http://schemas.microsoft.com/office/drawing/2014/main" id="{67FCAAA2-CEC2-497A-A262-BE1F2F8704AF}"/>
                  </a:ext>
                </a:extLst>
              </p:cNvPr>
              <p:cNvSpPr>
                <a:spLocks noChangeArrowheads="1"/>
              </p:cNvSpPr>
              <p:nvPr/>
            </p:nvSpPr>
            <p:spPr bwMode="auto">
              <a:xfrm>
                <a:off x="2163049" y="4834559"/>
                <a:ext cx="10259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1218621">
                  <a:defRPr/>
                </a:pPr>
                <a:r>
                  <a:rPr lang="ja-JP" altLang="en-US" sz="800" dirty="0">
                    <a:solidFill>
                      <a:prstClr val="white"/>
                    </a:solidFill>
                    <a:latin typeface="Meiryo UI" panose="020B0604030504040204" pitchFamily="50" charset="-128"/>
                    <a:ea typeface="Meiryo UI" panose="020B0604030504040204" pitchFamily="50" charset="-128"/>
                    <a:cs typeface="Arial" panose="020B0604020202020204" pitchFamily="34" charset="0"/>
                  </a:rPr>
                  <a:t>●</a:t>
                </a:r>
              </a:p>
            </p:txBody>
          </p:sp>
          <p:sp>
            <p:nvSpPr>
              <p:cNvPr id="126" name="Rectangle 655">
                <a:extLst>
                  <a:ext uri="{FF2B5EF4-FFF2-40B4-BE49-F238E27FC236}">
                    <a16:creationId xmlns:a16="http://schemas.microsoft.com/office/drawing/2014/main" id="{97288113-DE20-485E-98FB-236F1ED01591}"/>
                  </a:ext>
                </a:extLst>
              </p:cNvPr>
              <p:cNvSpPr>
                <a:spLocks noChangeArrowheads="1"/>
              </p:cNvSpPr>
              <p:nvPr/>
            </p:nvSpPr>
            <p:spPr bwMode="auto">
              <a:xfrm>
                <a:off x="2084678" y="5071083"/>
                <a:ext cx="10259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1218621">
                  <a:defRPr/>
                </a:pPr>
                <a:r>
                  <a:rPr lang="ja-JP" altLang="en-US" sz="800" dirty="0">
                    <a:solidFill>
                      <a:prstClr val="white"/>
                    </a:solidFill>
                    <a:latin typeface="Meiryo UI" panose="020B0604030504040204" pitchFamily="50" charset="-128"/>
                    <a:ea typeface="Meiryo UI" panose="020B0604030504040204" pitchFamily="50" charset="-128"/>
                    <a:cs typeface="Arial" panose="020B0604020202020204" pitchFamily="34" charset="0"/>
                  </a:rPr>
                  <a:t>●</a:t>
                </a:r>
              </a:p>
            </p:txBody>
          </p:sp>
          <p:sp>
            <p:nvSpPr>
              <p:cNvPr id="127" name="Rectangle 656">
                <a:extLst>
                  <a:ext uri="{FF2B5EF4-FFF2-40B4-BE49-F238E27FC236}">
                    <a16:creationId xmlns:a16="http://schemas.microsoft.com/office/drawing/2014/main" id="{1C042516-C6FD-43E7-A13E-14FB0A5BAB61}"/>
                  </a:ext>
                </a:extLst>
              </p:cNvPr>
              <p:cNvSpPr>
                <a:spLocks noChangeArrowheads="1"/>
              </p:cNvSpPr>
              <p:nvPr/>
            </p:nvSpPr>
            <p:spPr bwMode="auto">
              <a:xfrm>
                <a:off x="2865128" y="5579171"/>
                <a:ext cx="10259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1218621">
                  <a:defRPr/>
                </a:pPr>
                <a:r>
                  <a:rPr lang="ja-JP" altLang="en-US" sz="800" dirty="0">
                    <a:solidFill>
                      <a:prstClr val="white"/>
                    </a:solidFill>
                    <a:latin typeface="Meiryo UI" panose="020B0604030504040204" pitchFamily="50" charset="-128"/>
                    <a:ea typeface="Meiryo UI" panose="020B0604030504040204" pitchFamily="50" charset="-128"/>
                    <a:cs typeface="Arial" panose="020B0604020202020204" pitchFamily="34" charset="0"/>
                  </a:rPr>
                  <a:t>●</a:t>
                </a:r>
              </a:p>
            </p:txBody>
          </p:sp>
        </p:grpSp>
      </p:grpSp>
      <p:sp>
        <p:nvSpPr>
          <p:cNvPr id="311" name="正方形/長方形 310">
            <a:extLst>
              <a:ext uri="{FF2B5EF4-FFF2-40B4-BE49-F238E27FC236}">
                <a16:creationId xmlns:a16="http://schemas.microsoft.com/office/drawing/2014/main" id="{E2D4BDDD-A695-42BB-BB5C-AEC66FECA659}"/>
              </a:ext>
            </a:extLst>
          </p:cNvPr>
          <p:cNvSpPr/>
          <p:nvPr/>
        </p:nvSpPr>
        <p:spPr>
          <a:xfrm>
            <a:off x="318098" y="771899"/>
            <a:ext cx="11566085" cy="456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255">
              <a:defRPr/>
            </a:pPr>
            <a:endParaRPr lang="ja-JP" altLang="en-US" sz="2398">
              <a:solidFill>
                <a:prstClr val="white"/>
              </a:solidFill>
              <a:latin typeface="Meiryo UI" panose="020B0604030504040204" pitchFamily="50" charset="-128"/>
              <a:ea typeface="Meiryo UI" panose="020B0604030504040204" pitchFamily="50" charset="-128"/>
            </a:endParaRPr>
          </a:p>
        </p:txBody>
      </p:sp>
      <p:sp>
        <p:nvSpPr>
          <p:cNvPr id="3" name="Slide Number Placeholder 5">
            <a:extLst>
              <a:ext uri="{FF2B5EF4-FFF2-40B4-BE49-F238E27FC236}">
                <a16:creationId xmlns:a16="http://schemas.microsoft.com/office/drawing/2014/main" id="{4FB52304-7C85-9DF2-B25D-E23369DCA807}"/>
              </a:ext>
            </a:extLst>
          </p:cNvPr>
          <p:cNvSpPr>
            <a:spLocks noGrp="1"/>
          </p:cNvSpPr>
          <p:nvPr>
            <p:ph type="sldNum" sz="quarter" idx="4"/>
          </p:nvPr>
        </p:nvSpPr>
        <p:spPr>
          <a:xfrm>
            <a:off x="11672569" y="6400800"/>
            <a:ext cx="439026" cy="155448"/>
          </a:xfrm>
          <a:prstGeom prst="rect">
            <a:avLst/>
          </a:prstGeom>
        </p:spPr>
        <p:txBody>
          <a:bodyPr vert="horz" lIns="0" tIns="0" rIns="0" bIns="0" rtlCol="0" anchor="ctr"/>
          <a:lstStyle>
            <a:lvl1pPr algn="ctr">
              <a:defRPr sz="1000">
                <a:solidFill>
                  <a:schemeClr val="bg1"/>
                </a:solidFill>
                <a:latin typeface="Arial" panose="020B0604020202020204" pitchFamily="34" charset="0"/>
                <a:cs typeface="Arial" panose="020B0604020202020204" pitchFamily="34" charset="0"/>
              </a:defRPr>
            </a:lvl1pPr>
          </a:lstStyle>
          <a:p>
            <a:fld id="{6D22F896-40B5-4ADD-8801-0D06FADFA095}" type="slidenum">
              <a:rPr lang="en-US" smtClean="0"/>
              <a:pPr/>
              <a:t>41</a:t>
            </a:fld>
            <a:endParaRPr lang="en-US" dirty="0"/>
          </a:p>
        </p:txBody>
      </p:sp>
    </p:spTree>
    <p:extLst>
      <p:ext uri="{BB962C8B-B14F-4D97-AF65-F5344CB8AC3E}">
        <p14:creationId xmlns:p14="http://schemas.microsoft.com/office/powerpoint/2010/main" val="3379824713"/>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901555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55A06E98-391A-1C15-C9A0-BA5AB20545C3}"/>
              </a:ext>
            </a:extLst>
          </p:cNvPr>
          <p:cNvSpPr>
            <a:spLocks noGrp="1"/>
          </p:cNvSpPr>
          <p:nvPr>
            <p:ph type="title"/>
          </p:nvPr>
        </p:nvSpPr>
        <p:spPr>
          <a:xfrm>
            <a:off x="760412" y="442528"/>
            <a:ext cx="10671049" cy="418576"/>
          </a:xfrm>
        </p:spPr>
        <p:txBody>
          <a:bodyPr/>
          <a:lstStyle/>
          <a:p>
            <a:r>
              <a:rPr kumimoji="1" lang="ja-JP" altLang="en-US" dirty="0">
                <a:latin typeface="UD デジタル 教科書体 NK-R" panose="02020400000000000000" pitchFamily="18" charset="-128"/>
                <a:ea typeface="UD デジタル 教科書体 NK-R" panose="02020400000000000000" pitchFamily="18" charset="-128"/>
              </a:rPr>
              <a:t>突然に襲い掛かる　想定外な事：実例から</a:t>
            </a:r>
          </a:p>
        </p:txBody>
      </p:sp>
      <p:pic>
        <p:nvPicPr>
          <p:cNvPr id="6" name="図 5">
            <a:extLst>
              <a:ext uri="{FF2B5EF4-FFF2-40B4-BE49-F238E27FC236}">
                <a16:creationId xmlns:a16="http://schemas.microsoft.com/office/drawing/2014/main" id="{E77C10AA-B4FE-CA3D-B803-068DD4EECB1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07474" y="1280745"/>
            <a:ext cx="3464928" cy="2148255"/>
          </a:xfrm>
          <a:prstGeom prst="rect">
            <a:avLst/>
          </a:prstGeom>
          <a:ln w="88900" cap="sq" cmpd="thickThin">
            <a:solidFill>
              <a:srgbClr val="000000"/>
            </a:solidFill>
            <a:prstDash val="solid"/>
            <a:miter lim="800000"/>
          </a:ln>
          <a:effectLst>
            <a:innerShdw blurRad="76200">
              <a:srgbClr val="000000"/>
            </a:innerShdw>
          </a:effectLst>
        </p:spPr>
      </p:pic>
      <p:pic>
        <p:nvPicPr>
          <p:cNvPr id="7" name="図 6">
            <a:extLst>
              <a:ext uri="{FF2B5EF4-FFF2-40B4-BE49-F238E27FC236}">
                <a16:creationId xmlns:a16="http://schemas.microsoft.com/office/drawing/2014/main" id="{D3187FF1-38C8-D5ED-67A7-E3C265AD778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506333" y="1305020"/>
            <a:ext cx="3581410" cy="2327716"/>
          </a:xfrm>
          <a:prstGeom prst="rect">
            <a:avLst/>
          </a:prstGeom>
          <a:ln w="88900" cap="sq" cmpd="thickThin">
            <a:solidFill>
              <a:srgbClr val="000000"/>
            </a:solidFill>
            <a:prstDash val="solid"/>
            <a:miter lim="800000"/>
          </a:ln>
          <a:effectLst>
            <a:innerShdw blurRad="76200">
              <a:srgbClr val="000000"/>
            </a:innerShdw>
          </a:effectLst>
        </p:spPr>
      </p:pic>
      <p:sp>
        <p:nvSpPr>
          <p:cNvPr id="8" name="テキスト ボックス 7">
            <a:extLst>
              <a:ext uri="{FF2B5EF4-FFF2-40B4-BE49-F238E27FC236}">
                <a16:creationId xmlns:a16="http://schemas.microsoft.com/office/drawing/2014/main" id="{593027FB-42F6-920A-2121-AEBE2C826343}"/>
              </a:ext>
            </a:extLst>
          </p:cNvPr>
          <p:cNvSpPr txBox="1"/>
          <p:nvPr/>
        </p:nvSpPr>
        <p:spPr>
          <a:xfrm>
            <a:off x="7689773" y="3881293"/>
            <a:ext cx="3844334" cy="646331"/>
          </a:xfrm>
          <a:prstGeom prst="rect">
            <a:avLst/>
          </a:prstGeom>
          <a:noFill/>
        </p:spPr>
        <p:txBody>
          <a:bodyPr wrap="square" rtlCol="0">
            <a:spAutoFit/>
          </a:bodyPr>
          <a:lstStyle/>
          <a:p>
            <a:pPr algn="l"/>
            <a:r>
              <a:rPr kumimoji="1" lang="ja-JP" altLang="en-US" sz="12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ライセンス体系、価格の改定などのリスク</a:t>
            </a:r>
            <a:endParaRPr kumimoji="1" lang="en-US" altLang="ja-JP" sz="12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endParaRPr>
          </a:p>
          <a:p>
            <a:pPr algn="l"/>
            <a:r>
              <a:rPr kumimoji="1" lang="ja-JP" altLang="en-US" sz="12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サービス事業者のサービス終了時に対処できるのか？</a:t>
            </a:r>
            <a:br>
              <a:rPr kumimoji="1" lang="en-US" altLang="ja-JP" sz="12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br>
            <a:r>
              <a:rPr kumimoji="1" lang="en-US" altLang="ja-JP" sz="12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 </a:t>
            </a:r>
            <a:r>
              <a:rPr kumimoji="1" lang="ja-JP" altLang="en-US" sz="12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→肥大化したデータの移動時間は膨大になる</a:t>
            </a:r>
            <a:endParaRPr kumimoji="1" lang="en-US" altLang="ja-JP" sz="12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endParaRPr>
          </a:p>
        </p:txBody>
      </p:sp>
      <p:sp>
        <p:nvSpPr>
          <p:cNvPr id="9" name="テキスト ボックス 8">
            <a:extLst>
              <a:ext uri="{FF2B5EF4-FFF2-40B4-BE49-F238E27FC236}">
                <a16:creationId xmlns:a16="http://schemas.microsoft.com/office/drawing/2014/main" id="{99DA81EB-B3ED-CF78-7676-462977535BDD}"/>
              </a:ext>
            </a:extLst>
          </p:cNvPr>
          <p:cNvSpPr txBox="1"/>
          <p:nvPr/>
        </p:nvSpPr>
        <p:spPr>
          <a:xfrm>
            <a:off x="586288" y="3525475"/>
            <a:ext cx="3586114" cy="461665"/>
          </a:xfrm>
          <a:prstGeom prst="rect">
            <a:avLst/>
          </a:prstGeom>
          <a:noFill/>
        </p:spPr>
        <p:txBody>
          <a:bodyPr wrap="square" rtlCol="0">
            <a:spAutoFit/>
          </a:bodyPr>
          <a:lstStyle/>
          <a:p>
            <a:pPr algn="l"/>
            <a:r>
              <a:rPr kumimoji="1" lang="ja-JP" altLang="en-US" sz="12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クラウド障害時の対策　→　費用増加</a:t>
            </a:r>
            <a:endParaRPr kumimoji="1" lang="en-US" altLang="ja-JP" sz="12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endParaRPr>
          </a:p>
          <a:p>
            <a:pPr algn="l"/>
            <a:r>
              <a:rPr kumimoji="1" lang="ja-JP" altLang="en-US" sz="12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クラウドとの接続経路の対策　→　費用増加</a:t>
            </a:r>
          </a:p>
        </p:txBody>
      </p:sp>
      <p:pic>
        <p:nvPicPr>
          <p:cNvPr id="11" name="図 10">
            <a:extLst>
              <a:ext uri="{FF2B5EF4-FFF2-40B4-BE49-F238E27FC236}">
                <a16:creationId xmlns:a16="http://schemas.microsoft.com/office/drawing/2014/main" id="{0530D581-86F9-9AC2-6E18-8D7EA1C668A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330485" y="1308779"/>
            <a:ext cx="3017765" cy="2510523"/>
          </a:xfrm>
          <a:prstGeom prst="rect">
            <a:avLst/>
          </a:prstGeom>
        </p:spPr>
      </p:pic>
      <p:sp>
        <p:nvSpPr>
          <p:cNvPr id="12" name="テキスト ボックス 11">
            <a:extLst>
              <a:ext uri="{FF2B5EF4-FFF2-40B4-BE49-F238E27FC236}">
                <a16:creationId xmlns:a16="http://schemas.microsoft.com/office/drawing/2014/main" id="{9403EA5D-8072-4AF5-E28D-C1530DBB0996}"/>
              </a:ext>
            </a:extLst>
          </p:cNvPr>
          <p:cNvSpPr txBox="1"/>
          <p:nvPr/>
        </p:nvSpPr>
        <p:spPr>
          <a:xfrm>
            <a:off x="4172402" y="4024196"/>
            <a:ext cx="3517371" cy="461665"/>
          </a:xfrm>
          <a:prstGeom prst="rect">
            <a:avLst/>
          </a:prstGeom>
          <a:noFill/>
        </p:spPr>
        <p:txBody>
          <a:bodyPr wrap="square" rtlCol="0">
            <a:spAutoFit/>
          </a:bodyPr>
          <a:lstStyle/>
          <a:p>
            <a:pPr algn="l"/>
            <a:r>
              <a:rPr kumimoji="1" lang="ja-JP" altLang="en-US" sz="12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rPr>
              <a:t>ファシリティの停電や不具合でも利用ができないリスク</a:t>
            </a:r>
            <a:endParaRPr kumimoji="1" lang="en-US" altLang="ja-JP" sz="1200" dirty="0">
              <a:solidFill>
                <a:schemeClr val="bg1"/>
              </a:solidFill>
              <a:latin typeface="UD デジタル 教科書体 NK-R" panose="02020400000000000000" pitchFamily="18" charset="-128"/>
              <a:ea typeface="UD デジタル 教科書体 NK-R" panose="02020400000000000000" pitchFamily="18" charset="-128"/>
              <a:cs typeface="Arial" pitchFamily="34" charset="0"/>
            </a:endParaRPr>
          </a:p>
        </p:txBody>
      </p:sp>
      <p:sp>
        <p:nvSpPr>
          <p:cNvPr id="13" name="Slide Number Placeholder 5">
            <a:extLst>
              <a:ext uri="{FF2B5EF4-FFF2-40B4-BE49-F238E27FC236}">
                <a16:creationId xmlns:a16="http://schemas.microsoft.com/office/drawing/2014/main" id="{CFA57F0A-5CED-9414-3A8F-66ADB72F4A4E}"/>
              </a:ext>
            </a:extLst>
          </p:cNvPr>
          <p:cNvSpPr>
            <a:spLocks noGrp="1"/>
          </p:cNvSpPr>
          <p:nvPr>
            <p:ph type="sldNum" sz="quarter" idx="4"/>
          </p:nvPr>
        </p:nvSpPr>
        <p:spPr>
          <a:xfrm>
            <a:off x="11672569" y="6400800"/>
            <a:ext cx="439026" cy="155448"/>
          </a:xfrm>
          <a:prstGeom prst="rect">
            <a:avLst/>
          </a:prstGeom>
        </p:spPr>
        <p:txBody>
          <a:bodyPr vert="horz" lIns="0" tIns="0" rIns="0" bIns="0" rtlCol="0" anchor="ctr"/>
          <a:lstStyle>
            <a:lvl1pPr algn="ctr">
              <a:defRPr sz="1000">
                <a:solidFill>
                  <a:schemeClr val="bg1"/>
                </a:solidFill>
                <a:latin typeface="Arial" panose="020B0604020202020204" pitchFamily="34" charset="0"/>
                <a:cs typeface="Arial" panose="020B0604020202020204" pitchFamily="34" charset="0"/>
              </a:defRPr>
            </a:lvl1pPr>
          </a:lstStyle>
          <a:p>
            <a:fld id="{6D22F896-40B5-4ADD-8801-0D06FADFA095}" type="slidenum">
              <a:rPr lang="en-US" smtClean="0"/>
              <a:pPr/>
              <a:t>5</a:t>
            </a:fld>
            <a:endParaRPr lang="en-US" dirty="0"/>
          </a:p>
        </p:txBody>
      </p:sp>
    </p:spTree>
    <p:extLst>
      <p:ext uri="{BB962C8B-B14F-4D97-AF65-F5344CB8AC3E}">
        <p14:creationId xmlns:p14="http://schemas.microsoft.com/office/powerpoint/2010/main" val="148040553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4">
            <a:extLst>
              <a:ext uri="{FF2B5EF4-FFF2-40B4-BE49-F238E27FC236}">
                <a16:creationId xmlns:a16="http://schemas.microsoft.com/office/drawing/2014/main" id="{E032F4DF-DDF4-5FD6-BCBC-61C1F918F6F8}"/>
              </a:ext>
            </a:extLst>
          </p:cNvPr>
          <p:cNvSpPr>
            <a:spLocks noGrp="1"/>
          </p:cNvSpPr>
          <p:nvPr>
            <p:ph type="title"/>
          </p:nvPr>
        </p:nvSpPr>
        <p:spPr>
          <a:xfrm>
            <a:off x="750334" y="1549491"/>
            <a:ext cx="6263640" cy="2405203"/>
          </a:xfrm>
        </p:spPr>
        <p:txBody>
          <a:bodyPr/>
          <a:lstStyle/>
          <a:p>
            <a:r>
              <a:rPr lang="ja-JP" altLang="en-US" dirty="0">
                <a:latin typeface="UD デジタル 教科書体 NK-R" panose="02020400000000000000" pitchFamily="18" charset="-128"/>
                <a:ea typeface="UD デジタル 教科書体 NK-R" panose="02020400000000000000" pitchFamily="18" charset="-128"/>
              </a:rPr>
              <a:t>キーワードは</a:t>
            </a:r>
            <a:br>
              <a:rPr lang="en-US" altLang="ja-JP" dirty="0">
                <a:latin typeface="UD デジタル 教科書体 NK-R" panose="02020400000000000000" pitchFamily="18" charset="-128"/>
                <a:ea typeface="UD デジタル 教科書体 NK-R" panose="02020400000000000000" pitchFamily="18" charset="-128"/>
              </a:rPr>
            </a:br>
            <a:r>
              <a:rPr lang="en-US" altLang="ja-JP" dirty="0">
                <a:solidFill>
                  <a:srgbClr val="FFFF00"/>
                </a:solidFill>
                <a:latin typeface="UD デジタル 教科書体 NK-R" panose="02020400000000000000" pitchFamily="18" charset="-128"/>
                <a:ea typeface="UD デジタル 教科書体 NK-R" panose="02020400000000000000" pitchFamily="18" charset="-128"/>
              </a:rPr>
              <a:t>New</a:t>
            </a:r>
            <a:r>
              <a:rPr lang="ja-JP" altLang="en-US" dirty="0">
                <a:solidFill>
                  <a:srgbClr val="FFFF00"/>
                </a:solidFill>
                <a:latin typeface="UD デジタル 教科書体 NK-R" panose="02020400000000000000" pitchFamily="18" charset="-128"/>
                <a:ea typeface="UD デジタル 教科書体 NK-R" panose="02020400000000000000" pitchFamily="18" charset="-128"/>
              </a:rPr>
              <a:t>オンプレミス</a:t>
            </a:r>
          </a:p>
        </p:txBody>
      </p:sp>
      <p:sp>
        <p:nvSpPr>
          <p:cNvPr id="8" name="テキスト プレースホルダー 5">
            <a:extLst>
              <a:ext uri="{FF2B5EF4-FFF2-40B4-BE49-F238E27FC236}">
                <a16:creationId xmlns:a16="http://schemas.microsoft.com/office/drawing/2014/main" id="{112427D5-BDF2-45E8-799F-F8B9362B40DC}"/>
              </a:ext>
            </a:extLst>
          </p:cNvPr>
          <p:cNvSpPr>
            <a:spLocks noGrp="1"/>
          </p:cNvSpPr>
          <p:nvPr>
            <p:ph type="body" idx="1"/>
          </p:nvPr>
        </p:nvSpPr>
        <p:spPr>
          <a:xfrm>
            <a:off x="750334" y="4328649"/>
            <a:ext cx="6263640" cy="805349"/>
          </a:xfrm>
        </p:spPr>
        <p:txBody>
          <a:bodyPr/>
          <a:lstStyle/>
          <a:p>
            <a:r>
              <a:rPr lang="ja-JP" altLang="en-US" dirty="0">
                <a:latin typeface="UD デジタル 教科書体 NK-R" panose="02020400000000000000" pitchFamily="18" charset="-128"/>
                <a:ea typeface="UD デジタル 教科書体 NK-R" panose="02020400000000000000" pitchFamily="18" charset="-128"/>
              </a:rPr>
              <a:t>オンプレミスにクラウド環境を構築する</a:t>
            </a:r>
            <a:endParaRPr lang="en-US" altLang="ja-JP" dirty="0">
              <a:latin typeface="UD デジタル 教科書体 NK-R" panose="02020400000000000000" pitchFamily="18" charset="-128"/>
              <a:ea typeface="UD デジタル 教科書体 NK-R" panose="02020400000000000000" pitchFamily="18" charset="-128"/>
            </a:endParaRPr>
          </a:p>
          <a:p>
            <a:r>
              <a:rPr lang="ja-JP" altLang="en-US" sz="1800" dirty="0">
                <a:latin typeface="UD デジタル 教科書体 NK-R" panose="02020400000000000000" pitchFamily="18" charset="-128"/>
                <a:ea typeface="UD デジタル 教科書体 NK-R" panose="02020400000000000000" pitchFamily="18" charset="-128"/>
              </a:rPr>
              <a:t>ハイブリッド・マルチクラウドはオンプレミスを基軸に展開する</a:t>
            </a:r>
            <a:br>
              <a:rPr lang="en-US" altLang="ja-JP" sz="1800" dirty="0">
                <a:latin typeface="UD デジタル 教科書体 NK-R" panose="02020400000000000000" pitchFamily="18" charset="-128"/>
                <a:ea typeface="UD デジタル 教科書体 NK-R" panose="02020400000000000000" pitchFamily="18" charset="-128"/>
              </a:rPr>
            </a:br>
            <a:r>
              <a:rPr lang="ja-JP" altLang="en-US" sz="1800" dirty="0">
                <a:latin typeface="UD デジタル 教科書体 NK-R" panose="02020400000000000000" pitchFamily="18" charset="-128"/>
                <a:ea typeface="UD デジタル 教科書体 NK-R" panose="02020400000000000000" pitchFamily="18" charset="-128"/>
              </a:rPr>
              <a:t>新しいアプローチ</a:t>
            </a:r>
          </a:p>
        </p:txBody>
      </p:sp>
    </p:spTree>
    <p:extLst>
      <p:ext uri="{BB962C8B-B14F-4D97-AF65-F5344CB8AC3E}">
        <p14:creationId xmlns:p14="http://schemas.microsoft.com/office/powerpoint/2010/main" val="247409116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4F2DFFD4-87B6-7A9A-E042-7E7BA5451F31}"/>
              </a:ext>
            </a:extLst>
          </p:cNvPr>
          <p:cNvSpPr>
            <a:spLocks noGrp="1"/>
          </p:cNvSpPr>
          <p:nvPr>
            <p:ph type="title"/>
          </p:nvPr>
        </p:nvSpPr>
        <p:spPr>
          <a:xfrm>
            <a:off x="760412" y="442528"/>
            <a:ext cx="10671049" cy="418576"/>
          </a:xfrm>
        </p:spPr>
        <p:txBody>
          <a:bodyPr/>
          <a:lstStyle/>
          <a:p>
            <a:r>
              <a:rPr kumimoji="1" lang="en-US" altLang="ja-JP" dirty="0">
                <a:solidFill>
                  <a:srgbClr val="FFFF00"/>
                </a:solidFill>
                <a:latin typeface="UD デジタル 教科書体 NK-R" panose="02020400000000000000" pitchFamily="18" charset="-128"/>
                <a:ea typeface="UD デジタル 教科書体 NK-R" panose="02020400000000000000" pitchFamily="18" charset="-128"/>
              </a:rPr>
              <a:t>New</a:t>
            </a:r>
            <a:r>
              <a:rPr kumimoji="1" lang="ja-JP" altLang="en-US" dirty="0">
                <a:solidFill>
                  <a:srgbClr val="FFFF00"/>
                </a:solidFill>
                <a:latin typeface="UD デジタル 教科書体 NK-R" panose="02020400000000000000" pitchFamily="18" charset="-128"/>
                <a:ea typeface="UD デジタル 教科書体 NK-R" panose="02020400000000000000" pitchFamily="18" charset="-128"/>
              </a:rPr>
              <a:t>オンプレミスとは</a:t>
            </a:r>
          </a:p>
        </p:txBody>
      </p:sp>
      <p:sp>
        <p:nvSpPr>
          <p:cNvPr id="8" name="コンテンツ プレースホルダー 2">
            <a:extLst>
              <a:ext uri="{FF2B5EF4-FFF2-40B4-BE49-F238E27FC236}">
                <a16:creationId xmlns:a16="http://schemas.microsoft.com/office/drawing/2014/main" id="{24C408A3-C013-E7FE-B974-1071C3BA09AC}"/>
              </a:ext>
            </a:extLst>
          </p:cNvPr>
          <p:cNvSpPr txBox="1">
            <a:spLocks/>
          </p:cNvSpPr>
          <p:nvPr/>
        </p:nvSpPr>
        <p:spPr bwMode="gray">
          <a:xfrm>
            <a:off x="760413" y="1308880"/>
            <a:ext cx="10667999" cy="4787120"/>
          </a:xfrm>
          <a:prstGeom prst="rect">
            <a:avLst/>
          </a:prstGeom>
        </p:spPr>
        <p:txBody>
          <a:bodyPr lIns="0" tIns="0" rIns="0" bIns="0"/>
          <a:lstStyle>
            <a:lvl1pPr marL="171450" indent="-171450" algn="l" defTabSz="1218987" rtl="0" eaLnBrk="1" latinLnBrk="0" hangingPunct="1">
              <a:lnSpc>
                <a:spcPct val="90000"/>
              </a:lnSpc>
              <a:spcBef>
                <a:spcPts val="1000"/>
              </a:spcBef>
              <a:buClrTx/>
              <a:buFont typeface="Arial" panose="020B0604020202020204" pitchFamily="34" charset="0"/>
              <a:buChar char="•"/>
              <a:defRPr kumimoji="1" sz="2000" kern="1200">
                <a:solidFill>
                  <a:schemeClr val="bg1"/>
                </a:solidFill>
                <a:latin typeface="Arial" pitchFamily="34" charset="0"/>
                <a:ea typeface="+mn-ea"/>
                <a:cs typeface="Arial" pitchFamily="34" charset="0"/>
              </a:defRPr>
            </a:lvl1pPr>
            <a:lvl2pPr marL="609493" indent="-228560" algn="l" defTabSz="1218987" rtl="0" eaLnBrk="1" latinLnBrk="0" hangingPunct="1">
              <a:lnSpc>
                <a:spcPct val="90000"/>
              </a:lnSpc>
              <a:spcBef>
                <a:spcPts val="500"/>
              </a:spcBef>
              <a:buClrTx/>
              <a:buFont typeface="Arial" pitchFamily="34" charset="0"/>
              <a:buChar char="–"/>
              <a:defRPr kumimoji="1" sz="1800" kern="1200">
                <a:solidFill>
                  <a:schemeClr val="bg1"/>
                </a:solidFill>
                <a:latin typeface="Arial" pitchFamily="34" charset="0"/>
                <a:ea typeface="+mn-ea"/>
                <a:cs typeface="Arial" pitchFamily="34" charset="0"/>
              </a:defRPr>
            </a:lvl2pPr>
            <a:lvl3pPr marL="835938" indent="-150258" algn="l" defTabSz="1218987" rtl="0" eaLnBrk="1" latinLnBrk="0" hangingPunct="1">
              <a:lnSpc>
                <a:spcPct val="90000"/>
              </a:lnSpc>
              <a:spcBef>
                <a:spcPts val="500"/>
              </a:spcBef>
              <a:buClrTx/>
              <a:buFont typeface="Arial" panose="020B0604020202020204" pitchFamily="34" charset="0"/>
              <a:buChar char="-"/>
              <a:defRPr kumimoji="1" sz="1800" kern="1200">
                <a:solidFill>
                  <a:schemeClr val="bg1"/>
                </a:solidFill>
                <a:latin typeface="Arial" pitchFamily="34" charset="0"/>
                <a:ea typeface="+mn-ea"/>
                <a:cs typeface="Arial" pitchFamily="34" charset="0"/>
              </a:defRPr>
            </a:lvl3pPr>
            <a:lvl4pPr marL="1147033" indent="-156606" algn="l" defTabSz="1218987" rtl="0" eaLnBrk="1" latinLnBrk="0" hangingPunct="1">
              <a:lnSpc>
                <a:spcPct val="90000"/>
              </a:lnSpc>
              <a:spcBef>
                <a:spcPts val="500"/>
              </a:spcBef>
              <a:buClrTx/>
              <a:buFont typeface="Arial" panose="020B0604020202020204" pitchFamily="34" charset="0"/>
              <a:buChar char="-"/>
              <a:defRPr kumimoji="1" sz="1800" kern="1200">
                <a:solidFill>
                  <a:schemeClr val="bg1"/>
                </a:solidFill>
                <a:latin typeface="Arial" pitchFamily="34" charset="0"/>
                <a:ea typeface="+mn-ea"/>
                <a:cs typeface="Arial" pitchFamily="34" charset="0"/>
              </a:defRPr>
            </a:lvl4pPr>
            <a:lvl5pPr marL="1445431" indent="-150258" algn="l" defTabSz="1218987" rtl="0" eaLnBrk="1" latinLnBrk="0" hangingPunct="1">
              <a:lnSpc>
                <a:spcPct val="90000"/>
              </a:lnSpc>
              <a:spcBef>
                <a:spcPts val="500"/>
              </a:spcBef>
              <a:buClrTx/>
              <a:buFont typeface="Arial" panose="020B0604020202020204" pitchFamily="34" charset="0"/>
              <a:buChar char="-"/>
              <a:defRPr kumimoji="1" sz="1800" kern="1200">
                <a:solidFill>
                  <a:schemeClr val="bg1"/>
                </a:solidFill>
                <a:latin typeface="Arial" pitchFamily="34" charset="0"/>
                <a:ea typeface="+mn-ea"/>
                <a:cs typeface="Arial" pitchFamily="34" charset="0"/>
              </a:defRPr>
            </a:lvl5pPr>
            <a:lvl6pPr marL="3352213" indent="-304747" algn="l" defTabSz="1218987" rtl="0" eaLnBrk="1" latinLnBrk="0" hangingPunct="1">
              <a:spcBef>
                <a:spcPct val="20000"/>
              </a:spcBef>
              <a:buFont typeface="Arial" pitchFamily="34" charset="0"/>
              <a:buChar char="•"/>
              <a:defRPr kumimoji="1" sz="24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kumimoji="1" sz="24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kumimoji="1" sz="24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kumimoji="1" sz="2400" kern="1200">
                <a:solidFill>
                  <a:schemeClr val="tx1"/>
                </a:solidFill>
                <a:latin typeface="+mn-lt"/>
                <a:ea typeface="+mn-ea"/>
                <a:cs typeface="+mn-cs"/>
              </a:defRPr>
            </a:lvl9pPr>
          </a:lstStyle>
          <a:p>
            <a:pPr marL="171450" marR="0" lvl="0" indent="-171450" algn="l" defTabSz="121898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1" lang="ja-JP" altLang="en-US" sz="3200" b="0" i="0" u="none" strike="noStrike" kern="1200" cap="none" spc="0" normalizeH="0" baseline="0" noProof="0" dirty="0">
                <a:ln>
                  <a:noFill/>
                </a:ln>
                <a:solidFill>
                  <a:sysClr val="window" lastClr="FFFFFF"/>
                </a:solidFill>
                <a:effectLst/>
                <a:uLnTx/>
                <a:uFillTx/>
                <a:latin typeface="Meiryo UI" panose="020B0604030504040204" pitchFamily="50" charset="-128"/>
                <a:ea typeface="Meiryo UI" panose="020B0604030504040204" pitchFamily="50" charset="-128"/>
                <a:cs typeface="Arial" pitchFamily="34" charset="0"/>
              </a:rPr>
              <a:t>従来の構成要素に囚われた設計で構築する</a:t>
            </a:r>
            <a:br>
              <a:rPr kumimoji="1" lang="en-US" altLang="ja-JP" sz="3200" b="0" i="0" u="none" strike="noStrike" kern="1200" cap="none" spc="0" normalizeH="0" baseline="0" noProof="0" dirty="0">
                <a:ln>
                  <a:noFill/>
                </a:ln>
                <a:solidFill>
                  <a:sysClr val="window" lastClr="FFFFFF"/>
                </a:solidFill>
                <a:effectLst/>
                <a:uLnTx/>
                <a:uFillTx/>
                <a:latin typeface="Meiryo UI" panose="020B0604030504040204" pitchFamily="50" charset="-128"/>
                <a:ea typeface="Meiryo UI" panose="020B0604030504040204" pitchFamily="50" charset="-128"/>
                <a:cs typeface="Arial" pitchFamily="34" charset="0"/>
              </a:rPr>
            </a:br>
            <a:r>
              <a:rPr kumimoji="1" lang="ja-JP" altLang="en-US" sz="3200" b="0" i="0" u="none" strike="noStrike" kern="1200" cap="none" spc="0" normalizeH="0" baseline="0" noProof="0" dirty="0">
                <a:ln>
                  <a:noFill/>
                </a:ln>
                <a:solidFill>
                  <a:sysClr val="window" lastClr="FFFFFF"/>
                </a:solidFill>
                <a:effectLst/>
                <a:uLnTx/>
                <a:uFillTx/>
                <a:latin typeface="Meiryo UI" panose="020B0604030504040204" pitchFamily="50" charset="-128"/>
                <a:ea typeface="Meiryo UI" panose="020B0604030504040204" pitchFamily="50" charset="-128"/>
                <a:cs typeface="Arial" pitchFamily="34" charset="0"/>
              </a:rPr>
              <a:t>古いオンプレミスインフラではなく、</a:t>
            </a:r>
            <a:br>
              <a:rPr kumimoji="1" lang="en-US" altLang="ja-JP" sz="3200" b="0" i="0" u="none" strike="noStrike" kern="1200" cap="none" spc="0" normalizeH="0" baseline="0" noProof="0" dirty="0">
                <a:ln>
                  <a:noFill/>
                </a:ln>
                <a:solidFill>
                  <a:sysClr val="window" lastClr="FFFFFF"/>
                </a:solidFill>
                <a:effectLst/>
                <a:uLnTx/>
                <a:uFillTx/>
                <a:latin typeface="Meiryo UI" panose="020B0604030504040204" pitchFamily="50" charset="-128"/>
                <a:ea typeface="Meiryo UI" panose="020B0604030504040204" pitchFamily="50" charset="-128"/>
                <a:cs typeface="Arial" pitchFamily="34" charset="0"/>
              </a:rPr>
            </a:br>
            <a:r>
              <a:rPr kumimoji="1" lang="ja-JP" altLang="en-US" sz="3200" b="0" i="0" u="none" strike="noStrike" kern="1200" cap="none" spc="0" normalizeH="0" baseline="0" noProof="0" dirty="0">
                <a:ln>
                  <a:noFill/>
                </a:ln>
                <a:solidFill>
                  <a:sysClr val="window" lastClr="FFFFFF"/>
                </a:solidFill>
                <a:effectLst/>
                <a:uLnTx/>
                <a:uFillTx/>
                <a:latin typeface="Meiryo UI" panose="020B0604030504040204" pitchFamily="50" charset="-128"/>
                <a:ea typeface="Meiryo UI" panose="020B0604030504040204" pitchFamily="50" charset="-128"/>
                <a:cs typeface="Arial" pitchFamily="34" charset="0"/>
              </a:rPr>
              <a:t>クラウド・ネイティブの要素を取り入れた新しいオンプレミス</a:t>
            </a:r>
            <a:br>
              <a:rPr kumimoji="1" lang="en-US" altLang="ja-JP" sz="2400" b="0" i="0" u="none" strike="noStrike" kern="1200" cap="none" spc="0" normalizeH="0" baseline="0" noProof="0" dirty="0">
                <a:ln>
                  <a:noFill/>
                </a:ln>
                <a:solidFill>
                  <a:sysClr val="window" lastClr="FFFFFF"/>
                </a:solidFill>
                <a:effectLst/>
                <a:uLnTx/>
                <a:uFillTx/>
                <a:latin typeface="Meiryo UI" panose="020B0604030504040204" pitchFamily="50" charset="-128"/>
                <a:ea typeface="Meiryo UI" panose="020B0604030504040204" pitchFamily="50" charset="-128"/>
                <a:cs typeface="Arial" pitchFamily="34" charset="0"/>
              </a:rPr>
            </a:br>
            <a:r>
              <a:rPr kumimoji="1" lang="ja-JP" altLang="en-US" sz="3600" b="0" i="0" u="none" strike="noStrike" kern="1200" cap="none" spc="0" normalizeH="0" baseline="0" noProof="0" dirty="0">
                <a:ln>
                  <a:noFill/>
                </a:ln>
                <a:solidFill>
                  <a:srgbClr val="FFFF00"/>
                </a:solidFill>
                <a:effectLst/>
                <a:uLnTx/>
                <a:uFillTx/>
                <a:latin typeface="Meiryo UI" panose="020B0604030504040204" pitchFamily="50" charset="-128"/>
                <a:ea typeface="Meiryo UI" panose="020B0604030504040204" pitchFamily="50" charset="-128"/>
                <a:cs typeface="Arial" pitchFamily="34" charset="0"/>
              </a:rPr>
              <a:t>ハイパーコンバージド・インフラストラクチャ </a:t>
            </a:r>
            <a:r>
              <a:rPr kumimoji="1" lang="en-US" altLang="ja-JP" sz="3600" b="0" i="0" u="none" strike="noStrike" kern="1200" cap="none" spc="0" normalizeH="0" baseline="0" noProof="0" dirty="0">
                <a:ln>
                  <a:noFill/>
                </a:ln>
                <a:solidFill>
                  <a:srgbClr val="FFFF00"/>
                </a:solidFill>
                <a:effectLst/>
                <a:uLnTx/>
                <a:uFillTx/>
                <a:latin typeface="Meiryo UI" panose="020B0604030504040204" pitchFamily="50" charset="-128"/>
                <a:ea typeface="Meiryo UI" panose="020B0604030504040204" pitchFamily="50" charset="-128"/>
                <a:cs typeface="Arial" pitchFamily="34" charset="0"/>
              </a:rPr>
              <a:t>(HCI) </a:t>
            </a:r>
            <a:br>
              <a:rPr kumimoji="1" lang="en-US" altLang="ja-JP" sz="2400" b="0" i="0" u="none" strike="noStrike" kern="1200" cap="none" spc="0" normalizeH="0" baseline="0" noProof="0" dirty="0">
                <a:ln>
                  <a:noFill/>
                </a:ln>
                <a:solidFill>
                  <a:srgbClr val="FFFF00"/>
                </a:solidFill>
                <a:effectLst/>
                <a:uLnTx/>
                <a:uFillTx/>
                <a:latin typeface="Meiryo UI" panose="020B0604030504040204" pitchFamily="50" charset="-128"/>
                <a:ea typeface="Meiryo UI" panose="020B0604030504040204" pitchFamily="50" charset="-128"/>
                <a:cs typeface="Arial" pitchFamily="34" charset="0"/>
              </a:rPr>
            </a:br>
            <a:r>
              <a:rPr kumimoji="1" lang="ja-JP" altLang="en-US" sz="3200" b="0" i="0" u="none" strike="noStrike" kern="1200" cap="none" spc="0" normalizeH="0" baseline="0" noProof="0" dirty="0">
                <a:ln>
                  <a:noFill/>
                </a:ln>
                <a:solidFill>
                  <a:sysClr val="window" lastClr="FFFFFF">
                    <a:lumMod val="50000"/>
                  </a:sysClr>
                </a:solidFill>
                <a:effectLst/>
                <a:uLnTx/>
                <a:uFillTx/>
                <a:latin typeface="Meiryo UI" panose="020B0604030504040204" pitchFamily="50" charset="-128"/>
                <a:ea typeface="Meiryo UI" panose="020B0604030504040204" pitchFamily="50" charset="-128"/>
                <a:cs typeface="Arial" pitchFamily="34" charset="0"/>
              </a:rPr>
              <a:t>ハイパースケーラーが提示しているハイブリッド・ソリューション</a:t>
            </a:r>
            <a:endParaRPr kumimoji="1" lang="en-US" altLang="ja-JP" sz="3200" b="0" i="0" u="none" strike="noStrike" kern="1200" cap="none" spc="0" normalizeH="0" baseline="0" noProof="0" dirty="0">
              <a:ln>
                <a:noFill/>
              </a:ln>
              <a:solidFill>
                <a:sysClr val="window" lastClr="FFFFFF">
                  <a:lumMod val="50000"/>
                </a:sysClr>
              </a:solidFill>
              <a:effectLst/>
              <a:uLnTx/>
              <a:uFillTx/>
              <a:latin typeface="Meiryo UI" panose="020B0604030504040204" pitchFamily="50" charset="-128"/>
              <a:ea typeface="Meiryo UI" panose="020B0604030504040204" pitchFamily="50" charset="-128"/>
              <a:cs typeface="Arial" pitchFamily="34" charset="0"/>
            </a:endParaRPr>
          </a:p>
          <a:p>
            <a:pPr marL="171450" marR="0" lvl="0" indent="-171450" algn="l" defTabSz="1218987"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1" lang="en-US" altLang="ja-JP" sz="2400" b="0" i="0" u="none" strike="noStrike" kern="1200" cap="none" spc="0" normalizeH="0" baseline="0" noProof="0" dirty="0">
              <a:ln>
                <a:noFill/>
              </a:ln>
              <a:solidFill>
                <a:sysClr val="window" lastClr="FFFFFF"/>
              </a:solidFill>
              <a:effectLst/>
              <a:uLnTx/>
              <a:uFillTx/>
              <a:latin typeface="Meiryo UI" panose="020B0604030504040204" pitchFamily="50" charset="-128"/>
              <a:ea typeface="Meiryo UI" panose="020B0604030504040204" pitchFamily="50" charset="-128"/>
              <a:cs typeface="Arial" pitchFamily="34" charset="0"/>
            </a:endParaRPr>
          </a:p>
          <a:p>
            <a:pPr marL="171450" marR="0" lvl="0" indent="-171450" algn="l" defTabSz="121898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1" lang="ja-JP" altLang="en-US" sz="3200" b="0" i="0" u="none" strike="noStrike" kern="1200" cap="none" spc="0" normalizeH="0" baseline="0" noProof="0" dirty="0">
                <a:ln>
                  <a:noFill/>
                </a:ln>
                <a:solidFill>
                  <a:srgbClr val="92D050"/>
                </a:solidFill>
                <a:effectLst/>
                <a:uLnTx/>
                <a:uFillTx/>
                <a:latin typeface="Meiryo UI" panose="020B0604030504040204" pitchFamily="50" charset="-128"/>
                <a:ea typeface="Meiryo UI" panose="020B0604030504040204" pitchFamily="50" charset="-128"/>
                <a:cs typeface="Arial" pitchFamily="34" charset="0"/>
              </a:rPr>
              <a:t>オンプレミス環境にクラウドを構築するという新しい発想への転換</a:t>
            </a:r>
            <a:br>
              <a:rPr kumimoji="1" lang="en-US" altLang="ja-JP" sz="2400" b="0" i="0" u="none" strike="noStrike" kern="1200" cap="none" spc="0" normalizeH="0" baseline="0" noProof="0" dirty="0">
                <a:ln>
                  <a:noFill/>
                </a:ln>
                <a:solidFill>
                  <a:sysClr val="window" lastClr="FFFFFF"/>
                </a:solidFill>
                <a:effectLst/>
                <a:uLnTx/>
                <a:uFillTx/>
                <a:latin typeface="Meiryo UI" panose="020B0604030504040204" pitchFamily="50" charset="-128"/>
                <a:ea typeface="Meiryo UI" panose="020B0604030504040204" pitchFamily="50" charset="-128"/>
                <a:cs typeface="Arial" pitchFamily="34" charset="0"/>
              </a:rPr>
            </a:br>
            <a:r>
              <a:rPr kumimoji="1" lang="ja-JP" altLang="en-US" sz="2400" b="0" i="0" u="none" strike="noStrike" kern="1200" cap="none" spc="0" normalizeH="0" baseline="0" noProof="0" dirty="0">
                <a:ln>
                  <a:noFill/>
                </a:ln>
                <a:solidFill>
                  <a:sysClr val="window" lastClr="FFFFFF"/>
                </a:solidFill>
                <a:effectLst/>
                <a:uLnTx/>
                <a:uFillTx/>
                <a:latin typeface="Meiryo UI" panose="020B0604030504040204" pitchFamily="50" charset="-128"/>
                <a:ea typeface="Meiryo UI" panose="020B0604030504040204" pitchFamily="50" charset="-128"/>
                <a:cs typeface="Arial" pitchFamily="34" charset="0"/>
              </a:rPr>
              <a:t>オンプレミス対クラウドの議論ではもうない。</a:t>
            </a:r>
            <a:endParaRPr kumimoji="1" lang="en-US" altLang="ja-JP" sz="2400" b="0" i="0" u="none" strike="noStrike" kern="1200" cap="none" spc="0" normalizeH="0" baseline="0" noProof="0" dirty="0">
              <a:ln>
                <a:noFill/>
              </a:ln>
              <a:solidFill>
                <a:sysClr val="window" lastClr="FFFFFF"/>
              </a:solidFill>
              <a:effectLst/>
              <a:uLnTx/>
              <a:uFillTx/>
              <a:latin typeface="Meiryo UI" panose="020B0604030504040204" pitchFamily="50" charset="-128"/>
              <a:ea typeface="Meiryo UI" panose="020B0604030504040204" pitchFamily="50" charset="-128"/>
              <a:cs typeface="Arial" pitchFamily="34" charset="0"/>
            </a:endParaRPr>
          </a:p>
          <a:p>
            <a:pPr marL="0" marR="0" lvl="0" indent="0" algn="l" defTabSz="1218987"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1" lang="en-US" altLang="ja-JP" sz="2000" b="0" i="0" u="none" strike="noStrike" kern="1200" cap="none" spc="0" normalizeH="0" baseline="0" noProof="0" dirty="0">
              <a:ln>
                <a:noFill/>
              </a:ln>
              <a:solidFill>
                <a:sysClr val="window" lastClr="FFFFFF"/>
              </a:solidFill>
              <a:effectLst/>
              <a:uLnTx/>
              <a:uFillTx/>
              <a:latin typeface="Meiryo UI" panose="020B0604030504040204" pitchFamily="50" charset="-128"/>
              <a:ea typeface="Meiryo UI" panose="020B0604030504040204" pitchFamily="50" charset="-128"/>
              <a:cs typeface="Arial" pitchFamily="34" charset="0"/>
            </a:endParaRPr>
          </a:p>
        </p:txBody>
      </p:sp>
      <p:sp>
        <p:nvSpPr>
          <p:cNvPr id="9" name="テキスト ボックス 8">
            <a:extLst>
              <a:ext uri="{FF2B5EF4-FFF2-40B4-BE49-F238E27FC236}">
                <a16:creationId xmlns:a16="http://schemas.microsoft.com/office/drawing/2014/main" id="{059B2CA1-31B4-2F8D-9C9A-CAE74A7DA110}"/>
              </a:ext>
            </a:extLst>
          </p:cNvPr>
          <p:cNvSpPr txBox="1"/>
          <p:nvPr/>
        </p:nvSpPr>
        <p:spPr>
          <a:xfrm>
            <a:off x="0" y="5795000"/>
            <a:ext cx="7412563" cy="338554"/>
          </a:xfrm>
          <a:prstGeom prst="rect">
            <a:avLst/>
          </a:prstGeom>
          <a:noFill/>
        </p:spPr>
        <p:txBody>
          <a:bodyPr wrap="square" rtlCol="0">
            <a:spAutoFit/>
          </a:bodyPr>
          <a:lstStyle/>
          <a:p>
            <a:pPr algn="l"/>
            <a:r>
              <a:rPr kumimoji="1" lang="ja-JP" altLang="en-US" sz="800" dirty="0">
                <a:solidFill>
                  <a:schemeClr val="bg1">
                    <a:lumMod val="65000"/>
                  </a:schemeClr>
                </a:solidFill>
                <a:latin typeface="Meiryo UI" panose="020B0604030504040204" pitchFamily="50" charset="-128"/>
                <a:ea typeface="Meiryo UI" panose="020B0604030504040204" pitchFamily="50" charset="-128"/>
                <a:cs typeface="Arial" pitchFamily="34" charset="0"/>
              </a:rPr>
              <a:t>出展：</a:t>
            </a:r>
            <a:r>
              <a:rPr kumimoji="1" lang="en-US" altLang="ja-JP" sz="800" dirty="0">
                <a:solidFill>
                  <a:schemeClr val="bg1">
                    <a:lumMod val="65000"/>
                  </a:schemeClr>
                </a:solidFill>
                <a:latin typeface="Meiryo UI" panose="020B0604030504040204" pitchFamily="50" charset="-128"/>
                <a:ea typeface="Meiryo UI" panose="020B0604030504040204" pitchFamily="50" charset="-128"/>
                <a:cs typeface="Arial" pitchFamily="34" charset="0"/>
              </a:rPr>
              <a:t>Gartner(2022</a:t>
            </a:r>
            <a:r>
              <a:rPr kumimoji="1" lang="ja-JP" altLang="en-US" sz="800" dirty="0">
                <a:solidFill>
                  <a:schemeClr val="bg1">
                    <a:lumMod val="65000"/>
                  </a:schemeClr>
                </a:solidFill>
                <a:latin typeface="Meiryo UI" panose="020B0604030504040204" pitchFamily="50" charset="-128"/>
                <a:ea typeface="Meiryo UI" panose="020B0604030504040204" pitchFamily="50" charset="-128"/>
                <a:cs typeface="Arial" pitchFamily="34" charset="0"/>
              </a:rPr>
              <a:t>年</a:t>
            </a:r>
            <a:r>
              <a:rPr kumimoji="1" lang="en-US" altLang="ja-JP" sz="800" dirty="0">
                <a:solidFill>
                  <a:schemeClr val="bg1">
                    <a:lumMod val="65000"/>
                  </a:schemeClr>
                </a:solidFill>
                <a:latin typeface="Meiryo UI" panose="020B0604030504040204" pitchFamily="50" charset="-128"/>
                <a:ea typeface="Meiryo UI" panose="020B0604030504040204" pitchFamily="50" charset="-128"/>
                <a:cs typeface="Arial" pitchFamily="34" charset="0"/>
              </a:rPr>
              <a:t>11</a:t>
            </a:r>
            <a:r>
              <a:rPr kumimoji="1" lang="ja-JP" altLang="en-US" sz="800" dirty="0">
                <a:solidFill>
                  <a:schemeClr val="bg1">
                    <a:lumMod val="65000"/>
                  </a:schemeClr>
                </a:solidFill>
                <a:latin typeface="Meiryo UI" panose="020B0604030504040204" pitchFamily="50" charset="-128"/>
                <a:ea typeface="Meiryo UI" panose="020B0604030504040204" pitchFamily="50" charset="-128"/>
                <a:cs typeface="Arial" pitchFamily="34" charset="0"/>
              </a:rPr>
              <a:t>月</a:t>
            </a:r>
            <a:r>
              <a:rPr kumimoji="1" lang="en-US" altLang="ja-JP" sz="800" dirty="0">
                <a:solidFill>
                  <a:schemeClr val="bg1">
                    <a:lumMod val="65000"/>
                  </a:schemeClr>
                </a:solidFill>
                <a:latin typeface="Meiryo UI" panose="020B0604030504040204" pitchFamily="50" charset="-128"/>
                <a:ea typeface="Meiryo UI" panose="020B0604030504040204" pitchFamily="50" charset="-128"/>
                <a:cs typeface="Arial" pitchFamily="34" charset="0"/>
              </a:rPr>
              <a:t>)</a:t>
            </a:r>
            <a:r>
              <a:rPr kumimoji="1" lang="ja-JP" altLang="en-US" sz="800" dirty="0">
                <a:solidFill>
                  <a:schemeClr val="bg1">
                    <a:lumMod val="65000"/>
                  </a:schemeClr>
                </a:solidFill>
                <a:latin typeface="Meiryo UI" panose="020B0604030504040204" pitchFamily="50" charset="-128"/>
                <a:ea typeface="Meiryo UI" panose="020B0604030504040204" pitchFamily="50" charset="-128"/>
                <a:cs typeface="Arial" pitchFamily="34" charset="0"/>
              </a:rPr>
              <a:t> </a:t>
            </a:r>
            <a:br>
              <a:rPr kumimoji="1" lang="en-US" altLang="ja-JP" sz="800" dirty="0">
                <a:solidFill>
                  <a:schemeClr val="bg1">
                    <a:lumMod val="65000"/>
                  </a:schemeClr>
                </a:solidFill>
                <a:latin typeface="Meiryo UI" panose="020B0604030504040204" pitchFamily="50" charset="-128"/>
                <a:ea typeface="Meiryo UI" panose="020B0604030504040204" pitchFamily="50" charset="-128"/>
                <a:cs typeface="Arial" pitchFamily="34" charset="0"/>
              </a:rPr>
            </a:br>
            <a:r>
              <a:rPr kumimoji="1" lang="en-US" altLang="ja-JP" sz="800" dirty="0">
                <a:solidFill>
                  <a:schemeClr val="bg1">
                    <a:lumMod val="65000"/>
                  </a:schemeClr>
                </a:solidFill>
                <a:latin typeface="Meiryo UI" panose="020B0604030504040204" pitchFamily="50" charset="-128"/>
                <a:ea typeface="Meiryo UI" panose="020B0604030504040204" pitchFamily="50" charset="-128"/>
                <a:cs typeface="Arial" pitchFamily="34" charset="0"/>
                <a:hlinkClick r:id="rId3">
                  <a:extLst>
                    <a:ext uri="{A12FA001-AC4F-418D-AE19-62706E023703}">
                      <ahyp:hlinkClr xmlns:ahyp="http://schemas.microsoft.com/office/drawing/2018/hyperlinkcolor" val="tx"/>
                    </a:ext>
                  </a:extLst>
                </a:hlinkClick>
              </a:rPr>
              <a:t>https://www.gartner.co.jp/ja/newsroom/press-releases/pr-20221102-cloud</a:t>
            </a:r>
            <a:r>
              <a:rPr kumimoji="1" lang="ja-JP" altLang="en-US" sz="800" dirty="0">
                <a:solidFill>
                  <a:schemeClr val="bg1">
                    <a:lumMod val="65000"/>
                  </a:schemeClr>
                </a:solidFill>
                <a:latin typeface="Meiryo UI" panose="020B0604030504040204" pitchFamily="50" charset="-128"/>
                <a:ea typeface="Meiryo UI" panose="020B0604030504040204" pitchFamily="50" charset="-128"/>
                <a:cs typeface="Arial" pitchFamily="34" charset="0"/>
              </a:rPr>
              <a:t>　</a:t>
            </a:r>
          </a:p>
        </p:txBody>
      </p:sp>
      <p:sp>
        <p:nvSpPr>
          <p:cNvPr id="5" name="Slide Number Placeholder 5">
            <a:extLst>
              <a:ext uri="{FF2B5EF4-FFF2-40B4-BE49-F238E27FC236}">
                <a16:creationId xmlns:a16="http://schemas.microsoft.com/office/drawing/2014/main" id="{671ABB86-B818-C54A-6F9E-41F5E7339C3B}"/>
              </a:ext>
            </a:extLst>
          </p:cNvPr>
          <p:cNvSpPr>
            <a:spLocks noGrp="1"/>
          </p:cNvSpPr>
          <p:nvPr>
            <p:ph type="sldNum" sz="quarter" idx="4"/>
          </p:nvPr>
        </p:nvSpPr>
        <p:spPr>
          <a:xfrm>
            <a:off x="11672569" y="6400800"/>
            <a:ext cx="439026" cy="155448"/>
          </a:xfrm>
          <a:prstGeom prst="rect">
            <a:avLst/>
          </a:prstGeom>
        </p:spPr>
        <p:txBody>
          <a:bodyPr vert="horz" lIns="0" tIns="0" rIns="0" bIns="0" rtlCol="0" anchor="ctr"/>
          <a:lstStyle>
            <a:lvl1pPr algn="ctr">
              <a:defRPr sz="1000">
                <a:solidFill>
                  <a:schemeClr val="bg1"/>
                </a:solidFill>
                <a:latin typeface="Arial" panose="020B0604020202020204" pitchFamily="34" charset="0"/>
                <a:cs typeface="Arial" panose="020B0604020202020204" pitchFamily="34" charset="0"/>
              </a:defRPr>
            </a:lvl1pPr>
          </a:lstStyle>
          <a:p>
            <a:fld id="{6D22F896-40B5-4ADD-8801-0D06FADFA095}" type="slidenum">
              <a:rPr lang="en-US" smtClean="0"/>
              <a:pPr/>
              <a:t>7</a:t>
            </a:fld>
            <a:endParaRPr lang="en-US" dirty="0"/>
          </a:p>
        </p:txBody>
      </p:sp>
    </p:spTree>
    <p:extLst>
      <p:ext uri="{BB962C8B-B14F-4D97-AF65-F5344CB8AC3E}">
        <p14:creationId xmlns:p14="http://schemas.microsoft.com/office/powerpoint/2010/main" val="409222984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4F2DFFD4-87B6-7A9A-E042-7E7BA5451F31}"/>
              </a:ext>
            </a:extLst>
          </p:cNvPr>
          <p:cNvSpPr>
            <a:spLocks noGrp="1"/>
          </p:cNvSpPr>
          <p:nvPr>
            <p:ph type="title"/>
          </p:nvPr>
        </p:nvSpPr>
        <p:spPr>
          <a:xfrm>
            <a:off x="760412" y="442528"/>
            <a:ext cx="10671049" cy="418576"/>
          </a:xfrm>
        </p:spPr>
        <p:txBody>
          <a:bodyPr/>
          <a:lstStyle/>
          <a:p>
            <a:r>
              <a:rPr kumimoji="1" lang="ja-JP" altLang="en-US" dirty="0">
                <a:solidFill>
                  <a:srgbClr val="00B0F0"/>
                </a:solidFill>
                <a:latin typeface="UD デジタル 教科書体 NK-R" panose="02020400000000000000" pitchFamily="18" charset="-128"/>
                <a:ea typeface="UD デジタル 教科書体 NK-R" panose="02020400000000000000" pitchFamily="18" charset="-128"/>
              </a:rPr>
              <a:t>キーワードは</a:t>
            </a:r>
            <a:r>
              <a:rPr kumimoji="1" lang="en-US" altLang="ja-JP" dirty="0">
                <a:solidFill>
                  <a:srgbClr val="00B0F0"/>
                </a:solidFill>
                <a:latin typeface="UD デジタル 教科書体 NK-R" panose="02020400000000000000" pitchFamily="18" charset="-128"/>
                <a:ea typeface="UD デジタル 教科書体 NK-R" panose="02020400000000000000" pitchFamily="18" charset="-128"/>
              </a:rPr>
              <a:t>New</a:t>
            </a:r>
            <a:r>
              <a:rPr kumimoji="1" lang="ja-JP" altLang="en-US" dirty="0">
                <a:solidFill>
                  <a:srgbClr val="00B0F0"/>
                </a:solidFill>
                <a:latin typeface="UD デジタル 教科書体 NK-R" panose="02020400000000000000" pitchFamily="18" charset="-128"/>
                <a:ea typeface="UD デジタル 教科書体 NK-R" panose="02020400000000000000" pitchFamily="18" charset="-128"/>
              </a:rPr>
              <a:t>オンプレミス</a:t>
            </a:r>
          </a:p>
        </p:txBody>
      </p:sp>
      <p:sp>
        <p:nvSpPr>
          <p:cNvPr id="8" name="コンテンツ プレースホルダー 2">
            <a:extLst>
              <a:ext uri="{FF2B5EF4-FFF2-40B4-BE49-F238E27FC236}">
                <a16:creationId xmlns:a16="http://schemas.microsoft.com/office/drawing/2014/main" id="{24C408A3-C013-E7FE-B974-1071C3BA09AC}"/>
              </a:ext>
            </a:extLst>
          </p:cNvPr>
          <p:cNvSpPr txBox="1">
            <a:spLocks/>
          </p:cNvSpPr>
          <p:nvPr/>
        </p:nvSpPr>
        <p:spPr bwMode="gray">
          <a:xfrm>
            <a:off x="760413" y="1308880"/>
            <a:ext cx="10667999" cy="519920"/>
          </a:xfrm>
          <a:prstGeom prst="rect">
            <a:avLst/>
          </a:prstGeom>
        </p:spPr>
        <p:txBody>
          <a:bodyPr lIns="0" tIns="0" rIns="0" bIns="0"/>
          <a:lstStyle>
            <a:lvl1pPr marL="171450" indent="-171450" algn="l" defTabSz="1218987" rtl="0" eaLnBrk="1" latinLnBrk="0" hangingPunct="1">
              <a:lnSpc>
                <a:spcPct val="90000"/>
              </a:lnSpc>
              <a:spcBef>
                <a:spcPts val="1000"/>
              </a:spcBef>
              <a:buClrTx/>
              <a:buFont typeface="Arial" panose="020B0604020202020204" pitchFamily="34" charset="0"/>
              <a:buChar char="•"/>
              <a:defRPr kumimoji="1" sz="2000" kern="1200">
                <a:solidFill>
                  <a:schemeClr val="bg1"/>
                </a:solidFill>
                <a:latin typeface="Arial" pitchFamily="34" charset="0"/>
                <a:ea typeface="+mn-ea"/>
                <a:cs typeface="Arial" pitchFamily="34" charset="0"/>
              </a:defRPr>
            </a:lvl1pPr>
            <a:lvl2pPr marL="609493" indent="-228560" algn="l" defTabSz="1218987" rtl="0" eaLnBrk="1" latinLnBrk="0" hangingPunct="1">
              <a:lnSpc>
                <a:spcPct val="90000"/>
              </a:lnSpc>
              <a:spcBef>
                <a:spcPts val="500"/>
              </a:spcBef>
              <a:buClrTx/>
              <a:buFont typeface="Arial" pitchFamily="34" charset="0"/>
              <a:buChar char="–"/>
              <a:defRPr kumimoji="1" sz="1800" kern="1200">
                <a:solidFill>
                  <a:schemeClr val="bg1"/>
                </a:solidFill>
                <a:latin typeface="Arial" pitchFamily="34" charset="0"/>
                <a:ea typeface="+mn-ea"/>
                <a:cs typeface="Arial" pitchFamily="34" charset="0"/>
              </a:defRPr>
            </a:lvl2pPr>
            <a:lvl3pPr marL="835938" indent="-150258" algn="l" defTabSz="1218987" rtl="0" eaLnBrk="1" latinLnBrk="0" hangingPunct="1">
              <a:lnSpc>
                <a:spcPct val="90000"/>
              </a:lnSpc>
              <a:spcBef>
                <a:spcPts val="500"/>
              </a:spcBef>
              <a:buClrTx/>
              <a:buFont typeface="Arial" panose="020B0604020202020204" pitchFamily="34" charset="0"/>
              <a:buChar char="-"/>
              <a:defRPr kumimoji="1" sz="1800" kern="1200">
                <a:solidFill>
                  <a:schemeClr val="bg1"/>
                </a:solidFill>
                <a:latin typeface="Arial" pitchFamily="34" charset="0"/>
                <a:ea typeface="+mn-ea"/>
                <a:cs typeface="Arial" pitchFamily="34" charset="0"/>
              </a:defRPr>
            </a:lvl3pPr>
            <a:lvl4pPr marL="1147033" indent="-156606" algn="l" defTabSz="1218987" rtl="0" eaLnBrk="1" latinLnBrk="0" hangingPunct="1">
              <a:lnSpc>
                <a:spcPct val="90000"/>
              </a:lnSpc>
              <a:spcBef>
                <a:spcPts val="500"/>
              </a:spcBef>
              <a:buClrTx/>
              <a:buFont typeface="Arial" panose="020B0604020202020204" pitchFamily="34" charset="0"/>
              <a:buChar char="-"/>
              <a:defRPr kumimoji="1" sz="1800" kern="1200">
                <a:solidFill>
                  <a:schemeClr val="bg1"/>
                </a:solidFill>
                <a:latin typeface="Arial" pitchFamily="34" charset="0"/>
                <a:ea typeface="+mn-ea"/>
                <a:cs typeface="Arial" pitchFamily="34" charset="0"/>
              </a:defRPr>
            </a:lvl4pPr>
            <a:lvl5pPr marL="1445431" indent="-150258" algn="l" defTabSz="1218987" rtl="0" eaLnBrk="1" latinLnBrk="0" hangingPunct="1">
              <a:lnSpc>
                <a:spcPct val="90000"/>
              </a:lnSpc>
              <a:spcBef>
                <a:spcPts val="500"/>
              </a:spcBef>
              <a:buClrTx/>
              <a:buFont typeface="Arial" panose="020B0604020202020204" pitchFamily="34" charset="0"/>
              <a:buChar char="-"/>
              <a:defRPr kumimoji="1" sz="1800" kern="1200">
                <a:solidFill>
                  <a:schemeClr val="bg1"/>
                </a:solidFill>
                <a:latin typeface="Arial" pitchFamily="34" charset="0"/>
                <a:ea typeface="+mn-ea"/>
                <a:cs typeface="Arial" pitchFamily="34" charset="0"/>
              </a:defRPr>
            </a:lvl5pPr>
            <a:lvl6pPr marL="3352213" indent="-304747" algn="l" defTabSz="1218987" rtl="0" eaLnBrk="1" latinLnBrk="0" hangingPunct="1">
              <a:spcBef>
                <a:spcPct val="20000"/>
              </a:spcBef>
              <a:buFont typeface="Arial" pitchFamily="34" charset="0"/>
              <a:buChar char="•"/>
              <a:defRPr kumimoji="1" sz="24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kumimoji="1" sz="24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kumimoji="1" sz="24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kumimoji="1" sz="2400" kern="1200">
                <a:solidFill>
                  <a:schemeClr val="tx1"/>
                </a:solidFill>
                <a:latin typeface="+mn-lt"/>
                <a:ea typeface="+mn-ea"/>
                <a:cs typeface="+mn-cs"/>
              </a:defRPr>
            </a:lvl9pPr>
          </a:lstStyle>
          <a:p>
            <a:pPr marL="171450" marR="0" lvl="0" indent="-171450" algn="l" defTabSz="121898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1" lang="ja-JP" altLang="en-US" sz="3200" b="0" i="0" u="none" strike="noStrike" kern="1200" cap="none" spc="0" normalizeH="0" baseline="0" noProof="0" dirty="0">
                <a:ln>
                  <a:noFill/>
                </a:ln>
                <a:solidFill>
                  <a:sysClr val="window" lastClr="FFFFFF"/>
                </a:solidFill>
                <a:effectLst/>
                <a:uLnTx/>
                <a:uFillTx/>
                <a:latin typeface="Meiryo UI" panose="020B0604030504040204" pitchFamily="50" charset="-128"/>
                <a:ea typeface="Meiryo UI" panose="020B0604030504040204" pitchFamily="50" charset="-128"/>
                <a:cs typeface="Arial" pitchFamily="34" charset="0"/>
              </a:rPr>
              <a:t>クラウド・ネイティブの要素を取り入れた新しいオンプレミスの採用</a:t>
            </a:r>
            <a:endParaRPr kumimoji="1" lang="en-US" altLang="ja-JP" sz="3200" b="0" i="0" u="none" strike="noStrike" kern="1200" cap="none" spc="0" normalizeH="0" baseline="0" noProof="0" dirty="0">
              <a:ln>
                <a:noFill/>
              </a:ln>
              <a:solidFill>
                <a:sysClr val="window" lastClr="FFFFFF"/>
              </a:solidFill>
              <a:effectLst/>
              <a:uLnTx/>
              <a:uFillTx/>
              <a:latin typeface="Meiryo UI" panose="020B0604030504040204" pitchFamily="50" charset="-128"/>
              <a:ea typeface="Meiryo UI" panose="020B0604030504040204" pitchFamily="50" charset="-128"/>
              <a:cs typeface="Arial" pitchFamily="34" charset="0"/>
            </a:endParaRPr>
          </a:p>
          <a:p>
            <a:pPr marL="0" marR="0" lvl="0" indent="0" algn="l" defTabSz="1218987" rtl="0" eaLnBrk="1" fontAlgn="auto" latinLnBrk="0" hangingPunct="1">
              <a:lnSpc>
                <a:spcPct val="90000"/>
              </a:lnSpc>
              <a:spcBef>
                <a:spcPts val="1000"/>
              </a:spcBef>
              <a:spcAft>
                <a:spcPts val="0"/>
              </a:spcAft>
              <a:buClrTx/>
              <a:buSzTx/>
              <a:buNone/>
              <a:tabLst/>
              <a:defRPr/>
            </a:pPr>
            <a:br>
              <a:rPr kumimoji="1" lang="en-US" altLang="ja-JP" sz="2400" b="0" i="0" u="none" strike="noStrike" kern="1200" cap="none" spc="0" normalizeH="0" baseline="0" noProof="0" dirty="0">
                <a:ln>
                  <a:noFill/>
                </a:ln>
                <a:solidFill>
                  <a:sysClr val="window" lastClr="FFFFFF"/>
                </a:solidFill>
                <a:effectLst/>
                <a:uLnTx/>
                <a:uFillTx/>
                <a:latin typeface="Meiryo UI" panose="020B0604030504040204" pitchFamily="50" charset="-128"/>
                <a:ea typeface="Meiryo UI" panose="020B0604030504040204" pitchFamily="50" charset="-128"/>
                <a:cs typeface="Arial" pitchFamily="34" charset="0"/>
              </a:rPr>
            </a:br>
            <a:endParaRPr kumimoji="1" lang="en-US" altLang="ja-JP" sz="2000" b="0" i="0" u="none" strike="noStrike" kern="1200" cap="none" spc="0" normalizeH="0" baseline="0" noProof="0" dirty="0">
              <a:ln>
                <a:noFill/>
              </a:ln>
              <a:solidFill>
                <a:sysClr val="window" lastClr="FFFFFF"/>
              </a:solidFill>
              <a:effectLst/>
              <a:uLnTx/>
              <a:uFillTx/>
              <a:latin typeface="Meiryo UI" panose="020B0604030504040204" pitchFamily="50" charset="-128"/>
              <a:ea typeface="Meiryo UI" panose="020B0604030504040204" pitchFamily="50" charset="-128"/>
              <a:cs typeface="Arial" pitchFamily="34" charset="0"/>
            </a:endParaRPr>
          </a:p>
        </p:txBody>
      </p:sp>
      <p:sp>
        <p:nvSpPr>
          <p:cNvPr id="9" name="テキスト ボックス 8">
            <a:extLst>
              <a:ext uri="{FF2B5EF4-FFF2-40B4-BE49-F238E27FC236}">
                <a16:creationId xmlns:a16="http://schemas.microsoft.com/office/drawing/2014/main" id="{059B2CA1-31B4-2F8D-9C9A-CAE74A7DA110}"/>
              </a:ext>
            </a:extLst>
          </p:cNvPr>
          <p:cNvSpPr txBox="1"/>
          <p:nvPr/>
        </p:nvSpPr>
        <p:spPr>
          <a:xfrm>
            <a:off x="0" y="5795000"/>
            <a:ext cx="7412563" cy="338554"/>
          </a:xfrm>
          <a:prstGeom prst="rect">
            <a:avLst/>
          </a:prstGeom>
          <a:noFill/>
        </p:spPr>
        <p:txBody>
          <a:bodyPr wrap="square" rtlCol="0">
            <a:spAutoFit/>
          </a:bodyPr>
          <a:lstStyle/>
          <a:p>
            <a:pPr algn="l"/>
            <a:r>
              <a:rPr kumimoji="1" lang="ja-JP" altLang="en-US" sz="800" dirty="0">
                <a:solidFill>
                  <a:schemeClr val="bg1">
                    <a:lumMod val="65000"/>
                  </a:schemeClr>
                </a:solidFill>
                <a:latin typeface="Meiryo UI" panose="020B0604030504040204" pitchFamily="50" charset="-128"/>
                <a:ea typeface="Meiryo UI" panose="020B0604030504040204" pitchFamily="50" charset="-128"/>
                <a:cs typeface="Arial" pitchFamily="34" charset="0"/>
              </a:rPr>
              <a:t>出展：</a:t>
            </a:r>
            <a:r>
              <a:rPr kumimoji="1" lang="en-US" altLang="ja-JP" sz="800" dirty="0">
                <a:solidFill>
                  <a:schemeClr val="bg1">
                    <a:lumMod val="65000"/>
                  </a:schemeClr>
                </a:solidFill>
                <a:latin typeface="Meiryo UI" panose="020B0604030504040204" pitchFamily="50" charset="-128"/>
                <a:ea typeface="Meiryo UI" panose="020B0604030504040204" pitchFamily="50" charset="-128"/>
                <a:cs typeface="Arial" pitchFamily="34" charset="0"/>
              </a:rPr>
              <a:t>Gartner(2022</a:t>
            </a:r>
            <a:r>
              <a:rPr kumimoji="1" lang="ja-JP" altLang="en-US" sz="800" dirty="0">
                <a:solidFill>
                  <a:schemeClr val="bg1">
                    <a:lumMod val="65000"/>
                  </a:schemeClr>
                </a:solidFill>
                <a:latin typeface="Meiryo UI" panose="020B0604030504040204" pitchFamily="50" charset="-128"/>
                <a:ea typeface="Meiryo UI" panose="020B0604030504040204" pitchFamily="50" charset="-128"/>
                <a:cs typeface="Arial" pitchFamily="34" charset="0"/>
              </a:rPr>
              <a:t>年</a:t>
            </a:r>
            <a:r>
              <a:rPr kumimoji="1" lang="en-US" altLang="ja-JP" sz="800" dirty="0">
                <a:solidFill>
                  <a:schemeClr val="bg1">
                    <a:lumMod val="65000"/>
                  </a:schemeClr>
                </a:solidFill>
                <a:latin typeface="Meiryo UI" panose="020B0604030504040204" pitchFamily="50" charset="-128"/>
                <a:ea typeface="Meiryo UI" panose="020B0604030504040204" pitchFamily="50" charset="-128"/>
                <a:cs typeface="Arial" pitchFamily="34" charset="0"/>
              </a:rPr>
              <a:t>11</a:t>
            </a:r>
            <a:r>
              <a:rPr kumimoji="1" lang="ja-JP" altLang="en-US" sz="800" dirty="0">
                <a:solidFill>
                  <a:schemeClr val="bg1">
                    <a:lumMod val="65000"/>
                  </a:schemeClr>
                </a:solidFill>
                <a:latin typeface="Meiryo UI" panose="020B0604030504040204" pitchFamily="50" charset="-128"/>
                <a:ea typeface="Meiryo UI" panose="020B0604030504040204" pitchFamily="50" charset="-128"/>
                <a:cs typeface="Arial" pitchFamily="34" charset="0"/>
              </a:rPr>
              <a:t>月</a:t>
            </a:r>
            <a:r>
              <a:rPr kumimoji="1" lang="en-US" altLang="ja-JP" sz="800" dirty="0">
                <a:solidFill>
                  <a:schemeClr val="bg1">
                    <a:lumMod val="65000"/>
                  </a:schemeClr>
                </a:solidFill>
                <a:latin typeface="Meiryo UI" panose="020B0604030504040204" pitchFamily="50" charset="-128"/>
                <a:ea typeface="Meiryo UI" panose="020B0604030504040204" pitchFamily="50" charset="-128"/>
                <a:cs typeface="Arial" pitchFamily="34" charset="0"/>
              </a:rPr>
              <a:t>)</a:t>
            </a:r>
            <a:r>
              <a:rPr kumimoji="1" lang="ja-JP" altLang="en-US" sz="800" dirty="0">
                <a:solidFill>
                  <a:schemeClr val="bg1">
                    <a:lumMod val="65000"/>
                  </a:schemeClr>
                </a:solidFill>
                <a:latin typeface="Meiryo UI" panose="020B0604030504040204" pitchFamily="50" charset="-128"/>
                <a:ea typeface="Meiryo UI" panose="020B0604030504040204" pitchFamily="50" charset="-128"/>
                <a:cs typeface="Arial" pitchFamily="34" charset="0"/>
              </a:rPr>
              <a:t> </a:t>
            </a:r>
            <a:br>
              <a:rPr kumimoji="1" lang="en-US" altLang="ja-JP" sz="800" dirty="0">
                <a:solidFill>
                  <a:schemeClr val="bg1">
                    <a:lumMod val="65000"/>
                  </a:schemeClr>
                </a:solidFill>
                <a:latin typeface="Meiryo UI" panose="020B0604030504040204" pitchFamily="50" charset="-128"/>
                <a:ea typeface="Meiryo UI" panose="020B0604030504040204" pitchFamily="50" charset="-128"/>
                <a:cs typeface="Arial" pitchFamily="34" charset="0"/>
              </a:rPr>
            </a:br>
            <a:r>
              <a:rPr kumimoji="1" lang="en-US" altLang="ja-JP" sz="800" dirty="0">
                <a:solidFill>
                  <a:schemeClr val="bg1">
                    <a:lumMod val="65000"/>
                  </a:schemeClr>
                </a:solidFill>
                <a:latin typeface="Meiryo UI" panose="020B0604030504040204" pitchFamily="50" charset="-128"/>
                <a:ea typeface="Meiryo UI" panose="020B0604030504040204" pitchFamily="50" charset="-128"/>
                <a:cs typeface="Arial" pitchFamily="34" charset="0"/>
                <a:hlinkClick r:id="rId3">
                  <a:extLst>
                    <a:ext uri="{A12FA001-AC4F-418D-AE19-62706E023703}">
                      <ahyp:hlinkClr xmlns:ahyp="http://schemas.microsoft.com/office/drawing/2018/hyperlinkcolor" val="tx"/>
                    </a:ext>
                  </a:extLst>
                </a:hlinkClick>
              </a:rPr>
              <a:t>https://www.gartner.co.jp/ja/newsroom/press-releases/pr-20221102-cloud</a:t>
            </a:r>
            <a:r>
              <a:rPr kumimoji="1" lang="ja-JP" altLang="en-US" sz="800" dirty="0">
                <a:solidFill>
                  <a:schemeClr val="bg1">
                    <a:lumMod val="65000"/>
                  </a:schemeClr>
                </a:solidFill>
                <a:latin typeface="Meiryo UI" panose="020B0604030504040204" pitchFamily="50" charset="-128"/>
                <a:ea typeface="Meiryo UI" panose="020B0604030504040204" pitchFamily="50" charset="-128"/>
                <a:cs typeface="Arial" pitchFamily="34" charset="0"/>
              </a:rPr>
              <a:t>　</a:t>
            </a:r>
          </a:p>
        </p:txBody>
      </p:sp>
      <p:graphicFrame>
        <p:nvGraphicFramePr>
          <p:cNvPr id="5" name="表 6">
            <a:extLst>
              <a:ext uri="{FF2B5EF4-FFF2-40B4-BE49-F238E27FC236}">
                <a16:creationId xmlns:a16="http://schemas.microsoft.com/office/drawing/2014/main" id="{4347F39F-640A-C6DE-3AA2-83D64031E7D5}"/>
              </a:ext>
            </a:extLst>
          </p:cNvPr>
          <p:cNvGraphicFramePr>
            <a:graphicFrameLocks noGrp="1"/>
          </p:cNvGraphicFramePr>
          <p:nvPr>
            <p:extLst>
              <p:ext uri="{D42A27DB-BD31-4B8C-83A1-F6EECF244321}">
                <p14:modId xmlns:p14="http://schemas.microsoft.com/office/powerpoint/2010/main" val="371867310"/>
              </p:ext>
            </p:extLst>
          </p:nvPr>
        </p:nvGraphicFramePr>
        <p:xfrm>
          <a:off x="1181726" y="2276576"/>
          <a:ext cx="10095875" cy="2181696"/>
        </p:xfrm>
        <a:graphic>
          <a:graphicData uri="http://schemas.openxmlformats.org/drawingml/2006/table">
            <a:tbl>
              <a:tblPr firstRow="1" bandRow="1">
                <a:tableStyleId>{5940675A-B579-460E-94D1-54222C63F5DA}</a:tableStyleId>
              </a:tblPr>
              <a:tblGrid>
                <a:gridCol w="2019175">
                  <a:extLst>
                    <a:ext uri="{9D8B030D-6E8A-4147-A177-3AD203B41FA5}">
                      <a16:colId xmlns:a16="http://schemas.microsoft.com/office/drawing/2014/main" val="181131788"/>
                    </a:ext>
                  </a:extLst>
                </a:gridCol>
                <a:gridCol w="2019175">
                  <a:extLst>
                    <a:ext uri="{9D8B030D-6E8A-4147-A177-3AD203B41FA5}">
                      <a16:colId xmlns:a16="http://schemas.microsoft.com/office/drawing/2014/main" val="1963842029"/>
                    </a:ext>
                  </a:extLst>
                </a:gridCol>
                <a:gridCol w="2019175">
                  <a:extLst>
                    <a:ext uri="{9D8B030D-6E8A-4147-A177-3AD203B41FA5}">
                      <a16:colId xmlns:a16="http://schemas.microsoft.com/office/drawing/2014/main" val="1764397630"/>
                    </a:ext>
                  </a:extLst>
                </a:gridCol>
                <a:gridCol w="2019175">
                  <a:extLst>
                    <a:ext uri="{9D8B030D-6E8A-4147-A177-3AD203B41FA5}">
                      <a16:colId xmlns:a16="http://schemas.microsoft.com/office/drawing/2014/main" val="1096433591"/>
                    </a:ext>
                  </a:extLst>
                </a:gridCol>
                <a:gridCol w="2019175">
                  <a:extLst>
                    <a:ext uri="{9D8B030D-6E8A-4147-A177-3AD203B41FA5}">
                      <a16:colId xmlns:a16="http://schemas.microsoft.com/office/drawing/2014/main" val="112366414"/>
                    </a:ext>
                  </a:extLst>
                </a:gridCol>
              </a:tblGrid>
              <a:tr h="1090848">
                <a:tc gridSpan="5">
                  <a:txBody>
                    <a:bodyPr/>
                    <a:lstStyle/>
                    <a:p>
                      <a:pPr algn="ctr"/>
                      <a:r>
                        <a:rPr kumimoji="1" lang="en-US" altLang="ja-JP" sz="3600" dirty="0">
                          <a:solidFill>
                            <a:srgbClr val="00B0F0"/>
                          </a:solidFill>
                          <a:latin typeface="UD デジタル 教科書体 NK-R" panose="02020400000000000000" pitchFamily="18" charset="-128"/>
                          <a:ea typeface="UD デジタル 教科書体 NK-R" panose="02020400000000000000" pitchFamily="18" charset="-128"/>
                        </a:rPr>
                        <a:t>New</a:t>
                      </a:r>
                      <a:r>
                        <a:rPr kumimoji="1" lang="ja-JP" altLang="en-US" sz="3600" dirty="0">
                          <a:solidFill>
                            <a:srgbClr val="00B0F0"/>
                          </a:solidFill>
                          <a:latin typeface="UD デジタル 教科書体 NK-R" panose="02020400000000000000" pitchFamily="18" charset="-128"/>
                          <a:ea typeface="UD デジタル 教科書体 NK-R" panose="02020400000000000000" pitchFamily="18" charset="-128"/>
                        </a:rPr>
                        <a:t>オンプレミス</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endParaRPr kumimoji="1" lang="ja-JP" alt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endParaRPr kumimoji="1" lang="ja-JP" alt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endParaRPr kumimoji="1" lang="ja-JP" alt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endParaRPr kumimoji="1" lang="ja-JP" alt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65997795"/>
                  </a:ext>
                </a:extLst>
              </a:tr>
              <a:tr h="1090848">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1" lang="ja-JP" altLang="en-US" sz="1800" dirty="0">
                          <a:solidFill>
                            <a:schemeClr val="bg1"/>
                          </a:solidFill>
                          <a:latin typeface="UD デジタル 教科書体 NK-R" panose="02020400000000000000" pitchFamily="18" charset="-128"/>
                          <a:ea typeface="UD デジタル 教科書体 NK-R" panose="02020400000000000000" pitchFamily="18" charset="-128"/>
                        </a:rPr>
                        <a:t>可観測性</a:t>
                      </a:r>
                    </a:p>
                    <a:p>
                      <a:endParaRPr kumimoji="1" lang="ja-JP" altLang="en-US" sz="1800" dirty="0">
                        <a:solidFill>
                          <a:schemeClr val="bg1"/>
                        </a:solidFill>
                        <a:latin typeface="UD デジタル 教科書体 NK-R" panose="02020400000000000000" pitchFamily="18" charset="-128"/>
                        <a:ea typeface="UD デジタル 教科書体 NK-R" panose="02020400000000000000" pitchFamily="18" charset="-128"/>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B0F0"/>
                    </a:solidFill>
                  </a:tcPr>
                </a:tc>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1" lang="ja-JP" altLang="en-US" sz="1800" dirty="0">
                          <a:solidFill>
                            <a:schemeClr val="bg1"/>
                          </a:solidFill>
                          <a:latin typeface="UD デジタル 教科書体 NK-R" panose="02020400000000000000" pitchFamily="18" charset="-128"/>
                          <a:ea typeface="UD デジタル 教科書体 NK-R" panose="02020400000000000000" pitchFamily="18" charset="-128"/>
                        </a:rPr>
                        <a:t>新しいビジネス</a:t>
                      </a:r>
                      <a:br>
                        <a:rPr kumimoji="1" lang="en-US" altLang="ja-JP" sz="1800" dirty="0">
                          <a:solidFill>
                            <a:schemeClr val="bg1"/>
                          </a:solidFill>
                          <a:latin typeface="UD デジタル 教科書体 NK-R" panose="02020400000000000000" pitchFamily="18" charset="-128"/>
                          <a:ea typeface="UD デジタル 教科書体 NK-R" panose="02020400000000000000" pitchFamily="18" charset="-128"/>
                        </a:rPr>
                      </a:br>
                      <a:r>
                        <a:rPr kumimoji="1" lang="ja-JP" altLang="en-US" sz="1800" dirty="0">
                          <a:solidFill>
                            <a:schemeClr val="bg1"/>
                          </a:solidFill>
                          <a:latin typeface="UD デジタル 教科書体 NK-R" panose="02020400000000000000" pitchFamily="18" charset="-128"/>
                          <a:ea typeface="UD デジタル 教科書体 NK-R" panose="02020400000000000000" pitchFamily="18" charset="-128"/>
                        </a:rPr>
                        <a:t>アーキテクチャ</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B0F0"/>
                    </a:solidFill>
                  </a:tcPr>
                </a:tc>
                <a:tc>
                  <a:txBody>
                    <a:bodyPr/>
                    <a:lstStyle/>
                    <a:p>
                      <a:r>
                        <a:rPr kumimoji="1" lang="ja-JP" altLang="en-US" sz="1800" dirty="0">
                          <a:solidFill>
                            <a:schemeClr val="bg1"/>
                          </a:solidFill>
                          <a:latin typeface="UD デジタル 教科書体 NK-R" panose="02020400000000000000" pitchFamily="18" charset="-128"/>
                          <a:ea typeface="UD デジタル 教科書体 NK-R" panose="02020400000000000000" pitchFamily="18" charset="-128"/>
                        </a:rPr>
                        <a:t>ミッション</a:t>
                      </a:r>
                      <a:br>
                        <a:rPr kumimoji="1" lang="en-US" altLang="ja-JP" sz="1800" dirty="0">
                          <a:solidFill>
                            <a:schemeClr val="bg1"/>
                          </a:solidFill>
                          <a:latin typeface="UD デジタル 教科書体 NK-R" panose="02020400000000000000" pitchFamily="18" charset="-128"/>
                          <a:ea typeface="UD デジタル 教科書体 NK-R" panose="02020400000000000000" pitchFamily="18" charset="-128"/>
                        </a:rPr>
                      </a:br>
                      <a:r>
                        <a:rPr kumimoji="1" lang="ja-JP" altLang="en-US" sz="1800" dirty="0">
                          <a:solidFill>
                            <a:schemeClr val="bg1"/>
                          </a:solidFill>
                          <a:latin typeface="UD デジタル 教科書体 NK-R" panose="02020400000000000000" pitchFamily="18" charset="-128"/>
                          <a:ea typeface="UD デジタル 教科書体 NK-R" panose="02020400000000000000" pitchFamily="18" charset="-128"/>
                        </a:rPr>
                        <a:t>クリティカル</a:t>
                      </a:r>
                      <a:br>
                        <a:rPr kumimoji="1" lang="en-US" altLang="ja-JP" sz="1800" dirty="0">
                          <a:solidFill>
                            <a:schemeClr val="bg1"/>
                          </a:solidFill>
                          <a:latin typeface="UD デジタル 教科書体 NK-R" panose="02020400000000000000" pitchFamily="18" charset="-128"/>
                          <a:ea typeface="UD デジタル 教科書体 NK-R" panose="02020400000000000000" pitchFamily="18" charset="-128"/>
                        </a:rPr>
                      </a:br>
                      <a:r>
                        <a:rPr kumimoji="1" lang="ja-JP" altLang="en-US" sz="1800" dirty="0">
                          <a:solidFill>
                            <a:schemeClr val="bg1"/>
                          </a:solidFill>
                          <a:latin typeface="UD デジタル 教科書体 NK-R" panose="02020400000000000000" pitchFamily="18" charset="-128"/>
                          <a:ea typeface="UD デジタル 教科書体 NK-R" panose="02020400000000000000" pitchFamily="18" charset="-128"/>
                        </a:rPr>
                        <a:t>クラウド要素</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B0F0"/>
                    </a:solidFill>
                  </a:tcPr>
                </a:tc>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1" lang="ja-JP" altLang="en-US" sz="1800" dirty="0">
                          <a:solidFill>
                            <a:schemeClr val="bg1"/>
                          </a:solidFill>
                          <a:latin typeface="UD デジタル 教科書体 NK-R" panose="02020400000000000000" pitchFamily="18" charset="-128"/>
                          <a:ea typeface="UD デジタル 教科書体 NK-R" panose="02020400000000000000" pitchFamily="18" charset="-128"/>
                        </a:rPr>
                        <a:t>コントロール性</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1" lang="ja-JP" altLang="en-US" sz="1800" dirty="0">
                        <a:solidFill>
                          <a:schemeClr val="bg1"/>
                        </a:solidFill>
                        <a:latin typeface="UD デジタル 教科書体 NK-R" panose="02020400000000000000" pitchFamily="18" charset="-128"/>
                        <a:ea typeface="UD デジタル 教科書体 NK-R" panose="02020400000000000000" pitchFamily="18" charset="-128"/>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B0F0"/>
                    </a:solidFill>
                  </a:tcPr>
                </a:tc>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1" lang="ja-JP" altLang="en-US" sz="1800" dirty="0">
                          <a:solidFill>
                            <a:schemeClr val="bg1"/>
                          </a:solidFill>
                          <a:latin typeface="UD デジタル 教科書体 NK-R" panose="02020400000000000000" pitchFamily="18" charset="-128"/>
                          <a:ea typeface="UD デジタル 教科書体 NK-R" panose="02020400000000000000" pitchFamily="18" charset="-128"/>
                        </a:rPr>
                        <a:t>サスティナビリティ</a:t>
                      </a:r>
                    </a:p>
                    <a:p>
                      <a:endParaRPr kumimoji="1" lang="ja-JP" altLang="en-US" sz="1800" dirty="0">
                        <a:solidFill>
                          <a:schemeClr val="bg1"/>
                        </a:solidFill>
                        <a:latin typeface="UD デジタル 教科書体 NK-R" panose="02020400000000000000" pitchFamily="18" charset="-128"/>
                        <a:ea typeface="UD デジタル 教科書体 NK-R" panose="02020400000000000000" pitchFamily="18" charset="-128"/>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B0F0"/>
                    </a:solidFill>
                  </a:tcPr>
                </a:tc>
                <a:extLst>
                  <a:ext uri="{0D108BD9-81ED-4DB2-BD59-A6C34878D82A}">
                    <a16:rowId xmlns:a16="http://schemas.microsoft.com/office/drawing/2014/main" val="174337114"/>
                  </a:ext>
                </a:extLst>
              </a:tr>
            </a:tbl>
          </a:graphicData>
        </a:graphic>
      </p:graphicFrame>
      <p:sp>
        <p:nvSpPr>
          <p:cNvPr id="7" name="Slide Number Placeholder 5">
            <a:extLst>
              <a:ext uri="{FF2B5EF4-FFF2-40B4-BE49-F238E27FC236}">
                <a16:creationId xmlns:a16="http://schemas.microsoft.com/office/drawing/2014/main" id="{C5E6E029-DA0B-729E-BB5F-9B9FE9482B4C}"/>
              </a:ext>
            </a:extLst>
          </p:cNvPr>
          <p:cNvSpPr>
            <a:spLocks noGrp="1"/>
          </p:cNvSpPr>
          <p:nvPr>
            <p:ph type="sldNum" sz="quarter" idx="4"/>
          </p:nvPr>
        </p:nvSpPr>
        <p:spPr>
          <a:xfrm>
            <a:off x="11672569" y="6400800"/>
            <a:ext cx="439026" cy="155448"/>
          </a:xfrm>
          <a:prstGeom prst="rect">
            <a:avLst/>
          </a:prstGeom>
        </p:spPr>
        <p:txBody>
          <a:bodyPr vert="horz" lIns="0" tIns="0" rIns="0" bIns="0" rtlCol="0" anchor="ctr"/>
          <a:lstStyle>
            <a:lvl1pPr algn="ctr">
              <a:defRPr sz="1000">
                <a:solidFill>
                  <a:schemeClr val="bg1"/>
                </a:solidFill>
                <a:latin typeface="Arial" panose="020B0604020202020204" pitchFamily="34" charset="0"/>
                <a:cs typeface="Arial" panose="020B0604020202020204" pitchFamily="34" charset="0"/>
              </a:defRPr>
            </a:lvl1pPr>
          </a:lstStyle>
          <a:p>
            <a:fld id="{6D22F896-40B5-4ADD-8801-0D06FADFA095}" type="slidenum">
              <a:rPr lang="en-US" smtClean="0"/>
              <a:pPr/>
              <a:t>8</a:t>
            </a:fld>
            <a:endParaRPr lang="en-US" dirty="0"/>
          </a:p>
        </p:txBody>
      </p:sp>
    </p:spTree>
    <p:extLst>
      <p:ext uri="{BB962C8B-B14F-4D97-AF65-F5344CB8AC3E}">
        <p14:creationId xmlns:p14="http://schemas.microsoft.com/office/powerpoint/2010/main" val="270270707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4F2DFFD4-87B6-7A9A-E042-7E7BA5451F31}"/>
              </a:ext>
            </a:extLst>
          </p:cNvPr>
          <p:cNvSpPr>
            <a:spLocks noGrp="1"/>
          </p:cNvSpPr>
          <p:nvPr>
            <p:ph type="title"/>
          </p:nvPr>
        </p:nvSpPr>
        <p:spPr>
          <a:xfrm>
            <a:off x="760412" y="442528"/>
            <a:ext cx="10671049" cy="418576"/>
          </a:xfrm>
        </p:spPr>
        <p:txBody>
          <a:bodyPr/>
          <a:lstStyle/>
          <a:p>
            <a:r>
              <a:rPr kumimoji="1" lang="ja-JP" altLang="en-US" dirty="0">
                <a:solidFill>
                  <a:srgbClr val="00B0F0"/>
                </a:solidFill>
                <a:latin typeface="UD デジタル 教科書体 NK-R" panose="02020400000000000000" pitchFamily="18" charset="-128"/>
                <a:ea typeface="UD デジタル 教科書体 NK-R" panose="02020400000000000000" pitchFamily="18" charset="-128"/>
              </a:rPr>
              <a:t>キーワードは</a:t>
            </a:r>
            <a:r>
              <a:rPr kumimoji="1" lang="en-US" altLang="ja-JP" dirty="0">
                <a:solidFill>
                  <a:srgbClr val="00B0F0"/>
                </a:solidFill>
                <a:latin typeface="UD デジタル 教科書体 NK-R" panose="02020400000000000000" pitchFamily="18" charset="-128"/>
                <a:ea typeface="UD デジタル 教科書体 NK-R" panose="02020400000000000000" pitchFamily="18" charset="-128"/>
              </a:rPr>
              <a:t>New</a:t>
            </a:r>
            <a:r>
              <a:rPr kumimoji="1" lang="ja-JP" altLang="en-US" dirty="0">
                <a:solidFill>
                  <a:srgbClr val="00B0F0"/>
                </a:solidFill>
                <a:latin typeface="UD デジタル 教科書体 NK-R" panose="02020400000000000000" pitchFamily="18" charset="-128"/>
                <a:ea typeface="UD デジタル 教科書体 NK-R" panose="02020400000000000000" pitchFamily="18" charset="-128"/>
              </a:rPr>
              <a:t>オンプレミス</a:t>
            </a:r>
          </a:p>
        </p:txBody>
      </p:sp>
      <p:sp>
        <p:nvSpPr>
          <p:cNvPr id="8" name="コンテンツ プレースホルダー 2">
            <a:extLst>
              <a:ext uri="{FF2B5EF4-FFF2-40B4-BE49-F238E27FC236}">
                <a16:creationId xmlns:a16="http://schemas.microsoft.com/office/drawing/2014/main" id="{24C408A3-C013-E7FE-B974-1071C3BA09AC}"/>
              </a:ext>
            </a:extLst>
          </p:cNvPr>
          <p:cNvSpPr txBox="1">
            <a:spLocks/>
          </p:cNvSpPr>
          <p:nvPr/>
        </p:nvSpPr>
        <p:spPr bwMode="gray">
          <a:xfrm>
            <a:off x="760413" y="1308880"/>
            <a:ext cx="10667999" cy="519920"/>
          </a:xfrm>
          <a:prstGeom prst="rect">
            <a:avLst/>
          </a:prstGeom>
        </p:spPr>
        <p:txBody>
          <a:bodyPr lIns="0" tIns="0" rIns="0" bIns="0"/>
          <a:lstStyle>
            <a:lvl1pPr marL="171450" indent="-171450" algn="l" defTabSz="1218987" rtl="0" eaLnBrk="1" latinLnBrk="0" hangingPunct="1">
              <a:lnSpc>
                <a:spcPct val="90000"/>
              </a:lnSpc>
              <a:spcBef>
                <a:spcPts val="1000"/>
              </a:spcBef>
              <a:buClrTx/>
              <a:buFont typeface="Arial" panose="020B0604020202020204" pitchFamily="34" charset="0"/>
              <a:buChar char="•"/>
              <a:defRPr kumimoji="1" sz="2000" kern="1200">
                <a:solidFill>
                  <a:schemeClr val="bg1"/>
                </a:solidFill>
                <a:latin typeface="Arial" pitchFamily="34" charset="0"/>
                <a:ea typeface="+mn-ea"/>
                <a:cs typeface="Arial" pitchFamily="34" charset="0"/>
              </a:defRPr>
            </a:lvl1pPr>
            <a:lvl2pPr marL="609493" indent="-228560" algn="l" defTabSz="1218987" rtl="0" eaLnBrk="1" latinLnBrk="0" hangingPunct="1">
              <a:lnSpc>
                <a:spcPct val="90000"/>
              </a:lnSpc>
              <a:spcBef>
                <a:spcPts val="500"/>
              </a:spcBef>
              <a:buClrTx/>
              <a:buFont typeface="Arial" pitchFamily="34" charset="0"/>
              <a:buChar char="–"/>
              <a:defRPr kumimoji="1" sz="1800" kern="1200">
                <a:solidFill>
                  <a:schemeClr val="bg1"/>
                </a:solidFill>
                <a:latin typeface="Arial" pitchFamily="34" charset="0"/>
                <a:ea typeface="+mn-ea"/>
                <a:cs typeface="Arial" pitchFamily="34" charset="0"/>
              </a:defRPr>
            </a:lvl2pPr>
            <a:lvl3pPr marL="835938" indent="-150258" algn="l" defTabSz="1218987" rtl="0" eaLnBrk="1" latinLnBrk="0" hangingPunct="1">
              <a:lnSpc>
                <a:spcPct val="90000"/>
              </a:lnSpc>
              <a:spcBef>
                <a:spcPts val="500"/>
              </a:spcBef>
              <a:buClrTx/>
              <a:buFont typeface="Arial" panose="020B0604020202020204" pitchFamily="34" charset="0"/>
              <a:buChar char="-"/>
              <a:defRPr kumimoji="1" sz="1800" kern="1200">
                <a:solidFill>
                  <a:schemeClr val="bg1"/>
                </a:solidFill>
                <a:latin typeface="Arial" pitchFamily="34" charset="0"/>
                <a:ea typeface="+mn-ea"/>
                <a:cs typeface="Arial" pitchFamily="34" charset="0"/>
              </a:defRPr>
            </a:lvl3pPr>
            <a:lvl4pPr marL="1147033" indent="-156606" algn="l" defTabSz="1218987" rtl="0" eaLnBrk="1" latinLnBrk="0" hangingPunct="1">
              <a:lnSpc>
                <a:spcPct val="90000"/>
              </a:lnSpc>
              <a:spcBef>
                <a:spcPts val="500"/>
              </a:spcBef>
              <a:buClrTx/>
              <a:buFont typeface="Arial" panose="020B0604020202020204" pitchFamily="34" charset="0"/>
              <a:buChar char="-"/>
              <a:defRPr kumimoji="1" sz="1800" kern="1200">
                <a:solidFill>
                  <a:schemeClr val="bg1"/>
                </a:solidFill>
                <a:latin typeface="Arial" pitchFamily="34" charset="0"/>
                <a:ea typeface="+mn-ea"/>
                <a:cs typeface="Arial" pitchFamily="34" charset="0"/>
              </a:defRPr>
            </a:lvl4pPr>
            <a:lvl5pPr marL="1445431" indent="-150258" algn="l" defTabSz="1218987" rtl="0" eaLnBrk="1" latinLnBrk="0" hangingPunct="1">
              <a:lnSpc>
                <a:spcPct val="90000"/>
              </a:lnSpc>
              <a:spcBef>
                <a:spcPts val="500"/>
              </a:spcBef>
              <a:buClrTx/>
              <a:buFont typeface="Arial" panose="020B0604020202020204" pitchFamily="34" charset="0"/>
              <a:buChar char="-"/>
              <a:defRPr kumimoji="1" sz="1800" kern="1200">
                <a:solidFill>
                  <a:schemeClr val="bg1"/>
                </a:solidFill>
                <a:latin typeface="Arial" pitchFamily="34" charset="0"/>
                <a:ea typeface="+mn-ea"/>
                <a:cs typeface="Arial" pitchFamily="34" charset="0"/>
              </a:defRPr>
            </a:lvl5pPr>
            <a:lvl6pPr marL="3352213" indent="-304747" algn="l" defTabSz="1218987" rtl="0" eaLnBrk="1" latinLnBrk="0" hangingPunct="1">
              <a:spcBef>
                <a:spcPct val="20000"/>
              </a:spcBef>
              <a:buFont typeface="Arial" pitchFamily="34" charset="0"/>
              <a:buChar char="•"/>
              <a:defRPr kumimoji="1" sz="24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kumimoji="1" sz="24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kumimoji="1" sz="24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kumimoji="1" sz="2400" kern="1200">
                <a:solidFill>
                  <a:schemeClr val="tx1"/>
                </a:solidFill>
                <a:latin typeface="+mn-lt"/>
                <a:ea typeface="+mn-ea"/>
                <a:cs typeface="+mn-cs"/>
              </a:defRPr>
            </a:lvl9pPr>
          </a:lstStyle>
          <a:p>
            <a:pPr marL="171450" marR="0" lvl="0" indent="-171450" algn="l" defTabSz="121898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1" lang="ja-JP" altLang="en-US" sz="3200" b="0" i="0" u="none" strike="noStrike" kern="1200" cap="none" spc="0" normalizeH="0" baseline="0" noProof="0" dirty="0">
                <a:ln>
                  <a:noFill/>
                </a:ln>
                <a:solidFill>
                  <a:sysClr val="window" lastClr="FFFFFF"/>
                </a:solidFill>
                <a:effectLst/>
                <a:uLnTx/>
                <a:uFillTx/>
                <a:latin typeface="Meiryo UI" panose="020B0604030504040204" pitchFamily="50" charset="-128"/>
                <a:ea typeface="Meiryo UI" panose="020B0604030504040204" pitchFamily="50" charset="-128"/>
                <a:cs typeface="Arial" pitchFamily="34" charset="0"/>
              </a:rPr>
              <a:t>クラウド・ネイティブの要素を取り入れた新しいオンプレミスの採用</a:t>
            </a:r>
            <a:endParaRPr kumimoji="1" lang="en-US" altLang="ja-JP" sz="3200" b="0" i="0" u="none" strike="noStrike" kern="1200" cap="none" spc="0" normalizeH="0" baseline="0" noProof="0" dirty="0">
              <a:ln>
                <a:noFill/>
              </a:ln>
              <a:solidFill>
                <a:sysClr val="window" lastClr="FFFFFF"/>
              </a:solidFill>
              <a:effectLst/>
              <a:uLnTx/>
              <a:uFillTx/>
              <a:latin typeface="Meiryo UI" panose="020B0604030504040204" pitchFamily="50" charset="-128"/>
              <a:ea typeface="Meiryo UI" panose="020B0604030504040204" pitchFamily="50" charset="-128"/>
              <a:cs typeface="Arial" pitchFamily="34" charset="0"/>
            </a:endParaRPr>
          </a:p>
          <a:p>
            <a:pPr marL="0" marR="0" lvl="0" indent="0" algn="l" defTabSz="1218987" rtl="0" eaLnBrk="1" fontAlgn="auto" latinLnBrk="0" hangingPunct="1">
              <a:lnSpc>
                <a:spcPct val="90000"/>
              </a:lnSpc>
              <a:spcBef>
                <a:spcPts val="1000"/>
              </a:spcBef>
              <a:spcAft>
                <a:spcPts val="0"/>
              </a:spcAft>
              <a:buClrTx/>
              <a:buSzTx/>
              <a:buNone/>
              <a:tabLst/>
              <a:defRPr/>
            </a:pPr>
            <a:br>
              <a:rPr kumimoji="1" lang="en-US" altLang="ja-JP" sz="2400" b="0" i="0" u="none" strike="noStrike" kern="1200" cap="none" spc="0" normalizeH="0" baseline="0" noProof="0" dirty="0">
                <a:ln>
                  <a:noFill/>
                </a:ln>
                <a:solidFill>
                  <a:sysClr val="window" lastClr="FFFFFF"/>
                </a:solidFill>
                <a:effectLst/>
                <a:uLnTx/>
                <a:uFillTx/>
                <a:latin typeface="Meiryo UI" panose="020B0604030504040204" pitchFamily="50" charset="-128"/>
                <a:ea typeface="Meiryo UI" panose="020B0604030504040204" pitchFamily="50" charset="-128"/>
                <a:cs typeface="Arial" pitchFamily="34" charset="0"/>
              </a:rPr>
            </a:br>
            <a:endParaRPr kumimoji="1" lang="en-US" altLang="ja-JP" sz="2000" b="0" i="0" u="none" strike="noStrike" kern="1200" cap="none" spc="0" normalizeH="0" baseline="0" noProof="0" dirty="0">
              <a:ln>
                <a:noFill/>
              </a:ln>
              <a:solidFill>
                <a:sysClr val="window" lastClr="FFFFFF"/>
              </a:solidFill>
              <a:effectLst/>
              <a:uLnTx/>
              <a:uFillTx/>
              <a:latin typeface="Meiryo UI" panose="020B0604030504040204" pitchFamily="50" charset="-128"/>
              <a:ea typeface="Meiryo UI" panose="020B0604030504040204" pitchFamily="50" charset="-128"/>
              <a:cs typeface="Arial" pitchFamily="34" charset="0"/>
            </a:endParaRPr>
          </a:p>
        </p:txBody>
      </p:sp>
      <p:sp>
        <p:nvSpPr>
          <p:cNvPr id="9" name="テキスト ボックス 8">
            <a:extLst>
              <a:ext uri="{FF2B5EF4-FFF2-40B4-BE49-F238E27FC236}">
                <a16:creationId xmlns:a16="http://schemas.microsoft.com/office/drawing/2014/main" id="{059B2CA1-31B4-2F8D-9C9A-CAE74A7DA110}"/>
              </a:ext>
            </a:extLst>
          </p:cNvPr>
          <p:cNvSpPr txBox="1"/>
          <p:nvPr/>
        </p:nvSpPr>
        <p:spPr>
          <a:xfrm>
            <a:off x="0" y="5795000"/>
            <a:ext cx="7412563" cy="338554"/>
          </a:xfrm>
          <a:prstGeom prst="rect">
            <a:avLst/>
          </a:prstGeom>
          <a:noFill/>
        </p:spPr>
        <p:txBody>
          <a:bodyPr wrap="square" rtlCol="0">
            <a:spAutoFit/>
          </a:bodyPr>
          <a:lstStyle/>
          <a:p>
            <a:pPr algn="l"/>
            <a:r>
              <a:rPr kumimoji="1" lang="ja-JP" altLang="en-US" sz="800" dirty="0">
                <a:solidFill>
                  <a:schemeClr val="bg1">
                    <a:lumMod val="65000"/>
                  </a:schemeClr>
                </a:solidFill>
                <a:latin typeface="Meiryo UI" panose="020B0604030504040204" pitchFamily="50" charset="-128"/>
                <a:ea typeface="Meiryo UI" panose="020B0604030504040204" pitchFamily="50" charset="-128"/>
                <a:cs typeface="Arial" pitchFamily="34" charset="0"/>
              </a:rPr>
              <a:t>出展：</a:t>
            </a:r>
            <a:r>
              <a:rPr kumimoji="1" lang="en-US" altLang="ja-JP" sz="800" dirty="0">
                <a:solidFill>
                  <a:schemeClr val="bg1">
                    <a:lumMod val="65000"/>
                  </a:schemeClr>
                </a:solidFill>
                <a:latin typeface="Meiryo UI" panose="020B0604030504040204" pitchFamily="50" charset="-128"/>
                <a:ea typeface="Meiryo UI" panose="020B0604030504040204" pitchFamily="50" charset="-128"/>
                <a:cs typeface="Arial" pitchFamily="34" charset="0"/>
              </a:rPr>
              <a:t>Gartner(2022</a:t>
            </a:r>
            <a:r>
              <a:rPr kumimoji="1" lang="ja-JP" altLang="en-US" sz="800" dirty="0">
                <a:solidFill>
                  <a:schemeClr val="bg1">
                    <a:lumMod val="65000"/>
                  </a:schemeClr>
                </a:solidFill>
                <a:latin typeface="Meiryo UI" panose="020B0604030504040204" pitchFamily="50" charset="-128"/>
                <a:ea typeface="Meiryo UI" panose="020B0604030504040204" pitchFamily="50" charset="-128"/>
                <a:cs typeface="Arial" pitchFamily="34" charset="0"/>
              </a:rPr>
              <a:t>年</a:t>
            </a:r>
            <a:r>
              <a:rPr kumimoji="1" lang="en-US" altLang="ja-JP" sz="800" dirty="0">
                <a:solidFill>
                  <a:schemeClr val="bg1">
                    <a:lumMod val="65000"/>
                  </a:schemeClr>
                </a:solidFill>
                <a:latin typeface="Meiryo UI" panose="020B0604030504040204" pitchFamily="50" charset="-128"/>
                <a:ea typeface="Meiryo UI" panose="020B0604030504040204" pitchFamily="50" charset="-128"/>
                <a:cs typeface="Arial" pitchFamily="34" charset="0"/>
              </a:rPr>
              <a:t>11</a:t>
            </a:r>
            <a:r>
              <a:rPr kumimoji="1" lang="ja-JP" altLang="en-US" sz="800" dirty="0">
                <a:solidFill>
                  <a:schemeClr val="bg1">
                    <a:lumMod val="65000"/>
                  </a:schemeClr>
                </a:solidFill>
                <a:latin typeface="Meiryo UI" panose="020B0604030504040204" pitchFamily="50" charset="-128"/>
                <a:ea typeface="Meiryo UI" panose="020B0604030504040204" pitchFamily="50" charset="-128"/>
                <a:cs typeface="Arial" pitchFamily="34" charset="0"/>
              </a:rPr>
              <a:t>月</a:t>
            </a:r>
            <a:r>
              <a:rPr kumimoji="1" lang="en-US" altLang="ja-JP" sz="800" dirty="0">
                <a:solidFill>
                  <a:schemeClr val="bg1">
                    <a:lumMod val="65000"/>
                  </a:schemeClr>
                </a:solidFill>
                <a:latin typeface="Meiryo UI" panose="020B0604030504040204" pitchFamily="50" charset="-128"/>
                <a:ea typeface="Meiryo UI" panose="020B0604030504040204" pitchFamily="50" charset="-128"/>
                <a:cs typeface="Arial" pitchFamily="34" charset="0"/>
              </a:rPr>
              <a:t>)</a:t>
            </a:r>
            <a:r>
              <a:rPr kumimoji="1" lang="ja-JP" altLang="en-US" sz="800" dirty="0">
                <a:solidFill>
                  <a:schemeClr val="bg1">
                    <a:lumMod val="65000"/>
                  </a:schemeClr>
                </a:solidFill>
                <a:latin typeface="Meiryo UI" panose="020B0604030504040204" pitchFamily="50" charset="-128"/>
                <a:ea typeface="Meiryo UI" panose="020B0604030504040204" pitchFamily="50" charset="-128"/>
                <a:cs typeface="Arial" pitchFamily="34" charset="0"/>
              </a:rPr>
              <a:t> </a:t>
            </a:r>
            <a:br>
              <a:rPr kumimoji="1" lang="en-US" altLang="ja-JP" sz="800" dirty="0">
                <a:solidFill>
                  <a:schemeClr val="bg1">
                    <a:lumMod val="65000"/>
                  </a:schemeClr>
                </a:solidFill>
                <a:latin typeface="Meiryo UI" panose="020B0604030504040204" pitchFamily="50" charset="-128"/>
                <a:ea typeface="Meiryo UI" panose="020B0604030504040204" pitchFamily="50" charset="-128"/>
                <a:cs typeface="Arial" pitchFamily="34" charset="0"/>
              </a:rPr>
            </a:br>
            <a:r>
              <a:rPr kumimoji="1" lang="en-US" altLang="ja-JP" sz="800" dirty="0">
                <a:solidFill>
                  <a:schemeClr val="bg1">
                    <a:lumMod val="65000"/>
                  </a:schemeClr>
                </a:solidFill>
                <a:latin typeface="Meiryo UI" panose="020B0604030504040204" pitchFamily="50" charset="-128"/>
                <a:ea typeface="Meiryo UI" panose="020B0604030504040204" pitchFamily="50" charset="-128"/>
                <a:cs typeface="Arial" pitchFamily="34" charset="0"/>
                <a:hlinkClick r:id="rId3">
                  <a:extLst>
                    <a:ext uri="{A12FA001-AC4F-418D-AE19-62706E023703}">
                      <ahyp:hlinkClr xmlns:ahyp="http://schemas.microsoft.com/office/drawing/2018/hyperlinkcolor" val="tx"/>
                    </a:ext>
                  </a:extLst>
                </a:hlinkClick>
              </a:rPr>
              <a:t>https://www.gartner.co.jp/ja/newsroom/press-releases/pr-20221102-cloud</a:t>
            </a:r>
            <a:r>
              <a:rPr kumimoji="1" lang="ja-JP" altLang="en-US" sz="800" dirty="0">
                <a:solidFill>
                  <a:schemeClr val="bg1">
                    <a:lumMod val="65000"/>
                  </a:schemeClr>
                </a:solidFill>
                <a:latin typeface="Meiryo UI" panose="020B0604030504040204" pitchFamily="50" charset="-128"/>
                <a:ea typeface="Meiryo UI" panose="020B0604030504040204" pitchFamily="50" charset="-128"/>
                <a:cs typeface="Arial" pitchFamily="34" charset="0"/>
              </a:rPr>
              <a:t>　</a:t>
            </a:r>
          </a:p>
        </p:txBody>
      </p:sp>
      <p:graphicFrame>
        <p:nvGraphicFramePr>
          <p:cNvPr id="5" name="表 6">
            <a:extLst>
              <a:ext uri="{FF2B5EF4-FFF2-40B4-BE49-F238E27FC236}">
                <a16:creationId xmlns:a16="http://schemas.microsoft.com/office/drawing/2014/main" id="{4347F39F-640A-C6DE-3AA2-83D64031E7D5}"/>
              </a:ext>
            </a:extLst>
          </p:cNvPr>
          <p:cNvGraphicFramePr>
            <a:graphicFrameLocks noGrp="1"/>
          </p:cNvGraphicFramePr>
          <p:nvPr>
            <p:extLst>
              <p:ext uri="{D42A27DB-BD31-4B8C-83A1-F6EECF244321}">
                <p14:modId xmlns:p14="http://schemas.microsoft.com/office/powerpoint/2010/main" val="3126140158"/>
              </p:ext>
            </p:extLst>
          </p:nvPr>
        </p:nvGraphicFramePr>
        <p:xfrm>
          <a:off x="1181726" y="2276576"/>
          <a:ext cx="10095875" cy="3272544"/>
        </p:xfrm>
        <a:graphic>
          <a:graphicData uri="http://schemas.openxmlformats.org/drawingml/2006/table">
            <a:tbl>
              <a:tblPr firstRow="1" bandRow="1">
                <a:tableStyleId>{5940675A-B579-460E-94D1-54222C63F5DA}</a:tableStyleId>
              </a:tblPr>
              <a:tblGrid>
                <a:gridCol w="2019175">
                  <a:extLst>
                    <a:ext uri="{9D8B030D-6E8A-4147-A177-3AD203B41FA5}">
                      <a16:colId xmlns:a16="http://schemas.microsoft.com/office/drawing/2014/main" val="181131788"/>
                    </a:ext>
                  </a:extLst>
                </a:gridCol>
                <a:gridCol w="2019175">
                  <a:extLst>
                    <a:ext uri="{9D8B030D-6E8A-4147-A177-3AD203B41FA5}">
                      <a16:colId xmlns:a16="http://schemas.microsoft.com/office/drawing/2014/main" val="1963842029"/>
                    </a:ext>
                  </a:extLst>
                </a:gridCol>
                <a:gridCol w="2019175">
                  <a:extLst>
                    <a:ext uri="{9D8B030D-6E8A-4147-A177-3AD203B41FA5}">
                      <a16:colId xmlns:a16="http://schemas.microsoft.com/office/drawing/2014/main" val="1764397630"/>
                    </a:ext>
                  </a:extLst>
                </a:gridCol>
                <a:gridCol w="2019175">
                  <a:extLst>
                    <a:ext uri="{9D8B030D-6E8A-4147-A177-3AD203B41FA5}">
                      <a16:colId xmlns:a16="http://schemas.microsoft.com/office/drawing/2014/main" val="1096433591"/>
                    </a:ext>
                  </a:extLst>
                </a:gridCol>
                <a:gridCol w="2019175">
                  <a:extLst>
                    <a:ext uri="{9D8B030D-6E8A-4147-A177-3AD203B41FA5}">
                      <a16:colId xmlns:a16="http://schemas.microsoft.com/office/drawing/2014/main" val="112366414"/>
                    </a:ext>
                  </a:extLst>
                </a:gridCol>
              </a:tblGrid>
              <a:tr h="1090848">
                <a:tc gridSpan="5">
                  <a:txBody>
                    <a:bodyPr/>
                    <a:lstStyle/>
                    <a:p>
                      <a:pPr algn="ctr"/>
                      <a:r>
                        <a:rPr kumimoji="1" lang="en-US" altLang="ja-JP" sz="3600" dirty="0">
                          <a:solidFill>
                            <a:srgbClr val="00B0F0"/>
                          </a:solidFill>
                          <a:latin typeface="UD デジタル 教科書体 NK-R" panose="02020400000000000000" pitchFamily="18" charset="-128"/>
                          <a:ea typeface="UD デジタル 教科書体 NK-R" panose="02020400000000000000" pitchFamily="18" charset="-128"/>
                        </a:rPr>
                        <a:t>New</a:t>
                      </a:r>
                      <a:r>
                        <a:rPr kumimoji="1" lang="ja-JP" altLang="en-US" sz="3600" dirty="0">
                          <a:solidFill>
                            <a:srgbClr val="00B0F0"/>
                          </a:solidFill>
                          <a:latin typeface="UD デジタル 教科書体 NK-R" panose="02020400000000000000" pitchFamily="18" charset="-128"/>
                          <a:ea typeface="UD デジタル 教科書体 NK-R" panose="02020400000000000000" pitchFamily="18" charset="-128"/>
                        </a:rPr>
                        <a:t>オンプレミス</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endParaRPr kumimoji="1" lang="ja-JP" alt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endParaRPr kumimoji="1" lang="ja-JP" alt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endParaRPr kumimoji="1" lang="ja-JP" alt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endParaRPr kumimoji="1" lang="ja-JP" alt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65997795"/>
                  </a:ext>
                </a:extLst>
              </a:tr>
              <a:tr h="1090848">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1" lang="ja-JP" altLang="en-US" sz="1800" dirty="0">
                          <a:solidFill>
                            <a:schemeClr val="bg1"/>
                          </a:solidFill>
                          <a:latin typeface="UD デジタル 教科書体 NK-R" panose="02020400000000000000" pitchFamily="18" charset="-128"/>
                          <a:ea typeface="UD デジタル 教科書体 NK-R" panose="02020400000000000000" pitchFamily="18" charset="-128"/>
                        </a:rPr>
                        <a:t>可観測性</a:t>
                      </a:r>
                    </a:p>
                    <a:p>
                      <a:endParaRPr kumimoji="1" lang="ja-JP" altLang="en-US" sz="1800" dirty="0">
                        <a:solidFill>
                          <a:schemeClr val="bg1"/>
                        </a:solidFill>
                        <a:latin typeface="UD デジタル 教科書体 NK-R" panose="02020400000000000000" pitchFamily="18" charset="-128"/>
                        <a:ea typeface="UD デジタル 教科書体 NK-R" panose="02020400000000000000" pitchFamily="18" charset="-128"/>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B0F0"/>
                    </a:solidFill>
                  </a:tcPr>
                </a:tc>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1" lang="ja-JP" altLang="en-US" sz="1800" dirty="0">
                          <a:solidFill>
                            <a:schemeClr val="bg1"/>
                          </a:solidFill>
                          <a:latin typeface="UD デジタル 教科書体 NK-R" panose="02020400000000000000" pitchFamily="18" charset="-128"/>
                          <a:ea typeface="UD デジタル 教科書体 NK-R" panose="02020400000000000000" pitchFamily="18" charset="-128"/>
                        </a:rPr>
                        <a:t>新しいビジネス</a:t>
                      </a:r>
                      <a:br>
                        <a:rPr kumimoji="1" lang="en-US" altLang="ja-JP" sz="1800" dirty="0">
                          <a:solidFill>
                            <a:schemeClr val="bg1"/>
                          </a:solidFill>
                          <a:latin typeface="UD デジタル 教科書体 NK-R" panose="02020400000000000000" pitchFamily="18" charset="-128"/>
                          <a:ea typeface="UD デジタル 教科書体 NK-R" panose="02020400000000000000" pitchFamily="18" charset="-128"/>
                        </a:rPr>
                      </a:br>
                      <a:r>
                        <a:rPr kumimoji="1" lang="ja-JP" altLang="en-US" sz="1800" dirty="0">
                          <a:solidFill>
                            <a:schemeClr val="bg1"/>
                          </a:solidFill>
                          <a:latin typeface="UD デジタル 教科書体 NK-R" panose="02020400000000000000" pitchFamily="18" charset="-128"/>
                          <a:ea typeface="UD デジタル 教科書体 NK-R" panose="02020400000000000000" pitchFamily="18" charset="-128"/>
                        </a:rPr>
                        <a:t>アーキテクチャ</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B0F0"/>
                    </a:solidFill>
                  </a:tcPr>
                </a:tc>
                <a:tc>
                  <a:txBody>
                    <a:bodyPr/>
                    <a:lstStyle/>
                    <a:p>
                      <a:r>
                        <a:rPr kumimoji="1" lang="ja-JP" altLang="en-US" sz="1800" dirty="0">
                          <a:solidFill>
                            <a:schemeClr val="bg1"/>
                          </a:solidFill>
                          <a:latin typeface="UD デジタル 教科書体 NK-R" panose="02020400000000000000" pitchFamily="18" charset="-128"/>
                          <a:ea typeface="UD デジタル 教科書体 NK-R" panose="02020400000000000000" pitchFamily="18" charset="-128"/>
                        </a:rPr>
                        <a:t>ミッション</a:t>
                      </a:r>
                      <a:br>
                        <a:rPr kumimoji="1" lang="en-US" altLang="ja-JP" sz="1800" dirty="0">
                          <a:solidFill>
                            <a:schemeClr val="bg1"/>
                          </a:solidFill>
                          <a:latin typeface="UD デジタル 教科書体 NK-R" panose="02020400000000000000" pitchFamily="18" charset="-128"/>
                          <a:ea typeface="UD デジタル 教科書体 NK-R" panose="02020400000000000000" pitchFamily="18" charset="-128"/>
                        </a:rPr>
                      </a:br>
                      <a:r>
                        <a:rPr kumimoji="1" lang="ja-JP" altLang="en-US" sz="1800" dirty="0">
                          <a:solidFill>
                            <a:schemeClr val="bg1"/>
                          </a:solidFill>
                          <a:latin typeface="UD デジタル 教科書体 NK-R" panose="02020400000000000000" pitchFamily="18" charset="-128"/>
                          <a:ea typeface="UD デジタル 教科書体 NK-R" panose="02020400000000000000" pitchFamily="18" charset="-128"/>
                        </a:rPr>
                        <a:t>クリティカル</a:t>
                      </a:r>
                      <a:br>
                        <a:rPr kumimoji="1" lang="en-US" altLang="ja-JP" sz="1800" dirty="0">
                          <a:solidFill>
                            <a:schemeClr val="bg1"/>
                          </a:solidFill>
                          <a:latin typeface="UD デジタル 教科書体 NK-R" panose="02020400000000000000" pitchFamily="18" charset="-128"/>
                          <a:ea typeface="UD デジタル 教科書体 NK-R" panose="02020400000000000000" pitchFamily="18" charset="-128"/>
                        </a:rPr>
                      </a:br>
                      <a:r>
                        <a:rPr kumimoji="1" lang="ja-JP" altLang="en-US" sz="1800" dirty="0">
                          <a:solidFill>
                            <a:schemeClr val="bg1"/>
                          </a:solidFill>
                          <a:latin typeface="UD デジタル 教科書体 NK-R" panose="02020400000000000000" pitchFamily="18" charset="-128"/>
                          <a:ea typeface="UD デジタル 教科書体 NK-R" panose="02020400000000000000" pitchFamily="18" charset="-128"/>
                        </a:rPr>
                        <a:t>クラウド要素</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B0F0"/>
                    </a:solidFill>
                  </a:tcPr>
                </a:tc>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1" lang="ja-JP" altLang="en-US" sz="1800" dirty="0">
                          <a:solidFill>
                            <a:schemeClr val="bg1"/>
                          </a:solidFill>
                          <a:latin typeface="UD デジタル 教科書体 NK-R" panose="02020400000000000000" pitchFamily="18" charset="-128"/>
                          <a:ea typeface="UD デジタル 教科書体 NK-R" panose="02020400000000000000" pitchFamily="18" charset="-128"/>
                        </a:rPr>
                        <a:t>コントロール性</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1" lang="ja-JP" altLang="en-US" sz="1800" dirty="0">
                        <a:solidFill>
                          <a:schemeClr val="bg1"/>
                        </a:solidFill>
                        <a:latin typeface="UD デジタル 教科書体 NK-R" panose="02020400000000000000" pitchFamily="18" charset="-128"/>
                        <a:ea typeface="UD デジタル 教科書体 NK-R" panose="02020400000000000000" pitchFamily="18" charset="-128"/>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B0F0"/>
                    </a:solidFill>
                  </a:tcPr>
                </a:tc>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1" lang="ja-JP" altLang="en-US" sz="1800" dirty="0">
                          <a:solidFill>
                            <a:schemeClr val="bg1"/>
                          </a:solidFill>
                          <a:latin typeface="UD デジタル 教科書体 NK-R" panose="02020400000000000000" pitchFamily="18" charset="-128"/>
                          <a:ea typeface="UD デジタル 教科書体 NK-R" panose="02020400000000000000" pitchFamily="18" charset="-128"/>
                        </a:rPr>
                        <a:t>サスティナビリティ</a:t>
                      </a:r>
                    </a:p>
                    <a:p>
                      <a:endParaRPr kumimoji="1" lang="ja-JP" altLang="en-US" sz="1800" dirty="0">
                        <a:solidFill>
                          <a:schemeClr val="bg1"/>
                        </a:solidFill>
                        <a:latin typeface="UD デジタル 教科書体 NK-R" panose="02020400000000000000" pitchFamily="18" charset="-128"/>
                        <a:ea typeface="UD デジタル 教科書体 NK-R" panose="02020400000000000000" pitchFamily="18" charset="-128"/>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B0F0"/>
                    </a:solidFill>
                  </a:tcPr>
                </a:tc>
                <a:extLst>
                  <a:ext uri="{0D108BD9-81ED-4DB2-BD59-A6C34878D82A}">
                    <a16:rowId xmlns:a16="http://schemas.microsoft.com/office/drawing/2014/main" val="174337114"/>
                  </a:ext>
                </a:extLst>
              </a:tr>
              <a:tr h="1090848">
                <a:tc>
                  <a:txBody>
                    <a:bodyPr/>
                    <a:lstStyle/>
                    <a:p>
                      <a:r>
                        <a:rPr kumimoji="1" lang="ja-JP" altLang="en-US" sz="1800" dirty="0">
                          <a:solidFill>
                            <a:schemeClr val="bg1"/>
                          </a:solidFill>
                          <a:latin typeface="UD デジタル 教科書体 NK-R" panose="02020400000000000000" pitchFamily="18" charset="-128"/>
                          <a:ea typeface="UD デジタル 教科書体 NK-R" panose="02020400000000000000" pitchFamily="18" charset="-128"/>
                        </a:rPr>
                        <a:t>管理はとにかく</a:t>
                      </a:r>
                      <a:endParaRPr kumimoji="1" lang="en-US" altLang="ja-JP" sz="1800" dirty="0">
                        <a:solidFill>
                          <a:schemeClr val="bg1"/>
                        </a:solidFill>
                        <a:latin typeface="UD デジタル 教科書体 NK-R" panose="02020400000000000000" pitchFamily="18" charset="-128"/>
                        <a:ea typeface="UD デジタル 教科書体 NK-R" panose="02020400000000000000" pitchFamily="18" charset="-128"/>
                      </a:endParaRPr>
                    </a:p>
                    <a:p>
                      <a:r>
                        <a:rPr kumimoji="1" lang="ja-JP" altLang="en-US" sz="1800" dirty="0">
                          <a:solidFill>
                            <a:schemeClr val="bg1"/>
                          </a:solidFill>
                          <a:latin typeface="UD デジタル 教科書体 NK-R" panose="02020400000000000000" pitchFamily="18" charset="-128"/>
                          <a:ea typeface="UD デジタル 教科書体 NK-R" panose="02020400000000000000" pitchFamily="18" charset="-128"/>
                        </a:rPr>
                        <a:t>シンプルに！</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r>
                        <a:rPr kumimoji="1" lang="ja-JP" altLang="en-US" sz="1800" dirty="0">
                          <a:solidFill>
                            <a:schemeClr val="bg1"/>
                          </a:solidFill>
                          <a:latin typeface="UD デジタル 教科書体 NK-R" panose="02020400000000000000" pitchFamily="18" charset="-128"/>
                          <a:ea typeface="UD デジタル 教科書体 NK-R" panose="02020400000000000000" pitchFamily="18" charset="-128"/>
                        </a:rPr>
                        <a:t>移行から解放</a:t>
                      </a:r>
                      <a:endParaRPr kumimoji="1" lang="en-US" altLang="ja-JP" sz="1800" dirty="0">
                        <a:solidFill>
                          <a:schemeClr val="bg1"/>
                        </a:solidFill>
                        <a:latin typeface="UD デジタル 教科書体 NK-R" panose="02020400000000000000" pitchFamily="18" charset="-128"/>
                        <a:ea typeface="UD デジタル 教科書体 NK-R" panose="02020400000000000000" pitchFamily="18" charset="-128"/>
                      </a:endParaRPr>
                    </a:p>
                    <a:p>
                      <a:r>
                        <a:rPr kumimoji="1" lang="ja-JP" altLang="en-US" sz="1800" dirty="0">
                          <a:solidFill>
                            <a:schemeClr val="bg1"/>
                          </a:solidFill>
                          <a:latin typeface="UD デジタル 教科書体 NK-R" panose="02020400000000000000" pitchFamily="18" charset="-128"/>
                          <a:ea typeface="UD デジタル 教科書体 NK-R" panose="02020400000000000000" pitchFamily="18" charset="-128"/>
                        </a:rPr>
                        <a:t>リソース追加の柔軟性</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1" lang="ja-JP" altLang="en-US" sz="1800" dirty="0">
                          <a:solidFill>
                            <a:schemeClr val="bg1"/>
                          </a:solidFill>
                          <a:latin typeface="UD デジタル 教科書体 NK-R" panose="02020400000000000000" pitchFamily="18" charset="-128"/>
                          <a:ea typeface="UD デジタル 教科書体 NK-R" panose="02020400000000000000" pitchFamily="18" charset="-128"/>
                        </a:rPr>
                        <a:t>堅牢性</a:t>
                      </a:r>
                      <a:br>
                        <a:rPr kumimoji="1" lang="en-US" altLang="ja-JP" sz="1800" dirty="0">
                          <a:solidFill>
                            <a:schemeClr val="bg1"/>
                          </a:solidFill>
                          <a:latin typeface="UD デジタル 教科書体 NK-R" panose="02020400000000000000" pitchFamily="18" charset="-128"/>
                          <a:ea typeface="UD デジタル 教科書体 NK-R" panose="02020400000000000000" pitchFamily="18" charset="-128"/>
                        </a:rPr>
                      </a:br>
                      <a:r>
                        <a:rPr kumimoji="1" lang="ja-JP" altLang="en-US" sz="1800" dirty="0">
                          <a:solidFill>
                            <a:schemeClr val="bg1"/>
                          </a:solidFill>
                          <a:latin typeface="UD デジタル 教科書体 NK-R" panose="02020400000000000000" pitchFamily="18" charset="-128"/>
                          <a:ea typeface="UD デジタル 教科書体 NK-R" panose="02020400000000000000" pitchFamily="18" charset="-128"/>
                        </a:rPr>
                        <a:t>止まりにくい設計</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r>
                        <a:rPr kumimoji="1" lang="ja-JP" altLang="en-US" sz="1800" dirty="0">
                          <a:solidFill>
                            <a:schemeClr val="bg1"/>
                          </a:solidFill>
                          <a:latin typeface="UD デジタル 教科書体 NK-R" panose="02020400000000000000" pitchFamily="18" charset="-128"/>
                          <a:ea typeface="UD デジタル 教科書体 NK-R" panose="02020400000000000000" pitchFamily="18" charset="-128"/>
                        </a:rPr>
                        <a:t>バージョン管理や</a:t>
                      </a:r>
                      <a:br>
                        <a:rPr kumimoji="1" lang="en-US" altLang="ja-JP" sz="1800" dirty="0">
                          <a:solidFill>
                            <a:schemeClr val="bg1"/>
                          </a:solidFill>
                          <a:latin typeface="UD デジタル 教科書体 NK-R" panose="02020400000000000000" pitchFamily="18" charset="-128"/>
                          <a:ea typeface="UD デジタル 教科書体 NK-R" panose="02020400000000000000" pitchFamily="18" charset="-128"/>
                        </a:rPr>
                      </a:br>
                      <a:r>
                        <a:rPr kumimoji="1" lang="ja-JP" altLang="en-US" sz="1800" dirty="0">
                          <a:solidFill>
                            <a:schemeClr val="bg1"/>
                          </a:solidFill>
                          <a:latin typeface="UD デジタル 教科書体 NK-R" panose="02020400000000000000" pitchFamily="18" charset="-128"/>
                          <a:ea typeface="UD デジタル 教科書体 NK-R" panose="02020400000000000000" pitchFamily="18" charset="-128"/>
                        </a:rPr>
                        <a:t>セキュリティパッチの適用判断など</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r>
                        <a:rPr kumimoji="1" lang="ja-JP" altLang="en-US" sz="1800" dirty="0">
                          <a:solidFill>
                            <a:schemeClr val="bg1"/>
                          </a:solidFill>
                          <a:latin typeface="UD デジタル 教科書体 NK-R" panose="02020400000000000000" pitchFamily="18" charset="-128"/>
                          <a:ea typeface="UD デジタル 教科書体 NK-R" panose="02020400000000000000" pitchFamily="18" charset="-128"/>
                        </a:rPr>
                        <a:t>世の中に今求められている事</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612076222"/>
                  </a:ext>
                </a:extLst>
              </a:tr>
            </a:tbl>
          </a:graphicData>
        </a:graphic>
      </p:graphicFrame>
      <p:sp>
        <p:nvSpPr>
          <p:cNvPr id="7" name="Slide Number Placeholder 5">
            <a:extLst>
              <a:ext uri="{FF2B5EF4-FFF2-40B4-BE49-F238E27FC236}">
                <a16:creationId xmlns:a16="http://schemas.microsoft.com/office/drawing/2014/main" id="{D2C523C5-712E-35E9-DF76-8CF4EEB57D09}"/>
              </a:ext>
            </a:extLst>
          </p:cNvPr>
          <p:cNvSpPr>
            <a:spLocks noGrp="1"/>
          </p:cNvSpPr>
          <p:nvPr>
            <p:ph type="sldNum" sz="quarter" idx="4"/>
          </p:nvPr>
        </p:nvSpPr>
        <p:spPr>
          <a:xfrm>
            <a:off x="11672569" y="6400800"/>
            <a:ext cx="439026" cy="155448"/>
          </a:xfrm>
          <a:prstGeom prst="rect">
            <a:avLst/>
          </a:prstGeom>
        </p:spPr>
        <p:txBody>
          <a:bodyPr vert="horz" lIns="0" tIns="0" rIns="0" bIns="0" rtlCol="0" anchor="ctr"/>
          <a:lstStyle>
            <a:lvl1pPr algn="ctr">
              <a:defRPr sz="1000">
                <a:solidFill>
                  <a:schemeClr val="bg1"/>
                </a:solidFill>
                <a:latin typeface="Arial" panose="020B0604020202020204" pitchFamily="34" charset="0"/>
                <a:cs typeface="Arial" panose="020B0604020202020204" pitchFamily="34" charset="0"/>
              </a:defRPr>
            </a:lvl1pPr>
          </a:lstStyle>
          <a:p>
            <a:fld id="{6D22F896-40B5-4ADD-8801-0D06FADFA095}" type="slidenum">
              <a:rPr lang="en-US" smtClean="0"/>
              <a:pPr/>
              <a:t>9</a:t>
            </a:fld>
            <a:endParaRPr lang="en-US" dirty="0"/>
          </a:p>
        </p:txBody>
      </p:sp>
    </p:spTree>
    <p:extLst>
      <p:ext uri="{BB962C8B-B14F-4D97-AF65-F5344CB8AC3E}">
        <p14:creationId xmlns:p14="http://schemas.microsoft.com/office/powerpoint/2010/main" val="3149082583"/>
      </p:ext>
    </p:extLst>
  </p:cSld>
  <p:clrMapOvr>
    <a:masterClrMapping/>
  </p:clrMapOvr>
  <p:transition spd="med"/>
</p:sld>
</file>

<file path=ppt/theme/theme1.xml><?xml version="1.0" encoding="utf-8"?>
<a:theme xmlns:a="http://schemas.openxmlformats.org/drawingml/2006/main" name="Lenovo Master">
  <a:themeElements>
    <a:clrScheme name="OneLenovo">
      <a:dk1>
        <a:srgbClr val="000000"/>
      </a:dk1>
      <a:lt1>
        <a:sysClr val="window" lastClr="FFFFFF"/>
      </a:lt1>
      <a:dk2>
        <a:srgbClr val="F26A52"/>
      </a:dk2>
      <a:lt2>
        <a:srgbClr val="4E444E"/>
      </a:lt2>
      <a:accent1>
        <a:srgbClr val="E1251B"/>
      </a:accent1>
      <a:accent2>
        <a:srgbClr val="871C23"/>
      </a:accent2>
      <a:accent3>
        <a:srgbClr val="D9C1D8"/>
      </a:accent3>
      <a:accent4>
        <a:srgbClr val="4D144A"/>
      </a:accent4>
      <a:accent5>
        <a:srgbClr val="C9D0F0"/>
      </a:accent5>
      <a:accent6>
        <a:srgbClr val="11184F"/>
      </a:accent6>
      <a:hlink>
        <a:srgbClr val="4E444E"/>
      </a:hlink>
      <a:folHlink>
        <a:srgbClr val="4E444E"/>
      </a:folHlink>
    </a:clrScheme>
    <a:fontScheme name="Lenovo">
      <a:majorFont>
        <a:latin typeface="Gotham Bold"/>
        <a:ea typeface="Noto Sans JP Black"/>
        <a:cs typeface=""/>
      </a:majorFont>
      <a:minorFont>
        <a:latin typeface="Gotham Book"/>
        <a:ea typeface="Noto Sans JP Medium"/>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B8252E"/>
        </a:solidFill>
        <a:ln>
          <a:noFill/>
        </a:ln>
      </a:spPr>
      <a:bodyPr lIns="182880" tIns="182880" rIns="182880" bIns="182880" rtlCol="0" anchor="t"/>
      <a:lstStyle>
        <a:defPPr algn="l">
          <a:defRPr sz="1600" dirty="0" err="1">
            <a:solidFill>
              <a:prstClr val="white"/>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kumimoji="1" sz="1800" dirty="0" err="1" smtClean="0">
            <a:cs typeface="Arial" pitchFamily="34" charset="0"/>
          </a:defRPr>
        </a:defPPr>
      </a:lstStyle>
    </a:txDef>
  </a:objectDefaults>
  <a:extraClrSchemeLst/>
  <a:extLst>
    <a:ext uri="{05A4C25C-085E-4340-85A3-A5531E510DB2}">
      <thm15:themeFamily xmlns:thm15="http://schemas.microsoft.com/office/thememl/2012/main" name="OneLenovo-16x9_Standard_2022_v1" id="{77222316-B4FB-4F1B-8223-3F13D5F17F6D}" vid="{7B0B38F3-5EA8-4547-BE37-6503CBBBB856}"/>
    </a:ext>
  </a:extLst>
</a:theme>
</file>

<file path=ppt/theme/theme2.xml><?xml version="1.0" encoding="utf-8"?>
<a:theme xmlns:a="http://schemas.openxmlformats.org/drawingml/2006/main" name="1_Lenovo Master">
  <a:themeElements>
    <a:clrScheme name="Custom 2">
      <a:dk1>
        <a:srgbClr val="000000"/>
      </a:dk1>
      <a:lt1>
        <a:sysClr val="window" lastClr="FFFFFF"/>
      </a:lt1>
      <a:dk2>
        <a:srgbClr val="F26A52"/>
      </a:dk2>
      <a:lt2>
        <a:srgbClr val="4E444E"/>
      </a:lt2>
      <a:accent1>
        <a:srgbClr val="E1251B"/>
      </a:accent1>
      <a:accent2>
        <a:srgbClr val="871C23"/>
      </a:accent2>
      <a:accent3>
        <a:srgbClr val="D9C1D8"/>
      </a:accent3>
      <a:accent4>
        <a:srgbClr val="4D144A"/>
      </a:accent4>
      <a:accent5>
        <a:srgbClr val="C9D0F0"/>
      </a:accent5>
      <a:accent6>
        <a:srgbClr val="11184F"/>
      </a:accent6>
      <a:hlink>
        <a:srgbClr val="3046AD"/>
      </a:hlink>
      <a:folHlink>
        <a:srgbClr val="3046A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B8252E"/>
        </a:solidFill>
        <a:ln>
          <a:noFill/>
        </a:ln>
      </a:spPr>
      <a:bodyPr lIns="182880" tIns="182880" rIns="182880" bIns="182880" rtlCol="0" anchor="t"/>
      <a:lstStyle>
        <a:defPPr algn="l">
          <a:defRPr sz="1600" dirty="0" err="1">
            <a:solidFill>
              <a:prstClr val="white"/>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800" dirty="0" err="1" smtClean="0">
            <a:latin typeface="Arial" pitchFamily="34" charset="0"/>
            <a:cs typeface="Arial" pitchFamily="34" charset="0"/>
          </a:defRPr>
        </a:defPPr>
      </a:lstStyle>
    </a:txDef>
  </a:objectDefaults>
  <a:extraClrSchemeLst/>
  <a:extLst>
    <a:ext uri="{05A4C25C-085E-4340-85A3-A5531E510DB2}">
      <thm15:themeFamily xmlns:thm15="http://schemas.microsoft.com/office/thememl/2012/main" name="Lenovo-16x9_Standard_Jan2023" id="{55D0DD5C-F6B9-401B-BFA7-32BF1B945617}" vid="{9BA8EB37-4545-490A-A8EF-7098594DDE4B}"/>
    </a:ext>
  </a:extLst>
</a:theme>
</file>

<file path=ppt/theme/theme3.xml><?xml version="1.0" encoding="utf-8"?>
<a:theme xmlns:a="http://schemas.openxmlformats.org/drawingml/2006/main" name="Lenovo_Master">
  <a:themeElements>
    <a:clrScheme name="Lenovo Colors">
      <a:dk1>
        <a:srgbClr val="000000"/>
      </a:dk1>
      <a:lt1>
        <a:sysClr val="window" lastClr="FFFFFF"/>
      </a:lt1>
      <a:dk2>
        <a:srgbClr val="8246AF"/>
      </a:dk2>
      <a:lt2>
        <a:srgbClr val="333F48"/>
      </a:lt2>
      <a:accent1>
        <a:srgbClr val="E1140A"/>
      </a:accent1>
      <a:accent2>
        <a:srgbClr val="FF6A00"/>
      </a:accent2>
      <a:accent3>
        <a:srgbClr val="F04187"/>
      </a:accent3>
      <a:accent4>
        <a:srgbClr val="3E8DDD"/>
      </a:accent4>
      <a:accent5>
        <a:srgbClr val="46C8E1"/>
      </a:accent5>
      <a:accent6>
        <a:srgbClr val="6AC346"/>
      </a:accent6>
      <a:hlink>
        <a:srgbClr val="4AC0E0"/>
      </a:hlink>
      <a:folHlink>
        <a:srgbClr val="4AC0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F7170"/>
        </a:solidFill>
        <a:ln>
          <a:noFill/>
        </a:ln>
      </a:spPr>
      <a:bodyPr lIns="182880" tIns="182880" rIns="182880" bIns="182880" rtlCol="0" anchor="t"/>
      <a:lstStyle>
        <a:defPPr algn="l">
          <a:defRPr sz="1600" dirty="0" err="1" smtClean="0">
            <a:solidFill>
              <a:prstClr val="white"/>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smtClean="0">
            <a:latin typeface="Arial" pitchFamily="34" charset="0"/>
            <a:cs typeface="Arial" pitchFamily="34"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Lenovo-16x9_Standard_July2022</Template>
  <TotalTime>0</TotalTime>
  <Words>4970</Words>
  <Application>Microsoft Office PowerPoint</Application>
  <PresentationFormat>ユーザー設定</PresentationFormat>
  <Paragraphs>1131</Paragraphs>
  <Slides>42</Slides>
  <Notes>33</Notes>
  <HiddenSlides>0</HiddenSlides>
  <MMClips>0</MMClips>
  <ScaleCrop>false</ScaleCrop>
  <HeadingPairs>
    <vt:vector size="8" baseType="variant">
      <vt:variant>
        <vt:lpstr>使用されているフォント</vt:lpstr>
      </vt:variant>
      <vt:variant>
        <vt:i4>12</vt:i4>
      </vt:variant>
      <vt:variant>
        <vt:lpstr>テーマ</vt:lpstr>
      </vt:variant>
      <vt:variant>
        <vt:i4>3</vt:i4>
      </vt:variant>
      <vt:variant>
        <vt:lpstr>埋め込まれた OLE サーバー</vt:lpstr>
      </vt:variant>
      <vt:variant>
        <vt:i4>1</vt:i4>
      </vt:variant>
      <vt:variant>
        <vt:lpstr>スライド タイトル</vt:lpstr>
      </vt:variant>
      <vt:variant>
        <vt:i4>42</vt:i4>
      </vt:variant>
    </vt:vector>
  </HeadingPairs>
  <TitlesOfParts>
    <vt:vector size="58" baseType="lpstr">
      <vt:lpstr>Gotham Book</vt:lpstr>
      <vt:lpstr>Gotham Light</vt:lpstr>
      <vt:lpstr>Meiryo UI</vt:lpstr>
      <vt:lpstr>UD デジタル 教科書体 NK-R</vt:lpstr>
      <vt:lpstr>UD デジタル 教科書体 NP-R</vt:lpstr>
      <vt:lpstr>UD デジタル 教科書体 N-R</vt:lpstr>
      <vt:lpstr>メイリオ</vt:lpstr>
      <vt:lpstr>メイリオ</vt:lpstr>
      <vt:lpstr>Arial</vt:lpstr>
      <vt:lpstr>Calibri</vt:lpstr>
      <vt:lpstr>Century Gothic</vt:lpstr>
      <vt:lpstr>Wingdings</vt:lpstr>
      <vt:lpstr>Lenovo Master</vt:lpstr>
      <vt:lpstr>1_Lenovo Master</vt:lpstr>
      <vt:lpstr>Lenovo_Master</vt:lpstr>
      <vt:lpstr>Worksheet</vt:lpstr>
      <vt:lpstr>さぁ始めよう オンプレミスで構築するクラウド基盤</vt:lpstr>
      <vt:lpstr>本日のテーマ</vt:lpstr>
      <vt:lpstr>確実に存在するオンプレミス回帰の流れ</vt:lpstr>
      <vt:lpstr>何故　オンプレミス回帰という流れが発生しているのか？</vt:lpstr>
      <vt:lpstr>突然に襲い掛かる　想定外な事：実例から</vt:lpstr>
      <vt:lpstr>キーワードは Newオンプレミス</vt:lpstr>
      <vt:lpstr>Newオンプレミスとは</vt:lpstr>
      <vt:lpstr>キーワードはNewオンプレミス</vt:lpstr>
      <vt:lpstr>キーワードはNewオンプレミス</vt:lpstr>
      <vt:lpstr>Nutanixがクラウドに成りうる理由</vt:lpstr>
      <vt:lpstr>クラウド要素①：構成要素は極めてシンプル 　　　　　　　　　　　　かつ、管理・監視するツールは最小限に！</vt:lpstr>
      <vt:lpstr>PowerPoint プレゼンテーション</vt:lpstr>
      <vt:lpstr>DRサイトを将来 クラウド環境で構築しても　「ビューは統一」</vt:lpstr>
      <vt:lpstr>クラウド要素②：構成要素は極めてシンプル</vt:lpstr>
      <vt:lpstr>クラウド要素②：移行作業から解放されます</vt:lpstr>
      <vt:lpstr>クラウド要素②：移行作業から解放されます</vt:lpstr>
      <vt:lpstr>クラウド要素③：HCI機能が停止してもワークロードには影響なし </vt:lpstr>
      <vt:lpstr>クラウド要素③：災対対策や、バックアップも標準機能で！</vt:lpstr>
      <vt:lpstr>補足資料：L2延伸機能のついて</vt:lpstr>
      <vt:lpstr>Nutanix Flow マイクロセグメンテーションによるゼロトラストの実装</vt:lpstr>
      <vt:lpstr>クラウド要素③：災対対策やバックアップも標準機能にで実行可</vt:lpstr>
      <vt:lpstr>利用者がコンロトールできるクラウドとは？　参考資料 </vt:lpstr>
      <vt:lpstr>クラウド要素④：初回のリフト＆シフトも　Nutanix Moveで！</vt:lpstr>
      <vt:lpstr>クラウドなら当たり前の事がオンプレミスでも実現できる 　　　→　論理的なデータであっても安全な場所保管・利用が可能</vt:lpstr>
      <vt:lpstr>Why Lenovo？ &amp;  ThinkAgile HXシリーズ？  Lenovoだから クラウドをオンプレミスで 構築ができる</vt:lpstr>
      <vt:lpstr>Nutanix + ThinkAgile HX – HXシリーズのこれまで </vt:lpstr>
      <vt:lpstr>ラインナップのページ　　　　　　　　　　　　　　　　　　　　　2024.04.01時点</vt:lpstr>
      <vt:lpstr>新モデルにて機能差は全て解消</vt:lpstr>
      <vt:lpstr>ThinkAgile HX アプライアンスモデルのサポートフロー図</vt:lpstr>
      <vt:lpstr>ThinkAgile HX 認定ノードモデルのサポートフロー図</vt:lpstr>
      <vt:lpstr>新ライセンスの特長(ライセンスもLenovoから提供できます）</vt:lpstr>
      <vt:lpstr>ThinkSystem(ThinkAgile）が壊れにくい点も知ってほしい 販売後に手離れが良い事も重要です</vt:lpstr>
      <vt:lpstr>PowerPoint プレゼンテーション</vt:lpstr>
      <vt:lpstr>リフト ＆　シフト　のシフト後の管理もTruScale(月額課金制度) を採用する事で、監視をLenovoが実施する事も可能です。</vt:lpstr>
      <vt:lpstr> 従来のIT運用とTruScaleによる運用との比較</vt:lpstr>
      <vt:lpstr>クラウド要素⑤：スタート時には最小限で</vt:lpstr>
      <vt:lpstr>Lenovo TruScaleサービス　 　 従来のシステム買い取り型との比較イメージ</vt:lpstr>
      <vt:lpstr>PowerPoint プレゼンテーション</vt:lpstr>
      <vt:lpstr>PowerPoint プレゼンテーション</vt:lpstr>
      <vt:lpstr>米沢ファクトリーインテクグレーションサービスで安心を提供</vt:lpstr>
      <vt:lpstr>Lenovo + IBMによる信頼のハードウェア・サポート</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さぁ始めよう オンプレミスで構築するクラウド基盤</dc:title>
  <dc:creator/>
  <cp:lastModifiedBy/>
  <cp:revision>2</cp:revision>
  <dcterms:created xsi:type="dcterms:W3CDTF">2024-02-03T04:08:59Z</dcterms:created>
  <dcterms:modified xsi:type="dcterms:W3CDTF">2024-02-05T07:14:58Z</dcterms:modified>
</cp:coreProperties>
</file>