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9"/>
  </p:notesMasterIdLst>
  <p:handoutMasterIdLst>
    <p:handoutMasterId r:id="rId10"/>
  </p:handoutMasterIdLst>
  <p:sldIdLst>
    <p:sldId id="278" r:id="rId7"/>
    <p:sldId id="281" r:id="rId8"/>
  </p:sldIdLst>
  <p:sldSz cx="6858000" cy="9906000" type="A4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rgbClr val="FF7C80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31" userDrawn="1">
          <p15:clr>
            <a:srgbClr val="A4A3A4"/>
          </p15:clr>
        </p15:guide>
        <p15:guide id="3" orient="horz" pos="3301" userDrawn="1">
          <p15:clr>
            <a:srgbClr val="A4A3A4"/>
          </p15:clr>
        </p15:guide>
        <p15:guide id="4" orient="horz" pos="557" userDrawn="1">
          <p15:clr>
            <a:srgbClr val="A4A3A4"/>
          </p15:clr>
        </p15:guide>
        <p15:guide id="5" pos="2137" userDrawn="1">
          <p15:clr>
            <a:srgbClr val="A4A3A4"/>
          </p15:clr>
        </p15:guide>
        <p15:guide id="6" pos="164" userDrawn="1">
          <p15:clr>
            <a:srgbClr val="A4A3A4"/>
          </p15:clr>
        </p15:guide>
        <p15:guide id="8" pos="4133" userDrawn="1">
          <p15:clr>
            <a:srgbClr val="A4A3A4"/>
          </p15:clr>
        </p15:guide>
        <p15:guide id="9" pos="11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12"/>
    <a:srgbClr val="D2ECFA"/>
    <a:srgbClr val="FFD8CC"/>
    <a:srgbClr val="FF0066"/>
    <a:srgbClr val="F4664E"/>
    <a:srgbClr val="FABBB0"/>
    <a:srgbClr val="FFF3EF"/>
    <a:srgbClr val="EAF6F2"/>
    <a:srgbClr val="D2EDE3"/>
    <a:srgbClr val="D5E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705" autoAdjust="0"/>
    <p:restoredTop sz="86331" autoAdjust="0"/>
  </p:normalViewPr>
  <p:slideViewPr>
    <p:cSldViewPr snapToGrid="0" snapToObjects="1">
      <p:cViewPr varScale="1">
        <p:scale>
          <a:sx n="76" d="100"/>
          <a:sy n="76" d="100"/>
        </p:scale>
        <p:origin x="3036" y="156"/>
      </p:cViewPr>
      <p:guideLst>
        <p:guide orient="horz" pos="4231"/>
        <p:guide orient="horz" pos="3301"/>
        <p:guide orient="horz" pos="557"/>
        <p:guide pos="2137"/>
        <p:guide pos="164"/>
        <p:guide pos="4133"/>
        <p:guide pos="11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今倉 楓" userId="872eba8f-07e6-452d-8f26-7b54c00f4eef" providerId="ADAL" clId="{A395534A-3F1B-4A55-858E-E9DB36025AD2}"/>
    <pc:docChg chg="delSld">
      <pc:chgData name="今倉 楓" userId="872eba8f-07e6-452d-8f26-7b54c00f4eef" providerId="ADAL" clId="{A395534A-3F1B-4A55-858E-E9DB36025AD2}" dt="2022-10-20T12:39:35.023" v="0" actId="47"/>
      <pc:docMkLst>
        <pc:docMk/>
      </pc:docMkLst>
      <pc:sldChg chg="del">
        <pc:chgData name="今倉 楓" userId="872eba8f-07e6-452d-8f26-7b54c00f4eef" providerId="ADAL" clId="{A395534A-3F1B-4A55-858E-E9DB36025AD2}" dt="2022-10-20T12:39:35.023" v="0" actId="47"/>
        <pc:sldMkLst>
          <pc:docMk/>
          <pc:sldMk cId="936727657" sldId="2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3062FBC-D171-4263-92BA-F1A0963E1285}" type="slidenum">
              <a:rPr lang="en-US">
                <a:latin typeface="メイリオ" panose="020B0604030504040204" pitchFamily="50" charset="-128"/>
                <a:ea typeface="メイリオ" panose="020B0604030504040204" pitchFamily="50" charset="-128"/>
              </a:rPr>
              <a:pPr>
                <a:defRPr/>
              </a:pPr>
              <a:t>‹#›</a:t>
            </a:fld>
            <a:endParaRPr 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6512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5663" y="762000"/>
            <a:ext cx="2530475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2AB411FD-0C54-4B94-94F9-C26D3648E3A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60956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03" indent="-285732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2928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099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269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440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612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8783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5954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551AD54-691D-4D08-8064-48FDB740DC3A}" type="slidenum"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512211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03" indent="-285732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2928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099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269" indent="-228586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440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612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8783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5954" indent="-22858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51B2528-E7F3-4FF1-8C73-0F036AE4B698}" type="slidenum">
              <a:rPr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958285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9418107-3519-4D94-AD65-4800D75F86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62" y="2489989"/>
            <a:ext cx="6824233" cy="208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48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4167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66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DC37E-D4D7-4E87-AFFA-EEDAA9FE7A0A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96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DC37E-D4D7-4E87-AFFA-EEDAA9FE7A0A}" type="datetimeFigureOut">
              <a:rPr kumimoji="1" lang="ja-JP" altLang="en-US" smtClean="0"/>
              <a:t>2022/10/20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082D-AE3C-45B5-9445-9F3CFF6686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7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0337" y="1132635"/>
            <a:ext cx="6889326" cy="71173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・スマホ管理をクラウドで一元管理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IT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資産管理」と「</a:t>
            </a:r>
            <a:r>
              <a:rPr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MDM</a:t>
            </a:r>
            <a:r>
              <a:rPr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機能」を兼ね備えたデバイス管理ツール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9262" y="9492425"/>
            <a:ext cx="68449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ja-JP" sz="1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https://www.lanscope.jp/an/</a:t>
            </a:r>
            <a:endParaRPr lang="ja-JP" altLang="en-US" sz="14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角丸四角形 13">
            <a:extLst>
              <a:ext uri="{FF2B5EF4-FFF2-40B4-BE49-F238E27FC236}">
                <a16:creationId xmlns:a16="http://schemas.microsoft.com/office/drawing/2014/main" id="{39D37B8D-8CE0-47AE-9D20-CFCE3FE08E4B}"/>
              </a:ext>
            </a:extLst>
          </p:cNvPr>
          <p:cNvSpPr/>
          <p:nvPr/>
        </p:nvSpPr>
        <p:spPr bwMode="auto">
          <a:xfrm>
            <a:off x="352947" y="7606995"/>
            <a:ext cx="1991756" cy="1638045"/>
          </a:xfrm>
          <a:prstGeom prst="roundRect">
            <a:avLst>
              <a:gd name="adj" fmla="val 8479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4572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099">
              <a:lnSpc>
                <a:spcPct val="1500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操作ログ管理やファイル配信</a:t>
            </a:r>
            <a:endParaRPr lang="en-US" altLang="ja-JP" sz="10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14099">
              <a:lnSpc>
                <a:spcPct val="1500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記録メディア制御を実現した充実の </a:t>
            </a:r>
            <a:r>
              <a:rPr lang="en-US" altLang="ja-JP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管理。「誰が」「いつ」「どんな操作をしたか」 </a:t>
            </a:r>
            <a:r>
              <a:rPr lang="en-US" altLang="ja-JP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 </a:t>
            </a: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の利用状況を把握できます。</a:t>
            </a:r>
            <a:endParaRPr lang="en-US" altLang="ja-JP" sz="10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角丸四角形 13">
            <a:extLst>
              <a:ext uri="{FF2B5EF4-FFF2-40B4-BE49-F238E27FC236}">
                <a16:creationId xmlns:a16="http://schemas.microsoft.com/office/drawing/2014/main" id="{01CD08A8-2E29-4762-BB79-36ED47CD41FF}"/>
              </a:ext>
            </a:extLst>
          </p:cNvPr>
          <p:cNvSpPr/>
          <p:nvPr/>
        </p:nvSpPr>
        <p:spPr bwMode="auto">
          <a:xfrm>
            <a:off x="4551927" y="7606995"/>
            <a:ext cx="1991756" cy="1638045"/>
          </a:xfrm>
          <a:prstGeom prst="roundRect">
            <a:avLst>
              <a:gd name="adj" fmla="val 8479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4572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099">
              <a:lnSpc>
                <a:spcPct val="1500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機能が豊富でもエンドポイントマネージャー クラウド版ならではの「使いやすさ」を追求。管理に必要な情報を分かりやすいレポートで表示します。</a:t>
            </a:r>
            <a:endParaRPr lang="en-US" altLang="ja-JP" sz="10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角丸四角形 13">
            <a:extLst>
              <a:ext uri="{FF2B5EF4-FFF2-40B4-BE49-F238E27FC236}">
                <a16:creationId xmlns:a16="http://schemas.microsoft.com/office/drawing/2014/main" id="{2668168B-107D-4C04-A49D-B2AF11F29864}"/>
              </a:ext>
            </a:extLst>
          </p:cNvPr>
          <p:cNvSpPr/>
          <p:nvPr/>
        </p:nvSpPr>
        <p:spPr bwMode="auto">
          <a:xfrm>
            <a:off x="2490537" y="7606995"/>
            <a:ext cx="1991756" cy="1638045"/>
          </a:xfrm>
          <a:prstGeom prst="roundRect">
            <a:avLst>
              <a:gd name="adj" fmla="val 8479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4572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099">
              <a:lnSpc>
                <a:spcPct val="150000"/>
              </a:lnSpc>
            </a:pPr>
            <a:r>
              <a:rPr lang="en-US" altLang="ja-JP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Apple Business Manager</a:t>
            </a: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</a:t>
            </a:r>
            <a:r>
              <a:rPr lang="en-US" altLang="ja-JP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Android Enterprise</a:t>
            </a: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に対応。</a:t>
            </a:r>
          </a:p>
          <a:p>
            <a:pPr algn="l" defTabSz="914099">
              <a:lnSpc>
                <a:spcPct val="1500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紛失対策だけではなく、デバイスの利用制御・アプリ管理など高度なモバイル管理を実現します。</a:t>
            </a:r>
            <a:endParaRPr lang="en-US" altLang="ja-JP" sz="100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-1712" y="5090826"/>
            <a:ext cx="6836708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iOS</a:t>
            </a: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・</a:t>
            </a:r>
            <a:r>
              <a:rPr kumimoji="1" lang="en-US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Android</a:t>
            </a: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・</a:t>
            </a:r>
            <a:r>
              <a:rPr kumimoji="1" lang="en-US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Windows</a:t>
            </a: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・</a:t>
            </a:r>
            <a:r>
              <a:rPr kumimoji="1" lang="en-US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macOS</a:t>
            </a: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を一元管理</a:t>
            </a:r>
            <a:endParaRPr lang="ja-JP" altLang="ja-JP" sz="1200" dirty="0">
              <a:effectLst/>
            </a:endParaRPr>
          </a:p>
          <a:p>
            <a:pPr algn="ctr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クラウド環境で</a:t>
            </a:r>
            <a:r>
              <a:rPr kumimoji="1" lang="en-US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IT</a:t>
            </a:r>
            <a:r>
              <a:rPr kumimoji="1" lang="ja-JP" altLang="ja-JP" sz="1400" b="1" kern="1200" spc="-50" dirty="0">
                <a:solidFill>
                  <a:srgbClr val="40404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資産管理・操作ログ管理</a:t>
            </a:r>
            <a:r>
              <a:rPr lang="ja-JP" altLang="en-US" sz="1400" b="1" spc="-50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Segoe UI" panose="020B0502040204020203" pitchFamily="34" charset="0"/>
              </a:rPr>
              <a:t>にモバイル管理が可能</a:t>
            </a:r>
            <a:endParaRPr lang="ja-JP" altLang="ja-JP" sz="1200" dirty="0">
              <a:effectLst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9E8B267-C644-49AF-8400-FBB1509C782B}"/>
              </a:ext>
            </a:extLst>
          </p:cNvPr>
          <p:cNvSpPr/>
          <p:nvPr/>
        </p:nvSpPr>
        <p:spPr>
          <a:xfrm>
            <a:off x="471495" y="7281906"/>
            <a:ext cx="1754660" cy="32508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管理に必要な機能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66AA1641-0191-46A3-A41E-052EF1AABFA9}"/>
              </a:ext>
            </a:extLst>
          </p:cNvPr>
          <p:cNvSpPr/>
          <p:nvPr/>
        </p:nvSpPr>
        <p:spPr>
          <a:xfrm>
            <a:off x="2609085" y="7281906"/>
            <a:ext cx="1754660" cy="32508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充実のモバイル管理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423CF04-212B-4DDF-BF0E-6D8421C11487}"/>
              </a:ext>
            </a:extLst>
          </p:cNvPr>
          <p:cNvSpPr/>
          <p:nvPr/>
        </p:nvSpPr>
        <p:spPr>
          <a:xfrm>
            <a:off x="4670475" y="7281906"/>
            <a:ext cx="1754660" cy="32508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圧倒的に使いやすい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BEFE9EB-E1A2-4EEE-AE98-49490A654F2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78" r="-2378"/>
          <a:stretch/>
        </p:blipFill>
        <p:spPr>
          <a:xfrm>
            <a:off x="761075" y="6295806"/>
            <a:ext cx="1099475" cy="867744"/>
          </a:xfrm>
          <a:prstGeom prst="rect">
            <a:avLst/>
          </a:prstGeom>
        </p:spPr>
      </p:pic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4B785B50-4817-4B9D-A581-5ADFAFF32454}"/>
              </a:ext>
            </a:extLst>
          </p:cNvPr>
          <p:cNvGrpSpPr/>
          <p:nvPr/>
        </p:nvGrpSpPr>
        <p:grpSpPr>
          <a:xfrm>
            <a:off x="2716606" y="6295806"/>
            <a:ext cx="1499234" cy="867744"/>
            <a:chOff x="2716606" y="6295806"/>
            <a:chExt cx="1499234" cy="867744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4854927B-A2DF-43E4-AB40-E7758C96BF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4966" r="-74966"/>
            <a:stretch/>
          </p:blipFill>
          <p:spPr>
            <a:xfrm>
              <a:off x="2922728" y="6295806"/>
              <a:ext cx="1099475" cy="867744"/>
            </a:xfrm>
            <a:prstGeom prst="rect">
              <a:avLst/>
            </a:prstGeom>
          </p:spPr>
        </p:pic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C98CD116-AF43-4BC8-A049-0796ADD05343}"/>
                </a:ext>
              </a:extLst>
            </p:cNvPr>
            <p:cNvSpPr/>
            <p:nvPr/>
          </p:nvSpPr>
          <p:spPr>
            <a:xfrm rot="883288">
              <a:off x="3631568" y="6508005"/>
              <a:ext cx="540515" cy="2616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ABM</a:t>
              </a:r>
              <a:endParaRPr lang="ja-JP" alt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5397D2E5-881F-4B98-AFB3-D8E30E6B94AF}"/>
                </a:ext>
              </a:extLst>
            </p:cNvPr>
            <p:cNvSpPr/>
            <p:nvPr/>
          </p:nvSpPr>
          <p:spPr>
            <a:xfrm>
              <a:off x="2810503" y="6778408"/>
              <a:ext cx="540515" cy="2616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AE</a:t>
              </a:r>
              <a:endParaRPr lang="ja-JP" alt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F7274B9E-DB5D-49ED-A06E-633BD309488B}"/>
                </a:ext>
              </a:extLst>
            </p:cNvPr>
            <p:cNvSpPr/>
            <p:nvPr/>
          </p:nvSpPr>
          <p:spPr>
            <a:xfrm rot="21102404">
              <a:off x="2716606" y="6364632"/>
              <a:ext cx="540515" cy="2616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DEP</a:t>
              </a:r>
              <a:endParaRPr lang="ja-JP" alt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B5DFE381-E731-4409-A514-D0EA18CC5AF8}"/>
                </a:ext>
              </a:extLst>
            </p:cNvPr>
            <p:cNvSpPr/>
            <p:nvPr/>
          </p:nvSpPr>
          <p:spPr>
            <a:xfrm rot="21324857">
              <a:off x="3675325" y="6882405"/>
              <a:ext cx="540515" cy="2616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Profile</a:t>
              </a:r>
              <a:endParaRPr lang="ja-JP" alt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22" name="図 21" descr="ロゴ&#10;&#10;自動的に生成された説明">
            <a:extLst>
              <a:ext uri="{FF2B5EF4-FFF2-40B4-BE49-F238E27FC236}">
                <a16:creationId xmlns:a16="http://schemas.microsoft.com/office/drawing/2014/main" id="{DFA33D66-55CF-4E8E-99E7-4B64B6DB0CC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432" y="6155846"/>
            <a:ext cx="919202" cy="1020925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4B51E2C-E010-A1BE-FEAA-7D69C3F7A59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55" y="495759"/>
            <a:ext cx="4892691" cy="41098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5E06818-9CE1-5B00-374B-9169D6FB78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4432" y="1945338"/>
            <a:ext cx="5007202" cy="285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45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1">
            <a:extLst>
              <a:ext uri="{FF2B5EF4-FFF2-40B4-BE49-F238E27FC236}">
                <a16:creationId xmlns:a16="http://schemas.microsoft.com/office/drawing/2014/main" id="{76D625AA-583D-4064-BB17-9A19B65F9C29}"/>
              </a:ext>
            </a:extLst>
          </p:cNvPr>
          <p:cNvSpPr txBox="1"/>
          <p:nvPr/>
        </p:nvSpPr>
        <p:spPr>
          <a:xfrm>
            <a:off x="130273" y="8667151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エムオーテックス株式会社</a:t>
            </a:r>
          </a:p>
        </p:txBody>
      </p:sp>
      <p:sp>
        <p:nvSpPr>
          <p:cNvPr id="46" name="テキスト ボックス 51">
            <a:extLst>
              <a:ext uri="{FF2B5EF4-FFF2-40B4-BE49-F238E27FC236}">
                <a16:creationId xmlns:a16="http://schemas.microsoft.com/office/drawing/2014/main" id="{8A88AAE7-4376-4251-A895-EF06316F6E21}"/>
              </a:ext>
            </a:extLst>
          </p:cNvPr>
          <p:cNvSpPr txBox="1"/>
          <p:nvPr/>
        </p:nvSpPr>
        <p:spPr>
          <a:xfrm>
            <a:off x="2640555" y="8743691"/>
            <a:ext cx="151836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●お問い合わせ窓口：営業部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DAC5ACF8-8835-4295-B9F0-000B2FF479C3}"/>
              </a:ext>
            </a:extLst>
          </p:cNvPr>
          <p:cNvSpPr/>
          <p:nvPr/>
        </p:nvSpPr>
        <p:spPr>
          <a:xfrm>
            <a:off x="114862" y="8961209"/>
            <a:ext cx="4509047" cy="86177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　阪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532-0011 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大阪市淀川区西中島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5-12-12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エムオーテックス新大阪ビル</a:t>
            </a: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　京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108-0075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東京都港区港南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1-2-70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品川シーズンテラス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460-0003 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名古屋市中区錦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1-11-11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名古屋インターシティ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九　州</a:t>
            </a:r>
            <a:r>
              <a:rPr lang="en-US" altLang="ja-JP" sz="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812-0011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福岡市博多区博多駅前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1-15-20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NMF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博多駅前ビル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2F</a:t>
            </a:r>
          </a:p>
          <a:p>
            <a:pPr algn="l">
              <a:lnSpc>
                <a:spcPts val="1200"/>
              </a:lnSpc>
            </a:pPr>
            <a:r>
              <a:rPr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06-6308-8980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大阪・九州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03-5460-1371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東京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052-253-7346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名古屋</a:t>
            </a:r>
            <a:r>
              <a:rPr lang="en-US" altLang="ja-JP" sz="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7596AC5B-B294-4182-BD5D-E0793C0A0446}"/>
              </a:ext>
            </a:extLst>
          </p:cNvPr>
          <p:cNvSpPr/>
          <p:nvPr/>
        </p:nvSpPr>
        <p:spPr>
          <a:xfrm>
            <a:off x="4158919" y="8641836"/>
            <a:ext cx="2584218" cy="1134631"/>
          </a:xfrm>
          <a:prstGeom prst="roundRect">
            <a:avLst>
              <a:gd name="adj" fmla="val 729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C667DA5-DF39-4A6A-AF4B-8CE7690B1501}"/>
              </a:ext>
            </a:extLst>
          </p:cNvPr>
          <p:cNvSpPr txBox="1"/>
          <p:nvPr/>
        </p:nvSpPr>
        <p:spPr>
          <a:xfrm>
            <a:off x="4177255" y="8705765"/>
            <a:ext cx="90281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FF7C80"/>
                </a:solidFill>
                <a:latin typeface="HGP創英角ｺﾞｼｯｸUB" pitchFamily="50" charset="-128"/>
                <a:ea typeface="HGP創英角ｺﾞｼｯｸUB" pitchFamily="50" charset="-128"/>
                <a:cs typeface="+mn-cs"/>
              </a:defRPr>
            </a:lvl9pPr>
          </a:lstStyle>
          <a:p>
            <a:pPr algn="l"/>
            <a:r>
              <a:rPr kumimoji="1" lang="ja-JP" altLang="en-US" sz="7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●お問い合わせ先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AABE85F-4C8A-42CF-97AA-15D0D9C3DC94}"/>
              </a:ext>
            </a:extLst>
          </p:cNvPr>
          <p:cNvSpPr/>
          <p:nvPr/>
        </p:nvSpPr>
        <p:spPr>
          <a:xfrm>
            <a:off x="56302" y="5718130"/>
            <a:ext cx="19877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価格表（年額）</a:t>
            </a:r>
            <a:endParaRPr lang="en-US" altLang="ja-JP" sz="18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3297EF4-2632-4200-91C0-4A4A1449E0AB}"/>
              </a:ext>
            </a:extLst>
          </p:cNvPr>
          <p:cNvSpPr/>
          <p:nvPr/>
        </p:nvSpPr>
        <p:spPr>
          <a:xfrm>
            <a:off x="1707875" y="5793712"/>
            <a:ext cx="4813062" cy="25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お客様の行いたい管理に合わせた３つのライセンス体系をご用意しています</a:t>
            </a:r>
            <a:endParaRPr lang="en-US" altLang="ja-JP" sz="105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B3FA72C4-E593-4911-A7D1-BA88EC3A7E97}"/>
              </a:ext>
            </a:extLst>
          </p:cNvPr>
          <p:cNvSpPr/>
          <p:nvPr/>
        </p:nvSpPr>
        <p:spPr>
          <a:xfrm>
            <a:off x="148283" y="7754858"/>
            <a:ext cx="6549078" cy="3085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AD2344E-F0A7-403B-964B-23CE098A0932}"/>
              </a:ext>
            </a:extLst>
          </p:cNvPr>
          <p:cNvSpPr/>
          <p:nvPr/>
        </p:nvSpPr>
        <p:spPr>
          <a:xfrm>
            <a:off x="253595" y="7783479"/>
            <a:ext cx="62673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登録料（初回のみ）　　　￥</a:t>
            </a:r>
            <a:r>
              <a:rPr lang="en-US" altLang="ja-JP" sz="1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6,800</a:t>
            </a:r>
            <a:r>
              <a:rPr lang="ja-JP" altLang="en-US" sz="14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／台</a:t>
            </a:r>
            <a:endParaRPr lang="en-US" altLang="ja-JP" sz="14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A12A4FD7-64DA-44B6-A4BC-0D8651D9F987}"/>
              </a:ext>
            </a:extLst>
          </p:cNvPr>
          <p:cNvSpPr/>
          <p:nvPr/>
        </p:nvSpPr>
        <p:spPr>
          <a:xfrm>
            <a:off x="234164" y="8081915"/>
            <a:ext cx="6400877" cy="548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900"/>
              </a:lnSpc>
            </a:pP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販売代理店様経由のみのお申し込みです。年額・月額での提供が可能ですが、ご購入の販売代理店様によって取り扱いプランが異なります</a:t>
            </a:r>
          </a:p>
          <a:p>
            <a:pPr algn="l">
              <a:lnSpc>
                <a:spcPts val="900"/>
              </a:lnSpc>
            </a:pP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複数のライセンス体系の導入も可能です。ライセンス体系によっては引継ぎや減数のポリシーが異なりますので担当までご確認ください</a:t>
            </a:r>
          </a:p>
          <a:p>
            <a:pPr algn="l">
              <a:lnSpc>
                <a:spcPts val="900"/>
              </a:lnSpc>
            </a:pP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オプション機能として　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『24/365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紛失サポート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』『VPP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』『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外部脅威調査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をご用意しています（いずれかのライセンスの導入が必須）</a:t>
            </a:r>
            <a:endParaRPr lang="en-US" altLang="ja-JP" sz="6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>
              <a:lnSpc>
                <a:spcPts val="900"/>
              </a:lnSpc>
            </a:pP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地図使用料として管理台数問わず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¥8,400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が必要です</a:t>
            </a:r>
            <a:endParaRPr lang="en-US" altLang="ja-JP" sz="6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ACF2ACC-C759-4CBB-B1CE-841D26BF3052}"/>
              </a:ext>
            </a:extLst>
          </p:cNvPr>
          <p:cNvSpPr/>
          <p:nvPr/>
        </p:nvSpPr>
        <p:spPr>
          <a:xfrm>
            <a:off x="249788" y="6010769"/>
            <a:ext cx="203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￥</a:t>
            </a:r>
            <a:r>
              <a:rPr lang="en-US" altLang="ja-JP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1,200</a:t>
            </a: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／台～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96FB1ACA-641C-4F27-8164-32C640743F33}"/>
              </a:ext>
            </a:extLst>
          </p:cNvPr>
          <p:cNvSpPr/>
          <p:nvPr/>
        </p:nvSpPr>
        <p:spPr>
          <a:xfrm>
            <a:off x="2392913" y="6010769"/>
            <a:ext cx="203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￥</a:t>
            </a:r>
            <a:r>
              <a:rPr lang="en-US" altLang="ja-JP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2,400</a:t>
            </a: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／台～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B5817D79-6B62-4401-A68D-335DC7766A01}"/>
              </a:ext>
            </a:extLst>
          </p:cNvPr>
          <p:cNvSpPr/>
          <p:nvPr/>
        </p:nvSpPr>
        <p:spPr>
          <a:xfrm>
            <a:off x="4621763" y="6010769"/>
            <a:ext cx="203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￥</a:t>
            </a:r>
            <a:r>
              <a:rPr lang="en-US" altLang="ja-JP" sz="18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3,600</a:t>
            </a:r>
            <a:r>
              <a:rPr lang="ja-JP" altLang="en-US" sz="12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／台～</a:t>
            </a:r>
            <a:endParaRPr lang="en-US" altLang="ja-JP" sz="12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D5B3C27-99D6-4BDA-8833-EECC5B0C2A75}"/>
              </a:ext>
            </a:extLst>
          </p:cNvPr>
          <p:cNvSpPr/>
          <p:nvPr/>
        </p:nvSpPr>
        <p:spPr>
          <a:xfrm>
            <a:off x="155903" y="137709"/>
            <a:ext cx="554733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ja-JP" altLang="en-US" sz="110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●機能一覧</a:t>
            </a:r>
            <a:endParaRPr lang="en-US" altLang="ja-JP" sz="1100" b="1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425F84D-BFD2-40D6-92D0-56D17A778D4D}"/>
              </a:ext>
            </a:extLst>
          </p:cNvPr>
          <p:cNvSpPr/>
          <p:nvPr/>
        </p:nvSpPr>
        <p:spPr>
          <a:xfrm>
            <a:off x="2846689" y="169708"/>
            <a:ext cx="38790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900" dirty="0" err="1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</a:t>
            </a:r>
            <a:r>
              <a:rPr lang="en-US" altLang="ja-JP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… iOS</a:t>
            </a:r>
            <a:r>
              <a:rPr lang="ja-JP" altLang="en-US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 … Android</a:t>
            </a:r>
            <a:r>
              <a:rPr lang="ja-JP" altLang="en-US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 … Windows</a:t>
            </a:r>
            <a:r>
              <a:rPr lang="ja-JP" altLang="en-US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9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 … macOS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855EE23-70CA-44E6-AD33-02CC1D7D0405}"/>
              </a:ext>
            </a:extLst>
          </p:cNvPr>
          <p:cNvSpPr/>
          <p:nvPr/>
        </p:nvSpPr>
        <p:spPr>
          <a:xfrm>
            <a:off x="214468" y="5161137"/>
            <a:ext cx="650794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 Android Enterprise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を利用する必要があります。  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デバイスを監視モードに設定する必要があります。  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ログの保存期間（検索対象・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CSV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形式による出力対象）は過去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年分です。ログ運用オプションを導入している場合のログ保存期間は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年です。*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 macOS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 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Web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サイト閲覧ログの取得のみ対応しています。*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リモートワイプは 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BitLocker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で暗号化されたシステムドライブに対して、遠隔で暗号化キーを削除し、起動できない状態にします。 また 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Windows Server OS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はリモートロック・ワイプは未対応です。*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 Windows Server OS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は未対応です。また取得条件があります。詳細はお問い合わせください。 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取得条件があります。またアプリの利用ログは取得できません。詳細はお問い合わせください。*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オプション機能です。 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  VPP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・紛失モードは 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iOS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向けの機能です。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macOS </a:t>
            </a:r>
            <a:r>
              <a:rPr lang="ja-JP" altLang="en-US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には対応していません。 *</a:t>
            </a:r>
            <a:r>
              <a:rPr lang="en-US" altLang="ja-JP" sz="6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6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契約プラン、取得する情報に応じて、確認できるレポートは異なります。</a:t>
            </a:r>
            <a:endParaRPr lang="ja-JP" altLang="en-US" sz="6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5A70C094-1B84-405D-8D0E-03FC9F45F8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199536"/>
              </p:ext>
            </p:extLst>
          </p:nvPr>
        </p:nvGraphicFramePr>
        <p:xfrm>
          <a:off x="167237" y="384529"/>
          <a:ext cx="6628254" cy="4702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9060">
                  <a:extLst>
                    <a:ext uri="{9D8B030D-6E8A-4147-A177-3AD203B41FA5}">
                      <a16:colId xmlns:a16="http://schemas.microsoft.com/office/drawing/2014/main" val="3558768846"/>
                    </a:ext>
                  </a:extLst>
                </a:gridCol>
                <a:gridCol w="3395613">
                  <a:extLst>
                    <a:ext uri="{9D8B030D-6E8A-4147-A177-3AD203B41FA5}">
                      <a16:colId xmlns:a16="http://schemas.microsoft.com/office/drawing/2014/main" val="3834933289"/>
                    </a:ext>
                  </a:extLst>
                </a:gridCol>
                <a:gridCol w="425767">
                  <a:extLst>
                    <a:ext uri="{9D8B030D-6E8A-4147-A177-3AD203B41FA5}">
                      <a16:colId xmlns:a16="http://schemas.microsoft.com/office/drawing/2014/main" val="1335015997"/>
                    </a:ext>
                  </a:extLst>
                </a:gridCol>
                <a:gridCol w="425767">
                  <a:extLst>
                    <a:ext uri="{9D8B030D-6E8A-4147-A177-3AD203B41FA5}">
                      <a16:colId xmlns:a16="http://schemas.microsoft.com/office/drawing/2014/main" val="2414111585"/>
                    </a:ext>
                  </a:extLst>
                </a:gridCol>
                <a:gridCol w="362942">
                  <a:extLst>
                    <a:ext uri="{9D8B030D-6E8A-4147-A177-3AD203B41FA5}">
                      <a16:colId xmlns:a16="http://schemas.microsoft.com/office/drawing/2014/main" val="2301336745"/>
                    </a:ext>
                  </a:extLst>
                </a:gridCol>
                <a:gridCol w="459105">
                  <a:extLst>
                    <a:ext uri="{9D8B030D-6E8A-4147-A177-3AD203B41FA5}">
                      <a16:colId xmlns:a16="http://schemas.microsoft.com/office/drawing/2014/main" val="3499211581"/>
                    </a:ext>
                  </a:extLst>
                </a:gridCol>
              </a:tblGrid>
              <a:tr h="1880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機能名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概要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50" b="1" err="1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i</a:t>
                      </a:r>
                      <a:endParaRPr kumimoji="1" lang="ja-JP" altLang="en-US" sz="650" b="1">
                        <a:solidFill>
                          <a:schemeClr val="bg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50" b="1" dirty="0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A</a:t>
                      </a:r>
                      <a:endParaRPr kumimoji="1" lang="ja-JP" altLang="en-US" sz="650" b="1" dirty="0">
                        <a:solidFill>
                          <a:schemeClr val="bg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50" b="1" dirty="0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w</a:t>
                      </a:r>
                      <a:endParaRPr kumimoji="1" lang="ja-JP" altLang="en-US" sz="650" b="1" dirty="0">
                        <a:solidFill>
                          <a:schemeClr val="bg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650" b="1" dirty="0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m</a:t>
                      </a:r>
                      <a:endParaRPr kumimoji="1" lang="ja-JP" altLang="en-US" sz="650" b="1" dirty="0">
                        <a:solidFill>
                          <a:schemeClr val="bg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457888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ハードウェア情報取得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電話番号や </a:t>
                      </a:r>
                      <a:r>
                        <a:rPr kumimoji="1"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OS 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など最大 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56 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項目を取得、任意項目も管理が可能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424705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ハードウェア情報の台帳管理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charset="-128"/>
                          <a:ea typeface="Meiryo" charset="-128"/>
                          <a:cs typeface="Meiryo" charset="-128"/>
                        </a:rPr>
                        <a:t>取得したデバイス情報を一覧で表示、管理画面上で編集が可能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7143175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ソフトウェア（アプリ）情報取得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charset="-128"/>
                          <a:ea typeface="Meiryo" charset="-128"/>
                          <a:cs typeface="Meiryo" charset="-128"/>
                        </a:rPr>
                        <a:t>インストールされているソフトウェア（アプリ）の情報を自動取得、確認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44516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ファイル（アプリ）配信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ソフトウェアや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bat 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ファイル、アプリケーションをデバイスに配信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*1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879237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ソフトウェア（アプリ）の利用禁止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特定のアプリの利用を禁止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*2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789666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メッセージ・アンケート機能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管理者からデバイスに対して、メッセージやアンケートを配信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324731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省電力設定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ディスプレイやハードディスクの電源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OFF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、スリープ・スタンバイの時間を設定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746714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記録メディア制御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グループ単位で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 USB 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メモリなどの利用を禁止、特定記録メディアの除外設定が可能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183463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Wi-Fi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・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Bluetooth 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の接続制御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特定の 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Wi-Fi 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への接続のみ許可するなど、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Wi-Fi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・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Bluetooth 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の接続制御ができます。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*2</a:t>
                      </a:r>
                      <a:endParaRPr kumimoji="1" lang="ja-JP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*1</a:t>
                      </a:r>
                      <a:endParaRPr kumimoji="1" lang="ja-JP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857281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ログオン・ログオフログ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*3</a:t>
                      </a:r>
                      <a:endParaRPr kumimoji="1" lang="ja-JP" altLang="en-US" sz="65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電源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ON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・</a:t>
                      </a:r>
                      <a:r>
                        <a:rPr kumimoji="1" lang="en-US" altLang="ja-JP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OFF</a:t>
                      </a:r>
                      <a:r>
                        <a:rPr kumimoji="1" lang="ja-JP" altLang="en-US" sz="65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  <a:cs typeface="+mn-cs"/>
                        </a:rPr>
                        <a:t>・ログオン・ログオフのログを取得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393234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操作ログ管理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*3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画面閲覧（ウィンドウタイトル）やファイル操作、アプリ利用ログを取得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663888"/>
                  </a:ext>
                </a:extLst>
              </a:tr>
              <a:tr h="285876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Web 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サイト閲覧ログ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*3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Web</a:t>
                      </a:r>
                      <a:r>
                        <a:rPr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サイトの閲覧、</a:t>
                      </a:r>
                      <a:r>
                        <a:rPr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Web</a:t>
                      </a:r>
                      <a:r>
                        <a:rPr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メールやクラウドストレージへのアップロード／ダウンロードを取得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*4</a:t>
                      </a:r>
                      <a:endParaRPr kumimoji="1" lang="ja-JP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095743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プリントログ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*3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印刷状況を記録し、ドキュメントやプリンター、</a:t>
                      </a:r>
                      <a:r>
                        <a:rPr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PC</a:t>
                      </a:r>
                      <a:r>
                        <a:rPr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ごとに印刷枚数を集計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448127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通信機器接続ログ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*3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Wi-Fi </a:t>
                      </a:r>
                      <a:r>
                        <a:rPr lang="ja-JP" altLang="en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／</a:t>
                      </a:r>
                      <a:r>
                        <a:rPr lang="en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Bluetooth</a:t>
                      </a:r>
                      <a:r>
                        <a:rPr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／ 有線の接続を把握し、管理外の接続を検知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701096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リモートロック・ワイプ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charset="-128"/>
                          <a:ea typeface="Meiryo" charset="-128"/>
                          <a:cs typeface="Meiryo" charset="-128"/>
                        </a:rPr>
                        <a:t>遠隔で画面ロックやデータの初期化が可能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*5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76447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位置情報管理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*6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charset="-128"/>
                          <a:ea typeface="Meiryo" charset="-128"/>
                          <a:cs typeface="Meiryo" charset="-128"/>
                        </a:rPr>
                        <a:t>位置情報を自動で取得し、まとめて表示。またデバイス別に移動履歴も確認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600072"/>
                  </a:ext>
                </a:extLst>
              </a:tr>
              <a:tr h="28587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デバイス・アプリ利用ログ</a:t>
                      </a:r>
                      <a:endParaRPr kumimoji="1" lang="en-US" altLang="ja-JP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（モバイル）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デバイスの画面ロック解除時間やアプリの利用ログ、電話の発着信ログを取得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△</a:t>
                      </a:r>
                      <a:r>
                        <a:rPr kumimoji="1" lang="en-US" altLang="ja-JP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*7</a:t>
                      </a:r>
                      <a:endParaRPr kumimoji="1" lang="ja-JP" altLang="en-US" sz="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655464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Apple Business Manager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構成プロファイルの管理・配信や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DEP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・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VPP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*8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・紛失モードなどの機能を利用が可能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  <a:r>
                        <a:rPr kumimoji="1" lang="en-US" altLang="ja-JP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*9</a:t>
                      </a:r>
                      <a:endParaRPr kumimoji="1" lang="ja-JP" altLang="en-US" sz="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436454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Android Enterprise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デバイスの利用制御やアプリ管理（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Play </a:t>
                      </a: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ストアのカスタマイズ）を利用可能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38982"/>
                  </a:ext>
                </a:extLst>
              </a:tr>
              <a:tr h="218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レポート機能</a:t>
                      </a:r>
                      <a:r>
                        <a:rPr kumimoji="1" lang="en-US" altLang="ja-JP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 </a:t>
                      </a:r>
                      <a:r>
                        <a:rPr kumimoji="1" lang="en-US" altLang="ja-JP" sz="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*10</a:t>
                      </a:r>
                      <a:endParaRPr kumimoji="1" lang="ja-JP" altLang="en-US" sz="65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グループ別・デバイス別のデバイス情報・操作ログを自動集計し、レポーティング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5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◯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711933"/>
                  </a:ext>
                </a:extLst>
              </a:tr>
            </a:tbl>
          </a:graphicData>
        </a:graphic>
      </p:graphicFrame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06CE201-2348-4F20-B76C-59CEA3F6D0CE}"/>
              </a:ext>
            </a:extLst>
          </p:cNvPr>
          <p:cNvSpPr/>
          <p:nvPr/>
        </p:nvSpPr>
        <p:spPr>
          <a:xfrm>
            <a:off x="173335" y="7564821"/>
            <a:ext cx="2136869" cy="25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922B5A4-BF5C-421E-B1F0-847CCD8840A1}"/>
              </a:ext>
            </a:extLst>
          </p:cNvPr>
          <p:cNvSpPr/>
          <p:nvPr/>
        </p:nvSpPr>
        <p:spPr>
          <a:xfrm>
            <a:off x="2372838" y="7564821"/>
            <a:ext cx="2136869" cy="25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FE044F83-7E19-4ABA-9034-5C26F409B24F}"/>
              </a:ext>
            </a:extLst>
          </p:cNvPr>
          <p:cNvSpPr/>
          <p:nvPr/>
        </p:nvSpPr>
        <p:spPr>
          <a:xfrm>
            <a:off x="4559984" y="7564821"/>
            <a:ext cx="2136869" cy="25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</a:p>
        </p:txBody>
      </p:sp>
      <p:graphicFrame>
        <p:nvGraphicFramePr>
          <p:cNvPr id="40" name="表 12">
            <a:extLst>
              <a:ext uri="{FF2B5EF4-FFF2-40B4-BE49-F238E27FC236}">
                <a16:creationId xmlns:a16="http://schemas.microsoft.com/office/drawing/2014/main" id="{F623BB17-5C50-439F-94B6-5C63F3275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373579"/>
              </p:ext>
            </p:extLst>
          </p:nvPr>
        </p:nvGraphicFramePr>
        <p:xfrm>
          <a:off x="173335" y="6324837"/>
          <a:ext cx="2136868" cy="12501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68434">
                  <a:extLst>
                    <a:ext uri="{9D8B030D-6E8A-4147-A177-3AD203B41FA5}">
                      <a16:colId xmlns:a16="http://schemas.microsoft.com/office/drawing/2014/main" val="2240364952"/>
                    </a:ext>
                  </a:extLst>
                </a:gridCol>
                <a:gridCol w="1068434">
                  <a:extLst>
                    <a:ext uri="{9D8B030D-6E8A-4147-A177-3AD203B41FA5}">
                      <a16:colId xmlns:a16="http://schemas.microsoft.com/office/drawing/2014/main" val="263670088"/>
                    </a:ext>
                  </a:extLst>
                </a:gridCol>
              </a:tblGrid>
              <a:tr h="15490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ライト</a:t>
                      </a:r>
                      <a:r>
                        <a:rPr kumimoji="1" lang="en-US" altLang="ja-JP" sz="1100" dirty="0"/>
                        <a:t>A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325565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資産管理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操作ログ管理</a:t>
                      </a:r>
                    </a:p>
                  </a:txBody>
                  <a:tcPr anchor="ctr">
                    <a:solidFill>
                      <a:srgbClr val="FFF3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231182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紛失対策</a:t>
                      </a:r>
                    </a:p>
                  </a:txBody>
                  <a:tcPr anchor="ctr">
                    <a:solidFill>
                      <a:srgbClr val="FFD8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ファイル配布</a:t>
                      </a:r>
                    </a:p>
                  </a:txBody>
                  <a:tcPr anchor="ctr">
                    <a:solidFill>
                      <a:srgbClr val="FF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61191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レポート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位置情報管理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6818331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記録メディア制御</a:t>
                      </a:r>
                    </a:p>
                  </a:txBody>
                  <a:tcPr anchor="ctr">
                    <a:solidFill>
                      <a:srgbClr val="FFD8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通信機器制御</a:t>
                      </a:r>
                    </a:p>
                  </a:txBody>
                  <a:tcPr anchor="ctr">
                    <a:solidFill>
                      <a:srgbClr val="FF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70483"/>
                  </a:ext>
                </a:extLst>
              </a:tr>
            </a:tbl>
          </a:graphicData>
        </a:graphic>
      </p:graphicFrame>
      <p:graphicFrame>
        <p:nvGraphicFramePr>
          <p:cNvPr id="41" name="表 12">
            <a:extLst>
              <a:ext uri="{FF2B5EF4-FFF2-40B4-BE49-F238E27FC236}">
                <a16:creationId xmlns:a16="http://schemas.microsoft.com/office/drawing/2014/main" id="{1F6D4B47-E80F-475D-9F4C-BBFBB6E39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028357"/>
              </p:ext>
            </p:extLst>
          </p:nvPr>
        </p:nvGraphicFramePr>
        <p:xfrm>
          <a:off x="2372838" y="6324837"/>
          <a:ext cx="2136868" cy="12501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68434">
                  <a:extLst>
                    <a:ext uri="{9D8B030D-6E8A-4147-A177-3AD203B41FA5}">
                      <a16:colId xmlns:a16="http://schemas.microsoft.com/office/drawing/2014/main" val="2240364952"/>
                    </a:ext>
                  </a:extLst>
                </a:gridCol>
                <a:gridCol w="1068434">
                  <a:extLst>
                    <a:ext uri="{9D8B030D-6E8A-4147-A177-3AD203B41FA5}">
                      <a16:colId xmlns:a16="http://schemas.microsoft.com/office/drawing/2014/main" val="263670088"/>
                    </a:ext>
                  </a:extLst>
                </a:gridCol>
              </a:tblGrid>
              <a:tr h="154903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ライト</a:t>
                      </a:r>
                      <a:r>
                        <a:rPr kumimoji="1" lang="en-US" altLang="ja-JP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1" lang="ja-JP" alt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325565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資産管理</a:t>
                      </a:r>
                    </a:p>
                  </a:txBody>
                  <a:tcPr anchor="ctr">
                    <a:solidFill>
                      <a:srgbClr val="EAF6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操作ログ管理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7231182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紛失対策</a:t>
                      </a:r>
                    </a:p>
                  </a:txBody>
                  <a:tcPr anchor="ctr">
                    <a:solidFill>
                      <a:srgbClr val="D2EDE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ファイル配布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561191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レポート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位置情報管理</a:t>
                      </a:r>
                    </a:p>
                  </a:txBody>
                  <a:tcPr anchor="ctr">
                    <a:solidFill>
                      <a:srgbClr val="EAF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18331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記録メディア制御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通信機器制御</a:t>
                      </a:r>
                    </a:p>
                  </a:txBody>
                  <a:tcPr anchor="ctr">
                    <a:solidFill>
                      <a:srgbClr val="EAF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834403"/>
                  </a:ext>
                </a:extLst>
              </a:tr>
            </a:tbl>
          </a:graphicData>
        </a:graphic>
      </p:graphicFrame>
      <p:graphicFrame>
        <p:nvGraphicFramePr>
          <p:cNvPr id="42" name="表 12">
            <a:extLst>
              <a:ext uri="{FF2B5EF4-FFF2-40B4-BE49-F238E27FC236}">
                <a16:creationId xmlns:a16="http://schemas.microsoft.com/office/drawing/2014/main" id="{5C42C57F-E175-45BD-AC3C-93EDFE4AF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459108"/>
              </p:ext>
            </p:extLst>
          </p:nvPr>
        </p:nvGraphicFramePr>
        <p:xfrm>
          <a:off x="4572341" y="6324837"/>
          <a:ext cx="2136868" cy="12501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8434">
                  <a:extLst>
                    <a:ext uri="{9D8B030D-6E8A-4147-A177-3AD203B41FA5}">
                      <a16:colId xmlns:a16="http://schemas.microsoft.com/office/drawing/2014/main" val="2240364952"/>
                    </a:ext>
                  </a:extLst>
                </a:gridCol>
                <a:gridCol w="1068434">
                  <a:extLst>
                    <a:ext uri="{9D8B030D-6E8A-4147-A177-3AD203B41FA5}">
                      <a16:colId xmlns:a16="http://schemas.microsoft.com/office/drawing/2014/main" val="263670088"/>
                    </a:ext>
                  </a:extLst>
                </a:gridCol>
              </a:tblGrid>
              <a:tr h="154903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ベーシック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325565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資産管理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操作ログ管理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7231182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紛失対策</a:t>
                      </a:r>
                    </a:p>
                  </a:txBody>
                  <a:tcPr anchor="ctr">
                    <a:solidFill>
                      <a:srgbClr val="D2ECF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ファイル配布</a:t>
                      </a:r>
                    </a:p>
                  </a:txBody>
                  <a:tcPr anchor="ctr">
                    <a:solidFill>
                      <a:srgbClr val="D2E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61191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レポート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位置情報管理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6818331"/>
                  </a:ext>
                </a:extLst>
              </a:tr>
              <a:tr h="247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記録メディア制御</a:t>
                      </a:r>
                    </a:p>
                  </a:txBody>
                  <a:tcPr anchor="ctr">
                    <a:solidFill>
                      <a:srgbClr val="D2EC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通信機器制御</a:t>
                      </a:r>
                    </a:p>
                  </a:txBody>
                  <a:tcPr anchor="ctr">
                    <a:solidFill>
                      <a:srgbClr val="D2E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024798"/>
                  </a:ext>
                </a:extLst>
              </a:tr>
            </a:tbl>
          </a:graphicData>
        </a:graphic>
      </p:graphicFrame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20C5161-2C46-45D1-99A7-4E21AA698EBE}"/>
              </a:ext>
            </a:extLst>
          </p:cNvPr>
          <p:cNvSpPr/>
          <p:nvPr/>
        </p:nvSpPr>
        <p:spPr>
          <a:xfrm>
            <a:off x="0" y="-626516"/>
            <a:ext cx="6858000" cy="51614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年額版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32394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600" b="0" i="0" u="none" strike="noStrike" cap="none" normalizeH="0" baseline="0" smtClean="0">
            <a:ln>
              <a:noFill/>
            </a:ln>
            <a:solidFill>
              <a:srgbClr val="FF7C80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12700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bg2">
              <a:alpha val="50000"/>
            </a:schemeClr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rgbClr val="FF7C80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sz="2400" dirty="0" smtClean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PolicyAudit" staticId="0x010100E6F1B8B26459E1498F4748E521128168|1757814118" UniqueId="f37f348f-1288-400b-a566-16401018dade">
      <p:Name>監査</p:Name>
      <p:Description>ドキュメントおよびリスト アイテムに対するユーザーの操作を監査し、監査ログに記録します。</p:Description>
      <p:CustomData>
        <Audit>
          <Update/>
          <CheckInOut/>
          <MoveCopy/>
          <DeleteRestore/>
        </Audit>
      </p:CustomData>
    </p:PolicyItem>
  </p:PolicyItems>
</p:Policy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6F1B8B26459E1498F4748E521128168" ma:contentTypeVersion="34" ma:contentTypeDescription="新しいドキュメントを作成します。" ma:contentTypeScope="" ma:versionID="be6525b13611e3cdc9a1d1c0f29d1560">
  <xsd:schema xmlns:xsd="http://www.w3.org/2001/XMLSchema" xmlns:xs="http://www.w3.org/2001/XMLSchema" xmlns:p="http://schemas.microsoft.com/office/2006/metadata/properties" xmlns:ns1="http://schemas.microsoft.com/sharepoint/v3" xmlns:ns2="79ee9245-d882-4ddc-9b39-e6678e7416f0" xmlns:ns3="f8486722-456f-4c86-9af7-b8b16200fae9" targetNamespace="http://schemas.microsoft.com/office/2006/metadata/properties" ma:root="true" ma:fieldsID="c84e6cd6378441bd7ba206e3beb192fe" ns1:_="" ns2:_="" ns3:_="">
    <xsd:import namespace="http://schemas.microsoft.com/sharepoint/v3"/>
    <xsd:import namespace="79ee9245-d882-4ddc-9b39-e6678e7416f0"/>
    <xsd:import namespace="f8486722-456f-4c86-9af7-b8b16200fae9"/>
    <xsd:element name="properties">
      <xsd:complexType>
        <xsd:sequence>
          <xsd:element name="documentManagement">
            <xsd:complexType>
              <xsd:all>
                <xsd:element ref="ns2:_x30ea__x30f3__x30af_" minOccurs="0"/>
                <xsd:element ref="ns2:_x8907__x6570__x884c__x30c6__x30ad__x30b9__x30c8_" minOccurs="0"/>
                <xsd:element ref="ns2:_x65e5__x4ed8__x3068__x6642__x523b_" minOccurs="0"/>
                <xsd:element ref="ns2:_Flow_SignoffStatus" minOccurs="0"/>
                <xsd:element ref="ns2:_x006c_nu1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1:_dlc_Exempt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_x7ba1__x7406__x756a__x53f7_" minOccurs="0"/>
                <xsd:element ref="ns2:MediaLengthInSeconds" minOccurs="0"/>
                <xsd:element ref="ns2:_x6570__x5b57_" minOccurs="0"/>
                <xsd:element ref="ns2:_x8ca9__x58f2__x5e97_" minOccurs="0"/>
                <xsd:element ref="ns2:_x9234__x6728__x30c6__x30b9__x30c8_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5" nillable="true" ma:displayName="ポリシー適用除外" ma:hidden="true" ma:internalName="_dlc_Exemp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e9245-d882-4ddc-9b39-e6678e7416f0" elementFormDefault="qualified">
    <xsd:import namespace="http://schemas.microsoft.com/office/2006/documentManagement/types"/>
    <xsd:import namespace="http://schemas.microsoft.com/office/infopath/2007/PartnerControls"/>
    <xsd:element name="_x30ea__x30f3__x30af_" ma:index="2" nillable="true" ma:displayName="リンク" ma:format="Hyperlink" ma:internalName="_x30ea__x30f3__x30af_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x8907__x6570__x884c__x30c6__x30ad__x30b9__x30c8_" ma:index="3" nillable="true" ma:displayName="複数行テキスト" ma:format="Dropdown" ma:internalName="_x8907__x6570__x884c__x30c6__x30ad__x30b9__x30c8_" ma:readOnly="false">
      <xsd:simpleType>
        <xsd:restriction base="dms:Note">
          <xsd:maxLength value="255"/>
        </xsd:restriction>
      </xsd:simpleType>
    </xsd:element>
    <xsd:element name="_x65e5__x4ed8__x3068__x6642__x523b_" ma:index="4" nillable="true" ma:displayName="日付と時刻" ma:format="DateOnly" ma:internalName="_x65e5__x4ed8__x3068__x6642__x523b_" ma:readOnly="false">
      <xsd:simpleType>
        <xsd:restriction base="dms:DateTime"/>
      </xsd:simpleType>
    </xsd:element>
    <xsd:element name="_Flow_SignoffStatus" ma:index="5" nillable="true" ma:displayName="承認の状態" ma:internalName="_x627f__x8a8d__x306e__x72b6__x614b_" ma:readOnly="false">
      <xsd:simpleType>
        <xsd:restriction base="dms:Text"/>
      </xsd:simpleType>
    </xsd:element>
    <xsd:element name="_x006c_nu1" ma:index="6" nillable="true" ma:displayName="ユーザーまたはグループ" ma:list="UserInfo" ma:internalName="_x006c_nu1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hidden="true" ma:internalName="MediaServiceAutoTags" ma:readOnly="true">
      <xsd:simpleType>
        <xsd:restriction base="dms:Text"/>
      </xsd:simpleType>
    </xsd:element>
    <xsd:element name="MediaServiceOCR" ma:index="14" nillable="true" ma:displayName="MediaServiceOCR" ma:hidden="true" ma:internalName="MediaServiceOCR" ma:readOnly="true">
      <xsd:simpleType>
        <xsd:restriction base="dms:Note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hidden="true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hidden="true" ma:internalName="MediaServiceKeyPoints" ma:readOnly="true">
      <xsd:simpleType>
        <xsd:restriction base="dms:Note"/>
      </xsd:simpleType>
    </xsd:element>
    <xsd:element name="_x7ba1__x7406__x756a__x53f7_" ma:index="26" nillable="true" ma:displayName="管理番号" ma:default="RC-311" ma:format="Dropdown" ma:hidden="true" ma:internalName="_x7ba1__x7406__x756a__x53f7_" ma:readOnly="false">
      <xsd:simpleType>
        <xsd:restriction base="dms:Text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_x6570__x5b57_" ma:index="28" nillable="true" ma:displayName="数字" ma:format="Dropdown" ma:internalName="_x6570__x5b57_" ma:percentage="FALSE">
      <xsd:simpleType>
        <xsd:restriction base="dms:Number"/>
      </xsd:simpleType>
    </xsd:element>
    <xsd:element name="_x8ca9__x58f2__x5e97_" ma:index="29" nillable="true" ma:displayName="販売店" ma:description="販売店フラグ" ma:format="Dropdown" ma:internalName="_x8ca9__x58f2__x5e97_">
      <xsd:simpleType>
        <xsd:restriction base="dms:Text">
          <xsd:maxLength value="255"/>
        </xsd:restriction>
      </xsd:simpleType>
    </xsd:element>
    <xsd:element name="_x9234__x6728__x30c6__x30b9__x30c8_" ma:index="30" nillable="true" ma:displayName="鈴木テスト" ma:format="Dropdown" ma:internalName="_x9234__x6728__x30c6__x30b9__x30c8_">
      <xsd:simpleType>
        <xsd:restriction base="dms:Text">
          <xsd:maxLength value="255"/>
        </xsd:restriction>
      </xsd:simpleType>
    </xsd:element>
    <xsd:element name="lcf76f155ced4ddcb4097134ff3c332f" ma:index="33" nillable="true" ma:taxonomy="true" ma:internalName="lcf76f155ced4ddcb4097134ff3c332f" ma:taxonomyFieldName="MediaServiceImageTags" ma:displayName="画像タグ" ma:readOnly="false" ma:fieldId="{5cf76f15-5ced-4ddc-b409-7134ff3c332f}" ma:taxonomyMulti="true" ma:sspId="a6d06bc7-5879-467c-9b3f-73b6e2086e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486722-456f-4c86-9af7-b8b16200fa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description="" ma:hidden="true" ma:internalName="SharedWithDetails" ma:readOnly="true">
      <xsd:simpleType>
        <xsd:restriction base="dms:Note"/>
      </xsd:simpleType>
    </xsd:element>
    <xsd:element name="TaxCatchAll" ma:index="31" nillable="true" ma:displayName="Taxonomy Catch All Column" ma:hidden="true" ma:list="{72d96897-07c3-42b6-8db8-34333439000d}" ma:internalName="TaxCatchAll" ma:showField="CatchAllData" ma:web="f8486722-456f-4c86-9af7-b8b16200f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コンテンツ タイプ"/>
        <xsd:element ref="dc:title" minOccurs="0" maxOccurs="1" ma:index="1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e5__x4ed8__x3068__x6642__x523b_ xmlns="79ee9245-d882-4ddc-9b39-e6678e7416f0" xsi:nil="true"/>
    <_x30ea__x30f3__x30af_ xmlns="79ee9245-d882-4ddc-9b39-e6678e7416f0">
      <Url xsi:nil="true"/>
      <Description xsi:nil="true"/>
    </_x30ea__x30f3__x30af_>
    <_x8907__x6570__x884c__x30c6__x30ad__x30b9__x30c8_ xmlns="79ee9245-d882-4ddc-9b39-e6678e7416f0" xsi:nil="true"/>
    <_x7ba1__x7406__x756a__x53f7_ xmlns="79ee9245-d882-4ddc-9b39-e6678e7416f0">RC-311</_x7ba1__x7406__x756a__x53f7_>
    <_Flow_SignoffStatus xmlns="79ee9245-d882-4ddc-9b39-e6678e7416f0" xsi:nil="true"/>
    <_dlc_Exempt xmlns="http://schemas.microsoft.com/sharepoint/v3" xsi:nil="true"/>
    <_x006c_nu1 xmlns="79ee9245-d882-4ddc-9b39-e6678e7416f0">
      <UserInfo>
        <DisplayName/>
        <AccountId xsi:nil="true"/>
        <AccountType/>
      </UserInfo>
    </_x006c_nu1>
    <_x6570__x5b57_ xmlns="79ee9245-d882-4ddc-9b39-e6678e7416f0" xsi:nil="true"/>
    <_x8ca9__x58f2__x5e97_ xmlns="79ee9245-d882-4ddc-9b39-e6678e7416f0" xsi:nil="true"/>
    <_x9234__x6728__x30c6__x30b9__x30c8_ xmlns="79ee9245-d882-4ddc-9b39-e6678e7416f0" xsi:nil="true"/>
    <lcf76f155ced4ddcb4097134ff3c332f xmlns="79ee9245-d882-4ddc-9b39-e6678e7416f0">
      <Terms xmlns="http://schemas.microsoft.com/office/infopath/2007/PartnerControls"/>
    </lcf76f155ced4ddcb4097134ff3c332f>
    <TaxCatchAll xmlns="f8486722-456f-4c86-9af7-b8b16200fae9" xsi:nil="true"/>
  </documentManagement>
</p:properties>
</file>

<file path=customXml/itemProps1.xml><?xml version="1.0" encoding="utf-8"?>
<ds:datastoreItem xmlns:ds="http://schemas.openxmlformats.org/officeDocument/2006/customXml" ds:itemID="{FC424A57-31F4-4BD1-A19B-F1DC37E607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5D2A9A-75AF-47C5-A8EE-42866FE7876F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45E74E8A-E579-49FF-8688-47E6B40E9B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ee9245-d882-4ddc-9b39-e6678e7416f0"/>
    <ds:schemaRef ds:uri="f8486722-456f-4c86-9af7-b8b16200fa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784BF69-9E53-45DB-B60C-1D6D4D975436}">
  <ds:schemaRefs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79ee9245-d882-4ddc-9b39-e6678e7416f0"/>
    <ds:schemaRef ds:uri="f8486722-456f-4c86-9af7-b8b16200fae9"/>
    <ds:schemaRef ds:uri="http://schemas.microsoft.com/office/infopath/2007/PartnerControls"/>
    <ds:schemaRef ds:uri="http://schemas.microsoft.com/sharepoint/v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1073599</TotalTime>
  <Words>1177</Words>
  <Application>Microsoft Office PowerPoint</Application>
  <PresentationFormat>A4 210 x 297 mm</PresentationFormat>
  <Paragraphs>198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メイリオ</vt:lpstr>
      <vt:lpstr>メイリオ</vt:lpstr>
      <vt:lpstr>Arial</vt:lpstr>
      <vt:lpstr>Calibri</vt:lpstr>
      <vt:lpstr>標準デザイン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大道知子</dc:creator>
  <cp:lastModifiedBy>今倉 楓</cp:lastModifiedBy>
  <cp:revision>791</cp:revision>
  <cp:lastPrinted>2020-10-02T10:21:12Z</cp:lastPrinted>
  <dcterms:modified xsi:type="dcterms:W3CDTF">2022-10-20T12:39:45Z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0x010100E6F1B8B26459E1498F4748E521128168</vt:lpwstr>
  </property>
  <property fmtid="{D5CDD505-2E9C-101B-9397-08002B2CF9AE}" pid="3" name="MediaServiceImageTags">
    <vt:lpwstr/>
  </property>
  <property fmtid="{D5CDD505-2E9C-101B-9397-08002B2CF9AE}" pid="4" name="Order">
    <vt:r8>559938100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